
<file path=[Content_Types].xml><?xml version="1.0" encoding="utf-8"?>
<Types xmlns="http://schemas.openxmlformats.org/package/2006/content-types">
  <Default Extension="emf" ContentType="image/x-emf"/>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93" r:id="rId13"/>
    <p:sldId id="294" r:id="rId14"/>
    <p:sldId id="295"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4" r:id="rId30"/>
    <p:sldId id="285" r:id="rId31"/>
    <p:sldId id="286" r:id="rId32"/>
    <p:sldId id="288" r:id="rId33"/>
    <p:sldId id="287" r:id="rId34"/>
    <p:sldId id="289" r:id="rId35"/>
    <p:sldId id="290" r:id="rId36"/>
    <p:sldId id="296" r:id="rId37"/>
    <p:sldId id="297" r:id="rId38"/>
    <p:sldId id="298" r:id="rId39"/>
    <p:sldId id="299" r:id="rId40"/>
    <p:sldId id="301" r:id="rId41"/>
    <p:sldId id="302" r:id="rId42"/>
    <p:sldId id="303" r:id="rId43"/>
    <p:sldId id="291" r:id="rId44"/>
    <p:sldId id="292" r:id="rId45"/>
  </p:sldIdLst>
  <p:sldSz cx="7772400" cy="10058400"/>
  <p:notesSz cx="7772400" cy="10058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0" autoAdjust="0"/>
    <p:restoredTop sz="94660"/>
  </p:normalViewPr>
  <p:slideViewPr>
    <p:cSldViewPr>
      <p:cViewPr>
        <p:scale>
          <a:sx n="90" d="100"/>
          <a:sy n="90" d="100"/>
        </p:scale>
        <p:origin x="2712" y="-121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sz="4400" b="1" i="0">
                <a:solidFill>
                  <a:schemeClr val="bg1"/>
                </a:solidFill>
                <a:latin typeface="Garamond"/>
                <a:cs typeface="Garamond"/>
              </a:defRPr>
            </a:lvl1pPr>
          </a:lstStyle>
          <a:p>
            <a:endParaRPr/>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10/20/2026</a:t>
            </a:fld>
            <a:endParaRPr lang="en-US"/>
          </a:p>
        </p:txBody>
      </p:sp>
      <p:sp>
        <p:nvSpPr>
          <p:cNvPr id="6" name="Holder 6"/>
          <p:cNvSpPr>
            <a:spLocks noGrp="1"/>
          </p:cNvSpPr>
          <p:nvPr>
            <p:ph type="sldNum" sz="quarter" idx="7"/>
          </p:nvPr>
        </p:nvSpPr>
        <p:spPr/>
        <p:txBody>
          <a:bodyPr lIns="0" tIns="0" rIns="0" bIns="0"/>
          <a:lstStyle>
            <a:lvl1pPr>
              <a:defRPr sz="1000" b="0" i="0" u="sng">
                <a:solidFill>
                  <a:schemeClr val="bg1"/>
                </a:solidFill>
                <a:latin typeface="Century Gothic"/>
                <a:cs typeface="Century Gothic"/>
              </a:defRPr>
            </a:lvl1pPr>
          </a:lstStyle>
          <a:p>
            <a:pPr marL="12700">
              <a:lnSpc>
                <a:spcPct val="100000"/>
              </a:lnSpc>
              <a:spcBef>
                <a:spcPts val="100"/>
              </a:spcBef>
            </a:pPr>
            <a:r>
              <a:rPr spc="500" dirty="0"/>
              <a:t> </a:t>
            </a:r>
            <a:fld id="{81D60167-4931-47E6-BA6A-407CBD079E47}" type="slidenum">
              <a:rPr spc="-25" dirty="0"/>
              <a:t>‹#›</a:t>
            </a:fld>
            <a:r>
              <a:rPr spc="500" dirty="0"/>
              <a:t>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bg1"/>
                </a:solidFill>
                <a:latin typeface="Garamond"/>
                <a:cs typeface="Garamon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10/20/2026</a:t>
            </a:fld>
            <a:endParaRPr lang="en-US"/>
          </a:p>
        </p:txBody>
      </p:sp>
      <p:sp>
        <p:nvSpPr>
          <p:cNvPr id="6" name="Holder 6"/>
          <p:cNvSpPr>
            <a:spLocks noGrp="1"/>
          </p:cNvSpPr>
          <p:nvPr>
            <p:ph type="sldNum" sz="quarter" idx="7"/>
          </p:nvPr>
        </p:nvSpPr>
        <p:spPr/>
        <p:txBody>
          <a:bodyPr lIns="0" tIns="0" rIns="0" bIns="0"/>
          <a:lstStyle>
            <a:lvl1pPr>
              <a:defRPr sz="1000" b="0" i="0" u="sng">
                <a:solidFill>
                  <a:schemeClr val="bg1"/>
                </a:solidFill>
                <a:latin typeface="Century Gothic"/>
                <a:cs typeface="Century Gothic"/>
              </a:defRPr>
            </a:lvl1pPr>
          </a:lstStyle>
          <a:p>
            <a:pPr marL="12700">
              <a:lnSpc>
                <a:spcPct val="100000"/>
              </a:lnSpc>
              <a:spcBef>
                <a:spcPts val="100"/>
              </a:spcBef>
            </a:pPr>
            <a:r>
              <a:rPr spc="500" dirty="0"/>
              <a:t> </a:t>
            </a:r>
            <a:fld id="{81D60167-4931-47E6-BA6A-407CBD079E47}" type="slidenum">
              <a:rPr spc="-25" dirty="0"/>
              <a:t>‹#›</a:t>
            </a:fld>
            <a:r>
              <a:rPr spc="500" dirty="0"/>
              <a: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bg1"/>
                </a:solidFill>
                <a:latin typeface="Garamond"/>
                <a:cs typeface="Garamond"/>
              </a:defRPr>
            </a:lvl1pPr>
          </a:lstStyle>
          <a:p>
            <a:endParaRPr/>
          </a:p>
        </p:txBody>
      </p:sp>
      <p:sp>
        <p:nvSpPr>
          <p:cNvPr id="3" name="Holder 3"/>
          <p:cNvSpPr>
            <a:spLocks noGrp="1"/>
          </p:cNvSpPr>
          <p:nvPr>
            <p:ph sz="half" idx="2"/>
          </p:nvPr>
        </p:nvSpPr>
        <p:spPr>
          <a:xfrm>
            <a:off x="388620" y="2313432"/>
            <a:ext cx="3380994"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2786" y="2313432"/>
            <a:ext cx="3380994"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10/20/2026</a:t>
            </a:fld>
            <a:endParaRPr lang="en-US"/>
          </a:p>
        </p:txBody>
      </p:sp>
      <p:sp>
        <p:nvSpPr>
          <p:cNvPr id="7" name="Holder 7"/>
          <p:cNvSpPr>
            <a:spLocks noGrp="1"/>
          </p:cNvSpPr>
          <p:nvPr>
            <p:ph type="sldNum" sz="quarter" idx="7"/>
          </p:nvPr>
        </p:nvSpPr>
        <p:spPr/>
        <p:txBody>
          <a:bodyPr lIns="0" tIns="0" rIns="0" bIns="0"/>
          <a:lstStyle>
            <a:lvl1pPr>
              <a:defRPr sz="1000" b="0" i="0" u="sng">
                <a:solidFill>
                  <a:schemeClr val="bg1"/>
                </a:solidFill>
                <a:latin typeface="Century Gothic"/>
                <a:cs typeface="Century Gothic"/>
              </a:defRPr>
            </a:lvl1pPr>
          </a:lstStyle>
          <a:p>
            <a:pPr marL="12700">
              <a:lnSpc>
                <a:spcPct val="100000"/>
              </a:lnSpc>
              <a:spcBef>
                <a:spcPts val="100"/>
              </a:spcBef>
            </a:pPr>
            <a:r>
              <a:rPr spc="500" dirty="0"/>
              <a:t> </a:t>
            </a:r>
            <a:fld id="{81D60167-4931-47E6-BA6A-407CBD079E47}" type="slidenum">
              <a:rPr spc="-25" dirty="0"/>
              <a:t>‹#›</a:t>
            </a:fld>
            <a:r>
              <a:rPr spc="500" dirty="0"/>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bg1"/>
                </a:solidFill>
                <a:latin typeface="Garamond"/>
                <a:cs typeface="Garamon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10/20/2026</a:t>
            </a:fld>
            <a:endParaRPr lang="en-US"/>
          </a:p>
        </p:txBody>
      </p:sp>
      <p:sp>
        <p:nvSpPr>
          <p:cNvPr id="5" name="Holder 5"/>
          <p:cNvSpPr>
            <a:spLocks noGrp="1"/>
          </p:cNvSpPr>
          <p:nvPr>
            <p:ph type="sldNum" sz="quarter" idx="7"/>
          </p:nvPr>
        </p:nvSpPr>
        <p:spPr/>
        <p:txBody>
          <a:bodyPr lIns="0" tIns="0" rIns="0" bIns="0"/>
          <a:lstStyle>
            <a:lvl1pPr>
              <a:defRPr sz="1000" b="0" i="0" u="sng">
                <a:solidFill>
                  <a:schemeClr val="bg1"/>
                </a:solidFill>
                <a:latin typeface="Century Gothic"/>
                <a:cs typeface="Century Gothic"/>
              </a:defRPr>
            </a:lvl1pPr>
          </a:lstStyle>
          <a:p>
            <a:pPr marL="12700">
              <a:lnSpc>
                <a:spcPct val="100000"/>
              </a:lnSpc>
              <a:spcBef>
                <a:spcPts val="100"/>
              </a:spcBef>
            </a:pPr>
            <a:r>
              <a:rPr spc="500" dirty="0"/>
              <a:t> </a:t>
            </a:r>
            <a:fld id="{81D60167-4931-47E6-BA6A-407CBD079E47}" type="slidenum">
              <a:rPr spc="-25" dirty="0"/>
              <a:t>‹#›</a:t>
            </a:fld>
            <a:r>
              <a:rPr spc="500" dirty="0"/>
              <a: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10/20/2026</a:t>
            </a:fld>
            <a:endParaRPr lang="en-US"/>
          </a:p>
        </p:txBody>
      </p:sp>
      <p:sp>
        <p:nvSpPr>
          <p:cNvPr id="4" name="Holder 4"/>
          <p:cNvSpPr>
            <a:spLocks noGrp="1"/>
          </p:cNvSpPr>
          <p:nvPr>
            <p:ph type="sldNum" sz="quarter" idx="7"/>
          </p:nvPr>
        </p:nvSpPr>
        <p:spPr/>
        <p:txBody>
          <a:bodyPr lIns="0" tIns="0" rIns="0" bIns="0"/>
          <a:lstStyle>
            <a:lvl1pPr>
              <a:defRPr sz="1000" b="0" i="0" u="sng">
                <a:solidFill>
                  <a:schemeClr val="bg1"/>
                </a:solidFill>
                <a:latin typeface="Century Gothic"/>
                <a:cs typeface="Century Gothic"/>
              </a:defRPr>
            </a:lvl1pPr>
          </a:lstStyle>
          <a:p>
            <a:pPr marL="12700">
              <a:lnSpc>
                <a:spcPct val="100000"/>
              </a:lnSpc>
              <a:spcBef>
                <a:spcPts val="100"/>
              </a:spcBef>
            </a:pPr>
            <a:r>
              <a:rPr spc="500" dirty="0"/>
              <a:t> </a:t>
            </a:r>
            <a:fld id="{81D60167-4931-47E6-BA6A-407CBD079E47}" type="slidenum">
              <a:rPr spc="-25" dirty="0"/>
              <a:t>‹#›</a:t>
            </a:fld>
            <a:r>
              <a:rPr spc="500" dirty="0"/>
              <a:t> </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39038" y="365251"/>
            <a:ext cx="6094323" cy="696594"/>
          </a:xfrm>
          <a:prstGeom prst="rect">
            <a:avLst/>
          </a:prstGeom>
        </p:spPr>
        <p:txBody>
          <a:bodyPr wrap="square" lIns="0" tIns="0" rIns="0" bIns="0">
            <a:spAutoFit/>
          </a:bodyPr>
          <a:lstStyle>
            <a:lvl1pPr>
              <a:defRPr sz="4400" b="1" i="0">
                <a:solidFill>
                  <a:schemeClr val="bg1"/>
                </a:solidFill>
                <a:latin typeface="Garamond"/>
                <a:cs typeface="Garamond"/>
              </a:defRPr>
            </a:lvl1pPr>
          </a:lstStyle>
          <a:p>
            <a:endParaRPr/>
          </a:p>
        </p:txBody>
      </p:sp>
      <p:sp>
        <p:nvSpPr>
          <p:cNvPr id="3" name="Holder 3"/>
          <p:cNvSpPr>
            <a:spLocks noGrp="1"/>
          </p:cNvSpPr>
          <p:nvPr>
            <p:ph type="body" idx="1"/>
          </p:nvPr>
        </p:nvSpPr>
        <p:spPr>
          <a:xfrm>
            <a:off x="388620" y="2313432"/>
            <a:ext cx="6995160"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642616" y="9354312"/>
            <a:ext cx="2487168" cy="5029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620" y="9354312"/>
            <a:ext cx="1787652"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10/20/2026</a:t>
            </a:fld>
            <a:endParaRPr lang="en-US"/>
          </a:p>
        </p:txBody>
      </p:sp>
      <p:sp>
        <p:nvSpPr>
          <p:cNvPr id="6" name="Holder 6"/>
          <p:cNvSpPr>
            <a:spLocks noGrp="1"/>
          </p:cNvSpPr>
          <p:nvPr>
            <p:ph type="sldNum" sz="quarter" idx="7"/>
          </p:nvPr>
        </p:nvSpPr>
        <p:spPr>
          <a:xfrm>
            <a:off x="3690620" y="9697791"/>
            <a:ext cx="429260" cy="180975"/>
          </a:xfrm>
          <a:prstGeom prst="rect">
            <a:avLst/>
          </a:prstGeom>
        </p:spPr>
        <p:txBody>
          <a:bodyPr wrap="square" lIns="0" tIns="0" rIns="0" bIns="0">
            <a:spAutoFit/>
          </a:bodyPr>
          <a:lstStyle>
            <a:lvl1pPr>
              <a:defRPr sz="1000" b="0" i="0" u="sng">
                <a:solidFill>
                  <a:schemeClr val="bg1"/>
                </a:solidFill>
                <a:latin typeface="Century Gothic"/>
                <a:cs typeface="Century Gothic"/>
              </a:defRPr>
            </a:lvl1pPr>
          </a:lstStyle>
          <a:p>
            <a:pPr marL="12700">
              <a:lnSpc>
                <a:spcPct val="100000"/>
              </a:lnSpc>
              <a:spcBef>
                <a:spcPts val="100"/>
              </a:spcBef>
            </a:pPr>
            <a:r>
              <a:rPr spc="500" dirty="0"/>
              <a:t> </a:t>
            </a:r>
            <a:fld id="{81D60167-4931-47E6-BA6A-407CBD079E47}" type="slidenum">
              <a:rPr spc="-25" dirty="0"/>
              <a:t>‹#›</a:t>
            </a:fld>
            <a:r>
              <a:rPr spc="500" dirty="0"/>
              <a:t> </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hyperlink" Target="http://www.vanguard.com/" TargetMode="External"/><Relationship Id="rId3" Type="http://schemas.openxmlformats.org/officeDocument/2006/relationships/hyperlink" Target="http://www.mycigna.com/" TargetMode="External"/><Relationship Id="rId7" Type="http://schemas.openxmlformats.org/officeDocument/2006/relationships/hyperlink" Target="https://www.cigna.com/individuals-families/member-resources/supplemental-health-claim-form" TargetMode="External"/><Relationship Id="rId2" Type="http://schemas.openxmlformats.org/officeDocument/2006/relationships/image" Target="../media/image4.jpg"/><Relationship Id="rId1" Type="http://schemas.openxmlformats.org/officeDocument/2006/relationships/slideLayout" Target="../slideLayouts/slideLayout5.xml"/><Relationship Id="rId6" Type="http://schemas.openxmlformats.org/officeDocument/2006/relationships/hyperlink" Target="http://www.lfg.com/" TargetMode="External"/><Relationship Id="rId5" Type="http://schemas.openxmlformats.org/officeDocument/2006/relationships/hyperlink" Target="http://www.inspirafinancial.com/" TargetMode="External"/><Relationship Id="rId4" Type="http://schemas.openxmlformats.org/officeDocument/2006/relationships/hyperlink" Target="https://go.omadahealth.com/cokenortheast" TargetMode="External"/><Relationship Id="rId9" Type="http://schemas.openxmlformats.org/officeDocument/2006/relationships/hyperlink" Target="http://www.join.airvet.com/getstarte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5.jpg"/><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2.jp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4.jpg"/><Relationship Id="rId1" Type="http://schemas.openxmlformats.org/officeDocument/2006/relationships/slideLayout" Target="../slideLayouts/slideLayout5.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hyperlink" Target="https://app.incentfit.com/login" TargetMode="External"/><Relationship Id="rId2" Type="http://schemas.openxmlformats.org/officeDocument/2006/relationships/image" Target="../media/image16.jpg"/><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5.xml"/><Relationship Id="rId5" Type="http://schemas.openxmlformats.org/officeDocument/2006/relationships/image" Target="../media/image21.jp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0.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www.mycigna.com/" TargetMode="External"/><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www.mycigna.com/" TargetMode="External"/><Relationship Id="rId2" Type="http://schemas.openxmlformats.org/officeDocument/2006/relationships/hyperlink" Target="http://www.cigna.com/" TargetMode="External"/><Relationship Id="rId1" Type="http://schemas.openxmlformats.org/officeDocument/2006/relationships/slideLayout" Target="../slideLayouts/slideLayout5.xml"/><Relationship Id="rId6" Type="http://schemas.openxmlformats.org/officeDocument/2006/relationships/image" Target="../media/image32.jpg"/><Relationship Id="rId5" Type="http://schemas.openxmlformats.org/officeDocument/2006/relationships/image" Target="../media/image21.jpg"/><Relationship Id="rId4" Type="http://schemas.openxmlformats.org/officeDocument/2006/relationships/image" Target="../media/image31.jp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5.xml"/><Relationship Id="rId4" Type="http://schemas.openxmlformats.org/officeDocument/2006/relationships/image" Target="../media/image35.jpg"/></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9.jpg"/><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37.jpg"/><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2.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4.jpg"/><Relationship Id="rId1" Type="http://schemas.openxmlformats.org/officeDocument/2006/relationships/slideLayout" Target="../slideLayouts/slideLayout5.xml"/><Relationship Id="rId6" Type="http://schemas.openxmlformats.org/officeDocument/2006/relationships/hyperlink" Target="http://www.cigna.com/EAPWebCasts" TargetMode="External"/><Relationship Id="rId5" Type="http://schemas.openxmlformats.org/officeDocument/2006/relationships/hyperlink" Target="http://www.mycigna.com/" TargetMode="External"/><Relationship Id="rId4" Type="http://schemas.openxmlformats.org/officeDocument/2006/relationships/hyperlink" Target="http://www.cigna.com/personal/health-and-well-being/behavioral-awareness-serie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www.vanguard.com/" TargetMode="External"/><Relationship Id="rId2" Type="http://schemas.openxmlformats.org/officeDocument/2006/relationships/image" Target="../media/image50.jpg"/><Relationship Id="rId1" Type="http://schemas.openxmlformats.org/officeDocument/2006/relationships/slideLayout" Target="../slideLayouts/slideLayout5.xml"/><Relationship Id="rId4" Type="http://schemas.openxmlformats.org/officeDocument/2006/relationships/hyperlink" Target="https://cokene.savings.workingadvantage.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5.xml"/><Relationship Id="rId5" Type="http://schemas.openxmlformats.org/officeDocument/2006/relationships/hyperlink" Target="https://cocacola.mybenefits.life/" TargetMode="External"/><Relationship Id="rId4" Type="http://schemas.openxmlformats.org/officeDocument/2006/relationships/image" Target="../media/image53.jpg"/></Relationships>
</file>

<file path=ppt/slides/_rels/slide32.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5.png"/><Relationship Id="rId7" Type="http://schemas.openxmlformats.org/officeDocument/2006/relationships/hyperlink" Target="https://go.bofa.com/CokeNE" TargetMode="External"/><Relationship Id="rId2" Type="http://schemas.openxmlformats.org/officeDocument/2006/relationships/image" Target="../media/image54.jp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slide" Target="slide32.xml"/><Relationship Id="rId10" Type="http://schemas.openxmlformats.org/officeDocument/2006/relationships/image" Target="../media/image58.png"/><Relationship Id="rId4" Type="http://schemas.openxmlformats.org/officeDocument/2006/relationships/hyperlink" Target="https://www.bankofamerica.com/salesservices/deposits/resources/personal-schedule-fees/?cm_mmc=EBZ-FactsAboutFees-_-vanity-_-RC01VN000A_fees-_-03282017" TargetMode="External"/><Relationship Id="rId9" Type="http://schemas.openxmlformats.org/officeDocument/2006/relationships/hyperlink" Target="http://go.bofa.com/contactme"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cokenortheast.bswift.com/" TargetMode="External"/><Relationship Id="rId2" Type="http://schemas.openxmlformats.org/officeDocument/2006/relationships/image" Target="../media/image59.jpg"/><Relationship Id="rId1" Type="http://schemas.openxmlformats.org/officeDocument/2006/relationships/slideLayout" Target="../slideLayouts/slideLayout5.xml"/><Relationship Id="rId4" Type="http://schemas.openxmlformats.org/officeDocument/2006/relationships/image" Target="../media/image60.jpg"/></Relationships>
</file>

<file path=ppt/slides/_rels/slide34.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hyperlink" Target="http://www.socialsecurity.gov/" TargetMode="External"/><Relationship Id="rId2" Type="http://schemas.openxmlformats.org/officeDocument/2006/relationships/hyperlink" Target="http://www.medicare.gov/" TargetMode="Externa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hyperlink" Target="https://www.cms.gov/files/document/notice-and-consent-form-example.pdf" TargetMode="Externa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emf"/><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8" Type="http://schemas.openxmlformats.org/officeDocument/2006/relationships/hyperlink" Target="http://www.in.gov/fssa/dfr/" TargetMode="External"/><Relationship Id="rId13" Type="http://schemas.openxmlformats.org/officeDocument/2006/relationships/hyperlink" Target="https://chfs.ky.gov/agencies/dms/member/Pages/kihipp.aspx" TargetMode="External"/><Relationship Id="rId18" Type="http://schemas.openxmlformats.org/officeDocument/2006/relationships/hyperlink" Target="mailto:healthy@la.gov" TargetMode="External"/><Relationship Id="rId26" Type="http://schemas.openxmlformats.org/officeDocument/2006/relationships/hyperlink" Target="https://dss.mo.gov/healthcare/apply" TargetMode="External"/><Relationship Id="rId3" Type="http://schemas.openxmlformats.org/officeDocument/2006/relationships/hyperlink" Target="https://medicaid.georgia.gov/health-insurance-premium-payment-program-hipp" TargetMode="External"/><Relationship Id="rId21" Type="http://schemas.openxmlformats.org/officeDocument/2006/relationships/hyperlink" Target="https://www.mymaineconnection.gov/benefits/s/?language=en%20_US" TargetMode="External"/><Relationship Id="rId7" Type="http://schemas.openxmlformats.org/officeDocument/2006/relationships/hyperlink" Target="https://www.in.gov/medicaid/" TargetMode="External"/><Relationship Id="rId12" Type="http://schemas.openxmlformats.org/officeDocument/2006/relationships/hyperlink" Target="https://www.kancare.ks.gov/" TargetMode="External"/><Relationship Id="rId17" Type="http://schemas.openxmlformats.org/officeDocument/2006/relationships/hyperlink" Target="https://www.ldh.la.gov/healthy-louisiana" TargetMode="External"/><Relationship Id="rId25" Type="http://schemas.openxmlformats.org/officeDocument/2006/relationships/hyperlink" Target="https://mn.gov/dhs/health-care-coverage/" TargetMode="External"/><Relationship Id="rId2" Type="http://schemas.openxmlformats.org/officeDocument/2006/relationships/hyperlink" Target="https://www.flmedicaidtplrecovery.com/flmedicaidtplrecovery.com/hipp/index.html" TargetMode="External"/><Relationship Id="rId16" Type="http://schemas.openxmlformats.org/officeDocument/2006/relationships/hyperlink" Target="https://chfs.ky.gov/agencies/dms" TargetMode="External"/><Relationship Id="rId20" Type="http://schemas.openxmlformats.org/officeDocument/2006/relationships/hyperlink" Target="mailto:La.HIPP@la.gov" TargetMode="External"/><Relationship Id="rId1" Type="http://schemas.openxmlformats.org/officeDocument/2006/relationships/slideLayout" Target="../slideLayouts/slideLayout3.xml"/><Relationship Id="rId6" Type="http://schemas.openxmlformats.org/officeDocument/2006/relationships/hyperlink" Target="mailto:mhfs.boc.hipp@illinois.gov" TargetMode="External"/><Relationship Id="rId11" Type="http://schemas.openxmlformats.org/officeDocument/2006/relationships/hyperlink" Target="https://hhs.iowa.gov/programs/welcome-iowa-medicaid/fee-service/hipp" TargetMode="External"/><Relationship Id="rId24" Type="http://schemas.openxmlformats.org/officeDocument/2006/relationships/hyperlink" Target="mailto:masspremassistance@accenture.com" TargetMode="External"/><Relationship Id="rId5" Type="http://schemas.openxmlformats.org/officeDocument/2006/relationships/hyperlink" Target="https://abe.illinois.gov/" TargetMode="External"/><Relationship Id="rId15" Type="http://schemas.openxmlformats.org/officeDocument/2006/relationships/hyperlink" Target="https://kynect.ky.gov/" TargetMode="External"/><Relationship Id="rId23" Type="http://schemas.openxmlformats.org/officeDocument/2006/relationships/hyperlink" Target="https://www.mass.gov/masshealth/pa" TargetMode="External"/><Relationship Id="rId28" Type="http://schemas.openxmlformats.org/officeDocument/2006/relationships/hyperlink" Target="mailto:HHSHIPPProgram@mt.gov" TargetMode="External"/><Relationship Id="rId10" Type="http://schemas.openxmlformats.org/officeDocument/2006/relationships/hyperlink" Target="https://hhs.iowa.gov/programs/welcome-iowa-medicaid/iowa-health-link/hawki" TargetMode="External"/><Relationship Id="rId19" Type="http://schemas.openxmlformats.org/officeDocument/2006/relationships/hyperlink" Target="https://www.ldh.la.gov/lahipp" TargetMode="External"/><Relationship Id="rId4" Type="http://schemas.openxmlformats.org/officeDocument/2006/relationships/hyperlink" Target="https://medicaid.georgia.gov/programs/third-party-liability/childrens-health-insurance-program-reauthorization-act-2009-chipra" TargetMode="External"/><Relationship Id="rId9" Type="http://schemas.openxmlformats.org/officeDocument/2006/relationships/hyperlink" Target="https://hhs.iowa.gov/programs/welcome-iowa-medicaid" TargetMode="External"/><Relationship Id="rId14" Type="http://schemas.openxmlformats.org/officeDocument/2006/relationships/hyperlink" Target="mailto:KIHIPP.PROGRAM@ky.gov" TargetMode="External"/><Relationship Id="rId22" Type="http://schemas.openxmlformats.org/officeDocument/2006/relationships/hyperlink" Target="https://www.maine.gov/dhhs/ofi/applications-forms" TargetMode="External"/><Relationship Id="rId27" Type="http://schemas.openxmlformats.org/officeDocument/2006/relationships/hyperlink" Target="http://dphhs.mt.gov/MontanaHealthcarePrograms/HIPP"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s://medicaid.ncdhhs.gov/" TargetMode="External"/><Relationship Id="rId13" Type="http://schemas.openxmlformats.org/officeDocument/2006/relationships/hyperlink" Target="https://www.dhs.pa.gov/CHIP/Pages/CHIP.aspx" TargetMode="External"/><Relationship Id="rId18" Type="http://schemas.openxmlformats.org/officeDocument/2006/relationships/hyperlink" Target="https://medicaid.utah.gov/upp/" TargetMode="External"/><Relationship Id="rId3" Type="http://schemas.openxmlformats.org/officeDocument/2006/relationships/hyperlink" Target="http://dhcfp.nv.gov/" TargetMode="External"/><Relationship Id="rId21" Type="http://schemas.openxmlformats.org/officeDocument/2006/relationships/hyperlink" Target="https://medicaid.utah.gov/buyout-program/" TargetMode="External"/><Relationship Id="rId7" Type="http://schemas.openxmlformats.org/officeDocument/2006/relationships/hyperlink" Target="https://www.health.ny.gov/health_care/medicaid/" TargetMode="External"/><Relationship Id="rId12" Type="http://schemas.openxmlformats.org/officeDocument/2006/relationships/hyperlink" Target="https://www.pa.gov/en/services/dhs/apply-for-medicaid-health-insurance-premium-payment-program-hipp.html" TargetMode="External"/><Relationship Id="rId17" Type="http://schemas.openxmlformats.org/officeDocument/2006/relationships/hyperlink" Target="https://www.hhs.texas.gov/services/financial/health-insurance-premium-payment-hipp-program" TargetMode="External"/><Relationship Id="rId25" Type="http://schemas.openxmlformats.org/officeDocument/2006/relationships/hyperlink" Target="https://coverva.dmas.virginia.gov/learn/premium-assistance/health-insurance-premium-payment-hipp-programs" TargetMode="External"/><Relationship Id="rId2" Type="http://schemas.openxmlformats.org/officeDocument/2006/relationships/hyperlink" Target="http://accessnebraska.ne.gov/" TargetMode="External"/><Relationship Id="rId16" Type="http://schemas.openxmlformats.org/officeDocument/2006/relationships/hyperlink" Target="http://dss.sd.gov/" TargetMode="External"/><Relationship Id="rId20" Type="http://schemas.openxmlformats.org/officeDocument/2006/relationships/hyperlink" Target="https://medicaid.utah.gov/expansion/" TargetMode="External"/><Relationship Id="rId1" Type="http://schemas.openxmlformats.org/officeDocument/2006/relationships/slideLayout" Target="../slideLayouts/slideLayout3.xml"/><Relationship Id="rId6" Type="http://schemas.openxmlformats.org/officeDocument/2006/relationships/hyperlink" Target="https://www.nj.gov/humanservices/dmahs/individuals-families/familycare/" TargetMode="External"/><Relationship Id="rId11" Type="http://schemas.openxmlformats.org/officeDocument/2006/relationships/hyperlink" Target="http://healthcare.oregon.gov/Pages/index.aspx" TargetMode="External"/><Relationship Id="rId24" Type="http://schemas.openxmlformats.org/officeDocument/2006/relationships/hyperlink" Target="https://coverva.dmas.virginia.gov/learn/premium-assistance/famis-select" TargetMode="External"/><Relationship Id="rId5" Type="http://schemas.openxmlformats.org/officeDocument/2006/relationships/hyperlink" Target="mailto:DHHS.ThirdPartyLiabi@dhhs.nh.gov" TargetMode="External"/><Relationship Id="rId15" Type="http://schemas.openxmlformats.org/officeDocument/2006/relationships/hyperlink" Target="https://www.scdhhs.gov/" TargetMode="External"/><Relationship Id="rId23" Type="http://schemas.openxmlformats.org/officeDocument/2006/relationships/hyperlink" Target="https://dvha.vermont.gov/members/medicaid/hipp-program" TargetMode="External"/><Relationship Id="rId10" Type="http://schemas.openxmlformats.org/officeDocument/2006/relationships/hyperlink" Target="http://www.insureoklahoma.org/" TargetMode="External"/><Relationship Id="rId19" Type="http://schemas.openxmlformats.org/officeDocument/2006/relationships/hyperlink" Target="mailto:upp@utah.gov" TargetMode="External"/><Relationship Id="rId4" Type="http://schemas.openxmlformats.org/officeDocument/2006/relationships/hyperlink" Target="https://www.dhhs.nh.gov/programs-services/medicaid/health-insurance-premium-program" TargetMode="External"/><Relationship Id="rId9" Type="http://schemas.openxmlformats.org/officeDocument/2006/relationships/hyperlink" Target="https://www.hhs.nd.gov/healthcare" TargetMode="External"/><Relationship Id="rId14" Type="http://schemas.openxmlformats.org/officeDocument/2006/relationships/hyperlink" Target="http://www.eohhs.ri.gov/" TargetMode="External"/><Relationship Id="rId22" Type="http://schemas.openxmlformats.org/officeDocument/2006/relationships/hyperlink" Target="https://chip.utah.gov/"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www.cms.hhs.gov/" TargetMode="External"/><Relationship Id="rId3" Type="http://schemas.openxmlformats.org/officeDocument/2006/relationships/hyperlink" Target="https://bms.wv.gov/" TargetMode="External"/><Relationship Id="rId7" Type="http://schemas.openxmlformats.org/officeDocument/2006/relationships/hyperlink" Target="https://www.dol.gov/agencies/ebsa" TargetMode="External"/><Relationship Id="rId2" Type="http://schemas.openxmlformats.org/officeDocument/2006/relationships/hyperlink" Target="https://www.hca.wa.gov/" TargetMode="External"/><Relationship Id="rId1" Type="http://schemas.openxmlformats.org/officeDocument/2006/relationships/slideLayout" Target="../slideLayouts/slideLayout3.xml"/><Relationship Id="rId6" Type="http://schemas.openxmlformats.org/officeDocument/2006/relationships/hyperlink" Target="https://health.wyo.gov/healthcarefin/medicaid/programs-and-eligibility/" TargetMode="External"/><Relationship Id="rId5" Type="http://schemas.openxmlformats.org/officeDocument/2006/relationships/hyperlink" Target="https://www.dhs.wisconsin.gov/badgercareplus/p-10095.htm" TargetMode="External"/><Relationship Id="rId4" Type="http://schemas.openxmlformats.org/officeDocument/2006/relationships/hyperlink" Target="http://mywvhipp.com/" TargetMode="External"/><Relationship Id="rId9" Type="http://schemas.openxmlformats.org/officeDocument/2006/relationships/hyperlink" Target="mailto:ebsa.opr@dol.gov"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g"/><Relationship Id="rId1" Type="http://schemas.openxmlformats.org/officeDocument/2006/relationships/slideLayout" Target="../slideLayouts/slideLayout5.xml"/><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762" y="-4762"/>
            <a:ext cx="7781925" cy="10063480"/>
            <a:chOff x="-4762" y="-4762"/>
            <a:chExt cx="7781925" cy="10063480"/>
          </a:xfrm>
        </p:grpSpPr>
        <p:pic>
          <p:nvPicPr>
            <p:cNvPr id="3" name="object 3"/>
            <p:cNvPicPr/>
            <p:nvPr/>
          </p:nvPicPr>
          <p:blipFill>
            <a:blip r:embed="rId2" cstate="print"/>
            <a:stretch>
              <a:fillRect/>
            </a:stretch>
          </p:blipFill>
          <p:spPr>
            <a:xfrm>
              <a:off x="0" y="0"/>
              <a:ext cx="7772400" cy="10058399"/>
            </a:xfrm>
            <a:prstGeom prst="rect">
              <a:avLst/>
            </a:prstGeom>
          </p:spPr>
        </p:pic>
        <p:sp>
          <p:nvSpPr>
            <p:cNvPr id="4" name="object 4"/>
            <p:cNvSpPr/>
            <p:nvPr/>
          </p:nvSpPr>
          <p:spPr>
            <a:xfrm>
              <a:off x="0" y="4643628"/>
              <a:ext cx="7772400" cy="678180"/>
            </a:xfrm>
            <a:custGeom>
              <a:avLst/>
              <a:gdLst/>
              <a:ahLst/>
              <a:cxnLst/>
              <a:rect l="l" t="t" r="r" b="b"/>
              <a:pathLst>
                <a:path w="7772400" h="678179">
                  <a:moveTo>
                    <a:pt x="7772400" y="0"/>
                  </a:moveTo>
                  <a:lnTo>
                    <a:pt x="0" y="0"/>
                  </a:lnTo>
                  <a:lnTo>
                    <a:pt x="0" y="678179"/>
                  </a:lnTo>
                  <a:lnTo>
                    <a:pt x="7772400" y="678179"/>
                  </a:lnTo>
                  <a:lnTo>
                    <a:pt x="7772400" y="0"/>
                  </a:lnTo>
                  <a:close/>
                </a:path>
              </a:pathLst>
            </a:custGeom>
            <a:solidFill>
              <a:srgbClr val="DF1522"/>
            </a:solidFill>
          </p:spPr>
          <p:txBody>
            <a:bodyPr wrap="square" lIns="0" tIns="0" rIns="0" bIns="0" rtlCol="0"/>
            <a:lstStyle/>
            <a:p>
              <a:endParaRPr/>
            </a:p>
          </p:txBody>
        </p:sp>
        <p:sp>
          <p:nvSpPr>
            <p:cNvPr id="5" name="object 5"/>
            <p:cNvSpPr/>
            <p:nvPr/>
          </p:nvSpPr>
          <p:spPr>
            <a:xfrm>
              <a:off x="0" y="4643628"/>
              <a:ext cx="7772400" cy="678180"/>
            </a:xfrm>
            <a:custGeom>
              <a:avLst/>
              <a:gdLst/>
              <a:ahLst/>
              <a:cxnLst/>
              <a:rect l="l" t="t" r="r" b="b"/>
              <a:pathLst>
                <a:path w="7772400" h="678179">
                  <a:moveTo>
                    <a:pt x="0" y="678179"/>
                  </a:moveTo>
                  <a:lnTo>
                    <a:pt x="7772400" y="678179"/>
                  </a:lnTo>
                  <a:lnTo>
                    <a:pt x="7772400" y="0"/>
                  </a:lnTo>
                  <a:lnTo>
                    <a:pt x="0" y="0"/>
                  </a:lnTo>
                  <a:lnTo>
                    <a:pt x="0" y="678179"/>
                  </a:lnTo>
                  <a:close/>
                </a:path>
              </a:pathLst>
            </a:custGeom>
            <a:ln w="9525">
              <a:solidFill>
                <a:srgbClr val="DF1522"/>
              </a:solidFill>
            </a:ln>
          </p:spPr>
          <p:txBody>
            <a:bodyPr wrap="square" lIns="0" tIns="0" rIns="0" bIns="0" rtlCol="0"/>
            <a:lstStyle/>
            <a:p>
              <a:endParaRPr/>
            </a:p>
          </p:txBody>
        </p:sp>
        <p:sp>
          <p:nvSpPr>
            <p:cNvPr id="6" name="object 6"/>
            <p:cNvSpPr/>
            <p:nvPr/>
          </p:nvSpPr>
          <p:spPr>
            <a:xfrm>
              <a:off x="0" y="509016"/>
              <a:ext cx="7772400" cy="1221105"/>
            </a:xfrm>
            <a:custGeom>
              <a:avLst/>
              <a:gdLst/>
              <a:ahLst/>
              <a:cxnLst/>
              <a:rect l="l" t="t" r="r" b="b"/>
              <a:pathLst>
                <a:path w="7772400" h="1221105">
                  <a:moveTo>
                    <a:pt x="7772400" y="0"/>
                  </a:moveTo>
                  <a:lnTo>
                    <a:pt x="0" y="0"/>
                  </a:lnTo>
                  <a:lnTo>
                    <a:pt x="0" y="1220724"/>
                  </a:lnTo>
                  <a:lnTo>
                    <a:pt x="7772400" y="1220724"/>
                  </a:lnTo>
                  <a:lnTo>
                    <a:pt x="7772400" y="0"/>
                  </a:lnTo>
                  <a:close/>
                </a:path>
              </a:pathLst>
            </a:custGeom>
            <a:solidFill>
              <a:srgbClr val="DF1522"/>
            </a:solidFill>
          </p:spPr>
          <p:txBody>
            <a:bodyPr wrap="square" lIns="0" tIns="0" rIns="0" bIns="0" rtlCol="0"/>
            <a:lstStyle/>
            <a:p>
              <a:endParaRPr/>
            </a:p>
          </p:txBody>
        </p:sp>
        <p:sp>
          <p:nvSpPr>
            <p:cNvPr id="7" name="object 7"/>
            <p:cNvSpPr/>
            <p:nvPr/>
          </p:nvSpPr>
          <p:spPr>
            <a:xfrm>
              <a:off x="0" y="509016"/>
              <a:ext cx="7772400" cy="1221105"/>
            </a:xfrm>
            <a:custGeom>
              <a:avLst/>
              <a:gdLst/>
              <a:ahLst/>
              <a:cxnLst/>
              <a:rect l="l" t="t" r="r" b="b"/>
              <a:pathLst>
                <a:path w="7772400" h="1221105">
                  <a:moveTo>
                    <a:pt x="0" y="1220724"/>
                  </a:moveTo>
                  <a:lnTo>
                    <a:pt x="7772400" y="1220724"/>
                  </a:lnTo>
                  <a:lnTo>
                    <a:pt x="7772400" y="0"/>
                  </a:lnTo>
                  <a:lnTo>
                    <a:pt x="0" y="0"/>
                  </a:lnTo>
                  <a:lnTo>
                    <a:pt x="0" y="1220724"/>
                  </a:lnTo>
                  <a:close/>
                </a:path>
              </a:pathLst>
            </a:custGeom>
            <a:ln w="9524">
              <a:solidFill>
                <a:srgbClr val="DF1522"/>
              </a:solidFill>
            </a:ln>
          </p:spPr>
          <p:txBody>
            <a:bodyPr wrap="square" lIns="0" tIns="0" rIns="0" bIns="0" rtlCol="0"/>
            <a:lstStyle/>
            <a:p>
              <a:endParaRPr/>
            </a:p>
          </p:txBody>
        </p:sp>
        <p:pic>
          <p:nvPicPr>
            <p:cNvPr id="8" name="object 8"/>
            <p:cNvPicPr/>
            <p:nvPr/>
          </p:nvPicPr>
          <p:blipFill>
            <a:blip r:embed="rId3" cstate="print"/>
            <a:stretch>
              <a:fillRect/>
            </a:stretch>
          </p:blipFill>
          <p:spPr>
            <a:xfrm>
              <a:off x="2706623" y="2164079"/>
              <a:ext cx="2359152" cy="2203704"/>
            </a:xfrm>
            <a:prstGeom prst="rect">
              <a:avLst/>
            </a:prstGeom>
          </p:spPr>
        </p:pic>
        <p:pic>
          <p:nvPicPr>
            <p:cNvPr id="9" name="object 9"/>
            <p:cNvPicPr/>
            <p:nvPr/>
          </p:nvPicPr>
          <p:blipFill>
            <a:blip r:embed="rId4" cstate="print"/>
            <a:stretch>
              <a:fillRect/>
            </a:stretch>
          </p:blipFill>
          <p:spPr>
            <a:xfrm>
              <a:off x="0" y="1589532"/>
              <a:ext cx="7772400" cy="1681733"/>
            </a:xfrm>
            <a:prstGeom prst="rect">
              <a:avLst/>
            </a:prstGeom>
          </p:spPr>
        </p:pic>
        <p:sp>
          <p:nvSpPr>
            <p:cNvPr id="10" name="object 10"/>
            <p:cNvSpPr/>
            <p:nvPr/>
          </p:nvSpPr>
          <p:spPr>
            <a:xfrm>
              <a:off x="0" y="0"/>
              <a:ext cx="7772400" cy="1544320"/>
            </a:xfrm>
            <a:custGeom>
              <a:avLst/>
              <a:gdLst/>
              <a:ahLst/>
              <a:cxnLst/>
              <a:rect l="l" t="t" r="r" b="b"/>
              <a:pathLst>
                <a:path w="7772400" h="1544320">
                  <a:moveTo>
                    <a:pt x="0" y="1543811"/>
                  </a:moveTo>
                  <a:lnTo>
                    <a:pt x="7772400" y="1543811"/>
                  </a:lnTo>
                  <a:lnTo>
                    <a:pt x="7772400" y="0"/>
                  </a:lnTo>
                  <a:lnTo>
                    <a:pt x="0" y="0"/>
                  </a:lnTo>
                  <a:lnTo>
                    <a:pt x="0" y="1543811"/>
                  </a:lnTo>
                  <a:close/>
                </a:path>
              </a:pathLst>
            </a:custGeom>
            <a:solidFill>
              <a:srgbClr val="DF1522"/>
            </a:solidFill>
          </p:spPr>
          <p:txBody>
            <a:bodyPr wrap="square" lIns="0" tIns="0" rIns="0" bIns="0" rtlCol="0"/>
            <a:lstStyle/>
            <a:p>
              <a:endParaRPr/>
            </a:p>
          </p:txBody>
        </p:sp>
        <p:sp>
          <p:nvSpPr>
            <p:cNvPr id="11" name="object 11"/>
            <p:cNvSpPr/>
            <p:nvPr/>
          </p:nvSpPr>
          <p:spPr>
            <a:xfrm>
              <a:off x="0" y="0"/>
              <a:ext cx="7772400" cy="1544320"/>
            </a:xfrm>
            <a:custGeom>
              <a:avLst/>
              <a:gdLst/>
              <a:ahLst/>
              <a:cxnLst/>
              <a:rect l="l" t="t" r="r" b="b"/>
              <a:pathLst>
                <a:path w="7772400" h="1544320">
                  <a:moveTo>
                    <a:pt x="0" y="0"/>
                  </a:moveTo>
                  <a:lnTo>
                    <a:pt x="0" y="1543811"/>
                  </a:lnTo>
                  <a:lnTo>
                    <a:pt x="7772400" y="1543811"/>
                  </a:lnTo>
                  <a:lnTo>
                    <a:pt x="7772400" y="0"/>
                  </a:lnTo>
                </a:path>
              </a:pathLst>
            </a:custGeom>
            <a:ln w="9524">
              <a:solidFill>
                <a:srgbClr val="DF1522"/>
              </a:solidFill>
            </a:ln>
          </p:spPr>
          <p:txBody>
            <a:bodyPr wrap="square" lIns="0" tIns="0" rIns="0" bIns="0" rtlCol="0"/>
            <a:lstStyle/>
            <a:p>
              <a:endParaRPr/>
            </a:p>
          </p:txBody>
        </p:sp>
      </p:grpSp>
      <p:sp>
        <p:nvSpPr>
          <p:cNvPr id="12" name="object 12" descr="$PPTXTitle"/>
          <p:cNvSpPr txBox="1">
            <a:spLocks noGrp="1"/>
          </p:cNvSpPr>
          <p:nvPr>
            <p:ph type="title"/>
          </p:nvPr>
        </p:nvSpPr>
        <p:spPr>
          <a:prstGeom prst="rect">
            <a:avLst/>
          </a:prstGeom>
        </p:spPr>
        <p:txBody>
          <a:bodyPr vert="horz" wrap="square" lIns="0" tIns="12700" rIns="0" bIns="0" rtlCol="0">
            <a:spAutoFit/>
          </a:bodyPr>
          <a:lstStyle/>
          <a:p>
            <a:pPr marL="19050">
              <a:lnSpc>
                <a:spcPct val="100000"/>
              </a:lnSpc>
              <a:spcBef>
                <a:spcPts val="100"/>
              </a:spcBef>
            </a:pPr>
            <a:r>
              <a:rPr dirty="0"/>
              <a:t>Employee</a:t>
            </a:r>
            <a:r>
              <a:rPr spc="-85" dirty="0"/>
              <a:t> </a:t>
            </a:r>
            <a:r>
              <a:rPr dirty="0"/>
              <a:t>Benefits</a:t>
            </a:r>
            <a:r>
              <a:rPr spc="-45" dirty="0"/>
              <a:t> </a:t>
            </a:r>
            <a:r>
              <a:rPr spc="-10" dirty="0"/>
              <a:t>Guide</a:t>
            </a:r>
          </a:p>
        </p:txBody>
      </p:sp>
      <p:sp>
        <p:nvSpPr>
          <p:cNvPr id="13" name="object 13"/>
          <p:cNvSpPr txBox="1"/>
          <p:nvPr/>
        </p:nvSpPr>
        <p:spPr>
          <a:xfrm>
            <a:off x="1178153" y="4732192"/>
            <a:ext cx="5419725" cy="452120"/>
          </a:xfrm>
          <a:prstGeom prst="rect">
            <a:avLst/>
          </a:prstGeom>
        </p:spPr>
        <p:txBody>
          <a:bodyPr vert="horz" wrap="square" lIns="0" tIns="12065" rIns="0" bIns="0" rtlCol="0">
            <a:spAutoFit/>
          </a:bodyPr>
          <a:lstStyle/>
          <a:p>
            <a:pPr marL="12700">
              <a:lnSpc>
                <a:spcPct val="100000"/>
              </a:lnSpc>
              <a:spcBef>
                <a:spcPts val="95"/>
              </a:spcBef>
            </a:pPr>
            <a:r>
              <a:rPr sz="2800" b="1" dirty="0">
                <a:solidFill>
                  <a:srgbClr val="FFFFFF"/>
                </a:solidFill>
                <a:latin typeface="Garamond"/>
                <a:cs typeface="Garamond"/>
              </a:rPr>
              <a:t>January</a:t>
            </a:r>
            <a:r>
              <a:rPr sz="2800" b="1" spc="-65" dirty="0">
                <a:solidFill>
                  <a:srgbClr val="FFFFFF"/>
                </a:solidFill>
                <a:latin typeface="Garamond"/>
                <a:cs typeface="Garamond"/>
              </a:rPr>
              <a:t> </a:t>
            </a:r>
            <a:r>
              <a:rPr sz="2800" b="1" dirty="0">
                <a:solidFill>
                  <a:srgbClr val="FFFFFF"/>
                </a:solidFill>
                <a:latin typeface="Garamond"/>
                <a:cs typeface="Garamond"/>
              </a:rPr>
              <a:t>1,</a:t>
            </a:r>
            <a:r>
              <a:rPr sz="2800" b="1" spc="-55" dirty="0">
                <a:solidFill>
                  <a:srgbClr val="FFFFFF"/>
                </a:solidFill>
                <a:latin typeface="Garamond"/>
                <a:cs typeface="Garamond"/>
              </a:rPr>
              <a:t> </a:t>
            </a:r>
            <a:r>
              <a:rPr sz="2800" b="1" dirty="0">
                <a:solidFill>
                  <a:srgbClr val="FFFFFF"/>
                </a:solidFill>
                <a:latin typeface="Garamond"/>
                <a:cs typeface="Garamond"/>
              </a:rPr>
              <a:t>202</a:t>
            </a:r>
            <a:r>
              <a:rPr lang="en-US" sz="2800" b="1" dirty="0">
                <a:solidFill>
                  <a:srgbClr val="FFFFFF"/>
                </a:solidFill>
                <a:latin typeface="Garamond"/>
                <a:cs typeface="Garamond"/>
              </a:rPr>
              <a:t>7</a:t>
            </a:r>
            <a:r>
              <a:rPr sz="2800" b="1" spc="-40" dirty="0">
                <a:solidFill>
                  <a:srgbClr val="FFFFFF"/>
                </a:solidFill>
                <a:latin typeface="Garamond"/>
                <a:cs typeface="Garamond"/>
              </a:rPr>
              <a:t> </a:t>
            </a:r>
            <a:r>
              <a:rPr sz="2800" b="1" dirty="0">
                <a:solidFill>
                  <a:srgbClr val="FFFFFF"/>
                </a:solidFill>
                <a:latin typeface="Garamond"/>
                <a:cs typeface="Garamond"/>
              </a:rPr>
              <a:t>–</a:t>
            </a:r>
            <a:r>
              <a:rPr sz="2800" b="1" spc="-60" dirty="0">
                <a:solidFill>
                  <a:srgbClr val="FFFFFF"/>
                </a:solidFill>
                <a:latin typeface="Garamond"/>
                <a:cs typeface="Garamond"/>
              </a:rPr>
              <a:t> </a:t>
            </a:r>
            <a:r>
              <a:rPr sz="2800" b="1" dirty="0">
                <a:solidFill>
                  <a:srgbClr val="FFFFFF"/>
                </a:solidFill>
                <a:latin typeface="Garamond"/>
                <a:cs typeface="Garamond"/>
              </a:rPr>
              <a:t>December</a:t>
            </a:r>
            <a:r>
              <a:rPr sz="2800" b="1" spc="-50" dirty="0">
                <a:solidFill>
                  <a:srgbClr val="FFFFFF"/>
                </a:solidFill>
                <a:latin typeface="Garamond"/>
                <a:cs typeface="Garamond"/>
              </a:rPr>
              <a:t> </a:t>
            </a:r>
            <a:r>
              <a:rPr sz="2800" b="1" dirty="0">
                <a:solidFill>
                  <a:srgbClr val="FFFFFF"/>
                </a:solidFill>
                <a:latin typeface="Garamond"/>
                <a:cs typeface="Garamond"/>
              </a:rPr>
              <a:t>31,</a:t>
            </a:r>
            <a:r>
              <a:rPr sz="2800" b="1" spc="-65" dirty="0">
                <a:solidFill>
                  <a:srgbClr val="FFFFFF"/>
                </a:solidFill>
                <a:latin typeface="Garamond"/>
                <a:cs typeface="Garamond"/>
              </a:rPr>
              <a:t> </a:t>
            </a:r>
            <a:r>
              <a:rPr sz="2800" b="1" spc="-20" dirty="0">
                <a:solidFill>
                  <a:srgbClr val="FFFFFF"/>
                </a:solidFill>
                <a:latin typeface="Garamond"/>
                <a:cs typeface="Garamond"/>
              </a:rPr>
              <a:t>202</a:t>
            </a:r>
            <a:r>
              <a:rPr lang="en-US" sz="2800" b="1" spc="-20" dirty="0">
                <a:solidFill>
                  <a:srgbClr val="FFFFFF"/>
                </a:solidFill>
                <a:latin typeface="Garamond"/>
                <a:cs typeface="Garamond"/>
              </a:rPr>
              <a:t>7</a:t>
            </a:r>
            <a:endParaRPr sz="2800" dirty="0">
              <a:latin typeface="Garamond"/>
              <a:cs typeface="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sp>
        <p:nvSpPr>
          <p:cNvPr id="3" name="object 3"/>
          <p:cNvSpPr/>
          <p:nvPr/>
        </p:nvSpPr>
        <p:spPr>
          <a:xfrm>
            <a:off x="4124896" y="9855707"/>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4" name="object 4"/>
          <p:cNvSpPr txBox="1"/>
          <p:nvPr/>
        </p:nvSpPr>
        <p:spPr>
          <a:xfrm>
            <a:off x="3646932" y="9698735"/>
            <a:ext cx="478155" cy="359410"/>
          </a:xfrm>
          <a:prstGeom prst="rect">
            <a:avLst/>
          </a:prstGeom>
          <a:solidFill>
            <a:srgbClr val="DF1522"/>
          </a:solidFill>
        </p:spPr>
        <p:txBody>
          <a:bodyPr vert="horz" wrap="square" lIns="0" tIns="12065" rIns="0" bIns="0" rtlCol="0">
            <a:spAutoFit/>
          </a:bodyPr>
          <a:lstStyle/>
          <a:p>
            <a:pPr marL="55880">
              <a:lnSpc>
                <a:spcPct val="100000"/>
              </a:lnSpc>
              <a:spcBef>
                <a:spcPts val="95"/>
              </a:spcBef>
              <a:tabLst>
                <a:tab pos="421640" algn="l"/>
              </a:tabLst>
            </a:pPr>
            <a:r>
              <a:rPr sz="1000" u="sng" spc="290" dirty="0">
                <a:solidFill>
                  <a:srgbClr val="FFFFFF"/>
                </a:solidFill>
                <a:uFill>
                  <a:solidFill>
                    <a:srgbClr val="FFFFFF"/>
                  </a:solidFill>
                </a:uFill>
                <a:latin typeface="Century Gothic"/>
                <a:cs typeface="Century Gothic"/>
              </a:rPr>
              <a:t>  </a:t>
            </a:r>
            <a:r>
              <a:rPr sz="1000" u="sng" spc="-50" dirty="0">
                <a:solidFill>
                  <a:srgbClr val="FFFFFF"/>
                </a:solidFill>
                <a:uFill>
                  <a:solidFill>
                    <a:srgbClr val="FFFFFF"/>
                  </a:solidFill>
                </a:uFill>
                <a:latin typeface="Century Gothic"/>
                <a:cs typeface="Century Gothic"/>
              </a:rPr>
              <a:t>1</a:t>
            </a:r>
            <a:r>
              <a:rPr sz="1000" u="sng" dirty="0">
                <a:solidFill>
                  <a:srgbClr val="FFFFFF"/>
                </a:solidFill>
                <a:uFill>
                  <a:solidFill>
                    <a:srgbClr val="FFFFFF"/>
                  </a:solidFill>
                </a:uFill>
                <a:latin typeface="Century Gothic"/>
                <a:cs typeface="Century Gothic"/>
              </a:rPr>
              <a:t>	</a:t>
            </a:r>
            <a:endParaRPr sz="1000">
              <a:latin typeface="Century Gothic"/>
              <a:cs typeface="Century Gothic"/>
            </a:endParaRPr>
          </a:p>
        </p:txBody>
      </p:sp>
      <p:sp>
        <p:nvSpPr>
          <p:cNvPr id="5" name="object 5"/>
          <p:cNvSpPr txBox="1"/>
          <p:nvPr/>
        </p:nvSpPr>
        <p:spPr>
          <a:xfrm>
            <a:off x="458825" y="357885"/>
            <a:ext cx="220408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Table</a:t>
            </a:r>
            <a:r>
              <a:rPr sz="2000" spc="-45" dirty="0">
                <a:latin typeface="Century Gothic"/>
                <a:cs typeface="Century Gothic"/>
              </a:rPr>
              <a:t> </a:t>
            </a:r>
            <a:r>
              <a:rPr sz="2000" dirty="0">
                <a:latin typeface="Century Gothic"/>
                <a:cs typeface="Century Gothic"/>
              </a:rPr>
              <a:t>of</a:t>
            </a:r>
            <a:r>
              <a:rPr sz="2000" spc="-10" dirty="0">
                <a:latin typeface="Century Gothic"/>
                <a:cs typeface="Century Gothic"/>
              </a:rPr>
              <a:t> Contents</a:t>
            </a:r>
            <a:endParaRPr sz="2000">
              <a:latin typeface="Century Gothic"/>
              <a:cs typeface="Century Gothic"/>
            </a:endParaRPr>
          </a:p>
        </p:txBody>
      </p:sp>
      <p:grpSp>
        <p:nvGrpSpPr>
          <p:cNvPr id="6" name="object 6"/>
          <p:cNvGrpSpPr/>
          <p:nvPr/>
        </p:nvGrpSpPr>
        <p:grpSpPr>
          <a:xfrm>
            <a:off x="438658" y="688594"/>
            <a:ext cx="6870700" cy="88900"/>
            <a:chOff x="438658" y="688594"/>
            <a:chExt cx="6870700" cy="88900"/>
          </a:xfrm>
        </p:grpSpPr>
        <p:sp>
          <p:nvSpPr>
            <p:cNvPr id="7" name="object 7"/>
            <p:cNvSpPr/>
            <p:nvPr/>
          </p:nvSpPr>
          <p:spPr>
            <a:xfrm>
              <a:off x="445008" y="694944"/>
              <a:ext cx="6858000" cy="76200"/>
            </a:xfrm>
            <a:custGeom>
              <a:avLst/>
              <a:gdLst/>
              <a:ahLst/>
              <a:cxnLst/>
              <a:rect l="l" t="t" r="r" b="b"/>
              <a:pathLst>
                <a:path w="6858000" h="76200">
                  <a:moveTo>
                    <a:pt x="6858000" y="0"/>
                  </a:moveTo>
                  <a:lnTo>
                    <a:pt x="0" y="0"/>
                  </a:lnTo>
                  <a:lnTo>
                    <a:pt x="0" y="76200"/>
                  </a:lnTo>
                  <a:lnTo>
                    <a:pt x="6858000" y="76200"/>
                  </a:lnTo>
                  <a:lnTo>
                    <a:pt x="6858000" y="0"/>
                  </a:lnTo>
                  <a:close/>
                </a:path>
              </a:pathLst>
            </a:custGeom>
            <a:solidFill>
              <a:srgbClr val="DF1522"/>
            </a:solidFill>
          </p:spPr>
          <p:txBody>
            <a:bodyPr wrap="square" lIns="0" tIns="0" rIns="0" bIns="0" rtlCol="0"/>
            <a:lstStyle/>
            <a:p>
              <a:endParaRPr/>
            </a:p>
          </p:txBody>
        </p:sp>
        <p:sp>
          <p:nvSpPr>
            <p:cNvPr id="8" name="object 8"/>
            <p:cNvSpPr/>
            <p:nvPr/>
          </p:nvSpPr>
          <p:spPr>
            <a:xfrm>
              <a:off x="445008" y="694944"/>
              <a:ext cx="6858000" cy="76200"/>
            </a:xfrm>
            <a:custGeom>
              <a:avLst/>
              <a:gdLst/>
              <a:ahLst/>
              <a:cxnLst/>
              <a:rect l="l" t="t" r="r" b="b"/>
              <a:pathLst>
                <a:path w="6858000" h="76200">
                  <a:moveTo>
                    <a:pt x="0" y="76200"/>
                  </a:moveTo>
                  <a:lnTo>
                    <a:pt x="6858000" y="76200"/>
                  </a:lnTo>
                  <a:lnTo>
                    <a:pt x="6858000" y="0"/>
                  </a:lnTo>
                  <a:lnTo>
                    <a:pt x="0" y="0"/>
                  </a:lnTo>
                </a:path>
              </a:pathLst>
            </a:custGeom>
            <a:ln w="12700">
              <a:solidFill>
                <a:srgbClr val="DF1522"/>
              </a:solidFill>
            </a:ln>
          </p:spPr>
          <p:txBody>
            <a:bodyPr wrap="square" lIns="0" tIns="0" rIns="0" bIns="0" rtlCol="0"/>
            <a:lstStyle/>
            <a:p>
              <a:endParaRPr/>
            </a:p>
          </p:txBody>
        </p:sp>
      </p:grpSp>
      <p:graphicFrame>
        <p:nvGraphicFramePr>
          <p:cNvPr id="9" name="object 9"/>
          <p:cNvGraphicFramePr>
            <a:graphicFrameLocks noGrp="1"/>
          </p:cNvGraphicFramePr>
          <p:nvPr>
            <p:extLst>
              <p:ext uri="{D42A27DB-BD31-4B8C-83A1-F6EECF244321}">
                <p14:modId xmlns:p14="http://schemas.microsoft.com/office/powerpoint/2010/main" val="4132345991"/>
              </p:ext>
            </p:extLst>
          </p:nvPr>
        </p:nvGraphicFramePr>
        <p:xfrm>
          <a:off x="955598" y="1414716"/>
          <a:ext cx="5852159" cy="8147050"/>
        </p:xfrm>
        <a:graphic>
          <a:graphicData uri="http://schemas.openxmlformats.org/drawingml/2006/table">
            <a:tbl>
              <a:tblPr firstRow="1" bandRow="1">
                <a:tableStyleId>{2D5ABB26-0587-4C30-8999-92F81FD0307C}</a:tableStyleId>
              </a:tblPr>
              <a:tblGrid>
                <a:gridCol w="4993640">
                  <a:extLst>
                    <a:ext uri="{9D8B030D-6E8A-4147-A177-3AD203B41FA5}">
                      <a16:colId xmlns:a16="http://schemas.microsoft.com/office/drawing/2014/main" val="20000"/>
                    </a:ext>
                  </a:extLst>
                </a:gridCol>
                <a:gridCol w="858519">
                  <a:extLst>
                    <a:ext uri="{9D8B030D-6E8A-4147-A177-3AD203B41FA5}">
                      <a16:colId xmlns:a16="http://schemas.microsoft.com/office/drawing/2014/main" val="20001"/>
                    </a:ext>
                  </a:extLst>
                </a:gridCol>
              </a:tblGrid>
              <a:tr h="452120">
                <a:tc>
                  <a:txBody>
                    <a:bodyPr/>
                    <a:lstStyle/>
                    <a:p>
                      <a:pPr marL="1270" algn="ctr">
                        <a:lnSpc>
                          <a:spcPct val="100000"/>
                        </a:lnSpc>
                        <a:spcBef>
                          <a:spcPts val="830"/>
                        </a:spcBef>
                      </a:pPr>
                      <a:r>
                        <a:rPr sz="1600" b="1" spc="-10" dirty="0">
                          <a:solidFill>
                            <a:srgbClr val="FFFFFF"/>
                          </a:solidFill>
                          <a:latin typeface="Century Gothic"/>
                          <a:cs typeface="Century Gothic"/>
                        </a:rPr>
                        <a:t>Topic</a:t>
                      </a:r>
                      <a:endParaRPr sz="1600">
                        <a:latin typeface="Century Gothic"/>
                        <a:cs typeface="Century Gothic"/>
                      </a:endParaRPr>
                    </a:p>
                  </a:txBody>
                  <a:tcPr marL="0" marR="0" marT="105410" marB="0">
                    <a:lnL w="9525">
                      <a:solidFill>
                        <a:srgbClr val="BEBEBE"/>
                      </a:solidFill>
                      <a:prstDash val="solid"/>
                    </a:lnL>
                    <a:lnR w="9525">
                      <a:solidFill>
                        <a:srgbClr val="FFFFFF"/>
                      </a:solidFill>
                      <a:prstDash val="solid"/>
                    </a:lnR>
                    <a:lnT w="9525">
                      <a:solidFill>
                        <a:srgbClr val="BEBEBE"/>
                      </a:solidFill>
                      <a:prstDash val="solid"/>
                    </a:lnT>
                    <a:lnB w="9525">
                      <a:solidFill>
                        <a:srgbClr val="FFFFFF"/>
                      </a:solidFill>
                      <a:prstDash val="solid"/>
                    </a:lnB>
                    <a:solidFill>
                      <a:srgbClr val="DF1522"/>
                    </a:solidFill>
                  </a:tcPr>
                </a:tc>
                <a:tc>
                  <a:txBody>
                    <a:bodyPr/>
                    <a:lstStyle/>
                    <a:p>
                      <a:pPr algn="ctr">
                        <a:lnSpc>
                          <a:spcPct val="100000"/>
                        </a:lnSpc>
                        <a:spcBef>
                          <a:spcPts val="830"/>
                        </a:spcBef>
                      </a:pPr>
                      <a:r>
                        <a:rPr sz="1600" b="1" spc="-20" dirty="0">
                          <a:solidFill>
                            <a:srgbClr val="FFFFFF"/>
                          </a:solidFill>
                          <a:latin typeface="Century Gothic"/>
                          <a:cs typeface="Century Gothic"/>
                        </a:rPr>
                        <a:t>Page</a:t>
                      </a:r>
                      <a:endParaRPr sz="1600">
                        <a:latin typeface="Century Gothic"/>
                        <a:cs typeface="Century Gothic"/>
                      </a:endParaRPr>
                    </a:p>
                  </a:txBody>
                  <a:tcPr marL="0" marR="0" marT="105410" marB="0">
                    <a:lnL w="9525">
                      <a:solidFill>
                        <a:srgbClr val="FFFFFF"/>
                      </a:solidFill>
                      <a:prstDash val="solid"/>
                    </a:lnL>
                    <a:lnR w="9525">
                      <a:solidFill>
                        <a:srgbClr val="BEBEBE"/>
                      </a:solidFill>
                      <a:prstDash val="solid"/>
                    </a:lnR>
                    <a:lnT w="9525">
                      <a:solidFill>
                        <a:srgbClr val="BEBEBE"/>
                      </a:solidFill>
                      <a:prstDash val="solid"/>
                    </a:lnT>
                    <a:lnB w="9525">
                      <a:solidFill>
                        <a:srgbClr val="FFFFFF"/>
                      </a:solidFill>
                      <a:prstDash val="solid"/>
                    </a:lnB>
                    <a:solidFill>
                      <a:srgbClr val="DF1522"/>
                    </a:solidFill>
                  </a:tcPr>
                </a:tc>
                <a:extLst>
                  <a:ext uri="{0D108BD9-81ED-4DB2-BD59-A6C34878D82A}">
                    <a16:rowId xmlns:a16="http://schemas.microsoft.com/office/drawing/2014/main" val="10000"/>
                  </a:ext>
                </a:extLst>
              </a:tr>
              <a:tr h="297815">
                <a:tc>
                  <a:txBody>
                    <a:bodyPr/>
                    <a:lstStyle/>
                    <a:p>
                      <a:pPr algn="ctr">
                        <a:lnSpc>
                          <a:spcPct val="100000"/>
                        </a:lnSpc>
                        <a:spcBef>
                          <a:spcPts val="225"/>
                        </a:spcBef>
                      </a:pPr>
                      <a:r>
                        <a:rPr sz="1600" dirty="0">
                          <a:latin typeface="Century Gothic"/>
                          <a:cs typeface="Century Gothic"/>
                        </a:rPr>
                        <a:t>Contact</a:t>
                      </a:r>
                      <a:r>
                        <a:rPr sz="1600" spc="-50" dirty="0">
                          <a:latin typeface="Century Gothic"/>
                          <a:cs typeface="Century Gothic"/>
                        </a:rPr>
                        <a:t> </a:t>
                      </a:r>
                      <a:r>
                        <a:rPr sz="1600" spc="-10" dirty="0">
                          <a:latin typeface="Century Gothic"/>
                          <a:cs typeface="Century Gothic"/>
                        </a:rPr>
                        <a:t>Information</a:t>
                      </a:r>
                      <a:endParaRPr sz="1600">
                        <a:latin typeface="Century Gothic"/>
                        <a:cs typeface="Century Gothic"/>
                      </a:endParaRPr>
                    </a:p>
                  </a:txBody>
                  <a:tcPr marL="0" marR="0" marT="28575"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F1F1F1">
                        <a:alpha val="67059"/>
                      </a:srgbClr>
                    </a:solidFill>
                  </a:tcPr>
                </a:tc>
                <a:tc>
                  <a:txBody>
                    <a:bodyPr/>
                    <a:lstStyle/>
                    <a:p>
                      <a:pPr marL="1270" algn="ctr">
                        <a:lnSpc>
                          <a:spcPct val="100000"/>
                        </a:lnSpc>
                        <a:spcBef>
                          <a:spcPts val="225"/>
                        </a:spcBef>
                      </a:pPr>
                      <a:r>
                        <a:rPr sz="1600" spc="-50" dirty="0">
                          <a:latin typeface="Century Gothic"/>
                          <a:cs typeface="Century Gothic"/>
                        </a:rPr>
                        <a:t>2</a:t>
                      </a:r>
                      <a:endParaRPr sz="1600">
                        <a:latin typeface="Century Gothic"/>
                        <a:cs typeface="Century Gothic"/>
                      </a:endParaRPr>
                    </a:p>
                  </a:txBody>
                  <a:tcPr marL="0" marR="0" marT="28575"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F1F1F1">
                        <a:alpha val="67059"/>
                      </a:srgbClr>
                    </a:solidFill>
                  </a:tcPr>
                </a:tc>
                <a:extLst>
                  <a:ext uri="{0D108BD9-81ED-4DB2-BD59-A6C34878D82A}">
                    <a16:rowId xmlns:a16="http://schemas.microsoft.com/office/drawing/2014/main" val="10001"/>
                  </a:ext>
                </a:extLst>
              </a:tr>
              <a:tr h="333375">
                <a:tc>
                  <a:txBody>
                    <a:bodyPr/>
                    <a:lstStyle/>
                    <a:p>
                      <a:pPr algn="ctr">
                        <a:lnSpc>
                          <a:spcPct val="100000"/>
                        </a:lnSpc>
                        <a:spcBef>
                          <a:spcPts val="365"/>
                        </a:spcBef>
                      </a:pPr>
                      <a:r>
                        <a:rPr sz="1600" dirty="0">
                          <a:latin typeface="Century Gothic"/>
                          <a:cs typeface="Century Gothic"/>
                        </a:rPr>
                        <a:t>Medical/RX</a:t>
                      </a:r>
                      <a:r>
                        <a:rPr sz="1600" spc="-85" dirty="0">
                          <a:latin typeface="Century Gothic"/>
                          <a:cs typeface="Century Gothic"/>
                        </a:rPr>
                        <a:t> </a:t>
                      </a:r>
                      <a:r>
                        <a:rPr sz="1600" spc="-10" dirty="0">
                          <a:latin typeface="Century Gothic"/>
                          <a:cs typeface="Century Gothic"/>
                        </a:rPr>
                        <a:t>Benefits</a:t>
                      </a:r>
                      <a:endParaRPr sz="1600">
                        <a:latin typeface="Century Gothic"/>
                        <a:cs typeface="Century Gothic"/>
                      </a:endParaRPr>
                    </a:p>
                  </a:txBody>
                  <a:tcPr marL="0" marR="0" marT="46355"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BEBEBE">
                        <a:alpha val="67059"/>
                      </a:srgbClr>
                    </a:solidFill>
                  </a:tcPr>
                </a:tc>
                <a:tc>
                  <a:txBody>
                    <a:bodyPr/>
                    <a:lstStyle/>
                    <a:p>
                      <a:pPr marL="1270" algn="ctr">
                        <a:lnSpc>
                          <a:spcPct val="100000"/>
                        </a:lnSpc>
                        <a:spcBef>
                          <a:spcPts val="365"/>
                        </a:spcBef>
                      </a:pPr>
                      <a:r>
                        <a:rPr sz="1600" spc="-20" dirty="0">
                          <a:latin typeface="Century Gothic"/>
                          <a:cs typeface="Century Gothic"/>
                        </a:rPr>
                        <a:t>3-</a:t>
                      </a:r>
                      <a:r>
                        <a:rPr sz="1600" spc="-50" dirty="0">
                          <a:latin typeface="Century Gothic"/>
                          <a:cs typeface="Century Gothic"/>
                        </a:rPr>
                        <a:t>4</a:t>
                      </a:r>
                      <a:endParaRPr sz="1600">
                        <a:latin typeface="Century Gothic"/>
                        <a:cs typeface="Century Gothic"/>
                      </a:endParaRPr>
                    </a:p>
                  </a:txBody>
                  <a:tcPr marL="0" marR="0" marT="46355"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BEBEBE">
                        <a:alpha val="67059"/>
                      </a:srgbClr>
                    </a:solidFill>
                  </a:tcPr>
                </a:tc>
                <a:extLst>
                  <a:ext uri="{0D108BD9-81ED-4DB2-BD59-A6C34878D82A}">
                    <a16:rowId xmlns:a16="http://schemas.microsoft.com/office/drawing/2014/main" val="10002"/>
                  </a:ext>
                </a:extLst>
              </a:tr>
              <a:tr h="276860">
                <a:tc>
                  <a:txBody>
                    <a:bodyPr/>
                    <a:lstStyle/>
                    <a:p>
                      <a:pPr marL="1905" algn="ctr">
                        <a:lnSpc>
                          <a:spcPct val="100000"/>
                        </a:lnSpc>
                        <a:spcBef>
                          <a:spcPts val="145"/>
                        </a:spcBef>
                      </a:pPr>
                      <a:r>
                        <a:rPr lang="en-US" sz="1600" spc="-10" dirty="0">
                          <a:latin typeface="Century Gothic"/>
                          <a:cs typeface="Century Gothic"/>
                        </a:rPr>
                        <a:t>Virtual Care (</a:t>
                      </a:r>
                      <a:r>
                        <a:rPr sz="1600" spc="-10" dirty="0">
                          <a:latin typeface="Century Gothic"/>
                          <a:cs typeface="Century Gothic"/>
                        </a:rPr>
                        <a:t>Telehealth</a:t>
                      </a:r>
                      <a:r>
                        <a:rPr lang="en-US" sz="1600" spc="-10" dirty="0">
                          <a:latin typeface="Century Gothic"/>
                          <a:cs typeface="Century Gothic"/>
                        </a:rPr>
                        <a:t>)</a:t>
                      </a:r>
                      <a:endParaRPr sz="1600" dirty="0">
                        <a:latin typeface="Century Gothic"/>
                        <a:cs typeface="Century Gothic"/>
                      </a:endParaRPr>
                    </a:p>
                  </a:txBody>
                  <a:tcPr marL="0" marR="0" marT="18415"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F1F1F1">
                        <a:alpha val="67059"/>
                      </a:srgbClr>
                    </a:solidFill>
                  </a:tcPr>
                </a:tc>
                <a:tc>
                  <a:txBody>
                    <a:bodyPr/>
                    <a:lstStyle/>
                    <a:p>
                      <a:pPr marL="1270" algn="ctr">
                        <a:lnSpc>
                          <a:spcPct val="100000"/>
                        </a:lnSpc>
                        <a:spcBef>
                          <a:spcPts val="145"/>
                        </a:spcBef>
                      </a:pPr>
                      <a:r>
                        <a:rPr sz="1600" spc="-50" dirty="0">
                          <a:latin typeface="Century Gothic"/>
                          <a:cs typeface="Century Gothic"/>
                        </a:rPr>
                        <a:t>5</a:t>
                      </a:r>
                      <a:endParaRPr sz="1600">
                        <a:latin typeface="Century Gothic"/>
                        <a:cs typeface="Century Gothic"/>
                      </a:endParaRPr>
                    </a:p>
                  </a:txBody>
                  <a:tcPr marL="0" marR="0" marT="18415"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F1F1F1">
                        <a:alpha val="67059"/>
                      </a:srgbClr>
                    </a:solidFill>
                  </a:tcPr>
                </a:tc>
                <a:extLst>
                  <a:ext uri="{0D108BD9-81ED-4DB2-BD59-A6C34878D82A}">
                    <a16:rowId xmlns:a16="http://schemas.microsoft.com/office/drawing/2014/main" val="10003"/>
                  </a:ext>
                </a:extLst>
              </a:tr>
              <a:tr h="287655">
                <a:tc>
                  <a:txBody>
                    <a:bodyPr/>
                    <a:lstStyle/>
                    <a:p>
                      <a:pPr algn="ctr">
                        <a:lnSpc>
                          <a:spcPct val="100000"/>
                        </a:lnSpc>
                        <a:spcBef>
                          <a:spcPts val="185"/>
                        </a:spcBef>
                      </a:pPr>
                      <a:r>
                        <a:rPr sz="1600" dirty="0">
                          <a:latin typeface="Century Gothic"/>
                          <a:cs typeface="Century Gothic"/>
                        </a:rPr>
                        <a:t>Express</a:t>
                      </a:r>
                      <a:r>
                        <a:rPr sz="1600" spc="-50" dirty="0">
                          <a:latin typeface="Century Gothic"/>
                          <a:cs typeface="Century Gothic"/>
                        </a:rPr>
                        <a:t> </a:t>
                      </a:r>
                      <a:r>
                        <a:rPr sz="1600" dirty="0">
                          <a:latin typeface="Century Gothic"/>
                          <a:cs typeface="Century Gothic"/>
                        </a:rPr>
                        <a:t>Scripts</a:t>
                      </a:r>
                      <a:r>
                        <a:rPr sz="1600" spc="-40" dirty="0">
                          <a:latin typeface="Century Gothic"/>
                          <a:cs typeface="Century Gothic"/>
                        </a:rPr>
                        <a:t> </a:t>
                      </a:r>
                      <a:r>
                        <a:rPr sz="1600" dirty="0">
                          <a:latin typeface="Century Gothic"/>
                          <a:cs typeface="Century Gothic"/>
                        </a:rPr>
                        <a:t>Mail</a:t>
                      </a:r>
                      <a:r>
                        <a:rPr sz="1600" spc="-55" dirty="0">
                          <a:latin typeface="Century Gothic"/>
                          <a:cs typeface="Century Gothic"/>
                        </a:rPr>
                        <a:t> </a:t>
                      </a:r>
                      <a:r>
                        <a:rPr sz="1600" dirty="0">
                          <a:latin typeface="Century Gothic"/>
                          <a:cs typeface="Century Gothic"/>
                        </a:rPr>
                        <a:t>Order</a:t>
                      </a:r>
                      <a:r>
                        <a:rPr sz="1600" spc="-55" dirty="0">
                          <a:latin typeface="Century Gothic"/>
                          <a:cs typeface="Century Gothic"/>
                        </a:rPr>
                        <a:t> </a:t>
                      </a:r>
                      <a:r>
                        <a:rPr sz="1600" spc="-10" dirty="0">
                          <a:latin typeface="Century Gothic"/>
                          <a:cs typeface="Century Gothic"/>
                        </a:rPr>
                        <a:t>Pharmacy</a:t>
                      </a:r>
                      <a:endParaRPr sz="1600">
                        <a:latin typeface="Century Gothic"/>
                        <a:cs typeface="Century Gothic"/>
                      </a:endParaRPr>
                    </a:p>
                  </a:txBody>
                  <a:tcPr marL="0" marR="0" marT="23495"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BEBEBE">
                        <a:alpha val="67059"/>
                      </a:srgbClr>
                    </a:solidFill>
                  </a:tcPr>
                </a:tc>
                <a:tc>
                  <a:txBody>
                    <a:bodyPr/>
                    <a:lstStyle/>
                    <a:p>
                      <a:pPr marL="1270" algn="ctr">
                        <a:lnSpc>
                          <a:spcPct val="100000"/>
                        </a:lnSpc>
                        <a:spcBef>
                          <a:spcPts val="185"/>
                        </a:spcBef>
                      </a:pPr>
                      <a:r>
                        <a:rPr sz="1600" spc="-50" dirty="0">
                          <a:latin typeface="Century Gothic"/>
                          <a:cs typeface="Century Gothic"/>
                        </a:rPr>
                        <a:t>6</a:t>
                      </a:r>
                      <a:endParaRPr sz="1600">
                        <a:latin typeface="Century Gothic"/>
                        <a:cs typeface="Century Gothic"/>
                      </a:endParaRPr>
                    </a:p>
                  </a:txBody>
                  <a:tcPr marL="0" marR="0" marT="23495"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BEBEBE">
                        <a:alpha val="67059"/>
                      </a:srgbClr>
                    </a:solidFill>
                  </a:tcPr>
                </a:tc>
                <a:extLst>
                  <a:ext uri="{0D108BD9-81ED-4DB2-BD59-A6C34878D82A}">
                    <a16:rowId xmlns:a16="http://schemas.microsoft.com/office/drawing/2014/main" val="10004"/>
                  </a:ext>
                </a:extLst>
              </a:tr>
              <a:tr h="287655">
                <a:tc>
                  <a:txBody>
                    <a:bodyPr/>
                    <a:lstStyle/>
                    <a:p>
                      <a:pPr marL="635" algn="ctr">
                        <a:lnSpc>
                          <a:spcPct val="100000"/>
                        </a:lnSpc>
                        <a:spcBef>
                          <a:spcPts val="185"/>
                        </a:spcBef>
                      </a:pPr>
                      <a:r>
                        <a:rPr sz="1600" spc="-10" dirty="0">
                          <a:latin typeface="Century Gothic"/>
                          <a:cs typeface="Century Gothic"/>
                        </a:rPr>
                        <a:t>SaveonSP</a:t>
                      </a:r>
                      <a:endParaRPr sz="1600">
                        <a:latin typeface="Century Gothic"/>
                        <a:cs typeface="Century Gothic"/>
                      </a:endParaRPr>
                    </a:p>
                  </a:txBody>
                  <a:tcPr marL="0" marR="0" marT="23495"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F1F1F1"/>
                    </a:solidFill>
                  </a:tcPr>
                </a:tc>
                <a:tc>
                  <a:txBody>
                    <a:bodyPr/>
                    <a:lstStyle/>
                    <a:p>
                      <a:pPr marL="1270" algn="ctr">
                        <a:lnSpc>
                          <a:spcPct val="100000"/>
                        </a:lnSpc>
                        <a:spcBef>
                          <a:spcPts val="185"/>
                        </a:spcBef>
                      </a:pPr>
                      <a:r>
                        <a:rPr sz="1600" spc="-50" dirty="0">
                          <a:latin typeface="Century Gothic"/>
                          <a:cs typeface="Century Gothic"/>
                        </a:rPr>
                        <a:t>7</a:t>
                      </a:r>
                      <a:endParaRPr sz="1600">
                        <a:latin typeface="Century Gothic"/>
                        <a:cs typeface="Century Gothic"/>
                      </a:endParaRPr>
                    </a:p>
                  </a:txBody>
                  <a:tcPr marL="0" marR="0" marT="23495"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F1F1F1"/>
                    </a:solidFill>
                  </a:tcPr>
                </a:tc>
                <a:extLst>
                  <a:ext uri="{0D108BD9-81ED-4DB2-BD59-A6C34878D82A}">
                    <a16:rowId xmlns:a16="http://schemas.microsoft.com/office/drawing/2014/main" val="10005"/>
                  </a:ext>
                </a:extLst>
              </a:tr>
              <a:tr h="276860">
                <a:tc>
                  <a:txBody>
                    <a:bodyPr/>
                    <a:lstStyle/>
                    <a:p>
                      <a:pPr marL="1905" algn="ctr">
                        <a:lnSpc>
                          <a:spcPct val="100000"/>
                        </a:lnSpc>
                        <a:spcBef>
                          <a:spcPts val="140"/>
                        </a:spcBef>
                      </a:pPr>
                      <a:r>
                        <a:rPr sz="1600" dirty="0">
                          <a:latin typeface="Century Gothic"/>
                          <a:cs typeface="Century Gothic"/>
                        </a:rPr>
                        <a:t>Fitness</a:t>
                      </a:r>
                      <a:r>
                        <a:rPr sz="1600" spc="-60" dirty="0">
                          <a:latin typeface="Century Gothic"/>
                          <a:cs typeface="Century Gothic"/>
                        </a:rPr>
                        <a:t> </a:t>
                      </a:r>
                      <a:r>
                        <a:rPr sz="1600" spc="-10" dirty="0">
                          <a:latin typeface="Century Gothic"/>
                          <a:cs typeface="Century Gothic"/>
                        </a:rPr>
                        <a:t>Reimbursement</a:t>
                      </a:r>
                      <a:endParaRPr sz="1600" dirty="0">
                        <a:latin typeface="Century Gothic"/>
                        <a:cs typeface="Century Gothic"/>
                      </a:endParaRPr>
                    </a:p>
                  </a:txBody>
                  <a:tcPr marL="0" marR="0" marT="17780"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BEBEBE"/>
                    </a:solidFill>
                  </a:tcPr>
                </a:tc>
                <a:tc>
                  <a:txBody>
                    <a:bodyPr/>
                    <a:lstStyle/>
                    <a:p>
                      <a:pPr marL="1270" algn="ctr">
                        <a:lnSpc>
                          <a:spcPct val="100000"/>
                        </a:lnSpc>
                        <a:spcBef>
                          <a:spcPts val="140"/>
                        </a:spcBef>
                      </a:pPr>
                      <a:r>
                        <a:rPr sz="1600" spc="-50" dirty="0">
                          <a:latin typeface="Century Gothic"/>
                          <a:cs typeface="Century Gothic"/>
                        </a:rPr>
                        <a:t>8</a:t>
                      </a:r>
                      <a:endParaRPr sz="1600">
                        <a:latin typeface="Century Gothic"/>
                        <a:cs typeface="Century Gothic"/>
                      </a:endParaRPr>
                    </a:p>
                  </a:txBody>
                  <a:tcPr marL="0" marR="0" marT="17780"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BEBEBE"/>
                    </a:solidFill>
                  </a:tcPr>
                </a:tc>
                <a:extLst>
                  <a:ext uri="{0D108BD9-81ED-4DB2-BD59-A6C34878D82A}">
                    <a16:rowId xmlns:a16="http://schemas.microsoft.com/office/drawing/2014/main" val="10006"/>
                  </a:ext>
                </a:extLst>
              </a:tr>
              <a:tr h="276860">
                <a:tc>
                  <a:txBody>
                    <a:bodyPr/>
                    <a:lstStyle/>
                    <a:p>
                      <a:pPr algn="ctr">
                        <a:lnSpc>
                          <a:spcPct val="100000"/>
                        </a:lnSpc>
                        <a:spcBef>
                          <a:spcPts val="145"/>
                        </a:spcBef>
                      </a:pPr>
                      <a:r>
                        <a:rPr sz="1600" dirty="0">
                          <a:latin typeface="Century Gothic"/>
                          <a:cs typeface="Century Gothic"/>
                        </a:rPr>
                        <a:t>myCigna</a:t>
                      </a:r>
                      <a:r>
                        <a:rPr sz="1600" spc="-100" dirty="0">
                          <a:latin typeface="Century Gothic"/>
                          <a:cs typeface="Century Gothic"/>
                        </a:rPr>
                        <a:t> </a:t>
                      </a:r>
                      <a:r>
                        <a:rPr sz="1600" spc="-25" dirty="0">
                          <a:latin typeface="Century Gothic"/>
                          <a:cs typeface="Century Gothic"/>
                        </a:rPr>
                        <a:t>App</a:t>
                      </a:r>
                      <a:endParaRPr sz="1600">
                        <a:latin typeface="Century Gothic"/>
                        <a:cs typeface="Century Gothic"/>
                      </a:endParaRPr>
                    </a:p>
                  </a:txBody>
                  <a:tcPr marL="0" marR="0" marT="18415"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F1F1F1"/>
                    </a:solidFill>
                  </a:tcPr>
                </a:tc>
                <a:tc>
                  <a:txBody>
                    <a:bodyPr/>
                    <a:lstStyle/>
                    <a:p>
                      <a:pPr marL="1270" algn="ctr">
                        <a:lnSpc>
                          <a:spcPct val="100000"/>
                        </a:lnSpc>
                        <a:spcBef>
                          <a:spcPts val="145"/>
                        </a:spcBef>
                      </a:pPr>
                      <a:r>
                        <a:rPr sz="1600" spc="-50" dirty="0">
                          <a:latin typeface="Century Gothic"/>
                          <a:cs typeface="Century Gothic"/>
                        </a:rPr>
                        <a:t>9</a:t>
                      </a:r>
                      <a:endParaRPr sz="1600">
                        <a:latin typeface="Century Gothic"/>
                        <a:cs typeface="Century Gothic"/>
                      </a:endParaRPr>
                    </a:p>
                  </a:txBody>
                  <a:tcPr marL="0" marR="0" marT="18415"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F1F1F1"/>
                    </a:solidFill>
                  </a:tcPr>
                </a:tc>
                <a:extLst>
                  <a:ext uri="{0D108BD9-81ED-4DB2-BD59-A6C34878D82A}">
                    <a16:rowId xmlns:a16="http://schemas.microsoft.com/office/drawing/2014/main" val="10007"/>
                  </a:ext>
                </a:extLst>
              </a:tr>
              <a:tr h="276860">
                <a:tc>
                  <a:txBody>
                    <a:bodyPr/>
                    <a:lstStyle/>
                    <a:p>
                      <a:pPr marL="635" algn="ctr">
                        <a:lnSpc>
                          <a:spcPct val="100000"/>
                        </a:lnSpc>
                        <a:spcBef>
                          <a:spcPts val="145"/>
                        </a:spcBef>
                      </a:pPr>
                      <a:r>
                        <a:rPr sz="1600" spc="-10" dirty="0">
                          <a:latin typeface="Century Gothic"/>
                          <a:cs typeface="Century Gothic"/>
                        </a:rPr>
                        <a:t>Omada</a:t>
                      </a:r>
                      <a:endParaRPr sz="1600">
                        <a:latin typeface="Century Gothic"/>
                        <a:cs typeface="Century Gothic"/>
                      </a:endParaRPr>
                    </a:p>
                  </a:txBody>
                  <a:tcPr marL="0" marR="0" marT="18415"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BEBEBE"/>
                    </a:solidFill>
                  </a:tcPr>
                </a:tc>
                <a:tc>
                  <a:txBody>
                    <a:bodyPr/>
                    <a:lstStyle/>
                    <a:p>
                      <a:pPr marL="1905" algn="ctr">
                        <a:lnSpc>
                          <a:spcPct val="100000"/>
                        </a:lnSpc>
                        <a:spcBef>
                          <a:spcPts val="145"/>
                        </a:spcBef>
                      </a:pPr>
                      <a:r>
                        <a:rPr sz="1600" spc="-20" dirty="0">
                          <a:latin typeface="Century Gothic"/>
                          <a:cs typeface="Century Gothic"/>
                        </a:rPr>
                        <a:t>10-</a:t>
                      </a:r>
                      <a:r>
                        <a:rPr sz="1600" spc="-25" dirty="0">
                          <a:latin typeface="Century Gothic"/>
                          <a:cs typeface="Century Gothic"/>
                        </a:rPr>
                        <a:t>11</a:t>
                      </a:r>
                      <a:endParaRPr sz="1600">
                        <a:latin typeface="Century Gothic"/>
                        <a:cs typeface="Century Gothic"/>
                      </a:endParaRPr>
                    </a:p>
                  </a:txBody>
                  <a:tcPr marL="0" marR="0" marT="18415"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BEBEBE"/>
                    </a:solidFill>
                  </a:tcPr>
                </a:tc>
                <a:extLst>
                  <a:ext uri="{0D108BD9-81ED-4DB2-BD59-A6C34878D82A}">
                    <a16:rowId xmlns:a16="http://schemas.microsoft.com/office/drawing/2014/main" val="10008"/>
                  </a:ext>
                </a:extLst>
              </a:tr>
              <a:tr h="314325">
                <a:tc>
                  <a:txBody>
                    <a:bodyPr/>
                    <a:lstStyle/>
                    <a:p>
                      <a:pPr marL="8890" algn="ctr">
                        <a:lnSpc>
                          <a:spcPct val="100000"/>
                        </a:lnSpc>
                        <a:spcBef>
                          <a:spcPts val="280"/>
                        </a:spcBef>
                      </a:pPr>
                      <a:r>
                        <a:rPr sz="1600" dirty="0">
                          <a:latin typeface="Century Gothic"/>
                          <a:cs typeface="Century Gothic"/>
                        </a:rPr>
                        <a:t>Cigna</a:t>
                      </a:r>
                      <a:r>
                        <a:rPr sz="1600" spc="-80" dirty="0">
                          <a:latin typeface="Century Gothic"/>
                          <a:cs typeface="Century Gothic"/>
                        </a:rPr>
                        <a:t> </a:t>
                      </a:r>
                      <a:r>
                        <a:rPr lang="en-US" sz="1600" spc="-80" dirty="0">
                          <a:latin typeface="Century Gothic"/>
                          <a:cs typeface="Century Gothic"/>
                        </a:rPr>
                        <a:t>Diabetes and Hypertension (</a:t>
                      </a:r>
                      <a:r>
                        <a:rPr sz="1600" spc="-10" dirty="0">
                          <a:latin typeface="Century Gothic"/>
                          <a:cs typeface="Century Gothic"/>
                        </a:rPr>
                        <a:t>Omada</a:t>
                      </a:r>
                      <a:r>
                        <a:rPr lang="en-US" sz="1600" spc="-10" dirty="0">
                          <a:latin typeface="Century Gothic"/>
                          <a:cs typeface="Century Gothic"/>
                        </a:rPr>
                        <a:t>)</a:t>
                      </a:r>
                      <a:endParaRPr sz="1600" dirty="0">
                        <a:latin typeface="Century Gothic"/>
                        <a:cs typeface="Century Gothic"/>
                      </a:endParaRPr>
                    </a:p>
                  </a:txBody>
                  <a:tcPr marL="0" marR="0" marT="35560"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F1F1F1"/>
                    </a:solidFill>
                  </a:tcPr>
                </a:tc>
                <a:tc>
                  <a:txBody>
                    <a:bodyPr/>
                    <a:lstStyle/>
                    <a:p>
                      <a:pPr marL="1905" algn="ctr">
                        <a:lnSpc>
                          <a:spcPct val="100000"/>
                        </a:lnSpc>
                        <a:spcBef>
                          <a:spcPts val="290"/>
                        </a:spcBef>
                      </a:pPr>
                      <a:r>
                        <a:rPr sz="1600" spc="-25" dirty="0">
                          <a:latin typeface="Century Gothic"/>
                          <a:cs typeface="Century Gothic"/>
                        </a:rPr>
                        <a:t>12</a:t>
                      </a:r>
                      <a:endParaRPr sz="1600">
                        <a:latin typeface="Century Gothic"/>
                        <a:cs typeface="Century Gothic"/>
                      </a:endParaRPr>
                    </a:p>
                  </a:txBody>
                  <a:tcPr marL="0" marR="0" marT="36830"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F1F1F1"/>
                    </a:solidFill>
                  </a:tcPr>
                </a:tc>
                <a:extLst>
                  <a:ext uri="{0D108BD9-81ED-4DB2-BD59-A6C34878D82A}">
                    <a16:rowId xmlns:a16="http://schemas.microsoft.com/office/drawing/2014/main" val="10009"/>
                  </a:ext>
                </a:extLst>
              </a:tr>
              <a:tr h="278130">
                <a:tc>
                  <a:txBody>
                    <a:bodyPr/>
                    <a:lstStyle/>
                    <a:p>
                      <a:pPr marL="635" algn="ctr">
                        <a:lnSpc>
                          <a:spcPct val="100000"/>
                        </a:lnSpc>
                        <a:spcBef>
                          <a:spcPts val="150"/>
                        </a:spcBef>
                      </a:pPr>
                      <a:r>
                        <a:rPr sz="1600" dirty="0">
                          <a:latin typeface="Century Gothic"/>
                          <a:cs typeface="Century Gothic"/>
                        </a:rPr>
                        <a:t>Dental</a:t>
                      </a:r>
                      <a:r>
                        <a:rPr sz="1600" spc="-50" dirty="0">
                          <a:latin typeface="Century Gothic"/>
                          <a:cs typeface="Century Gothic"/>
                        </a:rPr>
                        <a:t> </a:t>
                      </a:r>
                      <a:r>
                        <a:rPr sz="1600" spc="-10" dirty="0">
                          <a:latin typeface="Century Gothic"/>
                          <a:cs typeface="Century Gothic"/>
                        </a:rPr>
                        <a:t>Benefits</a:t>
                      </a:r>
                      <a:endParaRPr sz="1600" dirty="0">
                        <a:latin typeface="Century Gothic"/>
                        <a:cs typeface="Century Gothic"/>
                      </a:endParaRPr>
                    </a:p>
                  </a:txBody>
                  <a:tcPr marL="0" marR="0" marT="19050"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BEBEBE"/>
                    </a:solidFill>
                  </a:tcPr>
                </a:tc>
                <a:tc>
                  <a:txBody>
                    <a:bodyPr/>
                    <a:lstStyle/>
                    <a:p>
                      <a:pPr marL="1905" algn="ctr">
                        <a:lnSpc>
                          <a:spcPct val="100000"/>
                        </a:lnSpc>
                        <a:spcBef>
                          <a:spcPts val="150"/>
                        </a:spcBef>
                      </a:pPr>
                      <a:r>
                        <a:rPr sz="1600" spc="-25" dirty="0">
                          <a:latin typeface="Century Gothic"/>
                          <a:cs typeface="Century Gothic"/>
                        </a:rPr>
                        <a:t>13</a:t>
                      </a:r>
                      <a:endParaRPr sz="1600">
                        <a:latin typeface="Century Gothic"/>
                        <a:cs typeface="Century Gothic"/>
                      </a:endParaRPr>
                    </a:p>
                  </a:txBody>
                  <a:tcPr marL="0" marR="0" marT="19050"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BEBEBE"/>
                    </a:solidFill>
                  </a:tcPr>
                </a:tc>
                <a:extLst>
                  <a:ext uri="{0D108BD9-81ED-4DB2-BD59-A6C34878D82A}">
                    <a16:rowId xmlns:a16="http://schemas.microsoft.com/office/drawing/2014/main" val="10010"/>
                  </a:ext>
                </a:extLst>
              </a:tr>
              <a:tr h="278130">
                <a:tc>
                  <a:txBody>
                    <a:bodyPr/>
                    <a:lstStyle/>
                    <a:p>
                      <a:pPr algn="ctr">
                        <a:lnSpc>
                          <a:spcPct val="100000"/>
                        </a:lnSpc>
                        <a:spcBef>
                          <a:spcPts val="150"/>
                        </a:spcBef>
                      </a:pPr>
                      <a:r>
                        <a:rPr sz="1600" dirty="0">
                          <a:latin typeface="Century Gothic"/>
                          <a:cs typeface="Century Gothic"/>
                        </a:rPr>
                        <a:t>Cigna</a:t>
                      </a:r>
                      <a:r>
                        <a:rPr sz="1600" spc="-60" dirty="0">
                          <a:latin typeface="Century Gothic"/>
                          <a:cs typeface="Century Gothic"/>
                        </a:rPr>
                        <a:t> </a:t>
                      </a:r>
                      <a:r>
                        <a:rPr sz="1600" dirty="0">
                          <a:latin typeface="Century Gothic"/>
                          <a:cs typeface="Century Gothic"/>
                        </a:rPr>
                        <a:t>Dental</a:t>
                      </a:r>
                      <a:r>
                        <a:rPr sz="1600" spc="-45" dirty="0">
                          <a:latin typeface="Century Gothic"/>
                          <a:cs typeface="Century Gothic"/>
                        </a:rPr>
                        <a:t> </a:t>
                      </a:r>
                      <a:r>
                        <a:rPr sz="1600" dirty="0">
                          <a:latin typeface="Century Gothic"/>
                          <a:cs typeface="Century Gothic"/>
                        </a:rPr>
                        <a:t>Oral</a:t>
                      </a:r>
                      <a:r>
                        <a:rPr sz="1600" spc="-65" dirty="0">
                          <a:latin typeface="Century Gothic"/>
                          <a:cs typeface="Century Gothic"/>
                        </a:rPr>
                        <a:t> </a:t>
                      </a:r>
                      <a:r>
                        <a:rPr sz="1600" dirty="0">
                          <a:latin typeface="Century Gothic"/>
                          <a:cs typeface="Century Gothic"/>
                        </a:rPr>
                        <a:t>Health</a:t>
                      </a:r>
                      <a:r>
                        <a:rPr sz="1600" spc="-60" dirty="0">
                          <a:latin typeface="Century Gothic"/>
                          <a:cs typeface="Century Gothic"/>
                        </a:rPr>
                        <a:t> </a:t>
                      </a:r>
                      <a:r>
                        <a:rPr sz="1600" dirty="0">
                          <a:latin typeface="Century Gothic"/>
                          <a:cs typeface="Century Gothic"/>
                        </a:rPr>
                        <a:t>Integration</a:t>
                      </a:r>
                      <a:r>
                        <a:rPr sz="1600" spc="-50" dirty="0">
                          <a:latin typeface="Century Gothic"/>
                          <a:cs typeface="Century Gothic"/>
                        </a:rPr>
                        <a:t> </a:t>
                      </a:r>
                      <a:r>
                        <a:rPr sz="1600" spc="-10" dirty="0">
                          <a:latin typeface="Century Gothic"/>
                          <a:cs typeface="Century Gothic"/>
                        </a:rPr>
                        <a:t>Program</a:t>
                      </a:r>
                      <a:endParaRPr sz="1600">
                        <a:latin typeface="Century Gothic"/>
                        <a:cs typeface="Century Gothic"/>
                      </a:endParaRPr>
                    </a:p>
                  </a:txBody>
                  <a:tcPr marL="0" marR="0" marT="19050"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F1F1F1"/>
                    </a:solidFill>
                  </a:tcPr>
                </a:tc>
                <a:tc>
                  <a:txBody>
                    <a:bodyPr/>
                    <a:lstStyle/>
                    <a:p>
                      <a:pPr marL="1905" algn="ctr">
                        <a:lnSpc>
                          <a:spcPct val="100000"/>
                        </a:lnSpc>
                        <a:spcBef>
                          <a:spcPts val="150"/>
                        </a:spcBef>
                      </a:pPr>
                      <a:r>
                        <a:rPr sz="1600" spc="-20" dirty="0">
                          <a:latin typeface="Century Gothic"/>
                          <a:cs typeface="Century Gothic"/>
                        </a:rPr>
                        <a:t>14-</a:t>
                      </a:r>
                      <a:r>
                        <a:rPr sz="1600" spc="-25" dirty="0">
                          <a:latin typeface="Century Gothic"/>
                          <a:cs typeface="Century Gothic"/>
                        </a:rPr>
                        <a:t>15</a:t>
                      </a:r>
                      <a:endParaRPr sz="1600">
                        <a:latin typeface="Century Gothic"/>
                        <a:cs typeface="Century Gothic"/>
                      </a:endParaRPr>
                    </a:p>
                  </a:txBody>
                  <a:tcPr marL="0" marR="0" marT="19050"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F1F1F1"/>
                    </a:solidFill>
                  </a:tcPr>
                </a:tc>
                <a:extLst>
                  <a:ext uri="{0D108BD9-81ED-4DB2-BD59-A6C34878D82A}">
                    <a16:rowId xmlns:a16="http://schemas.microsoft.com/office/drawing/2014/main" val="10011"/>
                  </a:ext>
                </a:extLst>
              </a:tr>
              <a:tr h="276860">
                <a:tc>
                  <a:txBody>
                    <a:bodyPr/>
                    <a:lstStyle/>
                    <a:p>
                      <a:pPr algn="ctr">
                        <a:lnSpc>
                          <a:spcPct val="100000"/>
                        </a:lnSpc>
                        <a:spcBef>
                          <a:spcPts val="145"/>
                        </a:spcBef>
                      </a:pPr>
                      <a:r>
                        <a:rPr sz="1600" dirty="0">
                          <a:latin typeface="Century Gothic"/>
                          <a:cs typeface="Century Gothic"/>
                        </a:rPr>
                        <a:t>Vision</a:t>
                      </a:r>
                      <a:r>
                        <a:rPr sz="1600" spc="-60" dirty="0">
                          <a:latin typeface="Century Gothic"/>
                          <a:cs typeface="Century Gothic"/>
                        </a:rPr>
                        <a:t> </a:t>
                      </a:r>
                      <a:r>
                        <a:rPr sz="1600" spc="-10" dirty="0">
                          <a:latin typeface="Century Gothic"/>
                          <a:cs typeface="Century Gothic"/>
                        </a:rPr>
                        <a:t>Benefits</a:t>
                      </a:r>
                      <a:endParaRPr sz="1600">
                        <a:latin typeface="Century Gothic"/>
                        <a:cs typeface="Century Gothic"/>
                      </a:endParaRPr>
                    </a:p>
                  </a:txBody>
                  <a:tcPr marL="0" marR="0" marT="18415"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BEBEBE"/>
                    </a:solidFill>
                  </a:tcPr>
                </a:tc>
                <a:tc>
                  <a:txBody>
                    <a:bodyPr/>
                    <a:lstStyle/>
                    <a:p>
                      <a:pPr marL="1905" algn="ctr">
                        <a:lnSpc>
                          <a:spcPct val="100000"/>
                        </a:lnSpc>
                        <a:spcBef>
                          <a:spcPts val="145"/>
                        </a:spcBef>
                      </a:pPr>
                      <a:r>
                        <a:rPr sz="1600" spc="-25" dirty="0">
                          <a:latin typeface="Century Gothic"/>
                          <a:cs typeface="Century Gothic"/>
                        </a:rPr>
                        <a:t>16</a:t>
                      </a:r>
                      <a:endParaRPr sz="1600">
                        <a:latin typeface="Century Gothic"/>
                        <a:cs typeface="Century Gothic"/>
                      </a:endParaRPr>
                    </a:p>
                  </a:txBody>
                  <a:tcPr marL="0" marR="0" marT="18415"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BEBEBE"/>
                    </a:solidFill>
                  </a:tcPr>
                </a:tc>
                <a:extLst>
                  <a:ext uri="{0D108BD9-81ED-4DB2-BD59-A6C34878D82A}">
                    <a16:rowId xmlns:a16="http://schemas.microsoft.com/office/drawing/2014/main" val="10012"/>
                  </a:ext>
                </a:extLst>
              </a:tr>
              <a:tr h="276860">
                <a:tc>
                  <a:txBody>
                    <a:bodyPr/>
                    <a:lstStyle/>
                    <a:p>
                      <a:pPr algn="ctr">
                        <a:lnSpc>
                          <a:spcPct val="100000"/>
                        </a:lnSpc>
                        <a:spcBef>
                          <a:spcPts val="145"/>
                        </a:spcBef>
                      </a:pPr>
                      <a:r>
                        <a:rPr sz="1600" dirty="0">
                          <a:latin typeface="Century Gothic"/>
                          <a:cs typeface="Century Gothic"/>
                        </a:rPr>
                        <a:t>Flexible</a:t>
                      </a:r>
                      <a:r>
                        <a:rPr sz="1600" spc="-100" dirty="0">
                          <a:latin typeface="Century Gothic"/>
                          <a:cs typeface="Century Gothic"/>
                        </a:rPr>
                        <a:t> </a:t>
                      </a:r>
                      <a:r>
                        <a:rPr sz="1600" dirty="0">
                          <a:latin typeface="Century Gothic"/>
                          <a:cs typeface="Century Gothic"/>
                        </a:rPr>
                        <a:t>Spending</a:t>
                      </a:r>
                      <a:r>
                        <a:rPr sz="1600" spc="-50" dirty="0">
                          <a:latin typeface="Century Gothic"/>
                          <a:cs typeface="Century Gothic"/>
                        </a:rPr>
                        <a:t> </a:t>
                      </a:r>
                      <a:r>
                        <a:rPr sz="1600" spc="-10" dirty="0">
                          <a:latin typeface="Century Gothic"/>
                          <a:cs typeface="Century Gothic"/>
                        </a:rPr>
                        <a:t>Accounts</a:t>
                      </a:r>
                      <a:endParaRPr sz="1600">
                        <a:latin typeface="Century Gothic"/>
                        <a:cs typeface="Century Gothic"/>
                      </a:endParaRPr>
                    </a:p>
                  </a:txBody>
                  <a:tcPr marL="0" marR="0" marT="18415"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F1F1F1"/>
                    </a:solidFill>
                  </a:tcPr>
                </a:tc>
                <a:tc>
                  <a:txBody>
                    <a:bodyPr/>
                    <a:lstStyle/>
                    <a:p>
                      <a:pPr marL="1905" algn="ctr">
                        <a:lnSpc>
                          <a:spcPct val="100000"/>
                        </a:lnSpc>
                        <a:spcBef>
                          <a:spcPts val="145"/>
                        </a:spcBef>
                      </a:pPr>
                      <a:r>
                        <a:rPr sz="1600" spc="-25" dirty="0">
                          <a:latin typeface="Century Gothic"/>
                          <a:cs typeface="Century Gothic"/>
                        </a:rPr>
                        <a:t>17</a:t>
                      </a:r>
                      <a:endParaRPr sz="1600">
                        <a:latin typeface="Century Gothic"/>
                        <a:cs typeface="Century Gothic"/>
                      </a:endParaRPr>
                    </a:p>
                  </a:txBody>
                  <a:tcPr marL="0" marR="0" marT="18415"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F1F1F1"/>
                    </a:solidFill>
                  </a:tcPr>
                </a:tc>
                <a:extLst>
                  <a:ext uri="{0D108BD9-81ED-4DB2-BD59-A6C34878D82A}">
                    <a16:rowId xmlns:a16="http://schemas.microsoft.com/office/drawing/2014/main" val="10013"/>
                  </a:ext>
                </a:extLst>
              </a:tr>
              <a:tr h="276860">
                <a:tc>
                  <a:txBody>
                    <a:bodyPr/>
                    <a:lstStyle/>
                    <a:p>
                      <a:pPr marL="3175" algn="ctr">
                        <a:lnSpc>
                          <a:spcPct val="100000"/>
                        </a:lnSpc>
                        <a:spcBef>
                          <a:spcPts val="145"/>
                        </a:spcBef>
                      </a:pPr>
                      <a:r>
                        <a:rPr sz="1600" dirty="0">
                          <a:latin typeface="Century Gothic"/>
                          <a:cs typeface="Century Gothic"/>
                        </a:rPr>
                        <a:t>Basic</a:t>
                      </a:r>
                      <a:r>
                        <a:rPr sz="1600" spc="-20" dirty="0">
                          <a:latin typeface="Century Gothic"/>
                          <a:cs typeface="Century Gothic"/>
                        </a:rPr>
                        <a:t> </a:t>
                      </a:r>
                      <a:r>
                        <a:rPr sz="1600" dirty="0">
                          <a:latin typeface="Century Gothic"/>
                          <a:cs typeface="Century Gothic"/>
                        </a:rPr>
                        <a:t>Life</a:t>
                      </a:r>
                      <a:r>
                        <a:rPr sz="1600" spc="-30" dirty="0">
                          <a:latin typeface="Century Gothic"/>
                          <a:cs typeface="Century Gothic"/>
                        </a:rPr>
                        <a:t> </a:t>
                      </a:r>
                      <a:r>
                        <a:rPr sz="1600" dirty="0">
                          <a:latin typeface="Century Gothic"/>
                          <a:cs typeface="Century Gothic"/>
                        </a:rPr>
                        <a:t>and</a:t>
                      </a:r>
                      <a:r>
                        <a:rPr sz="1600" spc="-30" dirty="0">
                          <a:latin typeface="Century Gothic"/>
                          <a:cs typeface="Century Gothic"/>
                        </a:rPr>
                        <a:t> </a:t>
                      </a:r>
                      <a:r>
                        <a:rPr sz="1600" dirty="0">
                          <a:latin typeface="Century Gothic"/>
                          <a:cs typeface="Century Gothic"/>
                        </a:rPr>
                        <a:t>AD&amp;D</a:t>
                      </a:r>
                      <a:r>
                        <a:rPr sz="1600" spc="-50" dirty="0">
                          <a:latin typeface="Century Gothic"/>
                          <a:cs typeface="Century Gothic"/>
                        </a:rPr>
                        <a:t> </a:t>
                      </a:r>
                      <a:r>
                        <a:rPr sz="1600" spc="-10" dirty="0">
                          <a:latin typeface="Century Gothic"/>
                          <a:cs typeface="Century Gothic"/>
                        </a:rPr>
                        <a:t>Insurance</a:t>
                      </a:r>
                      <a:endParaRPr sz="1600">
                        <a:latin typeface="Century Gothic"/>
                        <a:cs typeface="Century Gothic"/>
                      </a:endParaRPr>
                    </a:p>
                  </a:txBody>
                  <a:tcPr marL="0" marR="0" marT="18415"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BEBEBE"/>
                    </a:solidFill>
                  </a:tcPr>
                </a:tc>
                <a:tc>
                  <a:txBody>
                    <a:bodyPr/>
                    <a:lstStyle/>
                    <a:p>
                      <a:pPr marL="1905" algn="ctr">
                        <a:lnSpc>
                          <a:spcPct val="100000"/>
                        </a:lnSpc>
                        <a:spcBef>
                          <a:spcPts val="145"/>
                        </a:spcBef>
                      </a:pPr>
                      <a:r>
                        <a:rPr sz="1600" spc="-25" dirty="0">
                          <a:latin typeface="Century Gothic"/>
                          <a:cs typeface="Century Gothic"/>
                        </a:rPr>
                        <a:t>18</a:t>
                      </a:r>
                      <a:endParaRPr sz="1600">
                        <a:latin typeface="Century Gothic"/>
                        <a:cs typeface="Century Gothic"/>
                      </a:endParaRPr>
                    </a:p>
                  </a:txBody>
                  <a:tcPr marL="0" marR="0" marT="18415"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BEBEBE"/>
                    </a:solidFill>
                  </a:tcPr>
                </a:tc>
                <a:extLst>
                  <a:ext uri="{0D108BD9-81ED-4DB2-BD59-A6C34878D82A}">
                    <a16:rowId xmlns:a16="http://schemas.microsoft.com/office/drawing/2014/main" val="10014"/>
                  </a:ext>
                </a:extLst>
              </a:tr>
              <a:tr h="290195">
                <a:tc>
                  <a:txBody>
                    <a:bodyPr/>
                    <a:lstStyle/>
                    <a:p>
                      <a:pPr marL="1270" algn="ctr">
                        <a:lnSpc>
                          <a:spcPct val="100000"/>
                        </a:lnSpc>
                        <a:spcBef>
                          <a:spcPts val="200"/>
                        </a:spcBef>
                      </a:pPr>
                      <a:r>
                        <a:rPr sz="1600" dirty="0">
                          <a:latin typeface="Century Gothic"/>
                          <a:cs typeface="Century Gothic"/>
                        </a:rPr>
                        <a:t>Optional</a:t>
                      </a:r>
                      <a:r>
                        <a:rPr sz="1600" spc="-50" dirty="0">
                          <a:latin typeface="Century Gothic"/>
                          <a:cs typeface="Century Gothic"/>
                        </a:rPr>
                        <a:t> </a:t>
                      </a:r>
                      <a:r>
                        <a:rPr sz="1600" dirty="0">
                          <a:latin typeface="Century Gothic"/>
                          <a:cs typeface="Century Gothic"/>
                        </a:rPr>
                        <a:t>Life</a:t>
                      </a:r>
                      <a:r>
                        <a:rPr sz="1600" spc="-55" dirty="0">
                          <a:latin typeface="Century Gothic"/>
                          <a:cs typeface="Century Gothic"/>
                        </a:rPr>
                        <a:t> </a:t>
                      </a:r>
                      <a:r>
                        <a:rPr sz="1600" spc="-10" dirty="0">
                          <a:latin typeface="Century Gothic"/>
                          <a:cs typeface="Century Gothic"/>
                        </a:rPr>
                        <a:t>Insurance</a:t>
                      </a:r>
                      <a:endParaRPr sz="1600">
                        <a:latin typeface="Century Gothic"/>
                        <a:cs typeface="Century Gothic"/>
                      </a:endParaRPr>
                    </a:p>
                  </a:txBody>
                  <a:tcPr marL="0" marR="0" marT="25400"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F1F1F1"/>
                    </a:solidFill>
                  </a:tcPr>
                </a:tc>
                <a:tc>
                  <a:txBody>
                    <a:bodyPr/>
                    <a:lstStyle/>
                    <a:p>
                      <a:pPr marL="1905" algn="ctr">
                        <a:lnSpc>
                          <a:spcPct val="100000"/>
                        </a:lnSpc>
                        <a:spcBef>
                          <a:spcPts val="200"/>
                        </a:spcBef>
                      </a:pPr>
                      <a:r>
                        <a:rPr sz="1600" spc="-25" dirty="0">
                          <a:latin typeface="Century Gothic"/>
                          <a:cs typeface="Century Gothic"/>
                        </a:rPr>
                        <a:t>19</a:t>
                      </a:r>
                      <a:endParaRPr sz="1600">
                        <a:latin typeface="Century Gothic"/>
                        <a:cs typeface="Century Gothic"/>
                      </a:endParaRPr>
                    </a:p>
                  </a:txBody>
                  <a:tcPr marL="0" marR="0" marT="25400"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F1F1F1"/>
                    </a:solidFill>
                  </a:tcPr>
                </a:tc>
                <a:extLst>
                  <a:ext uri="{0D108BD9-81ED-4DB2-BD59-A6C34878D82A}">
                    <a16:rowId xmlns:a16="http://schemas.microsoft.com/office/drawing/2014/main" val="10015"/>
                  </a:ext>
                </a:extLst>
              </a:tr>
              <a:tr h="289560">
                <a:tc>
                  <a:txBody>
                    <a:bodyPr/>
                    <a:lstStyle/>
                    <a:p>
                      <a:pPr marL="635" algn="ctr">
                        <a:lnSpc>
                          <a:spcPct val="100000"/>
                        </a:lnSpc>
                        <a:spcBef>
                          <a:spcPts val="200"/>
                        </a:spcBef>
                      </a:pPr>
                      <a:r>
                        <a:rPr sz="1600" dirty="0">
                          <a:latin typeface="Century Gothic"/>
                          <a:cs typeface="Century Gothic"/>
                        </a:rPr>
                        <a:t>Disability</a:t>
                      </a:r>
                      <a:r>
                        <a:rPr sz="1600" spc="-85" dirty="0">
                          <a:latin typeface="Century Gothic"/>
                          <a:cs typeface="Century Gothic"/>
                        </a:rPr>
                        <a:t> </a:t>
                      </a:r>
                      <a:r>
                        <a:rPr sz="1600" spc="-10" dirty="0">
                          <a:latin typeface="Century Gothic"/>
                          <a:cs typeface="Century Gothic"/>
                        </a:rPr>
                        <a:t>Insurance</a:t>
                      </a:r>
                      <a:endParaRPr sz="1600">
                        <a:latin typeface="Century Gothic"/>
                        <a:cs typeface="Century Gothic"/>
                      </a:endParaRPr>
                    </a:p>
                  </a:txBody>
                  <a:tcPr marL="0" marR="0" marT="25400"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BEBEBE"/>
                    </a:solidFill>
                  </a:tcPr>
                </a:tc>
                <a:tc>
                  <a:txBody>
                    <a:bodyPr/>
                    <a:lstStyle/>
                    <a:p>
                      <a:pPr marL="1905" algn="ctr">
                        <a:lnSpc>
                          <a:spcPct val="100000"/>
                        </a:lnSpc>
                        <a:spcBef>
                          <a:spcPts val="200"/>
                        </a:spcBef>
                      </a:pPr>
                      <a:r>
                        <a:rPr sz="1600" spc="-25" dirty="0">
                          <a:latin typeface="Century Gothic"/>
                          <a:cs typeface="Century Gothic"/>
                        </a:rPr>
                        <a:t>20</a:t>
                      </a:r>
                      <a:endParaRPr sz="1600">
                        <a:latin typeface="Century Gothic"/>
                        <a:cs typeface="Century Gothic"/>
                      </a:endParaRPr>
                    </a:p>
                  </a:txBody>
                  <a:tcPr marL="0" marR="0" marT="25400"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BEBEBE"/>
                    </a:solidFill>
                  </a:tcPr>
                </a:tc>
                <a:extLst>
                  <a:ext uri="{0D108BD9-81ED-4DB2-BD59-A6C34878D82A}">
                    <a16:rowId xmlns:a16="http://schemas.microsoft.com/office/drawing/2014/main" val="10016"/>
                  </a:ext>
                </a:extLst>
              </a:tr>
              <a:tr h="300990">
                <a:tc>
                  <a:txBody>
                    <a:bodyPr/>
                    <a:lstStyle/>
                    <a:p>
                      <a:pPr algn="ctr">
                        <a:lnSpc>
                          <a:spcPct val="100000"/>
                        </a:lnSpc>
                        <a:spcBef>
                          <a:spcPts val="240"/>
                        </a:spcBef>
                      </a:pPr>
                      <a:r>
                        <a:rPr sz="1600" dirty="0">
                          <a:latin typeface="Century Gothic"/>
                          <a:cs typeface="Century Gothic"/>
                        </a:rPr>
                        <a:t>Critical</a:t>
                      </a:r>
                      <a:r>
                        <a:rPr sz="1600" spc="-55" dirty="0">
                          <a:latin typeface="Century Gothic"/>
                          <a:cs typeface="Century Gothic"/>
                        </a:rPr>
                        <a:t> </a:t>
                      </a:r>
                      <a:r>
                        <a:rPr sz="1600" spc="-10" dirty="0">
                          <a:latin typeface="Century Gothic"/>
                          <a:cs typeface="Century Gothic"/>
                        </a:rPr>
                        <a:t>Illness</a:t>
                      </a:r>
                      <a:endParaRPr sz="1600">
                        <a:latin typeface="Century Gothic"/>
                        <a:cs typeface="Century Gothic"/>
                      </a:endParaRPr>
                    </a:p>
                  </a:txBody>
                  <a:tcPr marL="0" marR="0" marT="30480"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F1F1F1"/>
                    </a:solidFill>
                  </a:tcPr>
                </a:tc>
                <a:tc>
                  <a:txBody>
                    <a:bodyPr/>
                    <a:lstStyle/>
                    <a:p>
                      <a:pPr marL="1905" algn="ctr">
                        <a:lnSpc>
                          <a:spcPct val="100000"/>
                        </a:lnSpc>
                        <a:spcBef>
                          <a:spcPts val="240"/>
                        </a:spcBef>
                      </a:pPr>
                      <a:r>
                        <a:rPr sz="1600" spc="-25" dirty="0">
                          <a:latin typeface="Century Gothic"/>
                          <a:cs typeface="Century Gothic"/>
                        </a:rPr>
                        <a:t>21</a:t>
                      </a:r>
                      <a:endParaRPr sz="1600">
                        <a:latin typeface="Century Gothic"/>
                        <a:cs typeface="Century Gothic"/>
                      </a:endParaRPr>
                    </a:p>
                  </a:txBody>
                  <a:tcPr marL="0" marR="0" marT="30480"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F1F1F1"/>
                    </a:solidFill>
                  </a:tcPr>
                </a:tc>
                <a:extLst>
                  <a:ext uri="{0D108BD9-81ED-4DB2-BD59-A6C34878D82A}">
                    <a16:rowId xmlns:a16="http://schemas.microsoft.com/office/drawing/2014/main" val="10017"/>
                  </a:ext>
                </a:extLst>
              </a:tr>
              <a:tr h="300355">
                <a:tc>
                  <a:txBody>
                    <a:bodyPr/>
                    <a:lstStyle/>
                    <a:p>
                      <a:pPr algn="ctr">
                        <a:lnSpc>
                          <a:spcPct val="100000"/>
                        </a:lnSpc>
                        <a:spcBef>
                          <a:spcPts val="240"/>
                        </a:spcBef>
                      </a:pPr>
                      <a:r>
                        <a:rPr sz="1600" dirty="0">
                          <a:latin typeface="Century Gothic"/>
                          <a:cs typeface="Century Gothic"/>
                        </a:rPr>
                        <a:t>Hospital</a:t>
                      </a:r>
                      <a:r>
                        <a:rPr sz="1600" spc="-85" dirty="0">
                          <a:latin typeface="Century Gothic"/>
                          <a:cs typeface="Century Gothic"/>
                        </a:rPr>
                        <a:t> </a:t>
                      </a:r>
                      <a:r>
                        <a:rPr sz="1600" spc="-10" dirty="0">
                          <a:latin typeface="Century Gothic"/>
                          <a:cs typeface="Century Gothic"/>
                        </a:rPr>
                        <a:t>Indemnity</a:t>
                      </a:r>
                      <a:endParaRPr sz="1600">
                        <a:latin typeface="Century Gothic"/>
                        <a:cs typeface="Century Gothic"/>
                      </a:endParaRPr>
                    </a:p>
                  </a:txBody>
                  <a:tcPr marL="0" marR="0" marT="30480"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BEBEBE"/>
                    </a:solidFill>
                  </a:tcPr>
                </a:tc>
                <a:tc>
                  <a:txBody>
                    <a:bodyPr/>
                    <a:lstStyle/>
                    <a:p>
                      <a:pPr marL="1905" algn="ctr">
                        <a:lnSpc>
                          <a:spcPct val="100000"/>
                        </a:lnSpc>
                        <a:spcBef>
                          <a:spcPts val="240"/>
                        </a:spcBef>
                      </a:pPr>
                      <a:r>
                        <a:rPr sz="1600" spc="-25" dirty="0">
                          <a:latin typeface="Century Gothic"/>
                          <a:cs typeface="Century Gothic"/>
                        </a:rPr>
                        <a:t>22</a:t>
                      </a:r>
                      <a:endParaRPr sz="1600">
                        <a:latin typeface="Century Gothic"/>
                        <a:cs typeface="Century Gothic"/>
                      </a:endParaRPr>
                    </a:p>
                  </a:txBody>
                  <a:tcPr marL="0" marR="0" marT="30480"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BEBEBE"/>
                    </a:solidFill>
                  </a:tcPr>
                </a:tc>
                <a:extLst>
                  <a:ext uri="{0D108BD9-81ED-4DB2-BD59-A6C34878D82A}">
                    <a16:rowId xmlns:a16="http://schemas.microsoft.com/office/drawing/2014/main" val="10018"/>
                  </a:ext>
                </a:extLst>
              </a:tr>
              <a:tr h="329565">
                <a:tc>
                  <a:txBody>
                    <a:bodyPr/>
                    <a:lstStyle/>
                    <a:p>
                      <a:pPr marL="1905" algn="ctr">
                        <a:lnSpc>
                          <a:spcPct val="100000"/>
                        </a:lnSpc>
                        <a:spcBef>
                          <a:spcPts val="355"/>
                        </a:spcBef>
                      </a:pPr>
                      <a:r>
                        <a:rPr sz="1600" dirty="0">
                          <a:latin typeface="Century Gothic"/>
                          <a:cs typeface="Century Gothic"/>
                        </a:rPr>
                        <a:t>Accident</a:t>
                      </a:r>
                      <a:r>
                        <a:rPr sz="1600" spc="-55" dirty="0">
                          <a:latin typeface="Century Gothic"/>
                          <a:cs typeface="Century Gothic"/>
                        </a:rPr>
                        <a:t> </a:t>
                      </a:r>
                      <a:r>
                        <a:rPr sz="1600" spc="-10" dirty="0">
                          <a:latin typeface="Century Gothic"/>
                          <a:cs typeface="Century Gothic"/>
                        </a:rPr>
                        <a:t>Insurance</a:t>
                      </a:r>
                      <a:endParaRPr sz="1600">
                        <a:latin typeface="Century Gothic"/>
                        <a:cs typeface="Century Gothic"/>
                      </a:endParaRPr>
                    </a:p>
                  </a:txBody>
                  <a:tcPr marL="0" marR="0" marT="45085"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F1F1F1"/>
                    </a:solidFill>
                  </a:tcPr>
                </a:tc>
                <a:tc>
                  <a:txBody>
                    <a:bodyPr/>
                    <a:lstStyle/>
                    <a:p>
                      <a:pPr marL="1905" algn="ctr">
                        <a:lnSpc>
                          <a:spcPct val="100000"/>
                        </a:lnSpc>
                        <a:spcBef>
                          <a:spcPts val="355"/>
                        </a:spcBef>
                      </a:pPr>
                      <a:r>
                        <a:rPr sz="1600" spc="-20" dirty="0">
                          <a:latin typeface="Century Gothic"/>
                          <a:cs typeface="Century Gothic"/>
                        </a:rPr>
                        <a:t>23-</a:t>
                      </a:r>
                      <a:r>
                        <a:rPr sz="1600" spc="-25" dirty="0">
                          <a:latin typeface="Century Gothic"/>
                          <a:cs typeface="Century Gothic"/>
                        </a:rPr>
                        <a:t>24</a:t>
                      </a:r>
                      <a:endParaRPr sz="1600">
                        <a:latin typeface="Century Gothic"/>
                        <a:cs typeface="Century Gothic"/>
                      </a:endParaRPr>
                    </a:p>
                  </a:txBody>
                  <a:tcPr marL="0" marR="0" marT="45085"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F1F1F1"/>
                    </a:solidFill>
                  </a:tcPr>
                </a:tc>
                <a:extLst>
                  <a:ext uri="{0D108BD9-81ED-4DB2-BD59-A6C34878D82A}">
                    <a16:rowId xmlns:a16="http://schemas.microsoft.com/office/drawing/2014/main" val="10019"/>
                  </a:ext>
                </a:extLst>
              </a:tr>
              <a:tr h="369570">
                <a:tc>
                  <a:txBody>
                    <a:bodyPr/>
                    <a:lstStyle/>
                    <a:p>
                      <a:pPr algn="ctr">
                        <a:lnSpc>
                          <a:spcPct val="100000"/>
                        </a:lnSpc>
                        <a:spcBef>
                          <a:spcPts val="509"/>
                        </a:spcBef>
                      </a:pPr>
                      <a:r>
                        <a:rPr sz="1600" dirty="0">
                          <a:latin typeface="Century Gothic"/>
                          <a:cs typeface="Century Gothic"/>
                        </a:rPr>
                        <a:t>Employee</a:t>
                      </a:r>
                      <a:r>
                        <a:rPr sz="1600" spc="-95" dirty="0">
                          <a:latin typeface="Century Gothic"/>
                          <a:cs typeface="Century Gothic"/>
                        </a:rPr>
                        <a:t> </a:t>
                      </a:r>
                      <a:r>
                        <a:rPr sz="1600" dirty="0">
                          <a:latin typeface="Century Gothic"/>
                          <a:cs typeface="Century Gothic"/>
                        </a:rPr>
                        <a:t>Assistance</a:t>
                      </a:r>
                      <a:r>
                        <a:rPr sz="1600" spc="-80" dirty="0">
                          <a:latin typeface="Century Gothic"/>
                          <a:cs typeface="Century Gothic"/>
                        </a:rPr>
                        <a:t> </a:t>
                      </a:r>
                      <a:r>
                        <a:rPr sz="1600" spc="-10" dirty="0">
                          <a:latin typeface="Century Gothic"/>
                          <a:cs typeface="Century Gothic"/>
                        </a:rPr>
                        <a:t>Program</a:t>
                      </a:r>
                      <a:endParaRPr sz="1600">
                        <a:latin typeface="Century Gothic"/>
                        <a:cs typeface="Century Gothic"/>
                      </a:endParaRPr>
                    </a:p>
                  </a:txBody>
                  <a:tcPr marL="0" marR="0" marT="64769"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BEBEBE"/>
                    </a:solidFill>
                  </a:tcPr>
                </a:tc>
                <a:tc>
                  <a:txBody>
                    <a:bodyPr/>
                    <a:lstStyle/>
                    <a:p>
                      <a:pPr marL="1905" algn="ctr">
                        <a:lnSpc>
                          <a:spcPct val="100000"/>
                        </a:lnSpc>
                        <a:spcBef>
                          <a:spcPts val="509"/>
                        </a:spcBef>
                      </a:pPr>
                      <a:r>
                        <a:rPr sz="1600" spc="-25" dirty="0">
                          <a:latin typeface="Century Gothic"/>
                          <a:cs typeface="Century Gothic"/>
                        </a:rPr>
                        <a:t>25</a:t>
                      </a:r>
                      <a:endParaRPr sz="1600">
                        <a:latin typeface="Century Gothic"/>
                        <a:cs typeface="Century Gothic"/>
                      </a:endParaRPr>
                    </a:p>
                  </a:txBody>
                  <a:tcPr marL="0" marR="0" marT="64769"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BEBEBE"/>
                    </a:solidFill>
                  </a:tcPr>
                </a:tc>
                <a:extLst>
                  <a:ext uri="{0D108BD9-81ED-4DB2-BD59-A6C34878D82A}">
                    <a16:rowId xmlns:a16="http://schemas.microsoft.com/office/drawing/2014/main" val="10020"/>
                  </a:ext>
                </a:extLst>
              </a:tr>
              <a:tr h="276860">
                <a:tc>
                  <a:txBody>
                    <a:bodyPr/>
                    <a:lstStyle/>
                    <a:p>
                      <a:pPr marL="1905" algn="ctr">
                        <a:lnSpc>
                          <a:spcPct val="100000"/>
                        </a:lnSpc>
                        <a:spcBef>
                          <a:spcPts val="150"/>
                        </a:spcBef>
                      </a:pPr>
                      <a:r>
                        <a:rPr lang="en-US" sz="1600" dirty="0">
                          <a:latin typeface="Century Gothic"/>
                          <a:cs typeface="Century Gothic"/>
                        </a:rPr>
                        <a:t>Total </a:t>
                      </a:r>
                      <a:r>
                        <a:rPr sz="1600" dirty="0">
                          <a:latin typeface="Century Gothic"/>
                          <a:cs typeface="Century Gothic"/>
                        </a:rPr>
                        <a:t>Behavioral</a:t>
                      </a:r>
                      <a:r>
                        <a:rPr sz="1600" spc="-60" dirty="0">
                          <a:latin typeface="Century Gothic"/>
                          <a:cs typeface="Century Gothic"/>
                        </a:rPr>
                        <a:t> </a:t>
                      </a:r>
                      <a:r>
                        <a:rPr sz="1600" dirty="0">
                          <a:latin typeface="Century Gothic"/>
                          <a:cs typeface="Century Gothic"/>
                        </a:rPr>
                        <a:t>Health</a:t>
                      </a:r>
                      <a:r>
                        <a:rPr sz="1600" spc="-80" dirty="0">
                          <a:latin typeface="Century Gothic"/>
                          <a:cs typeface="Century Gothic"/>
                        </a:rPr>
                        <a:t> </a:t>
                      </a:r>
                      <a:endParaRPr sz="1600" dirty="0">
                        <a:latin typeface="Century Gothic"/>
                        <a:cs typeface="Century Gothic"/>
                      </a:endParaRPr>
                    </a:p>
                  </a:txBody>
                  <a:tcPr marL="0" marR="0" marT="19050"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F1F1F1"/>
                    </a:solidFill>
                  </a:tcPr>
                </a:tc>
                <a:tc>
                  <a:txBody>
                    <a:bodyPr/>
                    <a:lstStyle/>
                    <a:p>
                      <a:pPr marL="1905" algn="ctr">
                        <a:lnSpc>
                          <a:spcPct val="100000"/>
                        </a:lnSpc>
                        <a:spcBef>
                          <a:spcPts val="150"/>
                        </a:spcBef>
                      </a:pPr>
                      <a:r>
                        <a:rPr sz="1600" spc="-20" dirty="0">
                          <a:latin typeface="Century Gothic"/>
                          <a:cs typeface="Century Gothic"/>
                        </a:rPr>
                        <a:t>26-</a:t>
                      </a:r>
                      <a:r>
                        <a:rPr sz="1600" spc="-25" dirty="0">
                          <a:latin typeface="Century Gothic"/>
                          <a:cs typeface="Century Gothic"/>
                        </a:rPr>
                        <a:t>27</a:t>
                      </a:r>
                      <a:endParaRPr sz="1600">
                        <a:latin typeface="Century Gothic"/>
                        <a:cs typeface="Century Gothic"/>
                      </a:endParaRPr>
                    </a:p>
                  </a:txBody>
                  <a:tcPr marL="0" marR="0" marT="19050"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F1F1F1"/>
                    </a:solidFill>
                  </a:tcPr>
                </a:tc>
                <a:extLst>
                  <a:ext uri="{0D108BD9-81ED-4DB2-BD59-A6C34878D82A}">
                    <a16:rowId xmlns:a16="http://schemas.microsoft.com/office/drawing/2014/main" val="10021"/>
                  </a:ext>
                </a:extLst>
              </a:tr>
              <a:tr h="333375">
                <a:tc>
                  <a:txBody>
                    <a:bodyPr/>
                    <a:lstStyle/>
                    <a:p>
                      <a:pPr marL="1270" algn="ctr">
                        <a:lnSpc>
                          <a:spcPct val="100000"/>
                        </a:lnSpc>
                        <a:spcBef>
                          <a:spcPts val="370"/>
                        </a:spcBef>
                      </a:pPr>
                      <a:r>
                        <a:rPr sz="1600" dirty="0">
                          <a:latin typeface="Century Gothic"/>
                          <a:cs typeface="Century Gothic"/>
                        </a:rPr>
                        <a:t>Virtual</a:t>
                      </a:r>
                      <a:r>
                        <a:rPr sz="1600" spc="-35" dirty="0">
                          <a:latin typeface="Century Gothic"/>
                          <a:cs typeface="Century Gothic"/>
                        </a:rPr>
                        <a:t> </a:t>
                      </a:r>
                      <a:r>
                        <a:rPr sz="1600" dirty="0">
                          <a:latin typeface="Century Gothic"/>
                          <a:cs typeface="Century Gothic"/>
                        </a:rPr>
                        <a:t>Vet</a:t>
                      </a:r>
                      <a:r>
                        <a:rPr sz="1600" spc="-60" dirty="0">
                          <a:latin typeface="Century Gothic"/>
                          <a:cs typeface="Century Gothic"/>
                        </a:rPr>
                        <a:t> </a:t>
                      </a:r>
                      <a:r>
                        <a:rPr sz="1600" spc="-20" dirty="0">
                          <a:latin typeface="Century Gothic"/>
                          <a:cs typeface="Century Gothic"/>
                        </a:rPr>
                        <a:t>Care</a:t>
                      </a:r>
                      <a:endParaRPr sz="1600">
                        <a:latin typeface="Century Gothic"/>
                        <a:cs typeface="Century Gothic"/>
                      </a:endParaRPr>
                    </a:p>
                  </a:txBody>
                  <a:tcPr marL="0" marR="0" marT="46990"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BEBEBE"/>
                    </a:solidFill>
                  </a:tcPr>
                </a:tc>
                <a:tc>
                  <a:txBody>
                    <a:bodyPr/>
                    <a:lstStyle/>
                    <a:p>
                      <a:pPr marL="1905" algn="ctr">
                        <a:lnSpc>
                          <a:spcPct val="100000"/>
                        </a:lnSpc>
                        <a:spcBef>
                          <a:spcPts val="370"/>
                        </a:spcBef>
                      </a:pPr>
                      <a:r>
                        <a:rPr sz="1600" spc="-25" dirty="0">
                          <a:latin typeface="Century Gothic"/>
                          <a:cs typeface="Century Gothic"/>
                        </a:rPr>
                        <a:t>28</a:t>
                      </a:r>
                      <a:endParaRPr sz="1600">
                        <a:latin typeface="Century Gothic"/>
                        <a:cs typeface="Century Gothic"/>
                      </a:endParaRPr>
                    </a:p>
                  </a:txBody>
                  <a:tcPr marL="0" marR="0" marT="46990"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BEBEBE"/>
                    </a:solidFill>
                  </a:tcPr>
                </a:tc>
                <a:extLst>
                  <a:ext uri="{0D108BD9-81ED-4DB2-BD59-A6C34878D82A}">
                    <a16:rowId xmlns:a16="http://schemas.microsoft.com/office/drawing/2014/main" val="10022"/>
                  </a:ext>
                </a:extLst>
              </a:tr>
              <a:tr h="333375">
                <a:tc>
                  <a:txBody>
                    <a:bodyPr/>
                    <a:lstStyle/>
                    <a:p>
                      <a:pPr algn="ctr">
                        <a:lnSpc>
                          <a:spcPct val="100000"/>
                        </a:lnSpc>
                        <a:spcBef>
                          <a:spcPts val="370"/>
                        </a:spcBef>
                      </a:pPr>
                      <a:r>
                        <a:rPr sz="1600" dirty="0">
                          <a:latin typeface="Century Gothic"/>
                          <a:cs typeface="Century Gothic"/>
                        </a:rPr>
                        <a:t>Additional</a:t>
                      </a:r>
                      <a:r>
                        <a:rPr sz="1600" spc="-90" dirty="0">
                          <a:latin typeface="Century Gothic"/>
                          <a:cs typeface="Century Gothic"/>
                        </a:rPr>
                        <a:t> </a:t>
                      </a:r>
                      <a:r>
                        <a:rPr sz="1600" spc="-10" dirty="0">
                          <a:latin typeface="Century Gothic"/>
                          <a:cs typeface="Century Gothic"/>
                        </a:rPr>
                        <a:t>Benefits</a:t>
                      </a:r>
                      <a:endParaRPr sz="1600">
                        <a:latin typeface="Century Gothic"/>
                        <a:cs typeface="Century Gothic"/>
                      </a:endParaRPr>
                    </a:p>
                  </a:txBody>
                  <a:tcPr marL="0" marR="0" marT="46990"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F1F1F1"/>
                    </a:solidFill>
                  </a:tcPr>
                </a:tc>
                <a:tc>
                  <a:txBody>
                    <a:bodyPr/>
                    <a:lstStyle/>
                    <a:p>
                      <a:pPr marL="1905" algn="ctr">
                        <a:lnSpc>
                          <a:spcPct val="100000"/>
                        </a:lnSpc>
                        <a:spcBef>
                          <a:spcPts val="370"/>
                        </a:spcBef>
                      </a:pPr>
                      <a:r>
                        <a:rPr sz="1600" spc="-25" dirty="0">
                          <a:latin typeface="Century Gothic"/>
                          <a:cs typeface="Century Gothic"/>
                        </a:rPr>
                        <a:t>29</a:t>
                      </a:r>
                      <a:endParaRPr sz="1600">
                        <a:latin typeface="Century Gothic"/>
                        <a:cs typeface="Century Gothic"/>
                      </a:endParaRPr>
                    </a:p>
                  </a:txBody>
                  <a:tcPr marL="0" marR="0" marT="46990"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F1F1F1"/>
                    </a:solidFill>
                  </a:tcPr>
                </a:tc>
                <a:extLst>
                  <a:ext uri="{0D108BD9-81ED-4DB2-BD59-A6C34878D82A}">
                    <a16:rowId xmlns:a16="http://schemas.microsoft.com/office/drawing/2014/main" val="10023"/>
                  </a:ext>
                </a:extLst>
              </a:tr>
              <a:tr h="276860">
                <a:tc>
                  <a:txBody>
                    <a:bodyPr/>
                    <a:lstStyle/>
                    <a:p>
                      <a:pPr algn="ctr">
                        <a:lnSpc>
                          <a:spcPct val="100000"/>
                        </a:lnSpc>
                        <a:spcBef>
                          <a:spcPts val="150"/>
                        </a:spcBef>
                      </a:pPr>
                      <a:r>
                        <a:rPr sz="1600" dirty="0">
                          <a:latin typeface="Century Gothic"/>
                          <a:cs typeface="Century Gothic"/>
                        </a:rPr>
                        <a:t>Enrollment</a:t>
                      </a:r>
                      <a:r>
                        <a:rPr sz="1600" spc="-50" dirty="0">
                          <a:latin typeface="Century Gothic"/>
                          <a:cs typeface="Century Gothic"/>
                        </a:rPr>
                        <a:t> </a:t>
                      </a:r>
                      <a:r>
                        <a:rPr sz="1600" dirty="0">
                          <a:latin typeface="Century Gothic"/>
                          <a:cs typeface="Century Gothic"/>
                        </a:rPr>
                        <a:t>&amp;</a:t>
                      </a:r>
                      <a:r>
                        <a:rPr sz="1600" spc="-40" dirty="0">
                          <a:latin typeface="Century Gothic"/>
                          <a:cs typeface="Century Gothic"/>
                        </a:rPr>
                        <a:t> </a:t>
                      </a:r>
                      <a:r>
                        <a:rPr sz="1600" dirty="0">
                          <a:latin typeface="Century Gothic"/>
                          <a:cs typeface="Century Gothic"/>
                        </a:rPr>
                        <a:t>Next</a:t>
                      </a:r>
                      <a:r>
                        <a:rPr sz="1600" spc="-40" dirty="0">
                          <a:latin typeface="Century Gothic"/>
                          <a:cs typeface="Century Gothic"/>
                        </a:rPr>
                        <a:t> </a:t>
                      </a:r>
                      <a:r>
                        <a:rPr sz="1600" spc="-20" dirty="0">
                          <a:latin typeface="Century Gothic"/>
                          <a:cs typeface="Century Gothic"/>
                        </a:rPr>
                        <a:t>Steps</a:t>
                      </a:r>
                      <a:endParaRPr sz="1600">
                        <a:latin typeface="Century Gothic"/>
                        <a:cs typeface="Century Gothic"/>
                      </a:endParaRPr>
                    </a:p>
                  </a:txBody>
                  <a:tcPr marL="0" marR="0" marT="19050"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BEBEBE"/>
                    </a:solidFill>
                  </a:tcPr>
                </a:tc>
                <a:tc>
                  <a:txBody>
                    <a:bodyPr/>
                    <a:lstStyle/>
                    <a:p>
                      <a:pPr marL="1905" algn="ctr">
                        <a:lnSpc>
                          <a:spcPct val="100000"/>
                        </a:lnSpc>
                        <a:spcBef>
                          <a:spcPts val="150"/>
                        </a:spcBef>
                      </a:pPr>
                      <a:r>
                        <a:rPr sz="1600" spc="-20" dirty="0">
                          <a:latin typeface="Century Gothic"/>
                          <a:cs typeface="Century Gothic"/>
                        </a:rPr>
                        <a:t>30-</a:t>
                      </a:r>
                      <a:r>
                        <a:rPr sz="1600" spc="-25" dirty="0">
                          <a:latin typeface="Century Gothic"/>
                          <a:cs typeface="Century Gothic"/>
                        </a:rPr>
                        <a:t>31</a:t>
                      </a:r>
                      <a:endParaRPr sz="1600">
                        <a:latin typeface="Century Gothic"/>
                        <a:cs typeface="Century Gothic"/>
                      </a:endParaRPr>
                    </a:p>
                  </a:txBody>
                  <a:tcPr marL="0" marR="0" marT="19050"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BEBEBE"/>
                    </a:solidFill>
                  </a:tcPr>
                </a:tc>
                <a:extLst>
                  <a:ext uri="{0D108BD9-81ED-4DB2-BD59-A6C34878D82A}">
                    <a16:rowId xmlns:a16="http://schemas.microsoft.com/office/drawing/2014/main" val="10024"/>
                  </a:ext>
                </a:extLst>
              </a:tr>
              <a:tr h="289560">
                <a:tc>
                  <a:txBody>
                    <a:bodyPr/>
                    <a:lstStyle/>
                    <a:p>
                      <a:pPr marL="635" algn="ctr">
                        <a:lnSpc>
                          <a:spcPct val="100000"/>
                        </a:lnSpc>
                        <a:spcBef>
                          <a:spcPts val="200"/>
                        </a:spcBef>
                      </a:pPr>
                      <a:r>
                        <a:rPr sz="1600" spc="-10" dirty="0">
                          <a:latin typeface="Century Gothic"/>
                          <a:cs typeface="Century Gothic"/>
                        </a:rPr>
                        <a:t>Notices</a:t>
                      </a:r>
                      <a:endParaRPr sz="1600">
                        <a:latin typeface="Century Gothic"/>
                        <a:cs typeface="Century Gothic"/>
                      </a:endParaRPr>
                    </a:p>
                  </a:txBody>
                  <a:tcPr marL="0" marR="0" marT="25400" marB="0">
                    <a:lnL w="9525">
                      <a:solidFill>
                        <a:srgbClr val="BEBEBE"/>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F1F1F1"/>
                    </a:solidFill>
                  </a:tcPr>
                </a:tc>
                <a:tc>
                  <a:txBody>
                    <a:bodyPr/>
                    <a:lstStyle/>
                    <a:p>
                      <a:pPr marL="1905" algn="ctr">
                        <a:lnSpc>
                          <a:spcPct val="100000"/>
                        </a:lnSpc>
                        <a:spcBef>
                          <a:spcPts val="200"/>
                        </a:spcBef>
                      </a:pPr>
                      <a:r>
                        <a:rPr sz="1600" spc="-25" dirty="0">
                          <a:latin typeface="Century Gothic"/>
                          <a:cs typeface="Century Gothic"/>
                        </a:rPr>
                        <a:t>32</a:t>
                      </a:r>
                      <a:endParaRPr sz="1600">
                        <a:latin typeface="Century Gothic"/>
                        <a:cs typeface="Century Gothic"/>
                      </a:endParaRPr>
                    </a:p>
                  </a:txBody>
                  <a:tcPr marL="0" marR="0" marT="25400" marB="0">
                    <a:lnL w="9525">
                      <a:solidFill>
                        <a:srgbClr val="FFFFFF"/>
                      </a:solidFill>
                      <a:prstDash val="solid"/>
                    </a:lnL>
                    <a:lnR w="9525">
                      <a:solidFill>
                        <a:srgbClr val="BEBEBE"/>
                      </a:solidFill>
                      <a:prstDash val="solid"/>
                    </a:lnR>
                    <a:lnT w="9525">
                      <a:solidFill>
                        <a:srgbClr val="FFFFFF"/>
                      </a:solidFill>
                      <a:prstDash val="solid"/>
                    </a:lnT>
                    <a:lnB w="9525">
                      <a:solidFill>
                        <a:srgbClr val="FFFFFF"/>
                      </a:solidFill>
                      <a:prstDash val="solid"/>
                    </a:lnB>
                    <a:solidFill>
                      <a:srgbClr val="F1F1F1"/>
                    </a:solidFill>
                  </a:tcPr>
                </a:tc>
                <a:extLst>
                  <a:ext uri="{0D108BD9-81ED-4DB2-BD59-A6C34878D82A}">
                    <a16:rowId xmlns:a16="http://schemas.microsoft.com/office/drawing/2014/main" val="10025"/>
                  </a:ext>
                </a:extLst>
              </a:tr>
              <a:tr h="289560">
                <a:tc>
                  <a:txBody>
                    <a:bodyPr/>
                    <a:lstStyle/>
                    <a:p>
                      <a:pPr algn="ctr">
                        <a:lnSpc>
                          <a:spcPct val="100000"/>
                        </a:lnSpc>
                        <a:spcBef>
                          <a:spcPts val="200"/>
                        </a:spcBef>
                      </a:pPr>
                      <a:r>
                        <a:rPr sz="1600" dirty="0">
                          <a:latin typeface="Century Gothic"/>
                          <a:cs typeface="Century Gothic"/>
                        </a:rPr>
                        <a:t>Mobile</a:t>
                      </a:r>
                      <a:r>
                        <a:rPr sz="1600" spc="-70" dirty="0">
                          <a:latin typeface="Century Gothic"/>
                          <a:cs typeface="Century Gothic"/>
                        </a:rPr>
                        <a:t> </a:t>
                      </a:r>
                      <a:r>
                        <a:rPr sz="1600" spc="-25" dirty="0">
                          <a:latin typeface="Century Gothic"/>
                          <a:cs typeface="Century Gothic"/>
                        </a:rPr>
                        <a:t>App</a:t>
                      </a:r>
                      <a:endParaRPr sz="1600">
                        <a:latin typeface="Century Gothic"/>
                        <a:cs typeface="Century Gothic"/>
                      </a:endParaRPr>
                    </a:p>
                  </a:txBody>
                  <a:tcPr marL="0" marR="0" marT="25400" marB="0">
                    <a:lnL w="9525">
                      <a:solidFill>
                        <a:srgbClr val="BEBEBE"/>
                      </a:solidFill>
                      <a:prstDash val="solid"/>
                    </a:lnL>
                    <a:lnR w="9525">
                      <a:solidFill>
                        <a:srgbClr val="FFFFFF"/>
                      </a:solidFill>
                      <a:prstDash val="solid"/>
                    </a:lnR>
                    <a:lnT w="9525">
                      <a:solidFill>
                        <a:srgbClr val="FFFFFF"/>
                      </a:solidFill>
                      <a:prstDash val="solid"/>
                    </a:lnT>
                    <a:lnB w="9525">
                      <a:solidFill>
                        <a:srgbClr val="BEBEBE"/>
                      </a:solidFill>
                      <a:prstDash val="solid"/>
                    </a:lnB>
                    <a:solidFill>
                      <a:srgbClr val="BEBEBE"/>
                    </a:solidFill>
                  </a:tcPr>
                </a:tc>
                <a:tc>
                  <a:txBody>
                    <a:bodyPr/>
                    <a:lstStyle/>
                    <a:p>
                      <a:pPr marL="1905" algn="ctr">
                        <a:lnSpc>
                          <a:spcPct val="100000"/>
                        </a:lnSpc>
                        <a:spcBef>
                          <a:spcPts val="200"/>
                        </a:spcBef>
                      </a:pPr>
                      <a:r>
                        <a:rPr sz="1600" spc="-25" dirty="0">
                          <a:latin typeface="Century Gothic"/>
                          <a:cs typeface="Century Gothic"/>
                        </a:rPr>
                        <a:t>33</a:t>
                      </a:r>
                      <a:endParaRPr sz="1600" dirty="0">
                        <a:latin typeface="Century Gothic"/>
                        <a:cs typeface="Century Gothic"/>
                      </a:endParaRPr>
                    </a:p>
                  </a:txBody>
                  <a:tcPr marL="0" marR="0" marT="25400" marB="0">
                    <a:lnL w="9525">
                      <a:solidFill>
                        <a:srgbClr val="FFFFFF"/>
                      </a:solidFill>
                      <a:prstDash val="solid"/>
                    </a:lnL>
                    <a:lnR w="9525">
                      <a:solidFill>
                        <a:srgbClr val="BEBEBE"/>
                      </a:solidFill>
                      <a:prstDash val="solid"/>
                    </a:lnR>
                    <a:lnT w="9525">
                      <a:solidFill>
                        <a:srgbClr val="FFFFFF"/>
                      </a:solidFill>
                      <a:prstDash val="solid"/>
                    </a:lnT>
                    <a:lnB w="9525">
                      <a:solidFill>
                        <a:srgbClr val="BEBEBE"/>
                      </a:solidFill>
                      <a:prstDash val="solid"/>
                    </a:lnB>
                    <a:solidFill>
                      <a:srgbClr val="BEBEBE"/>
                    </a:solidFill>
                  </a:tcPr>
                </a:tc>
                <a:extLst>
                  <a:ext uri="{0D108BD9-81ED-4DB2-BD59-A6C34878D82A}">
                    <a16:rowId xmlns:a16="http://schemas.microsoft.com/office/drawing/2014/main" val="10026"/>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402518"/>
            <a:ext cx="7772400" cy="9655880"/>
          </a:xfrm>
          <a:prstGeom prst="rect">
            <a:avLst/>
          </a:prstGeom>
        </p:spPr>
      </p:pic>
      <p:sp>
        <p:nvSpPr>
          <p:cNvPr id="3" name="object 3"/>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4" name="object 4"/>
          <p:cNvGrpSpPr/>
          <p:nvPr/>
        </p:nvGrpSpPr>
        <p:grpSpPr>
          <a:xfrm>
            <a:off x="454520" y="3387725"/>
            <a:ext cx="7318375" cy="6670675"/>
            <a:chOff x="454520" y="3387725"/>
            <a:chExt cx="7318375" cy="6670675"/>
          </a:xfrm>
        </p:grpSpPr>
        <p:sp>
          <p:nvSpPr>
            <p:cNvPr id="5" name="object 5"/>
            <p:cNvSpPr/>
            <p:nvPr/>
          </p:nvSpPr>
          <p:spPr>
            <a:xfrm>
              <a:off x="4124896" y="9855708"/>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6" name="object 6"/>
            <p:cNvSpPr/>
            <p:nvPr/>
          </p:nvSpPr>
          <p:spPr>
            <a:xfrm>
              <a:off x="459282" y="3392537"/>
              <a:ext cx="6858000" cy="6665595"/>
            </a:xfrm>
            <a:custGeom>
              <a:avLst/>
              <a:gdLst/>
              <a:ahLst/>
              <a:cxnLst/>
              <a:rect l="l" t="t" r="r" b="b"/>
              <a:pathLst>
                <a:path w="6858000" h="6665595">
                  <a:moveTo>
                    <a:pt x="3665613" y="6306210"/>
                  </a:moveTo>
                  <a:lnTo>
                    <a:pt x="3187649" y="6306210"/>
                  </a:lnTo>
                  <a:lnTo>
                    <a:pt x="3187649" y="6665252"/>
                  </a:lnTo>
                  <a:lnTo>
                    <a:pt x="3665613" y="6665252"/>
                  </a:lnTo>
                  <a:lnTo>
                    <a:pt x="3665613" y="6306210"/>
                  </a:lnTo>
                  <a:close/>
                </a:path>
                <a:path w="6858000" h="6665595">
                  <a:moveTo>
                    <a:pt x="4190936" y="0"/>
                  </a:moveTo>
                  <a:lnTo>
                    <a:pt x="2146300" y="0"/>
                  </a:lnTo>
                  <a:lnTo>
                    <a:pt x="0" y="0"/>
                  </a:lnTo>
                  <a:lnTo>
                    <a:pt x="0" y="198386"/>
                  </a:lnTo>
                  <a:lnTo>
                    <a:pt x="2146249" y="198386"/>
                  </a:lnTo>
                  <a:lnTo>
                    <a:pt x="4190936" y="198386"/>
                  </a:lnTo>
                  <a:lnTo>
                    <a:pt x="4190936" y="0"/>
                  </a:lnTo>
                  <a:close/>
                </a:path>
                <a:path w="6858000" h="6665595">
                  <a:moveTo>
                    <a:pt x="6857949" y="0"/>
                  </a:moveTo>
                  <a:lnTo>
                    <a:pt x="4190949" y="0"/>
                  </a:lnTo>
                  <a:lnTo>
                    <a:pt x="4190949" y="198386"/>
                  </a:lnTo>
                  <a:lnTo>
                    <a:pt x="6857949" y="198386"/>
                  </a:lnTo>
                  <a:lnTo>
                    <a:pt x="6857949" y="0"/>
                  </a:lnTo>
                  <a:close/>
                </a:path>
              </a:pathLst>
            </a:custGeom>
            <a:solidFill>
              <a:srgbClr val="E21D2A"/>
            </a:solidFill>
          </p:spPr>
          <p:txBody>
            <a:bodyPr wrap="square" lIns="0" tIns="0" rIns="0" bIns="0" rtlCol="0"/>
            <a:lstStyle/>
            <a:p>
              <a:endParaRPr/>
            </a:p>
          </p:txBody>
        </p:sp>
        <p:sp>
          <p:nvSpPr>
            <p:cNvPr id="7" name="object 7"/>
            <p:cNvSpPr/>
            <p:nvPr/>
          </p:nvSpPr>
          <p:spPr>
            <a:xfrm>
              <a:off x="459282" y="3590925"/>
              <a:ext cx="2146300" cy="335280"/>
            </a:xfrm>
            <a:custGeom>
              <a:avLst/>
              <a:gdLst/>
              <a:ahLst/>
              <a:cxnLst/>
              <a:rect l="l" t="t" r="r" b="b"/>
              <a:pathLst>
                <a:path w="2146300" h="335279">
                  <a:moveTo>
                    <a:pt x="2146300" y="0"/>
                  </a:moveTo>
                  <a:lnTo>
                    <a:pt x="0" y="0"/>
                  </a:lnTo>
                  <a:lnTo>
                    <a:pt x="0" y="335279"/>
                  </a:lnTo>
                  <a:lnTo>
                    <a:pt x="2146300" y="335279"/>
                  </a:lnTo>
                  <a:lnTo>
                    <a:pt x="2146300" y="0"/>
                  </a:lnTo>
                  <a:close/>
                </a:path>
              </a:pathLst>
            </a:custGeom>
            <a:solidFill>
              <a:srgbClr val="FFFFFF"/>
            </a:solidFill>
          </p:spPr>
          <p:txBody>
            <a:bodyPr wrap="square" lIns="0" tIns="0" rIns="0" bIns="0" rtlCol="0"/>
            <a:lstStyle/>
            <a:p>
              <a:endParaRPr/>
            </a:p>
          </p:txBody>
        </p:sp>
        <p:sp>
          <p:nvSpPr>
            <p:cNvPr id="8" name="object 8"/>
            <p:cNvSpPr/>
            <p:nvPr/>
          </p:nvSpPr>
          <p:spPr>
            <a:xfrm>
              <a:off x="2605532" y="3590925"/>
              <a:ext cx="2044700" cy="335280"/>
            </a:xfrm>
            <a:custGeom>
              <a:avLst/>
              <a:gdLst/>
              <a:ahLst/>
              <a:cxnLst/>
              <a:rect l="l" t="t" r="r" b="b"/>
              <a:pathLst>
                <a:path w="2044700" h="335279">
                  <a:moveTo>
                    <a:pt x="2044699" y="0"/>
                  </a:moveTo>
                  <a:lnTo>
                    <a:pt x="0" y="0"/>
                  </a:lnTo>
                  <a:lnTo>
                    <a:pt x="0" y="335279"/>
                  </a:lnTo>
                  <a:lnTo>
                    <a:pt x="2044699" y="335279"/>
                  </a:lnTo>
                  <a:lnTo>
                    <a:pt x="2044699" y="0"/>
                  </a:lnTo>
                  <a:close/>
                </a:path>
              </a:pathLst>
            </a:custGeom>
            <a:solidFill>
              <a:srgbClr val="D9D9D9"/>
            </a:solidFill>
          </p:spPr>
          <p:txBody>
            <a:bodyPr wrap="square" lIns="0" tIns="0" rIns="0" bIns="0" rtlCol="0"/>
            <a:lstStyle/>
            <a:p>
              <a:endParaRPr/>
            </a:p>
          </p:txBody>
        </p:sp>
        <p:sp>
          <p:nvSpPr>
            <p:cNvPr id="9" name="object 9"/>
            <p:cNvSpPr/>
            <p:nvPr/>
          </p:nvSpPr>
          <p:spPr>
            <a:xfrm>
              <a:off x="459282" y="3590924"/>
              <a:ext cx="6858000" cy="670560"/>
            </a:xfrm>
            <a:custGeom>
              <a:avLst/>
              <a:gdLst/>
              <a:ahLst/>
              <a:cxnLst/>
              <a:rect l="l" t="t" r="r" b="b"/>
              <a:pathLst>
                <a:path w="6858000" h="670560">
                  <a:moveTo>
                    <a:pt x="2146300" y="335292"/>
                  </a:moveTo>
                  <a:lnTo>
                    <a:pt x="0" y="335292"/>
                  </a:lnTo>
                  <a:lnTo>
                    <a:pt x="0" y="670560"/>
                  </a:lnTo>
                  <a:lnTo>
                    <a:pt x="2146300" y="670560"/>
                  </a:lnTo>
                  <a:lnTo>
                    <a:pt x="2146300" y="335292"/>
                  </a:lnTo>
                  <a:close/>
                </a:path>
                <a:path w="6858000" h="670560">
                  <a:moveTo>
                    <a:pt x="6857949" y="0"/>
                  </a:moveTo>
                  <a:lnTo>
                    <a:pt x="4190949" y="0"/>
                  </a:lnTo>
                  <a:lnTo>
                    <a:pt x="4190949" y="335280"/>
                  </a:lnTo>
                  <a:lnTo>
                    <a:pt x="6857949" y="335280"/>
                  </a:lnTo>
                  <a:lnTo>
                    <a:pt x="6857949" y="0"/>
                  </a:lnTo>
                  <a:close/>
                </a:path>
              </a:pathLst>
            </a:custGeom>
            <a:solidFill>
              <a:srgbClr val="FFFFFF"/>
            </a:solidFill>
          </p:spPr>
          <p:txBody>
            <a:bodyPr wrap="square" lIns="0" tIns="0" rIns="0" bIns="0" rtlCol="0"/>
            <a:lstStyle/>
            <a:p>
              <a:endParaRPr/>
            </a:p>
          </p:txBody>
        </p:sp>
        <p:sp>
          <p:nvSpPr>
            <p:cNvPr id="10" name="object 10"/>
            <p:cNvSpPr/>
            <p:nvPr/>
          </p:nvSpPr>
          <p:spPr>
            <a:xfrm>
              <a:off x="2605532" y="3926205"/>
              <a:ext cx="2044700" cy="335280"/>
            </a:xfrm>
            <a:custGeom>
              <a:avLst/>
              <a:gdLst/>
              <a:ahLst/>
              <a:cxnLst/>
              <a:rect l="l" t="t" r="r" b="b"/>
              <a:pathLst>
                <a:path w="2044700" h="335279">
                  <a:moveTo>
                    <a:pt x="2044699" y="0"/>
                  </a:moveTo>
                  <a:lnTo>
                    <a:pt x="0" y="0"/>
                  </a:lnTo>
                  <a:lnTo>
                    <a:pt x="0" y="335279"/>
                  </a:lnTo>
                  <a:lnTo>
                    <a:pt x="2044699" y="335279"/>
                  </a:lnTo>
                  <a:lnTo>
                    <a:pt x="2044699" y="0"/>
                  </a:lnTo>
                  <a:close/>
                </a:path>
              </a:pathLst>
            </a:custGeom>
            <a:solidFill>
              <a:srgbClr val="D9D9D9"/>
            </a:solidFill>
          </p:spPr>
          <p:txBody>
            <a:bodyPr wrap="square" lIns="0" tIns="0" rIns="0" bIns="0" rtlCol="0"/>
            <a:lstStyle/>
            <a:p>
              <a:endParaRPr/>
            </a:p>
          </p:txBody>
        </p:sp>
        <p:sp>
          <p:nvSpPr>
            <p:cNvPr id="11" name="object 11"/>
            <p:cNvSpPr/>
            <p:nvPr/>
          </p:nvSpPr>
          <p:spPr>
            <a:xfrm>
              <a:off x="459282" y="4261485"/>
              <a:ext cx="2146300" cy="335280"/>
            </a:xfrm>
            <a:custGeom>
              <a:avLst/>
              <a:gdLst/>
              <a:ahLst/>
              <a:cxnLst/>
              <a:rect l="l" t="t" r="r" b="b"/>
              <a:pathLst>
                <a:path w="2146300" h="335279">
                  <a:moveTo>
                    <a:pt x="2146300" y="0"/>
                  </a:moveTo>
                  <a:lnTo>
                    <a:pt x="0" y="0"/>
                  </a:lnTo>
                  <a:lnTo>
                    <a:pt x="0" y="335279"/>
                  </a:lnTo>
                  <a:lnTo>
                    <a:pt x="2146300" y="335279"/>
                  </a:lnTo>
                  <a:lnTo>
                    <a:pt x="2146300" y="0"/>
                  </a:lnTo>
                  <a:close/>
                </a:path>
              </a:pathLst>
            </a:custGeom>
            <a:solidFill>
              <a:srgbClr val="FFFFFF"/>
            </a:solidFill>
          </p:spPr>
          <p:txBody>
            <a:bodyPr wrap="square" lIns="0" tIns="0" rIns="0" bIns="0" rtlCol="0"/>
            <a:lstStyle/>
            <a:p>
              <a:endParaRPr/>
            </a:p>
          </p:txBody>
        </p:sp>
        <p:sp>
          <p:nvSpPr>
            <p:cNvPr id="12" name="object 12"/>
            <p:cNvSpPr/>
            <p:nvPr/>
          </p:nvSpPr>
          <p:spPr>
            <a:xfrm>
              <a:off x="2605532" y="4261485"/>
              <a:ext cx="2044700" cy="335280"/>
            </a:xfrm>
            <a:custGeom>
              <a:avLst/>
              <a:gdLst/>
              <a:ahLst/>
              <a:cxnLst/>
              <a:rect l="l" t="t" r="r" b="b"/>
              <a:pathLst>
                <a:path w="2044700" h="335279">
                  <a:moveTo>
                    <a:pt x="2044699" y="0"/>
                  </a:moveTo>
                  <a:lnTo>
                    <a:pt x="0" y="0"/>
                  </a:lnTo>
                  <a:lnTo>
                    <a:pt x="0" y="335279"/>
                  </a:lnTo>
                  <a:lnTo>
                    <a:pt x="2044699" y="335279"/>
                  </a:lnTo>
                  <a:lnTo>
                    <a:pt x="2044699" y="0"/>
                  </a:lnTo>
                  <a:close/>
                </a:path>
              </a:pathLst>
            </a:custGeom>
            <a:solidFill>
              <a:srgbClr val="D9D9D9"/>
            </a:solidFill>
          </p:spPr>
          <p:txBody>
            <a:bodyPr wrap="square" lIns="0" tIns="0" rIns="0" bIns="0" rtlCol="0"/>
            <a:lstStyle/>
            <a:p>
              <a:endParaRPr/>
            </a:p>
          </p:txBody>
        </p:sp>
        <p:sp>
          <p:nvSpPr>
            <p:cNvPr id="13" name="object 13"/>
            <p:cNvSpPr/>
            <p:nvPr/>
          </p:nvSpPr>
          <p:spPr>
            <a:xfrm>
              <a:off x="4650232" y="4261485"/>
              <a:ext cx="2667000" cy="335280"/>
            </a:xfrm>
            <a:custGeom>
              <a:avLst/>
              <a:gdLst/>
              <a:ahLst/>
              <a:cxnLst/>
              <a:rect l="l" t="t" r="r" b="b"/>
              <a:pathLst>
                <a:path w="2667000" h="335279">
                  <a:moveTo>
                    <a:pt x="2667000" y="0"/>
                  </a:moveTo>
                  <a:lnTo>
                    <a:pt x="0" y="0"/>
                  </a:lnTo>
                  <a:lnTo>
                    <a:pt x="0" y="335279"/>
                  </a:lnTo>
                  <a:lnTo>
                    <a:pt x="2667000" y="335279"/>
                  </a:lnTo>
                  <a:lnTo>
                    <a:pt x="2667000" y="0"/>
                  </a:lnTo>
                  <a:close/>
                </a:path>
              </a:pathLst>
            </a:custGeom>
            <a:solidFill>
              <a:srgbClr val="FFFFFF"/>
            </a:solidFill>
          </p:spPr>
          <p:txBody>
            <a:bodyPr wrap="square" lIns="0" tIns="0" rIns="0" bIns="0" rtlCol="0"/>
            <a:lstStyle/>
            <a:p>
              <a:endParaRPr/>
            </a:p>
          </p:txBody>
        </p:sp>
        <p:sp>
          <p:nvSpPr>
            <p:cNvPr id="14" name="object 14"/>
            <p:cNvSpPr/>
            <p:nvPr/>
          </p:nvSpPr>
          <p:spPr>
            <a:xfrm>
              <a:off x="2605532" y="4596764"/>
              <a:ext cx="2044700" cy="335280"/>
            </a:xfrm>
            <a:custGeom>
              <a:avLst/>
              <a:gdLst/>
              <a:ahLst/>
              <a:cxnLst/>
              <a:rect l="l" t="t" r="r" b="b"/>
              <a:pathLst>
                <a:path w="2044700" h="335279">
                  <a:moveTo>
                    <a:pt x="2044699" y="0"/>
                  </a:moveTo>
                  <a:lnTo>
                    <a:pt x="0" y="0"/>
                  </a:lnTo>
                  <a:lnTo>
                    <a:pt x="0" y="335279"/>
                  </a:lnTo>
                  <a:lnTo>
                    <a:pt x="2044699" y="335279"/>
                  </a:lnTo>
                  <a:lnTo>
                    <a:pt x="2044699" y="0"/>
                  </a:lnTo>
                  <a:close/>
                </a:path>
              </a:pathLst>
            </a:custGeom>
            <a:solidFill>
              <a:srgbClr val="D9D9D9"/>
            </a:solidFill>
          </p:spPr>
          <p:txBody>
            <a:bodyPr wrap="square" lIns="0" tIns="0" rIns="0" bIns="0" rtlCol="0"/>
            <a:lstStyle/>
            <a:p>
              <a:endParaRPr/>
            </a:p>
          </p:txBody>
        </p:sp>
        <p:sp>
          <p:nvSpPr>
            <p:cNvPr id="15" name="object 15"/>
            <p:cNvSpPr/>
            <p:nvPr/>
          </p:nvSpPr>
          <p:spPr>
            <a:xfrm>
              <a:off x="459282" y="4932044"/>
              <a:ext cx="2146300" cy="426720"/>
            </a:xfrm>
            <a:custGeom>
              <a:avLst/>
              <a:gdLst/>
              <a:ahLst/>
              <a:cxnLst/>
              <a:rect l="l" t="t" r="r" b="b"/>
              <a:pathLst>
                <a:path w="2146300" h="426720">
                  <a:moveTo>
                    <a:pt x="2146300" y="0"/>
                  </a:moveTo>
                  <a:lnTo>
                    <a:pt x="0" y="0"/>
                  </a:lnTo>
                  <a:lnTo>
                    <a:pt x="0" y="426720"/>
                  </a:lnTo>
                  <a:lnTo>
                    <a:pt x="2146300" y="426720"/>
                  </a:lnTo>
                  <a:lnTo>
                    <a:pt x="2146300" y="0"/>
                  </a:lnTo>
                  <a:close/>
                </a:path>
              </a:pathLst>
            </a:custGeom>
            <a:solidFill>
              <a:srgbClr val="FFFFFF"/>
            </a:solidFill>
          </p:spPr>
          <p:txBody>
            <a:bodyPr wrap="square" lIns="0" tIns="0" rIns="0" bIns="0" rtlCol="0"/>
            <a:lstStyle/>
            <a:p>
              <a:endParaRPr/>
            </a:p>
          </p:txBody>
        </p:sp>
        <p:sp>
          <p:nvSpPr>
            <p:cNvPr id="16" name="object 16"/>
            <p:cNvSpPr/>
            <p:nvPr/>
          </p:nvSpPr>
          <p:spPr>
            <a:xfrm>
              <a:off x="2605532" y="4932044"/>
              <a:ext cx="2044700" cy="426720"/>
            </a:xfrm>
            <a:custGeom>
              <a:avLst/>
              <a:gdLst/>
              <a:ahLst/>
              <a:cxnLst/>
              <a:rect l="l" t="t" r="r" b="b"/>
              <a:pathLst>
                <a:path w="2044700" h="426720">
                  <a:moveTo>
                    <a:pt x="2044699" y="0"/>
                  </a:moveTo>
                  <a:lnTo>
                    <a:pt x="0" y="0"/>
                  </a:lnTo>
                  <a:lnTo>
                    <a:pt x="0" y="426720"/>
                  </a:lnTo>
                  <a:lnTo>
                    <a:pt x="2044699" y="426720"/>
                  </a:lnTo>
                  <a:lnTo>
                    <a:pt x="2044699" y="0"/>
                  </a:lnTo>
                  <a:close/>
                </a:path>
              </a:pathLst>
            </a:custGeom>
            <a:solidFill>
              <a:srgbClr val="D9D9D9"/>
            </a:solidFill>
          </p:spPr>
          <p:txBody>
            <a:bodyPr wrap="square" lIns="0" tIns="0" rIns="0" bIns="0" rtlCol="0"/>
            <a:lstStyle/>
            <a:p>
              <a:endParaRPr/>
            </a:p>
          </p:txBody>
        </p:sp>
        <p:sp>
          <p:nvSpPr>
            <p:cNvPr id="17" name="object 17"/>
            <p:cNvSpPr/>
            <p:nvPr/>
          </p:nvSpPr>
          <p:spPr>
            <a:xfrm>
              <a:off x="459282" y="4932044"/>
              <a:ext cx="6858000" cy="762000"/>
            </a:xfrm>
            <a:custGeom>
              <a:avLst/>
              <a:gdLst/>
              <a:ahLst/>
              <a:cxnLst/>
              <a:rect l="l" t="t" r="r" b="b"/>
              <a:pathLst>
                <a:path w="6858000" h="762000">
                  <a:moveTo>
                    <a:pt x="2146300" y="426732"/>
                  </a:moveTo>
                  <a:lnTo>
                    <a:pt x="0" y="426732"/>
                  </a:lnTo>
                  <a:lnTo>
                    <a:pt x="0" y="762000"/>
                  </a:lnTo>
                  <a:lnTo>
                    <a:pt x="2146300" y="762000"/>
                  </a:lnTo>
                  <a:lnTo>
                    <a:pt x="2146300" y="426732"/>
                  </a:lnTo>
                  <a:close/>
                </a:path>
                <a:path w="6858000" h="762000">
                  <a:moveTo>
                    <a:pt x="6857949" y="0"/>
                  </a:moveTo>
                  <a:lnTo>
                    <a:pt x="4190949" y="0"/>
                  </a:lnTo>
                  <a:lnTo>
                    <a:pt x="4190949" y="426720"/>
                  </a:lnTo>
                  <a:lnTo>
                    <a:pt x="6857949" y="426720"/>
                  </a:lnTo>
                  <a:lnTo>
                    <a:pt x="6857949" y="0"/>
                  </a:lnTo>
                  <a:close/>
                </a:path>
              </a:pathLst>
            </a:custGeom>
            <a:solidFill>
              <a:srgbClr val="FFFFFF"/>
            </a:solidFill>
          </p:spPr>
          <p:txBody>
            <a:bodyPr wrap="square" lIns="0" tIns="0" rIns="0" bIns="0" rtlCol="0"/>
            <a:lstStyle/>
            <a:p>
              <a:endParaRPr/>
            </a:p>
          </p:txBody>
        </p:sp>
        <p:sp>
          <p:nvSpPr>
            <p:cNvPr id="18" name="object 18"/>
            <p:cNvSpPr/>
            <p:nvPr/>
          </p:nvSpPr>
          <p:spPr>
            <a:xfrm>
              <a:off x="2605532" y="5358764"/>
              <a:ext cx="2044700" cy="335280"/>
            </a:xfrm>
            <a:custGeom>
              <a:avLst/>
              <a:gdLst/>
              <a:ahLst/>
              <a:cxnLst/>
              <a:rect l="l" t="t" r="r" b="b"/>
              <a:pathLst>
                <a:path w="2044700" h="335279">
                  <a:moveTo>
                    <a:pt x="2044699" y="0"/>
                  </a:moveTo>
                  <a:lnTo>
                    <a:pt x="0" y="0"/>
                  </a:lnTo>
                  <a:lnTo>
                    <a:pt x="0" y="335279"/>
                  </a:lnTo>
                  <a:lnTo>
                    <a:pt x="2044699" y="335279"/>
                  </a:lnTo>
                  <a:lnTo>
                    <a:pt x="2044699" y="0"/>
                  </a:lnTo>
                  <a:close/>
                </a:path>
              </a:pathLst>
            </a:custGeom>
            <a:solidFill>
              <a:srgbClr val="D9D9D9"/>
            </a:solidFill>
          </p:spPr>
          <p:txBody>
            <a:bodyPr wrap="square" lIns="0" tIns="0" rIns="0" bIns="0" rtlCol="0"/>
            <a:lstStyle/>
            <a:p>
              <a:endParaRPr/>
            </a:p>
          </p:txBody>
        </p:sp>
        <p:sp>
          <p:nvSpPr>
            <p:cNvPr id="19" name="object 19"/>
            <p:cNvSpPr/>
            <p:nvPr/>
          </p:nvSpPr>
          <p:spPr>
            <a:xfrm>
              <a:off x="459282" y="5358777"/>
              <a:ext cx="6858000" cy="1097280"/>
            </a:xfrm>
            <a:custGeom>
              <a:avLst/>
              <a:gdLst/>
              <a:ahLst/>
              <a:cxnLst/>
              <a:rect l="l" t="t" r="r" b="b"/>
              <a:pathLst>
                <a:path w="6858000" h="1097279">
                  <a:moveTo>
                    <a:pt x="2146300" y="335267"/>
                  </a:moveTo>
                  <a:lnTo>
                    <a:pt x="0" y="335267"/>
                  </a:lnTo>
                  <a:lnTo>
                    <a:pt x="0" y="1097267"/>
                  </a:lnTo>
                  <a:lnTo>
                    <a:pt x="2146300" y="1097267"/>
                  </a:lnTo>
                  <a:lnTo>
                    <a:pt x="2146300" y="335267"/>
                  </a:lnTo>
                  <a:close/>
                </a:path>
                <a:path w="6858000" h="1097279">
                  <a:moveTo>
                    <a:pt x="6857949" y="0"/>
                  </a:moveTo>
                  <a:lnTo>
                    <a:pt x="4190949" y="0"/>
                  </a:lnTo>
                  <a:lnTo>
                    <a:pt x="4190949" y="335267"/>
                  </a:lnTo>
                  <a:lnTo>
                    <a:pt x="6857949" y="335267"/>
                  </a:lnTo>
                  <a:lnTo>
                    <a:pt x="6857949" y="0"/>
                  </a:lnTo>
                  <a:close/>
                </a:path>
              </a:pathLst>
            </a:custGeom>
            <a:solidFill>
              <a:srgbClr val="FFFFFF"/>
            </a:solidFill>
          </p:spPr>
          <p:txBody>
            <a:bodyPr wrap="square" lIns="0" tIns="0" rIns="0" bIns="0" rtlCol="0"/>
            <a:lstStyle/>
            <a:p>
              <a:endParaRPr/>
            </a:p>
          </p:txBody>
        </p:sp>
        <p:sp>
          <p:nvSpPr>
            <p:cNvPr id="20" name="object 20"/>
            <p:cNvSpPr/>
            <p:nvPr/>
          </p:nvSpPr>
          <p:spPr>
            <a:xfrm>
              <a:off x="2605532" y="5694045"/>
              <a:ext cx="2044700" cy="762000"/>
            </a:xfrm>
            <a:custGeom>
              <a:avLst/>
              <a:gdLst/>
              <a:ahLst/>
              <a:cxnLst/>
              <a:rect l="l" t="t" r="r" b="b"/>
              <a:pathLst>
                <a:path w="2044700" h="762000">
                  <a:moveTo>
                    <a:pt x="2044699" y="0"/>
                  </a:moveTo>
                  <a:lnTo>
                    <a:pt x="0" y="0"/>
                  </a:lnTo>
                  <a:lnTo>
                    <a:pt x="0" y="762000"/>
                  </a:lnTo>
                  <a:lnTo>
                    <a:pt x="2044699" y="762000"/>
                  </a:lnTo>
                  <a:lnTo>
                    <a:pt x="2044699" y="0"/>
                  </a:lnTo>
                  <a:close/>
                </a:path>
              </a:pathLst>
            </a:custGeom>
            <a:solidFill>
              <a:srgbClr val="D9D9D9"/>
            </a:solidFill>
          </p:spPr>
          <p:txBody>
            <a:bodyPr wrap="square" lIns="0" tIns="0" rIns="0" bIns="0" rtlCol="0"/>
            <a:lstStyle/>
            <a:p>
              <a:endParaRPr/>
            </a:p>
          </p:txBody>
        </p:sp>
        <p:sp>
          <p:nvSpPr>
            <p:cNvPr id="21" name="object 21"/>
            <p:cNvSpPr/>
            <p:nvPr/>
          </p:nvSpPr>
          <p:spPr>
            <a:xfrm>
              <a:off x="459282" y="5694044"/>
              <a:ext cx="6858000" cy="1188720"/>
            </a:xfrm>
            <a:custGeom>
              <a:avLst/>
              <a:gdLst/>
              <a:ahLst/>
              <a:cxnLst/>
              <a:rect l="l" t="t" r="r" b="b"/>
              <a:pathLst>
                <a:path w="6858000" h="1188720">
                  <a:moveTo>
                    <a:pt x="2146300" y="762000"/>
                  </a:moveTo>
                  <a:lnTo>
                    <a:pt x="0" y="762000"/>
                  </a:lnTo>
                  <a:lnTo>
                    <a:pt x="0" y="1188720"/>
                  </a:lnTo>
                  <a:lnTo>
                    <a:pt x="2146300" y="1188720"/>
                  </a:lnTo>
                  <a:lnTo>
                    <a:pt x="2146300" y="762000"/>
                  </a:lnTo>
                  <a:close/>
                </a:path>
                <a:path w="6858000" h="1188720">
                  <a:moveTo>
                    <a:pt x="6857949" y="0"/>
                  </a:moveTo>
                  <a:lnTo>
                    <a:pt x="4190949" y="0"/>
                  </a:lnTo>
                  <a:lnTo>
                    <a:pt x="4190949" y="762000"/>
                  </a:lnTo>
                  <a:lnTo>
                    <a:pt x="6857949" y="762000"/>
                  </a:lnTo>
                  <a:lnTo>
                    <a:pt x="6857949" y="0"/>
                  </a:lnTo>
                  <a:close/>
                </a:path>
              </a:pathLst>
            </a:custGeom>
            <a:solidFill>
              <a:srgbClr val="FFFFFF"/>
            </a:solidFill>
          </p:spPr>
          <p:txBody>
            <a:bodyPr wrap="square" lIns="0" tIns="0" rIns="0" bIns="0" rtlCol="0"/>
            <a:lstStyle/>
            <a:p>
              <a:endParaRPr/>
            </a:p>
          </p:txBody>
        </p:sp>
        <p:sp>
          <p:nvSpPr>
            <p:cNvPr id="22" name="object 22"/>
            <p:cNvSpPr/>
            <p:nvPr/>
          </p:nvSpPr>
          <p:spPr>
            <a:xfrm>
              <a:off x="2605532" y="6456045"/>
              <a:ext cx="2044700" cy="426720"/>
            </a:xfrm>
            <a:custGeom>
              <a:avLst/>
              <a:gdLst/>
              <a:ahLst/>
              <a:cxnLst/>
              <a:rect l="l" t="t" r="r" b="b"/>
              <a:pathLst>
                <a:path w="2044700" h="426720">
                  <a:moveTo>
                    <a:pt x="2044699" y="0"/>
                  </a:moveTo>
                  <a:lnTo>
                    <a:pt x="0" y="0"/>
                  </a:lnTo>
                  <a:lnTo>
                    <a:pt x="0" y="426720"/>
                  </a:lnTo>
                  <a:lnTo>
                    <a:pt x="2044699" y="426720"/>
                  </a:lnTo>
                  <a:lnTo>
                    <a:pt x="2044699" y="0"/>
                  </a:lnTo>
                  <a:close/>
                </a:path>
              </a:pathLst>
            </a:custGeom>
            <a:solidFill>
              <a:srgbClr val="D9D9D9"/>
            </a:solidFill>
          </p:spPr>
          <p:txBody>
            <a:bodyPr wrap="square" lIns="0" tIns="0" rIns="0" bIns="0" rtlCol="0"/>
            <a:lstStyle/>
            <a:p>
              <a:endParaRPr/>
            </a:p>
          </p:txBody>
        </p:sp>
        <p:sp>
          <p:nvSpPr>
            <p:cNvPr id="23" name="object 23"/>
            <p:cNvSpPr/>
            <p:nvPr/>
          </p:nvSpPr>
          <p:spPr>
            <a:xfrm>
              <a:off x="4650232" y="6456045"/>
              <a:ext cx="2667000" cy="426720"/>
            </a:xfrm>
            <a:custGeom>
              <a:avLst/>
              <a:gdLst/>
              <a:ahLst/>
              <a:cxnLst/>
              <a:rect l="l" t="t" r="r" b="b"/>
              <a:pathLst>
                <a:path w="2667000" h="426720">
                  <a:moveTo>
                    <a:pt x="2667000" y="0"/>
                  </a:moveTo>
                  <a:lnTo>
                    <a:pt x="0" y="0"/>
                  </a:lnTo>
                  <a:lnTo>
                    <a:pt x="0" y="426720"/>
                  </a:lnTo>
                  <a:lnTo>
                    <a:pt x="2667000" y="426720"/>
                  </a:lnTo>
                  <a:lnTo>
                    <a:pt x="2667000" y="0"/>
                  </a:lnTo>
                  <a:close/>
                </a:path>
              </a:pathLst>
            </a:custGeom>
            <a:solidFill>
              <a:srgbClr val="FFFFFF"/>
            </a:solidFill>
          </p:spPr>
          <p:txBody>
            <a:bodyPr wrap="square" lIns="0" tIns="0" rIns="0" bIns="0" rtlCol="0"/>
            <a:lstStyle/>
            <a:p>
              <a:endParaRPr/>
            </a:p>
          </p:txBody>
        </p:sp>
        <p:sp>
          <p:nvSpPr>
            <p:cNvPr id="24" name="object 24"/>
            <p:cNvSpPr/>
            <p:nvPr/>
          </p:nvSpPr>
          <p:spPr>
            <a:xfrm>
              <a:off x="2605532" y="6882765"/>
              <a:ext cx="2044700" cy="762000"/>
            </a:xfrm>
            <a:custGeom>
              <a:avLst/>
              <a:gdLst/>
              <a:ahLst/>
              <a:cxnLst/>
              <a:rect l="l" t="t" r="r" b="b"/>
              <a:pathLst>
                <a:path w="2044700" h="762000">
                  <a:moveTo>
                    <a:pt x="2044699" y="0"/>
                  </a:moveTo>
                  <a:lnTo>
                    <a:pt x="0" y="0"/>
                  </a:lnTo>
                  <a:lnTo>
                    <a:pt x="0" y="761999"/>
                  </a:lnTo>
                  <a:lnTo>
                    <a:pt x="2044699" y="761999"/>
                  </a:lnTo>
                  <a:lnTo>
                    <a:pt x="2044699" y="0"/>
                  </a:lnTo>
                  <a:close/>
                </a:path>
              </a:pathLst>
            </a:custGeom>
            <a:solidFill>
              <a:srgbClr val="D9D9D9"/>
            </a:solidFill>
          </p:spPr>
          <p:txBody>
            <a:bodyPr wrap="square" lIns="0" tIns="0" rIns="0" bIns="0" rtlCol="0"/>
            <a:lstStyle/>
            <a:p>
              <a:endParaRPr/>
            </a:p>
          </p:txBody>
        </p:sp>
        <p:sp>
          <p:nvSpPr>
            <p:cNvPr id="25" name="object 25"/>
            <p:cNvSpPr/>
            <p:nvPr/>
          </p:nvSpPr>
          <p:spPr>
            <a:xfrm>
              <a:off x="459282" y="6882764"/>
              <a:ext cx="6858000" cy="1188720"/>
            </a:xfrm>
            <a:custGeom>
              <a:avLst/>
              <a:gdLst/>
              <a:ahLst/>
              <a:cxnLst/>
              <a:rect l="l" t="t" r="r" b="b"/>
              <a:pathLst>
                <a:path w="6858000" h="1188720">
                  <a:moveTo>
                    <a:pt x="2146300" y="762012"/>
                  </a:moveTo>
                  <a:lnTo>
                    <a:pt x="0" y="762012"/>
                  </a:lnTo>
                  <a:lnTo>
                    <a:pt x="0" y="1188720"/>
                  </a:lnTo>
                  <a:lnTo>
                    <a:pt x="2146300" y="1188720"/>
                  </a:lnTo>
                  <a:lnTo>
                    <a:pt x="2146300" y="762012"/>
                  </a:lnTo>
                  <a:close/>
                </a:path>
                <a:path w="6858000" h="1188720">
                  <a:moveTo>
                    <a:pt x="6857949" y="0"/>
                  </a:moveTo>
                  <a:lnTo>
                    <a:pt x="4190949" y="0"/>
                  </a:lnTo>
                  <a:lnTo>
                    <a:pt x="4190949" y="762000"/>
                  </a:lnTo>
                  <a:lnTo>
                    <a:pt x="6857949" y="762000"/>
                  </a:lnTo>
                  <a:lnTo>
                    <a:pt x="6857949" y="0"/>
                  </a:lnTo>
                  <a:close/>
                </a:path>
              </a:pathLst>
            </a:custGeom>
            <a:solidFill>
              <a:srgbClr val="FFFFFF"/>
            </a:solidFill>
          </p:spPr>
          <p:txBody>
            <a:bodyPr wrap="square" lIns="0" tIns="0" rIns="0" bIns="0" rtlCol="0"/>
            <a:lstStyle/>
            <a:p>
              <a:endParaRPr/>
            </a:p>
          </p:txBody>
        </p:sp>
        <p:sp>
          <p:nvSpPr>
            <p:cNvPr id="26" name="object 26"/>
            <p:cNvSpPr/>
            <p:nvPr/>
          </p:nvSpPr>
          <p:spPr>
            <a:xfrm>
              <a:off x="2605532" y="7644765"/>
              <a:ext cx="2044700" cy="426720"/>
            </a:xfrm>
            <a:custGeom>
              <a:avLst/>
              <a:gdLst/>
              <a:ahLst/>
              <a:cxnLst/>
              <a:rect l="l" t="t" r="r" b="b"/>
              <a:pathLst>
                <a:path w="2044700" h="426720">
                  <a:moveTo>
                    <a:pt x="2044699" y="0"/>
                  </a:moveTo>
                  <a:lnTo>
                    <a:pt x="0" y="0"/>
                  </a:lnTo>
                  <a:lnTo>
                    <a:pt x="0" y="426719"/>
                  </a:lnTo>
                  <a:lnTo>
                    <a:pt x="2044699" y="426719"/>
                  </a:lnTo>
                  <a:lnTo>
                    <a:pt x="2044699" y="0"/>
                  </a:lnTo>
                  <a:close/>
                </a:path>
              </a:pathLst>
            </a:custGeom>
            <a:solidFill>
              <a:srgbClr val="D9D9D9"/>
            </a:solidFill>
          </p:spPr>
          <p:txBody>
            <a:bodyPr wrap="square" lIns="0" tIns="0" rIns="0" bIns="0" rtlCol="0"/>
            <a:lstStyle/>
            <a:p>
              <a:endParaRPr/>
            </a:p>
          </p:txBody>
        </p:sp>
        <p:sp>
          <p:nvSpPr>
            <p:cNvPr id="27" name="object 27"/>
            <p:cNvSpPr/>
            <p:nvPr/>
          </p:nvSpPr>
          <p:spPr>
            <a:xfrm>
              <a:off x="459282" y="7644777"/>
              <a:ext cx="6858000" cy="1188720"/>
            </a:xfrm>
            <a:custGeom>
              <a:avLst/>
              <a:gdLst/>
              <a:ahLst/>
              <a:cxnLst/>
              <a:rect l="l" t="t" r="r" b="b"/>
              <a:pathLst>
                <a:path w="6858000" h="1188720">
                  <a:moveTo>
                    <a:pt x="2146300" y="426707"/>
                  </a:moveTo>
                  <a:lnTo>
                    <a:pt x="0" y="426707"/>
                  </a:lnTo>
                  <a:lnTo>
                    <a:pt x="0" y="1188707"/>
                  </a:lnTo>
                  <a:lnTo>
                    <a:pt x="2146300" y="1188707"/>
                  </a:lnTo>
                  <a:lnTo>
                    <a:pt x="2146300" y="426707"/>
                  </a:lnTo>
                  <a:close/>
                </a:path>
                <a:path w="6858000" h="1188720">
                  <a:moveTo>
                    <a:pt x="6857949" y="0"/>
                  </a:moveTo>
                  <a:lnTo>
                    <a:pt x="4190949" y="0"/>
                  </a:lnTo>
                  <a:lnTo>
                    <a:pt x="4190949" y="426707"/>
                  </a:lnTo>
                  <a:lnTo>
                    <a:pt x="6857949" y="426707"/>
                  </a:lnTo>
                  <a:lnTo>
                    <a:pt x="6857949" y="0"/>
                  </a:lnTo>
                  <a:close/>
                </a:path>
              </a:pathLst>
            </a:custGeom>
            <a:solidFill>
              <a:srgbClr val="FFFFFF"/>
            </a:solidFill>
          </p:spPr>
          <p:txBody>
            <a:bodyPr wrap="square" lIns="0" tIns="0" rIns="0" bIns="0" rtlCol="0"/>
            <a:lstStyle/>
            <a:p>
              <a:endParaRPr/>
            </a:p>
          </p:txBody>
        </p:sp>
        <p:sp>
          <p:nvSpPr>
            <p:cNvPr id="28" name="object 28"/>
            <p:cNvSpPr/>
            <p:nvPr/>
          </p:nvSpPr>
          <p:spPr>
            <a:xfrm>
              <a:off x="2605532" y="8071484"/>
              <a:ext cx="2044700" cy="762000"/>
            </a:xfrm>
            <a:custGeom>
              <a:avLst/>
              <a:gdLst/>
              <a:ahLst/>
              <a:cxnLst/>
              <a:rect l="l" t="t" r="r" b="b"/>
              <a:pathLst>
                <a:path w="2044700" h="762000">
                  <a:moveTo>
                    <a:pt x="2044699" y="0"/>
                  </a:moveTo>
                  <a:lnTo>
                    <a:pt x="0" y="0"/>
                  </a:lnTo>
                  <a:lnTo>
                    <a:pt x="0" y="762000"/>
                  </a:lnTo>
                  <a:lnTo>
                    <a:pt x="2044699" y="762000"/>
                  </a:lnTo>
                  <a:lnTo>
                    <a:pt x="2044699" y="0"/>
                  </a:lnTo>
                  <a:close/>
                </a:path>
              </a:pathLst>
            </a:custGeom>
            <a:solidFill>
              <a:srgbClr val="D9D9D9"/>
            </a:solidFill>
          </p:spPr>
          <p:txBody>
            <a:bodyPr wrap="square" lIns="0" tIns="0" rIns="0" bIns="0" rtlCol="0"/>
            <a:lstStyle/>
            <a:p>
              <a:endParaRPr/>
            </a:p>
          </p:txBody>
        </p:sp>
        <p:sp>
          <p:nvSpPr>
            <p:cNvPr id="29" name="object 29"/>
            <p:cNvSpPr/>
            <p:nvPr/>
          </p:nvSpPr>
          <p:spPr>
            <a:xfrm>
              <a:off x="459282" y="8071484"/>
              <a:ext cx="6858000" cy="1264920"/>
            </a:xfrm>
            <a:custGeom>
              <a:avLst/>
              <a:gdLst/>
              <a:ahLst/>
              <a:cxnLst/>
              <a:rect l="l" t="t" r="r" b="b"/>
              <a:pathLst>
                <a:path w="6858000" h="1264920">
                  <a:moveTo>
                    <a:pt x="2146300" y="762000"/>
                  </a:moveTo>
                  <a:lnTo>
                    <a:pt x="0" y="762000"/>
                  </a:lnTo>
                  <a:lnTo>
                    <a:pt x="0" y="1264920"/>
                  </a:lnTo>
                  <a:lnTo>
                    <a:pt x="2146300" y="1264920"/>
                  </a:lnTo>
                  <a:lnTo>
                    <a:pt x="2146300" y="762000"/>
                  </a:lnTo>
                  <a:close/>
                </a:path>
                <a:path w="6858000" h="1264920">
                  <a:moveTo>
                    <a:pt x="6857949" y="0"/>
                  </a:moveTo>
                  <a:lnTo>
                    <a:pt x="4190949" y="0"/>
                  </a:lnTo>
                  <a:lnTo>
                    <a:pt x="4190949" y="762000"/>
                  </a:lnTo>
                  <a:lnTo>
                    <a:pt x="6857949" y="762000"/>
                  </a:lnTo>
                  <a:lnTo>
                    <a:pt x="6857949" y="0"/>
                  </a:lnTo>
                  <a:close/>
                </a:path>
              </a:pathLst>
            </a:custGeom>
            <a:solidFill>
              <a:srgbClr val="FFFFFF"/>
            </a:solidFill>
          </p:spPr>
          <p:txBody>
            <a:bodyPr wrap="square" lIns="0" tIns="0" rIns="0" bIns="0" rtlCol="0"/>
            <a:lstStyle/>
            <a:p>
              <a:endParaRPr/>
            </a:p>
          </p:txBody>
        </p:sp>
        <p:sp>
          <p:nvSpPr>
            <p:cNvPr id="30" name="object 30"/>
            <p:cNvSpPr/>
            <p:nvPr/>
          </p:nvSpPr>
          <p:spPr>
            <a:xfrm>
              <a:off x="2605532" y="8833484"/>
              <a:ext cx="2044700" cy="502920"/>
            </a:xfrm>
            <a:custGeom>
              <a:avLst/>
              <a:gdLst/>
              <a:ahLst/>
              <a:cxnLst/>
              <a:rect l="l" t="t" r="r" b="b"/>
              <a:pathLst>
                <a:path w="2044700" h="502920">
                  <a:moveTo>
                    <a:pt x="2044699" y="0"/>
                  </a:moveTo>
                  <a:lnTo>
                    <a:pt x="0" y="0"/>
                  </a:lnTo>
                  <a:lnTo>
                    <a:pt x="0" y="502920"/>
                  </a:lnTo>
                  <a:lnTo>
                    <a:pt x="2044699" y="502920"/>
                  </a:lnTo>
                  <a:lnTo>
                    <a:pt x="2044699" y="0"/>
                  </a:lnTo>
                  <a:close/>
                </a:path>
              </a:pathLst>
            </a:custGeom>
            <a:solidFill>
              <a:srgbClr val="D9D9D9"/>
            </a:solidFill>
          </p:spPr>
          <p:txBody>
            <a:bodyPr wrap="square" lIns="0" tIns="0" rIns="0" bIns="0" rtlCol="0"/>
            <a:lstStyle/>
            <a:p>
              <a:endParaRPr/>
            </a:p>
          </p:txBody>
        </p:sp>
        <p:sp>
          <p:nvSpPr>
            <p:cNvPr id="31" name="object 31"/>
            <p:cNvSpPr/>
            <p:nvPr/>
          </p:nvSpPr>
          <p:spPr>
            <a:xfrm>
              <a:off x="459282" y="8833484"/>
              <a:ext cx="6858000" cy="838200"/>
            </a:xfrm>
            <a:custGeom>
              <a:avLst/>
              <a:gdLst/>
              <a:ahLst/>
              <a:cxnLst/>
              <a:rect l="l" t="t" r="r" b="b"/>
              <a:pathLst>
                <a:path w="6858000" h="838200">
                  <a:moveTo>
                    <a:pt x="2146300" y="502932"/>
                  </a:moveTo>
                  <a:lnTo>
                    <a:pt x="0" y="502932"/>
                  </a:lnTo>
                  <a:lnTo>
                    <a:pt x="0" y="838200"/>
                  </a:lnTo>
                  <a:lnTo>
                    <a:pt x="2146300" y="838200"/>
                  </a:lnTo>
                  <a:lnTo>
                    <a:pt x="2146300" y="502932"/>
                  </a:lnTo>
                  <a:close/>
                </a:path>
                <a:path w="6858000" h="838200">
                  <a:moveTo>
                    <a:pt x="6857949" y="0"/>
                  </a:moveTo>
                  <a:lnTo>
                    <a:pt x="4190949" y="0"/>
                  </a:lnTo>
                  <a:lnTo>
                    <a:pt x="4190949" y="502920"/>
                  </a:lnTo>
                  <a:lnTo>
                    <a:pt x="6857949" y="502920"/>
                  </a:lnTo>
                  <a:lnTo>
                    <a:pt x="6857949" y="0"/>
                  </a:lnTo>
                  <a:close/>
                </a:path>
              </a:pathLst>
            </a:custGeom>
            <a:solidFill>
              <a:srgbClr val="FFFFFF"/>
            </a:solidFill>
          </p:spPr>
          <p:txBody>
            <a:bodyPr wrap="square" lIns="0" tIns="0" rIns="0" bIns="0" rtlCol="0"/>
            <a:lstStyle/>
            <a:p>
              <a:endParaRPr/>
            </a:p>
          </p:txBody>
        </p:sp>
        <p:sp>
          <p:nvSpPr>
            <p:cNvPr id="32" name="object 32"/>
            <p:cNvSpPr/>
            <p:nvPr/>
          </p:nvSpPr>
          <p:spPr>
            <a:xfrm>
              <a:off x="2605532" y="9336404"/>
              <a:ext cx="2044700" cy="335280"/>
            </a:xfrm>
            <a:custGeom>
              <a:avLst/>
              <a:gdLst/>
              <a:ahLst/>
              <a:cxnLst/>
              <a:rect l="l" t="t" r="r" b="b"/>
              <a:pathLst>
                <a:path w="2044700" h="335279">
                  <a:moveTo>
                    <a:pt x="2044699" y="0"/>
                  </a:moveTo>
                  <a:lnTo>
                    <a:pt x="0" y="0"/>
                  </a:lnTo>
                  <a:lnTo>
                    <a:pt x="0" y="335280"/>
                  </a:lnTo>
                  <a:lnTo>
                    <a:pt x="2044699" y="335280"/>
                  </a:lnTo>
                  <a:lnTo>
                    <a:pt x="2044699" y="0"/>
                  </a:lnTo>
                  <a:close/>
                </a:path>
              </a:pathLst>
            </a:custGeom>
            <a:solidFill>
              <a:srgbClr val="D9D9D9"/>
            </a:solidFill>
          </p:spPr>
          <p:txBody>
            <a:bodyPr wrap="square" lIns="0" tIns="0" rIns="0" bIns="0" rtlCol="0"/>
            <a:lstStyle/>
            <a:p>
              <a:endParaRPr/>
            </a:p>
          </p:txBody>
        </p:sp>
        <p:sp>
          <p:nvSpPr>
            <p:cNvPr id="33" name="object 33"/>
            <p:cNvSpPr/>
            <p:nvPr/>
          </p:nvSpPr>
          <p:spPr>
            <a:xfrm>
              <a:off x="4650232" y="9336404"/>
              <a:ext cx="2667000" cy="335280"/>
            </a:xfrm>
            <a:custGeom>
              <a:avLst/>
              <a:gdLst/>
              <a:ahLst/>
              <a:cxnLst/>
              <a:rect l="l" t="t" r="r" b="b"/>
              <a:pathLst>
                <a:path w="2667000" h="335279">
                  <a:moveTo>
                    <a:pt x="2667000" y="0"/>
                  </a:moveTo>
                  <a:lnTo>
                    <a:pt x="0" y="0"/>
                  </a:lnTo>
                  <a:lnTo>
                    <a:pt x="0" y="335280"/>
                  </a:lnTo>
                  <a:lnTo>
                    <a:pt x="2667000" y="335280"/>
                  </a:lnTo>
                  <a:lnTo>
                    <a:pt x="2667000" y="0"/>
                  </a:lnTo>
                  <a:close/>
                </a:path>
              </a:pathLst>
            </a:custGeom>
            <a:solidFill>
              <a:srgbClr val="FFFFFF"/>
            </a:solidFill>
          </p:spPr>
          <p:txBody>
            <a:bodyPr wrap="square" lIns="0" tIns="0" rIns="0" bIns="0" rtlCol="0"/>
            <a:lstStyle/>
            <a:p>
              <a:endParaRPr/>
            </a:p>
          </p:txBody>
        </p:sp>
        <p:sp>
          <p:nvSpPr>
            <p:cNvPr id="34" name="object 34"/>
            <p:cNvSpPr/>
            <p:nvPr/>
          </p:nvSpPr>
          <p:spPr>
            <a:xfrm>
              <a:off x="2605532" y="3590925"/>
              <a:ext cx="0" cy="6085840"/>
            </a:xfrm>
            <a:custGeom>
              <a:avLst/>
              <a:gdLst/>
              <a:ahLst/>
              <a:cxnLst/>
              <a:rect l="l" t="t" r="r" b="b"/>
              <a:pathLst>
                <a:path h="6085840">
                  <a:moveTo>
                    <a:pt x="0" y="0"/>
                  </a:moveTo>
                  <a:lnTo>
                    <a:pt x="0" y="6085522"/>
                  </a:lnTo>
                </a:path>
              </a:pathLst>
            </a:custGeom>
            <a:ln w="9525">
              <a:solidFill>
                <a:srgbClr val="7E7E7E"/>
              </a:solidFill>
            </a:ln>
          </p:spPr>
          <p:txBody>
            <a:bodyPr wrap="square" lIns="0" tIns="0" rIns="0" bIns="0" rtlCol="0"/>
            <a:lstStyle/>
            <a:p>
              <a:endParaRPr/>
            </a:p>
          </p:txBody>
        </p:sp>
        <p:sp>
          <p:nvSpPr>
            <p:cNvPr id="35" name="object 35"/>
            <p:cNvSpPr/>
            <p:nvPr/>
          </p:nvSpPr>
          <p:spPr>
            <a:xfrm>
              <a:off x="4650232" y="3590925"/>
              <a:ext cx="0" cy="6085840"/>
            </a:xfrm>
            <a:custGeom>
              <a:avLst/>
              <a:gdLst/>
              <a:ahLst/>
              <a:cxnLst/>
              <a:rect l="l" t="t" r="r" b="b"/>
              <a:pathLst>
                <a:path h="6085840">
                  <a:moveTo>
                    <a:pt x="0" y="0"/>
                  </a:moveTo>
                  <a:lnTo>
                    <a:pt x="0" y="6085522"/>
                  </a:lnTo>
                </a:path>
              </a:pathLst>
            </a:custGeom>
            <a:ln w="9525">
              <a:solidFill>
                <a:srgbClr val="7E7E7E"/>
              </a:solidFill>
            </a:ln>
          </p:spPr>
          <p:txBody>
            <a:bodyPr wrap="square" lIns="0" tIns="0" rIns="0" bIns="0" rtlCol="0"/>
            <a:lstStyle/>
            <a:p>
              <a:endParaRPr/>
            </a:p>
          </p:txBody>
        </p:sp>
        <p:sp>
          <p:nvSpPr>
            <p:cNvPr id="36" name="object 36"/>
            <p:cNvSpPr/>
            <p:nvPr/>
          </p:nvSpPr>
          <p:spPr>
            <a:xfrm>
              <a:off x="454520" y="3590925"/>
              <a:ext cx="6868159" cy="0"/>
            </a:xfrm>
            <a:custGeom>
              <a:avLst/>
              <a:gdLst/>
              <a:ahLst/>
              <a:cxnLst/>
              <a:rect l="l" t="t" r="r" b="b"/>
              <a:pathLst>
                <a:path w="6868159">
                  <a:moveTo>
                    <a:pt x="0" y="0"/>
                  </a:moveTo>
                  <a:lnTo>
                    <a:pt x="6867537" y="0"/>
                  </a:lnTo>
                </a:path>
              </a:pathLst>
            </a:custGeom>
            <a:ln w="9525">
              <a:solidFill>
                <a:srgbClr val="7E7E7E"/>
              </a:solidFill>
            </a:ln>
          </p:spPr>
          <p:txBody>
            <a:bodyPr wrap="square" lIns="0" tIns="0" rIns="0" bIns="0" rtlCol="0"/>
            <a:lstStyle/>
            <a:p>
              <a:endParaRPr/>
            </a:p>
          </p:txBody>
        </p:sp>
        <p:sp>
          <p:nvSpPr>
            <p:cNvPr id="37" name="object 37"/>
            <p:cNvSpPr/>
            <p:nvPr/>
          </p:nvSpPr>
          <p:spPr>
            <a:xfrm>
              <a:off x="454520" y="3926205"/>
              <a:ext cx="6868159" cy="0"/>
            </a:xfrm>
            <a:custGeom>
              <a:avLst/>
              <a:gdLst/>
              <a:ahLst/>
              <a:cxnLst/>
              <a:rect l="l" t="t" r="r" b="b"/>
              <a:pathLst>
                <a:path w="6868159">
                  <a:moveTo>
                    <a:pt x="0" y="0"/>
                  </a:moveTo>
                  <a:lnTo>
                    <a:pt x="6867537" y="0"/>
                  </a:lnTo>
                </a:path>
              </a:pathLst>
            </a:custGeom>
            <a:ln w="9525">
              <a:solidFill>
                <a:srgbClr val="7E7E7E"/>
              </a:solidFill>
            </a:ln>
          </p:spPr>
          <p:txBody>
            <a:bodyPr wrap="square" lIns="0" tIns="0" rIns="0" bIns="0" rtlCol="0"/>
            <a:lstStyle/>
            <a:p>
              <a:endParaRPr/>
            </a:p>
          </p:txBody>
        </p:sp>
        <p:sp>
          <p:nvSpPr>
            <p:cNvPr id="38" name="object 38"/>
            <p:cNvSpPr/>
            <p:nvPr/>
          </p:nvSpPr>
          <p:spPr>
            <a:xfrm>
              <a:off x="454520" y="4261485"/>
              <a:ext cx="6868159" cy="0"/>
            </a:xfrm>
            <a:custGeom>
              <a:avLst/>
              <a:gdLst/>
              <a:ahLst/>
              <a:cxnLst/>
              <a:rect l="l" t="t" r="r" b="b"/>
              <a:pathLst>
                <a:path w="6868159">
                  <a:moveTo>
                    <a:pt x="0" y="0"/>
                  </a:moveTo>
                  <a:lnTo>
                    <a:pt x="6867537" y="0"/>
                  </a:lnTo>
                </a:path>
              </a:pathLst>
            </a:custGeom>
            <a:ln w="9525">
              <a:solidFill>
                <a:srgbClr val="7E7E7E"/>
              </a:solidFill>
            </a:ln>
          </p:spPr>
          <p:txBody>
            <a:bodyPr wrap="square" lIns="0" tIns="0" rIns="0" bIns="0" rtlCol="0"/>
            <a:lstStyle/>
            <a:p>
              <a:endParaRPr/>
            </a:p>
          </p:txBody>
        </p:sp>
        <p:sp>
          <p:nvSpPr>
            <p:cNvPr id="39" name="object 39"/>
            <p:cNvSpPr/>
            <p:nvPr/>
          </p:nvSpPr>
          <p:spPr>
            <a:xfrm>
              <a:off x="454520" y="4596764"/>
              <a:ext cx="6868159" cy="0"/>
            </a:xfrm>
            <a:custGeom>
              <a:avLst/>
              <a:gdLst/>
              <a:ahLst/>
              <a:cxnLst/>
              <a:rect l="l" t="t" r="r" b="b"/>
              <a:pathLst>
                <a:path w="6868159">
                  <a:moveTo>
                    <a:pt x="0" y="0"/>
                  </a:moveTo>
                  <a:lnTo>
                    <a:pt x="6867537" y="0"/>
                  </a:lnTo>
                </a:path>
              </a:pathLst>
            </a:custGeom>
            <a:ln w="9525">
              <a:solidFill>
                <a:srgbClr val="7E7E7E"/>
              </a:solidFill>
            </a:ln>
          </p:spPr>
          <p:txBody>
            <a:bodyPr wrap="square" lIns="0" tIns="0" rIns="0" bIns="0" rtlCol="0"/>
            <a:lstStyle/>
            <a:p>
              <a:endParaRPr/>
            </a:p>
          </p:txBody>
        </p:sp>
        <p:sp>
          <p:nvSpPr>
            <p:cNvPr id="40" name="object 40"/>
            <p:cNvSpPr/>
            <p:nvPr/>
          </p:nvSpPr>
          <p:spPr>
            <a:xfrm>
              <a:off x="454520" y="4932044"/>
              <a:ext cx="6868159" cy="0"/>
            </a:xfrm>
            <a:custGeom>
              <a:avLst/>
              <a:gdLst/>
              <a:ahLst/>
              <a:cxnLst/>
              <a:rect l="l" t="t" r="r" b="b"/>
              <a:pathLst>
                <a:path w="6868159">
                  <a:moveTo>
                    <a:pt x="0" y="0"/>
                  </a:moveTo>
                  <a:lnTo>
                    <a:pt x="6867537" y="0"/>
                  </a:lnTo>
                </a:path>
              </a:pathLst>
            </a:custGeom>
            <a:ln w="9525">
              <a:solidFill>
                <a:srgbClr val="7E7E7E"/>
              </a:solidFill>
            </a:ln>
          </p:spPr>
          <p:txBody>
            <a:bodyPr wrap="square" lIns="0" tIns="0" rIns="0" bIns="0" rtlCol="0"/>
            <a:lstStyle/>
            <a:p>
              <a:endParaRPr/>
            </a:p>
          </p:txBody>
        </p:sp>
        <p:sp>
          <p:nvSpPr>
            <p:cNvPr id="41" name="object 41"/>
            <p:cNvSpPr/>
            <p:nvPr/>
          </p:nvSpPr>
          <p:spPr>
            <a:xfrm>
              <a:off x="454520" y="6882765"/>
              <a:ext cx="6868159" cy="0"/>
            </a:xfrm>
            <a:custGeom>
              <a:avLst/>
              <a:gdLst/>
              <a:ahLst/>
              <a:cxnLst/>
              <a:rect l="l" t="t" r="r" b="b"/>
              <a:pathLst>
                <a:path w="6868159">
                  <a:moveTo>
                    <a:pt x="0" y="0"/>
                  </a:moveTo>
                  <a:lnTo>
                    <a:pt x="6867537" y="0"/>
                  </a:lnTo>
                </a:path>
              </a:pathLst>
            </a:custGeom>
            <a:ln w="9525">
              <a:solidFill>
                <a:srgbClr val="7E7E7E"/>
              </a:solidFill>
            </a:ln>
          </p:spPr>
          <p:txBody>
            <a:bodyPr wrap="square" lIns="0" tIns="0" rIns="0" bIns="0" rtlCol="0"/>
            <a:lstStyle/>
            <a:p>
              <a:endParaRPr/>
            </a:p>
          </p:txBody>
        </p:sp>
        <p:sp>
          <p:nvSpPr>
            <p:cNvPr id="42" name="object 42"/>
            <p:cNvSpPr/>
            <p:nvPr/>
          </p:nvSpPr>
          <p:spPr>
            <a:xfrm>
              <a:off x="454520" y="7644765"/>
              <a:ext cx="6868159" cy="0"/>
            </a:xfrm>
            <a:custGeom>
              <a:avLst/>
              <a:gdLst/>
              <a:ahLst/>
              <a:cxnLst/>
              <a:rect l="l" t="t" r="r" b="b"/>
              <a:pathLst>
                <a:path w="6868159">
                  <a:moveTo>
                    <a:pt x="0" y="0"/>
                  </a:moveTo>
                  <a:lnTo>
                    <a:pt x="6867537" y="0"/>
                  </a:lnTo>
                </a:path>
              </a:pathLst>
            </a:custGeom>
            <a:ln w="9525">
              <a:solidFill>
                <a:srgbClr val="7E7E7E"/>
              </a:solidFill>
            </a:ln>
          </p:spPr>
          <p:txBody>
            <a:bodyPr wrap="square" lIns="0" tIns="0" rIns="0" bIns="0" rtlCol="0"/>
            <a:lstStyle/>
            <a:p>
              <a:endParaRPr/>
            </a:p>
          </p:txBody>
        </p:sp>
        <p:sp>
          <p:nvSpPr>
            <p:cNvPr id="43" name="object 43"/>
            <p:cNvSpPr/>
            <p:nvPr/>
          </p:nvSpPr>
          <p:spPr>
            <a:xfrm>
              <a:off x="459282" y="3387725"/>
              <a:ext cx="0" cy="6289040"/>
            </a:xfrm>
            <a:custGeom>
              <a:avLst/>
              <a:gdLst/>
              <a:ahLst/>
              <a:cxnLst/>
              <a:rect l="l" t="t" r="r" b="b"/>
              <a:pathLst>
                <a:path h="6289040">
                  <a:moveTo>
                    <a:pt x="0" y="0"/>
                  </a:moveTo>
                  <a:lnTo>
                    <a:pt x="0" y="6288722"/>
                  </a:lnTo>
                </a:path>
              </a:pathLst>
            </a:custGeom>
            <a:ln w="9525">
              <a:solidFill>
                <a:srgbClr val="7E7E7E"/>
              </a:solidFill>
            </a:ln>
          </p:spPr>
          <p:txBody>
            <a:bodyPr wrap="square" lIns="0" tIns="0" rIns="0" bIns="0" rtlCol="0"/>
            <a:lstStyle/>
            <a:p>
              <a:endParaRPr/>
            </a:p>
          </p:txBody>
        </p:sp>
        <p:sp>
          <p:nvSpPr>
            <p:cNvPr id="44" name="object 44"/>
            <p:cNvSpPr/>
            <p:nvPr/>
          </p:nvSpPr>
          <p:spPr>
            <a:xfrm>
              <a:off x="7317231" y="3387725"/>
              <a:ext cx="0" cy="6289040"/>
            </a:xfrm>
            <a:custGeom>
              <a:avLst/>
              <a:gdLst/>
              <a:ahLst/>
              <a:cxnLst/>
              <a:rect l="l" t="t" r="r" b="b"/>
              <a:pathLst>
                <a:path h="6289040">
                  <a:moveTo>
                    <a:pt x="0" y="0"/>
                  </a:moveTo>
                  <a:lnTo>
                    <a:pt x="0" y="6288722"/>
                  </a:lnTo>
                </a:path>
              </a:pathLst>
            </a:custGeom>
            <a:ln w="9525">
              <a:solidFill>
                <a:srgbClr val="7E7E7E"/>
              </a:solidFill>
            </a:ln>
          </p:spPr>
          <p:txBody>
            <a:bodyPr wrap="square" lIns="0" tIns="0" rIns="0" bIns="0" rtlCol="0"/>
            <a:lstStyle/>
            <a:p>
              <a:endParaRPr/>
            </a:p>
          </p:txBody>
        </p:sp>
        <p:sp>
          <p:nvSpPr>
            <p:cNvPr id="45" name="object 45"/>
            <p:cNvSpPr/>
            <p:nvPr/>
          </p:nvSpPr>
          <p:spPr>
            <a:xfrm>
              <a:off x="454520" y="3392550"/>
              <a:ext cx="6868159" cy="0"/>
            </a:xfrm>
            <a:custGeom>
              <a:avLst/>
              <a:gdLst/>
              <a:ahLst/>
              <a:cxnLst/>
              <a:rect l="l" t="t" r="r" b="b"/>
              <a:pathLst>
                <a:path w="6868159">
                  <a:moveTo>
                    <a:pt x="0" y="0"/>
                  </a:moveTo>
                  <a:lnTo>
                    <a:pt x="6867537" y="0"/>
                  </a:lnTo>
                </a:path>
              </a:pathLst>
            </a:custGeom>
            <a:ln w="9525">
              <a:solidFill>
                <a:srgbClr val="7E7E7E"/>
              </a:solidFill>
            </a:ln>
          </p:spPr>
          <p:txBody>
            <a:bodyPr wrap="square" lIns="0" tIns="0" rIns="0" bIns="0" rtlCol="0"/>
            <a:lstStyle/>
            <a:p>
              <a:endParaRPr/>
            </a:p>
          </p:txBody>
        </p:sp>
        <p:sp>
          <p:nvSpPr>
            <p:cNvPr id="46" name="object 46"/>
            <p:cNvSpPr/>
            <p:nvPr/>
          </p:nvSpPr>
          <p:spPr>
            <a:xfrm>
              <a:off x="454520" y="9671684"/>
              <a:ext cx="6868159" cy="0"/>
            </a:xfrm>
            <a:custGeom>
              <a:avLst/>
              <a:gdLst/>
              <a:ahLst/>
              <a:cxnLst/>
              <a:rect l="l" t="t" r="r" b="b"/>
              <a:pathLst>
                <a:path w="6868159">
                  <a:moveTo>
                    <a:pt x="0" y="0"/>
                  </a:moveTo>
                  <a:lnTo>
                    <a:pt x="6867537" y="0"/>
                  </a:lnTo>
                </a:path>
              </a:pathLst>
            </a:custGeom>
            <a:ln w="9525">
              <a:solidFill>
                <a:srgbClr val="7E7E7E"/>
              </a:solidFill>
            </a:ln>
          </p:spPr>
          <p:txBody>
            <a:bodyPr wrap="square" lIns="0" tIns="0" rIns="0" bIns="0" rtlCol="0"/>
            <a:lstStyle/>
            <a:p>
              <a:endParaRPr/>
            </a:p>
          </p:txBody>
        </p:sp>
      </p:grpSp>
      <p:grpSp>
        <p:nvGrpSpPr>
          <p:cNvPr id="47" name="object 47"/>
          <p:cNvGrpSpPr/>
          <p:nvPr/>
        </p:nvGrpSpPr>
        <p:grpSpPr>
          <a:xfrm>
            <a:off x="438658" y="688594"/>
            <a:ext cx="6870700" cy="88900"/>
            <a:chOff x="438658" y="688594"/>
            <a:chExt cx="6870700" cy="88900"/>
          </a:xfrm>
        </p:grpSpPr>
        <p:sp>
          <p:nvSpPr>
            <p:cNvPr id="48" name="object 48"/>
            <p:cNvSpPr/>
            <p:nvPr/>
          </p:nvSpPr>
          <p:spPr>
            <a:xfrm>
              <a:off x="445008" y="694944"/>
              <a:ext cx="6858000" cy="76200"/>
            </a:xfrm>
            <a:custGeom>
              <a:avLst/>
              <a:gdLst/>
              <a:ahLst/>
              <a:cxnLst/>
              <a:rect l="l" t="t" r="r" b="b"/>
              <a:pathLst>
                <a:path w="6858000" h="76200">
                  <a:moveTo>
                    <a:pt x="6858000" y="0"/>
                  </a:moveTo>
                  <a:lnTo>
                    <a:pt x="0" y="0"/>
                  </a:lnTo>
                  <a:lnTo>
                    <a:pt x="0" y="76200"/>
                  </a:lnTo>
                  <a:lnTo>
                    <a:pt x="6858000" y="76200"/>
                  </a:lnTo>
                  <a:lnTo>
                    <a:pt x="6858000" y="0"/>
                  </a:lnTo>
                  <a:close/>
                </a:path>
              </a:pathLst>
            </a:custGeom>
            <a:solidFill>
              <a:srgbClr val="7E7E7E"/>
            </a:solidFill>
          </p:spPr>
          <p:txBody>
            <a:bodyPr wrap="square" lIns="0" tIns="0" rIns="0" bIns="0" rtlCol="0"/>
            <a:lstStyle/>
            <a:p>
              <a:endParaRPr/>
            </a:p>
          </p:txBody>
        </p:sp>
        <p:sp>
          <p:nvSpPr>
            <p:cNvPr id="49" name="object 49"/>
            <p:cNvSpPr/>
            <p:nvPr/>
          </p:nvSpPr>
          <p:spPr>
            <a:xfrm>
              <a:off x="445008" y="694944"/>
              <a:ext cx="6858000" cy="76200"/>
            </a:xfrm>
            <a:custGeom>
              <a:avLst/>
              <a:gdLst/>
              <a:ahLst/>
              <a:cxnLst/>
              <a:rect l="l" t="t" r="r" b="b"/>
              <a:pathLst>
                <a:path w="6858000" h="76200">
                  <a:moveTo>
                    <a:pt x="0" y="76200"/>
                  </a:moveTo>
                  <a:lnTo>
                    <a:pt x="6858000" y="76200"/>
                  </a:lnTo>
                  <a:lnTo>
                    <a:pt x="6858000" y="0"/>
                  </a:lnTo>
                  <a:lnTo>
                    <a:pt x="0" y="0"/>
                  </a:lnTo>
                </a:path>
              </a:pathLst>
            </a:custGeom>
            <a:ln w="12700">
              <a:solidFill>
                <a:srgbClr val="7E7E7E"/>
              </a:solidFill>
            </a:ln>
          </p:spPr>
          <p:txBody>
            <a:bodyPr wrap="square" lIns="0" tIns="0" rIns="0" bIns="0" rtlCol="0"/>
            <a:lstStyle/>
            <a:p>
              <a:endParaRPr/>
            </a:p>
          </p:txBody>
        </p:sp>
      </p:grpSp>
      <p:sp>
        <p:nvSpPr>
          <p:cNvPr id="50" name="object 50"/>
          <p:cNvSpPr txBox="1"/>
          <p:nvPr/>
        </p:nvSpPr>
        <p:spPr>
          <a:xfrm>
            <a:off x="458825" y="357885"/>
            <a:ext cx="254190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Contact</a:t>
            </a:r>
            <a:r>
              <a:rPr sz="2000" spc="-25" dirty="0">
                <a:latin typeface="Century Gothic"/>
                <a:cs typeface="Century Gothic"/>
              </a:rPr>
              <a:t> </a:t>
            </a:r>
            <a:r>
              <a:rPr sz="2000" spc="-10" dirty="0">
                <a:latin typeface="Century Gothic"/>
                <a:cs typeface="Century Gothic"/>
              </a:rPr>
              <a:t>Information</a:t>
            </a:r>
            <a:endParaRPr sz="2000">
              <a:latin typeface="Century Gothic"/>
              <a:cs typeface="Century Gothic"/>
            </a:endParaRPr>
          </a:p>
        </p:txBody>
      </p:sp>
      <p:graphicFrame>
        <p:nvGraphicFramePr>
          <p:cNvPr id="51" name="object 51"/>
          <p:cNvGraphicFramePr>
            <a:graphicFrameLocks noGrp="1"/>
          </p:cNvGraphicFramePr>
          <p:nvPr>
            <p:extLst>
              <p:ext uri="{D42A27DB-BD31-4B8C-83A1-F6EECF244321}">
                <p14:modId xmlns:p14="http://schemas.microsoft.com/office/powerpoint/2010/main" val="2396322401"/>
              </p:ext>
            </p:extLst>
          </p:nvPr>
        </p:nvGraphicFramePr>
        <p:xfrm>
          <a:off x="0" y="3392551"/>
          <a:ext cx="7772399" cy="6659879"/>
        </p:xfrm>
        <a:graphic>
          <a:graphicData uri="http://schemas.openxmlformats.org/drawingml/2006/table">
            <a:tbl>
              <a:tblPr firstRow="1" bandRow="1">
                <a:tableStyleId>{2D5ABB26-0587-4C30-8999-92F81FD0307C}</a:tableStyleId>
              </a:tblPr>
              <a:tblGrid>
                <a:gridCol w="2605405">
                  <a:extLst>
                    <a:ext uri="{9D8B030D-6E8A-4147-A177-3AD203B41FA5}">
                      <a16:colId xmlns:a16="http://schemas.microsoft.com/office/drawing/2014/main" val="20000"/>
                    </a:ext>
                  </a:extLst>
                </a:gridCol>
                <a:gridCol w="2044699">
                  <a:extLst>
                    <a:ext uri="{9D8B030D-6E8A-4147-A177-3AD203B41FA5}">
                      <a16:colId xmlns:a16="http://schemas.microsoft.com/office/drawing/2014/main" val="20001"/>
                    </a:ext>
                  </a:extLst>
                </a:gridCol>
                <a:gridCol w="3122295">
                  <a:extLst>
                    <a:ext uri="{9D8B030D-6E8A-4147-A177-3AD203B41FA5}">
                      <a16:colId xmlns:a16="http://schemas.microsoft.com/office/drawing/2014/main" val="20002"/>
                    </a:ext>
                  </a:extLst>
                </a:gridCol>
              </a:tblGrid>
              <a:tr h="194945">
                <a:tc>
                  <a:txBody>
                    <a:bodyPr/>
                    <a:lstStyle/>
                    <a:p>
                      <a:pPr marL="1271905">
                        <a:lnSpc>
                          <a:spcPct val="100000"/>
                        </a:lnSpc>
                        <a:spcBef>
                          <a:spcPts val="105"/>
                        </a:spcBef>
                      </a:pPr>
                      <a:r>
                        <a:rPr sz="1100" b="1" spc="-10" dirty="0">
                          <a:solidFill>
                            <a:srgbClr val="FFFFFF"/>
                          </a:solidFill>
                          <a:latin typeface="Century Gothic"/>
                          <a:cs typeface="Century Gothic"/>
                        </a:rPr>
                        <a:t>Benefits:</a:t>
                      </a:r>
                      <a:endParaRPr sz="1100">
                        <a:latin typeface="Century Gothic"/>
                        <a:cs typeface="Century Gothic"/>
                      </a:endParaRPr>
                    </a:p>
                  </a:txBody>
                  <a:tcPr marL="0" marR="0" marT="13335" marB="0">
                    <a:solidFill>
                      <a:srgbClr val="E21D2A"/>
                    </a:solidFill>
                  </a:tcPr>
                </a:tc>
                <a:tc>
                  <a:txBody>
                    <a:bodyPr/>
                    <a:lstStyle/>
                    <a:p>
                      <a:pPr algn="ctr">
                        <a:lnSpc>
                          <a:spcPct val="100000"/>
                        </a:lnSpc>
                        <a:spcBef>
                          <a:spcPts val="105"/>
                        </a:spcBef>
                      </a:pPr>
                      <a:r>
                        <a:rPr sz="1100" b="1" dirty="0">
                          <a:solidFill>
                            <a:srgbClr val="FFFFFF"/>
                          </a:solidFill>
                          <a:latin typeface="Century Gothic"/>
                          <a:cs typeface="Century Gothic"/>
                        </a:rPr>
                        <a:t>Customer</a:t>
                      </a:r>
                      <a:r>
                        <a:rPr sz="1100" b="1" spc="-45" dirty="0">
                          <a:solidFill>
                            <a:srgbClr val="FFFFFF"/>
                          </a:solidFill>
                          <a:latin typeface="Century Gothic"/>
                          <a:cs typeface="Century Gothic"/>
                        </a:rPr>
                        <a:t> </a:t>
                      </a:r>
                      <a:r>
                        <a:rPr sz="1100" b="1" dirty="0">
                          <a:solidFill>
                            <a:srgbClr val="FFFFFF"/>
                          </a:solidFill>
                          <a:latin typeface="Century Gothic"/>
                          <a:cs typeface="Century Gothic"/>
                        </a:rPr>
                        <a:t>Service</a:t>
                      </a:r>
                      <a:r>
                        <a:rPr sz="1100" b="1" spc="-60" dirty="0">
                          <a:solidFill>
                            <a:srgbClr val="FFFFFF"/>
                          </a:solidFill>
                          <a:latin typeface="Century Gothic"/>
                          <a:cs typeface="Century Gothic"/>
                        </a:rPr>
                        <a:t> </a:t>
                      </a:r>
                      <a:r>
                        <a:rPr sz="1100" b="1" spc="-10" dirty="0">
                          <a:solidFill>
                            <a:srgbClr val="FFFFFF"/>
                          </a:solidFill>
                          <a:latin typeface="Century Gothic"/>
                          <a:cs typeface="Century Gothic"/>
                        </a:rPr>
                        <a:t>Number:</a:t>
                      </a:r>
                      <a:endParaRPr sz="1100">
                        <a:latin typeface="Century Gothic"/>
                        <a:cs typeface="Century Gothic"/>
                      </a:endParaRPr>
                    </a:p>
                  </a:txBody>
                  <a:tcPr marL="0" marR="0" marT="13335" marB="0">
                    <a:solidFill>
                      <a:srgbClr val="E21D2A"/>
                    </a:solidFill>
                  </a:tcPr>
                </a:tc>
                <a:tc>
                  <a:txBody>
                    <a:bodyPr/>
                    <a:lstStyle/>
                    <a:p>
                      <a:pPr marR="445770" algn="ctr">
                        <a:lnSpc>
                          <a:spcPct val="100000"/>
                        </a:lnSpc>
                        <a:spcBef>
                          <a:spcPts val="105"/>
                        </a:spcBef>
                      </a:pPr>
                      <a:r>
                        <a:rPr sz="1100" b="1" spc="-10" dirty="0">
                          <a:solidFill>
                            <a:srgbClr val="FFFFFF"/>
                          </a:solidFill>
                          <a:latin typeface="Century Gothic"/>
                          <a:cs typeface="Century Gothic"/>
                        </a:rPr>
                        <a:t>Website/Email:</a:t>
                      </a:r>
                      <a:endParaRPr sz="1100">
                        <a:latin typeface="Century Gothic"/>
                        <a:cs typeface="Century Gothic"/>
                      </a:endParaRPr>
                    </a:p>
                  </a:txBody>
                  <a:tcPr marL="0" marR="0" marT="13335" marB="0">
                    <a:solidFill>
                      <a:srgbClr val="E21D2A"/>
                    </a:solidFill>
                  </a:tcPr>
                </a:tc>
                <a:extLst>
                  <a:ext uri="{0D108BD9-81ED-4DB2-BD59-A6C34878D82A}">
                    <a16:rowId xmlns:a16="http://schemas.microsoft.com/office/drawing/2014/main" val="10000"/>
                  </a:ext>
                </a:extLst>
              </a:tr>
              <a:tr h="335915">
                <a:tc>
                  <a:txBody>
                    <a:bodyPr/>
                    <a:lstStyle/>
                    <a:p>
                      <a:pPr marL="498475">
                        <a:lnSpc>
                          <a:spcPct val="100000"/>
                        </a:lnSpc>
                        <a:spcBef>
                          <a:spcPts val="10"/>
                        </a:spcBef>
                      </a:pPr>
                      <a:r>
                        <a:rPr sz="1100" b="1" dirty="0">
                          <a:latin typeface="Century Gothic"/>
                          <a:cs typeface="Century Gothic"/>
                        </a:rPr>
                        <a:t>Medical/RX,</a:t>
                      </a:r>
                      <a:r>
                        <a:rPr sz="1100" b="1" spc="-70" dirty="0">
                          <a:latin typeface="Century Gothic"/>
                          <a:cs typeface="Century Gothic"/>
                        </a:rPr>
                        <a:t> </a:t>
                      </a:r>
                      <a:r>
                        <a:rPr sz="1100" b="1" spc="-10" dirty="0">
                          <a:latin typeface="Century Gothic"/>
                          <a:cs typeface="Century Gothic"/>
                        </a:rPr>
                        <a:t>Dental</a:t>
                      </a:r>
                      <a:endParaRPr sz="1100" dirty="0">
                        <a:latin typeface="Century Gothic"/>
                        <a:cs typeface="Century Gothic"/>
                      </a:endParaRPr>
                    </a:p>
                    <a:p>
                      <a:pPr marL="497205">
                        <a:lnSpc>
                          <a:spcPts val="1220"/>
                        </a:lnSpc>
                      </a:pPr>
                      <a:r>
                        <a:rPr sz="1100" spc="-10" dirty="0">
                          <a:latin typeface="Century Gothic"/>
                          <a:cs typeface="Century Gothic"/>
                        </a:rPr>
                        <a:t>Cigna</a:t>
                      </a:r>
                      <a:endParaRPr sz="1100" dirty="0">
                        <a:latin typeface="Century Gothic"/>
                        <a:cs typeface="Century Gothic"/>
                      </a:endParaRPr>
                    </a:p>
                  </a:txBody>
                  <a:tcPr marL="0" marR="0" marT="1270" marB="0">
                    <a:solidFill>
                      <a:srgbClr val="FFFFFF"/>
                    </a:solidFill>
                  </a:tcPr>
                </a:tc>
                <a:tc>
                  <a:txBody>
                    <a:bodyPr/>
                    <a:lstStyle/>
                    <a:p>
                      <a:pPr algn="ctr">
                        <a:lnSpc>
                          <a:spcPct val="100000"/>
                        </a:lnSpc>
                        <a:spcBef>
                          <a:spcPts val="670"/>
                        </a:spcBef>
                      </a:pPr>
                      <a:r>
                        <a:rPr sz="1100" dirty="0">
                          <a:latin typeface="Century Gothic"/>
                          <a:cs typeface="Century Gothic"/>
                        </a:rPr>
                        <a:t>1-</a:t>
                      </a:r>
                      <a:r>
                        <a:rPr sz="1100" spc="-10" dirty="0">
                          <a:latin typeface="Century Gothic"/>
                          <a:cs typeface="Century Gothic"/>
                        </a:rPr>
                        <a:t>800-244-</a:t>
                      </a:r>
                      <a:r>
                        <a:rPr sz="1100" spc="-20" dirty="0">
                          <a:latin typeface="Century Gothic"/>
                          <a:cs typeface="Century Gothic"/>
                        </a:rPr>
                        <a:t>6224</a:t>
                      </a:r>
                      <a:endParaRPr sz="1100">
                        <a:latin typeface="Century Gothic"/>
                        <a:cs typeface="Century Gothic"/>
                      </a:endParaRPr>
                    </a:p>
                  </a:txBody>
                  <a:tcPr marL="0" marR="0" marT="85090" marB="0">
                    <a:solidFill>
                      <a:srgbClr val="D9D9D9"/>
                    </a:solidFill>
                  </a:tcPr>
                </a:tc>
                <a:tc>
                  <a:txBody>
                    <a:bodyPr/>
                    <a:lstStyle/>
                    <a:p>
                      <a:pPr marR="444500" algn="ctr">
                        <a:lnSpc>
                          <a:spcPct val="100000"/>
                        </a:lnSpc>
                        <a:spcBef>
                          <a:spcPts val="670"/>
                        </a:spcBef>
                      </a:pPr>
                      <a:r>
                        <a:rPr sz="1100" u="sng" spc="-10" dirty="0">
                          <a:solidFill>
                            <a:srgbClr val="0000FF"/>
                          </a:solidFill>
                          <a:uFill>
                            <a:solidFill>
                              <a:srgbClr val="0000FF"/>
                            </a:solidFill>
                          </a:uFill>
                          <a:latin typeface="Century Gothic"/>
                          <a:cs typeface="Century Gothic"/>
                          <a:hlinkClick r:id="rId3"/>
                        </a:rPr>
                        <a:t>www.myCigna.com</a:t>
                      </a:r>
                      <a:endParaRPr sz="1100">
                        <a:latin typeface="Century Gothic"/>
                        <a:cs typeface="Century Gothic"/>
                      </a:endParaRPr>
                    </a:p>
                  </a:txBody>
                  <a:tcPr marL="0" marR="0" marT="85090" marB="0">
                    <a:solidFill>
                      <a:srgbClr val="FFFFFF"/>
                    </a:solidFill>
                  </a:tcPr>
                </a:tc>
                <a:extLst>
                  <a:ext uri="{0D108BD9-81ED-4DB2-BD59-A6C34878D82A}">
                    <a16:rowId xmlns:a16="http://schemas.microsoft.com/office/drawing/2014/main" val="10001"/>
                  </a:ext>
                </a:extLst>
              </a:tr>
              <a:tr h="334645">
                <a:tc>
                  <a:txBody>
                    <a:bodyPr/>
                    <a:lstStyle/>
                    <a:p>
                      <a:pPr marL="498475">
                        <a:lnSpc>
                          <a:spcPct val="100000"/>
                        </a:lnSpc>
                      </a:pPr>
                      <a:r>
                        <a:rPr sz="1100" b="1" spc="-10" dirty="0">
                          <a:latin typeface="Century Gothic"/>
                          <a:cs typeface="Century Gothic"/>
                        </a:rPr>
                        <a:t>Vision</a:t>
                      </a:r>
                      <a:endParaRPr sz="1100" dirty="0">
                        <a:latin typeface="Century Gothic"/>
                        <a:cs typeface="Century Gothic"/>
                      </a:endParaRPr>
                    </a:p>
                    <a:p>
                      <a:pPr marL="497205">
                        <a:lnSpc>
                          <a:spcPts val="1220"/>
                        </a:lnSpc>
                      </a:pPr>
                      <a:r>
                        <a:rPr sz="1100" spc="-10" dirty="0">
                          <a:latin typeface="Century Gothic"/>
                          <a:cs typeface="Century Gothic"/>
                        </a:rPr>
                        <a:t>Cigna</a:t>
                      </a:r>
                      <a:endParaRPr sz="1100" dirty="0">
                        <a:latin typeface="Century Gothic"/>
                        <a:cs typeface="Century Gothic"/>
                      </a:endParaRPr>
                    </a:p>
                  </a:txBody>
                  <a:tcPr marL="0" marR="0" marT="0" marB="0">
                    <a:solidFill>
                      <a:srgbClr val="FFFFFF"/>
                    </a:solidFill>
                  </a:tcPr>
                </a:tc>
                <a:tc>
                  <a:txBody>
                    <a:bodyPr/>
                    <a:lstStyle/>
                    <a:p>
                      <a:pPr algn="ctr">
                        <a:lnSpc>
                          <a:spcPct val="100000"/>
                        </a:lnSpc>
                        <a:spcBef>
                          <a:spcPts val="660"/>
                        </a:spcBef>
                      </a:pPr>
                      <a:r>
                        <a:rPr sz="1100" dirty="0">
                          <a:latin typeface="Century Gothic"/>
                          <a:cs typeface="Century Gothic"/>
                        </a:rPr>
                        <a:t>1-</a:t>
                      </a:r>
                      <a:r>
                        <a:rPr sz="1100" spc="-10" dirty="0">
                          <a:latin typeface="Century Gothic"/>
                          <a:cs typeface="Century Gothic"/>
                        </a:rPr>
                        <a:t>888-353-</a:t>
                      </a:r>
                      <a:r>
                        <a:rPr sz="1100" spc="-20" dirty="0">
                          <a:latin typeface="Century Gothic"/>
                          <a:cs typeface="Century Gothic"/>
                        </a:rPr>
                        <a:t>2653</a:t>
                      </a:r>
                      <a:endParaRPr sz="1100">
                        <a:latin typeface="Century Gothic"/>
                        <a:cs typeface="Century Gothic"/>
                      </a:endParaRPr>
                    </a:p>
                  </a:txBody>
                  <a:tcPr marL="0" marR="0" marT="83820" marB="0">
                    <a:solidFill>
                      <a:srgbClr val="D9D9D9"/>
                    </a:solidFill>
                  </a:tcPr>
                </a:tc>
                <a:tc>
                  <a:txBody>
                    <a:bodyPr/>
                    <a:lstStyle/>
                    <a:p>
                      <a:pPr marR="446405" algn="ctr">
                        <a:lnSpc>
                          <a:spcPct val="100000"/>
                        </a:lnSpc>
                        <a:spcBef>
                          <a:spcPts val="660"/>
                        </a:spcBef>
                      </a:pPr>
                      <a:r>
                        <a:rPr sz="1100" u="sng" spc="-10" dirty="0">
                          <a:solidFill>
                            <a:srgbClr val="0000FF"/>
                          </a:solidFill>
                          <a:uFill>
                            <a:solidFill>
                              <a:srgbClr val="0000FF"/>
                            </a:solidFill>
                          </a:uFill>
                          <a:latin typeface="Century Gothic"/>
                          <a:cs typeface="Century Gothic"/>
                          <a:hlinkClick r:id="rId3"/>
                        </a:rPr>
                        <a:t>www.myCigna.com</a:t>
                      </a:r>
                      <a:endParaRPr sz="1100">
                        <a:latin typeface="Century Gothic"/>
                        <a:cs typeface="Century Gothic"/>
                      </a:endParaRPr>
                    </a:p>
                  </a:txBody>
                  <a:tcPr marL="0" marR="0" marT="83820" marB="0"/>
                </a:tc>
                <a:extLst>
                  <a:ext uri="{0D108BD9-81ED-4DB2-BD59-A6C34878D82A}">
                    <a16:rowId xmlns:a16="http://schemas.microsoft.com/office/drawing/2014/main" val="10002"/>
                  </a:ext>
                </a:extLst>
              </a:tr>
              <a:tr h="334645">
                <a:tc>
                  <a:txBody>
                    <a:bodyPr/>
                    <a:lstStyle/>
                    <a:p>
                      <a:pPr marL="498475">
                        <a:lnSpc>
                          <a:spcPct val="100000"/>
                        </a:lnSpc>
                      </a:pPr>
                      <a:r>
                        <a:rPr lang="en-US" sz="1100" b="1" spc="-10" dirty="0">
                          <a:latin typeface="Century Gothic"/>
                          <a:cs typeface="Century Gothic"/>
                        </a:rPr>
                        <a:t>Virtual Care (</a:t>
                      </a:r>
                      <a:r>
                        <a:rPr sz="1100" b="1" spc="-10" dirty="0">
                          <a:latin typeface="Century Gothic"/>
                          <a:cs typeface="Century Gothic"/>
                        </a:rPr>
                        <a:t>Telehealth</a:t>
                      </a:r>
                      <a:r>
                        <a:rPr lang="en-US" sz="1100" b="1" spc="-10" dirty="0">
                          <a:latin typeface="Century Gothic"/>
                          <a:cs typeface="Century Gothic"/>
                        </a:rPr>
                        <a:t>)</a:t>
                      </a:r>
                      <a:endParaRPr sz="1100" dirty="0">
                        <a:latin typeface="Century Gothic"/>
                        <a:cs typeface="Century Gothic"/>
                      </a:endParaRPr>
                    </a:p>
                    <a:p>
                      <a:pPr marL="497205">
                        <a:lnSpc>
                          <a:spcPts val="1215"/>
                        </a:lnSpc>
                      </a:pPr>
                      <a:r>
                        <a:rPr sz="1100" spc="-10" dirty="0">
                          <a:latin typeface="Century Gothic"/>
                          <a:cs typeface="Century Gothic"/>
                        </a:rPr>
                        <a:t>Cigna</a:t>
                      </a:r>
                      <a:endParaRPr sz="1100" dirty="0">
                        <a:latin typeface="Century Gothic"/>
                        <a:cs typeface="Century Gothic"/>
                      </a:endParaRPr>
                    </a:p>
                  </a:txBody>
                  <a:tcPr marL="0" marR="0" marT="0" marB="0">
                    <a:solidFill>
                      <a:srgbClr val="FFFFFF"/>
                    </a:solidFill>
                  </a:tcPr>
                </a:tc>
                <a:tc>
                  <a:txBody>
                    <a:bodyPr/>
                    <a:lstStyle/>
                    <a:p>
                      <a:pPr algn="ctr">
                        <a:lnSpc>
                          <a:spcPct val="100000"/>
                        </a:lnSpc>
                        <a:spcBef>
                          <a:spcPts val="660"/>
                        </a:spcBef>
                      </a:pPr>
                      <a:r>
                        <a:rPr sz="1100" dirty="0">
                          <a:solidFill>
                            <a:srgbClr val="221F1F"/>
                          </a:solidFill>
                          <a:latin typeface="Century Gothic"/>
                          <a:cs typeface="Century Gothic"/>
                        </a:rPr>
                        <a:t>1-</a:t>
                      </a:r>
                      <a:r>
                        <a:rPr sz="1100" spc="-10" dirty="0">
                          <a:solidFill>
                            <a:srgbClr val="221F1F"/>
                          </a:solidFill>
                          <a:latin typeface="Century Gothic"/>
                          <a:cs typeface="Century Gothic"/>
                        </a:rPr>
                        <a:t>888-726-</a:t>
                      </a:r>
                      <a:r>
                        <a:rPr sz="1100" spc="-20" dirty="0">
                          <a:solidFill>
                            <a:srgbClr val="221F1F"/>
                          </a:solidFill>
                          <a:latin typeface="Century Gothic"/>
                          <a:cs typeface="Century Gothic"/>
                        </a:rPr>
                        <a:t>3171</a:t>
                      </a:r>
                      <a:endParaRPr sz="1100">
                        <a:latin typeface="Century Gothic"/>
                        <a:cs typeface="Century Gothic"/>
                      </a:endParaRPr>
                    </a:p>
                  </a:txBody>
                  <a:tcPr marL="0" marR="0" marT="83820" marB="0">
                    <a:solidFill>
                      <a:srgbClr val="D9D9D9"/>
                    </a:solidFill>
                  </a:tcPr>
                </a:tc>
                <a:tc>
                  <a:txBody>
                    <a:bodyPr/>
                    <a:lstStyle/>
                    <a:p>
                      <a:pPr marR="446405" algn="ctr">
                        <a:lnSpc>
                          <a:spcPct val="100000"/>
                        </a:lnSpc>
                        <a:spcBef>
                          <a:spcPts val="660"/>
                        </a:spcBef>
                      </a:pPr>
                      <a:r>
                        <a:rPr sz="1100" u="sng" spc="-10" dirty="0">
                          <a:solidFill>
                            <a:srgbClr val="0000FF"/>
                          </a:solidFill>
                          <a:uFill>
                            <a:solidFill>
                              <a:srgbClr val="0000FF"/>
                            </a:solidFill>
                          </a:uFill>
                          <a:latin typeface="Century Gothic"/>
                          <a:cs typeface="Century Gothic"/>
                          <a:hlinkClick r:id="rId3"/>
                        </a:rPr>
                        <a:t>www.myCigna.com</a:t>
                      </a:r>
                      <a:endParaRPr sz="1100">
                        <a:latin typeface="Century Gothic"/>
                        <a:cs typeface="Century Gothic"/>
                      </a:endParaRPr>
                    </a:p>
                  </a:txBody>
                  <a:tcPr marL="0" marR="0" marT="83820" marB="0">
                    <a:solidFill>
                      <a:srgbClr val="FFFFFF"/>
                    </a:solidFill>
                  </a:tcPr>
                </a:tc>
                <a:extLst>
                  <a:ext uri="{0D108BD9-81ED-4DB2-BD59-A6C34878D82A}">
                    <a16:rowId xmlns:a16="http://schemas.microsoft.com/office/drawing/2014/main" val="10003"/>
                  </a:ext>
                </a:extLst>
              </a:tr>
              <a:tr h="338455">
                <a:tc>
                  <a:txBody>
                    <a:bodyPr/>
                    <a:lstStyle/>
                    <a:p>
                      <a:pPr marL="498475">
                        <a:lnSpc>
                          <a:spcPct val="100000"/>
                        </a:lnSpc>
                      </a:pPr>
                      <a:r>
                        <a:rPr sz="1100" b="1" dirty="0">
                          <a:latin typeface="Century Gothic"/>
                          <a:cs typeface="Century Gothic"/>
                        </a:rPr>
                        <a:t>Behavioral</a:t>
                      </a:r>
                      <a:r>
                        <a:rPr sz="1100" b="1" spc="-55" dirty="0">
                          <a:latin typeface="Century Gothic"/>
                          <a:cs typeface="Century Gothic"/>
                        </a:rPr>
                        <a:t> </a:t>
                      </a:r>
                      <a:r>
                        <a:rPr sz="1100" b="1" spc="-10" dirty="0">
                          <a:latin typeface="Century Gothic"/>
                          <a:cs typeface="Century Gothic"/>
                        </a:rPr>
                        <a:t>Health</a:t>
                      </a:r>
                      <a:endParaRPr sz="1100" dirty="0">
                        <a:latin typeface="Century Gothic"/>
                        <a:cs typeface="Century Gothic"/>
                      </a:endParaRPr>
                    </a:p>
                    <a:p>
                      <a:pPr marL="497205">
                        <a:lnSpc>
                          <a:spcPts val="1245"/>
                        </a:lnSpc>
                        <a:spcBef>
                          <a:spcPts val="5"/>
                        </a:spcBef>
                      </a:pPr>
                      <a:r>
                        <a:rPr sz="1100" dirty="0">
                          <a:latin typeface="Century Gothic"/>
                          <a:cs typeface="Century Gothic"/>
                        </a:rPr>
                        <a:t>H</a:t>
                      </a:r>
                      <a:r>
                        <a:rPr lang="en-US" sz="1100" dirty="0">
                          <a:latin typeface="Century Gothic"/>
                          <a:cs typeface="Century Gothic"/>
                        </a:rPr>
                        <a:t>eadspace </a:t>
                      </a:r>
                      <a:r>
                        <a:rPr sz="1100" dirty="0">
                          <a:latin typeface="Century Gothic"/>
                          <a:cs typeface="Century Gothic"/>
                        </a:rPr>
                        <a:t>through</a:t>
                      </a:r>
                      <a:r>
                        <a:rPr sz="1100" spc="-30" dirty="0">
                          <a:latin typeface="Century Gothic"/>
                          <a:cs typeface="Century Gothic"/>
                        </a:rPr>
                        <a:t> </a:t>
                      </a:r>
                      <a:r>
                        <a:rPr sz="1100" spc="-20" dirty="0">
                          <a:latin typeface="Century Gothic"/>
                          <a:cs typeface="Century Gothic"/>
                        </a:rPr>
                        <a:t>Cigna</a:t>
                      </a:r>
                      <a:endParaRPr sz="1100" dirty="0">
                        <a:latin typeface="Century Gothic"/>
                        <a:cs typeface="Century Gothic"/>
                      </a:endParaRPr>
                    </a:p>
                  </a:txBody>
                  <a:tcPr marL="0" marR="0" marT="0" marB="0"/>
                </a:tc>
                <a:tc>
                  <a:txBody>
                    <a:bodyPr/>
                    <a:lstStyle/>
                    <a:p>
                      <a:pPr algn="ctr">
                        <a:lnSpc>
                          <a:spcPct val="100000"/>
                        </a:lnSpc>
                        <a:spcBef>
                          <a:spcPts val="665"/>
                        </a:spcBef>
                      </a:pPr>
                      <a:r>
                        <a:rPr lang="en-US" sz="1100" dirty="0">
                          <a:latin typeface="Century Gothic"/>
                          <a:cs typeface="Century Gothic"/>
                        </a:rPr>
                        <a:t>N/A</a:t>
                      </a:r>
                      <a:endParaRPr sz="1100" dirty="0">
                        <a:latin typeface="Century Gothic"/>
                        <a:cs typeface="Century Gothic"/>
                      </a:endParaRPr>
                    </a:p>
                  </a:txBody>
                  <a:tcPr marL="0" marR="0" marT="84455" marB="0">
                    <a:solidFill>
                      <a:srgbClr val="D9D9D9"/>
                    </a:solidFill>
                  </a:tcPr>
                </a:tc>
                <a:tc>
                  <a:txBody>
                    <a:bodyPr/>
                    <a:lstStyle/>
                    <a:p>
                      <a:pPr marR="446405" algn="ctr">
                        <a:lnSpc>
                          <a:spcPct val="100000"/>
                        </a:lnSpc>
                        <a:spcBef>
                          <a:spcPts val="665"/>
                        </a:spcBef>
                      </a:pPr>
                      <a:r>
                        <a:rPr sz="1100" u="sng" spc="-10" dirty="0">
                          <a:solidFill>
                            <a:srgbClr val="0000FF"/>
                          </a:solidFill>
                          <a:uFill>
                            <a:solidFill>
                              <a:srgbClr val="0000FF"/>
                            </a:solidFill>
                          </a:uFill>
                          <a:latin typeface="Century Gothic"/>
                          <a:cs typeface="Century Gothic"/>
                          <a:hlinkClick r:id="rId3"/>
                        </a:rPr>
                        <a:t>www.myCigna.com</a:t>
                      </a:r>
                      <a:endParaRPr sz="1100">
                        <a:latin typeface="Century Gothic"/>
                        <a:cs typeface="Century Gothic"/>
                      </a:endParaRPr>
                    </a:p>
                  </a:txBody>
                  <a:tcPr marL="0" marR="0" marT="84455" marB="0"/>
                </a:tc>
                <a:extLst>
                  <a:ext uri="{0D108BD9-81ED-4DB2-BD59-A6C34878D82A}">
                    <a16:rowId xmlns:a16="http://schemas.microsoft.com/office/drawing/2014/main" val="10004"/>
                  </a:ext>
                </a:extLst>
              </a:tr>
              <a:tr h="422275">
                <a:tc>
                  <a:txBody>
                    <a:bodyPr/>
                    <a:lstStyle/>
                    <a:p>
                      <a:pPr marL="498475">
                        <a:lnSpc>
                          <a:spcPct val="100000"/>
                        </a:lnSpc>
                        <a:spcBef>
                          <a:spcPts val="335"/>
                        </a:spcBef>
                      </a:pPr>
                      <a:r>
                        <a:rPr sz="1100" b="1" dirty="0">
                          <a:latin typeface="Century Gothic"/>
                          <a:cs typeface="Century Gothic"/>
                        </a:rPr>
                        <a:t>Lifestyle</a:t>
                      </a:r>
                      <a:r>
                        <a:rPr sz="1100" b="1" spc="-45" dirty="0">
                          <a:latin typeface="Century Gothic"/>
                          <a:cs typeface="Century Gothic"/>
                        </a:rPr>
                        <a:t> </a:t>
                      </a:r>
                      <a:r>
                        <a:rPr sz="1100" b="1" dirty="0">
                          <a:latin typeface="Century Gothic"/>
                          <a:cs typeface="Century Gothic"/>
                        </a:rPr>
                        <a:t>Change</a:t>
                      </a:r>
                      <a:r>
                        <a:rPr sz="1100" b="1" spc="-55" dirty="0">
                          <a:latin typeface="Century Gothic"/>
                          <a:cs typeface="Century Gothic"/>
                        </a:rPr>
                        <a:t> </a:t>
                      </a:r>
                      <a:r>
                        <a:rPr sz="1100" b="1" spc="-10" dirty="0">
                          <a:latin typeface="Century Gothic"/>
                          <a:cs typeface="Century Gothic"/>
                        </a:rPr>
                        <a:t>Program</a:t>
                      </a:r>
                      <a:endParaRPr sz="1100" dirty="0">
                        <a:latin typeface="Century Gothic"/>
                        <a:cs typeface="Century Gothic"/>
                      </a:endParaRPr>
                    </a:p>
                    <a:p>
                      <a:pPr marL="498475">
                        <a:lnSpc>
                          <a:spcPct val="100000"/>
                        </a:lnSpc>
                      </a:pPr>
                      <a:r>
                        <a:rPr sz="1100" spc="-10" dirty="0">
                          <a:latin typeface="Century Gothic"/>
                          <a:cs typeface="Century Gothic"/>
                        </a:rPr>
                        <a:t>Omada</a:t>
                      </a:r>
                      <a:endParaRPr sz="1100" dirty="0">
                        <a:latin typeface="Century Gothic"/>
                        <a:cs typeface="Century Gothic"/>
                      </a:endParaRPr>
                    </a:p>
                  </a:txBody>
                  <a:tcPr marL="0" marR="0" marT="42545" marB="0">
                    <a:lnB w="9525">
                      <a:solidFill>
                        <a:srgbClr val="7E7E7E"/>
                      </a:solidFill>
                      <a:prstDash val="solid"/>
                    </a:lnB>
                    <a:solidFill>
                      <a:srgbClr val="FFFFFF"/>
                    </a:solidFill>
                  </a:tcPr>
                </a:tc>
                <a:tc>
                  <a:txBody>
                    <a:bodyPr/>
                    <a:lstStyle/>
                    <a:p>
                      <a:pPr marL="3175" algn="ctr">
                        <a:lnSpc>
                          <a:spcPct val="100000"/>
                        </a:lnSpc>
                        <a:spcBef>
                          <a:spcPts val="994"/>
                        </a:spcBef>
                      </a:pPr>
                      <a:r>
                        <a:rPr sz="1100" spc="-25" dirty="0">
                          <a:latin typeface="Century Gothic"/>
                          <a:cs typeface="Century Gothic"/>
                        </a:rPr>
                        <a:t>N/A</a:t>
                      </a:r>
                      <a:endParaRPr sz="1100">
                        <a:latin typeface="Century Gothic"/>
                        <a:cs typeface="Century Gothic"/>
                      </a:endParaRPr>
                    </a:p>
                  </a:txBody>
                  <a:tcPr marL="0" marR="0" marT="126364" marB="0">
                    <a:lnB w="9525">
                      <a:solidFill>
                        <a:srgbClr val="7E7E7E"/>
                      </a:solidFill>
                      <a:prstDash val="solid"/>
                    </a:lnB>
                    <a:solidFill>
                      <a:srgbClr val="D9D9D9"/>
                    </a:solidFill>
                  </a:tcPr>
                </a:tc>
                <a:tc>
                  <a:txBody>
                    <a:bodyPr/>
                    <a:lstStyle/>
                    <a:p>
                      <a:pPr marR="444500" algn="ctr">
                        <a:lnSpc>
                          <a:spcPct val="100000"/>
                        </a:lnSpc>
                        <a:spcBef>
                          <a:spcPts val="335"/>
                        </a:spcBef>
                      </a:pPr>
                      <a:r>
                        <a:rPr sz="1100" u="sng" spc="-10" dirty="0">
                          <a:solidFill>
                            <a:srgbClr val="0000FF"/>
                          </a:solidFill>
                          <a:uFill>
                            <a:solidFill>
                              <a:srgbClr val="0000FF"/>
                            </a:solidFill>
                          </a:uFill>
                          <a:latin typeface="Century Gothic"/>
                          <a:cs typeface="Century Gothic"/>
                          <a:hlinkClick r:id="rId4"/>
                        </a:rPr>
                        <a:t>https://go.omadahealth.com/coke</a:t>
                      </a:r>
                      <a:endParaRPr sz="1100">
                        <a:latin typeface="Century Gothic"/>
                        <a:cs typeface="Century Gothic"/>
                      </a:endParaRPr>
                    </a:p>
                    <a:p>
                      <a:pPr marL="98425" algn="ctr">
                        <a:lnSpc>
                          <a:spcPct val="100000"/>
                        </a:lnSpc>
                      </a:pPr>
                      <a:r>
                        <a:rPr sz="1100" u="sng" spc="-10" dirty="0">
                          <a:solidFill>
                            <a:srgbClr val="0000FF"/>
                          </a:solidFill>
                          <a:uFill>
                            <a:solidFill>
                              <a:srgbClr val="0000FF"/>
                            </a:solidFill>
                          </a:uFill>
                          <a:latin typeface="Century Gothic"/>
                          <a:cs typeface="Century Gothic"/>
                          <a:hlinkClick r:id="rId4"/>
                        </a:rPr>
                        <a:t>northeast</a:t>
                      </a:r>
                      <a:endParaRPr sz="1100">
                        <a:latin typeface="Century Gothic"/>
                        <a:cs typeface="Century Gothic"/>
                      </a:endParaRPr>
                    </a:p>
                  </a:txBody>
                  <a:tcPr marL="0" marR="0" marT="42545" marB="0">
                    <a:lnB w="9525">
                      <a:solidFill>
                        <a:srgbClr val="7E7E7E"/>
                      </a:solidFill>
                      <a:prstDash val="solid"/>
                    </a:lnB>
                    <a:solidFill>
                      <a:srgbClr val="FFFFFF"/>
                    </a:solidFill>
                  </a:tcPr>
                </a:tc>
                <a:extLst>
                  <a:ext uri="{0D108BD9-81ED-4DB2-BD59-A6C34878D82A}">
                    <a16:rowId xmlns:a16="http://schemas.microsoft.com/office/drawing/2014/main" val="10005"/>
                  </a:ext>
                </a:extLst>
              </a:tr>
              <a:tr h="339090">
                <a:tc>
                  <a:txBody>
                    <a:bodyPr/>
                    <a:lstStyle/>
                    <a:p>
                      <a:pPr marL="498475">
                        <a:lnSpc>
                          <a:spcPts val="1305"/>
                        </a:lnSpc>
                      </a:pPr>
                      <a:r>
                        <a:rPr sz="1100" b="1" dirty="0">
                          <a:latin typeface="Century Gothic"/>
                          <a:cs typeface="Century Gothic"/>
                        </a:rPr>
                        <a:t>Flexible</a:t>
                      </a:r>
                      <a:r>
                        <a:rPr sz="1100" b="1" spc="-60" dirty="0">
                          <a:latin typeface="Century Gothic"/>
                          <a:cs typeface="Century Gothic"/>
                        </a:rPr>
                        <a:t> </a:t>
                      </a:r>
                      <a:r>
                        <a:rPr sz="1100" b="1" dirty="0">
                          <a:latin typeface="Century Gothic"/>
                          <a:cs typeface="Century Gothic"/>
                        </a:rPr>
                        <a:t>Spending</a:t>
                      </a:r>
                      <a:r>
                        <a:rPr sz="1100" b="1" spc="-60" dirty="0">
                          <a:latin typeface="Century Gothic"/>
                          <a:cs typeface="Century Gothic"/>
                        </a:rPr>
                        <a:t> </a:t>
                      </a:r>
                      <a:r>
                        <a:rPr sz="1100" b="1" spc="-10" dirty="0">
                          <a:latin typeface="Century Gothic"/>
                          <a:cs typeface="Century Gothic"/>
                        </a:rPr>
                        <a:t>Accounts</a:t>
                      </a:r>
                      <a:endParaRPr sz="1100" dirty="0">
                        <a:latin typeface="Century Gothic"/>
                        <a:cs typeface="Century Gothic"/>
                      </a:endParaRPr>
                    </a:p>
                    <a:p>
                      <a:pPr marL="498475">
                        <a:lnSpc>
                          <a:spcPts val="1235"/>
                        </a:lnSpc>
                      </a:pPr>
                      <a:r>
                        <a:rPr sz="1100" dirty="0">
                          <a:latin typeface="Century Gothic"/>
                          <a:cs typeface="Century Gothic"/>
                        </a:rPr>
                        <a:t>PayFlex</a:t>
                      </a:r>
                      <a:r>
                        <a:rPr sz="1100" spc="-45" dirty="0">
                          <a:latin typeface="Century Gothic"/>
                          <a:cs typeface="Century Gothic"/>
                        </a:rPr>
                        <a:t> </a:t>
                      </a:r>
                      <a:r>
                        <a:rPr sz="1100" dirty="0">
                          <a:latin typeface="Century Gothic"/>
                          <a:cs typeface="Century Gothic"/>
                        </a:rPr>
                        <a:t>(Inspira</a:t>
                      </a:r>
                      <a:r>
                        <a:rPr sz="1100" spc="-50" dirty="0">
                          <a:latin typeface="Century Gothic"/>
                          <a:cs typeface="Century Gothic"/>
                        </a:rPr>
                        <a:t> </a:t>
                      </a:r>
                      <a:r>
                        <a:rPr sz="1100" spc="-10" dirty="0">
                          <a:latin typeface="Century Gothic"/>
                          <a:cs typeface="Century Gothic"/>
                        </a:rPr>
                        <a:t>Financial)</a:t>
                      </a:r>
                      <a:endParaRPr sz="1100" dirty="0">
                        <a:latin typeface="Century Gothic"/>
                        <a:cs typeface="Century Gothic"/>
                      </a:endParaRPr>
                    </a:p>
                  </a:txBody>
                  <a:tcPr marL="0" marR="0" marT="0" marB="0">
                    <a:lnT w="9525">
                      <a:solidFill>
                        <a:srgbClr val="7E7E7E"/>
                      </a:solidFill>
                      <a:prstDash val="solid"/>
                    </a:lnT>
                    <a:lnB w="9525">
                      <a:solidFill>
                        <a:srgbClr val="7E7E7E"/>
                      </a:solidFill>
                      <a:prstDash val="solid"/>
                    </a:lnB>
                    <a:solidFill>
                      <a:srgbClr val="FFFFFF"/>
                    </a:solidFill>
                  </a:tcPr>
                </a:tc>
                <a:tc>
                  <a:txBody>
                    <a:bodyPr/>
                    <a:lstStyle/>
                    <a:p>
                      <a:pPr algn="ctr">
                        <a:lnSpc>
                          <a:spcPct val="100000"/>
                        </a:lnSpc>
                        <a:spcBef>
                          <a:spcPts val="645"/>
                        </a:spcBef>
                      </a:pPr>
                      <a:r>
                        <a:rPr sz="1100" dirty="0">
                          <a:latin typeface="Century Gothic"/>
                          <a:cs typeface="Century Gothic"/>
                        </a:rPr>
                        <a:t>1-</a:t>
                      </a:r>
                      <a:r>
                        <a:rPr sz="1100" spc="-10" dirty="0">
                          <a:latin typeface="Century Gothic"/>
                          <a:cs typeface="Century Gothic"/>
                        </a:rPr>
                        <a:t>844-729-</a:t>
                      </a:r>
                      <a:r>
                        <a:rPr sz="1100" spc="-20" dirty="0">
                          <a:latin typeface="Century Gothic"/>
                          <a:cs typeface="Century Gothic"/>
                        </a:rPr>
                        <a:t>3539</a:t>
                      </a:r>
                      <a:endParaRPr sz="1100">
                        <a:latin typeface="Century Gothic"/>
                        <a:cs typeface="Century Gothic"/>
                      </a:endParaRPr>
                    </a:p>
                  </a:txBody>
                  <a:tcPr marL="0" marR="0" marT="81915" marB="0">
                    <a:lnT w="9525">
                      <a:solidFill>
                        <a:srgbClr val="7E7E7E"/>
                      </a:solidFill>
                      <a:prstDash val="solid"/>
                    </a:lnT>
                    <a:lnB w="9525">
                      <a:solidFill>
                        <a:srgbClr val="7E7E7E"/>
                      </a:solidFill>
                      <a:prstDash val="solid"/>
                    </a:lnB>
                    <a:solidFill>
                      <a:srgbClr val="D9D9D9"/>
                    </a:solidFill>
                  </a:tcPr>
                </a:tc>
                <a:tc>
                  <a:txBody>
                    <a:bodyPr/>
                    <a:lstStyle/>
                    <a:p>
                      <a:pPr marR="447040" algn="ctr">
                        <a:lnSpc>
                          <a:spcPct val="100000"/>
                        </a:lnSpc>
                        <a:spcBef>
                          <a:spcPts val="645"/>
                        </a:spcBef>
                      </a:pPr>
                      <a:r>
                        <a:rPr sz="1100" u="sng" spc="-10" dirty="0">
                          <a:solidFill>
                            <a:srgbClr val="0000FF"/>
                          </a:solidFill>
                          <a:uFill>
                            <a:solidFill>
                              <a:srgbClr val="0000FF"/>
                            </a:solidFill>
                          </a:uFill>
                          <a:latin typeface="Century Gothic"/>
                          <a:cs typeface="Century Gothic"/>
                          <a:hlinkClick r:id="rId5"/>
                        </a:rPr>
                        <a:t>www.inspirafinancial.com</a:t>
                      </a:r>
                      <a:endParaRPr sz="1100">
                        <a:latin typeface="Century Gothic"/>
                        <a:cs typeface="Century Gothic"/>
                      </a:endParaRPr>
                    </a:p>
                  </a:txBody>
                  <a:tcPr marL="0" marR="0" marT="81915" marB="0">
                    <a:lnT w="9525">
                      <a:solidFill>
                        <a:srgbClr val="7E7E7E"/>
                      </a:solidFill>
                      <a:prstDash val="solid"/>
                    </a:lnT>
                    <a:lnB w="9525">
                      <a:solidFill>
                        <a:srgbClr val="7E7E7E"/>
                      </a:solidFill>
                      <a:prstDash val="solid"/>
                    </a:lnB>
                    <a:solidFill>
                      <a:srgbClr val="FFFFFF"/>
                    </a:solidFill>
                  </a:tcPr>
                </a:tc>
                <a:extLst>
                  <a:ext uri="{0D108BD9-81ED-4DB2-BD59-A6C34878D82A}">
                    <a16:rowId xmlns:a16="http://schemas.microsoft.com/office/drawing/2014/main" val="10006"/>
                  </a:ext>
                </a:extLst>
              </a:tr>
              <a:tr h="760095">
                <a:tc>
                  <a:txBody>
                    <a:bodyPr/>
                    <a:lstStyle/>
                    <a:p>
                      <a:pPr>
                        <a:lnSpc>
                          <a:spcPct val="100000"/>
                        </a:lnSpc>
                        <a:spcBef>
                          <a:spcPts val="400"/>
                        </a:spcBef>
                      </a:pPr>
                      <a:endParaRPr sz="1100" dirty="0">
                        <a:latin typeface="Times New Roman"/>
                        <a:cs typeface="Times New Roman"/>
                      </a:endParaRPr>
                    </a:p>
                    <a:p>
                      <a:pPr marL="498475">
                        <a:lnSpc>
                          <a:spcPct val="100000"/>
                        </a:lnSpc>
                      </a:pPr>
                      <a:r>
                        <a:rPr sz="1100" b="1" spc="-10" dirty="0">
                          <a:latin typeface="Century Gothic"/>
                          <a:cs typeface="Century Gothic"/>
                        </a:rPr>
                        <a:t>Life/AD&amp;D</a:t>
                      </a:r>
                      <a:endParaRPr sz="1100" dirty="0">
                        <a:latin typeface="Century Gothic"/>
                        <a:cs typeface="Century Gothic"/>
                      </a:endParaRPr>
                    </a:p>
                    <a:p>
                      <a:pPr marL="498475">
                        <a:lnSpc>
                          <a:spcPct val="100000"/>
                        </a:lnSpc>
                      </a:pPr>
                      <a:r>
                        <a:rPr lang="en-US" sz="1100" dirty="0">
                          <a:latin typeface="Century Gothic"/>
                          <a:cs typeface="Century Gothic"/>
                        </a:rPr>
                        <a:t>New York Life</a:t>
                      </a:r>
                      <a:endParaRPr sz="1100" dirty="0">
                        <a:latin typeface="Century Gothic"/>
                        <a:cs typeface="Century Gothic"/>
                      </a:endParaRPr>
                    </a:p>
                  </a:txBody>
                  <a:tcPr marL="0" marR="0" marT="50800" marB="0">
                    <a:lnT w="9525">
                      <a:solidFill>
                        <a:srgbClr val="7E7E7E"/>
                      </a:solidFill>
                      <a:prstDash val="solid"/>
                    </a:lnT>
                    <a:lnB w="9525">
                      <a:solidFill>
                        <a:srgbClr val="7E7E7E"/>
                      </a:solidFill>
                      <a:prstDash val="solid"/>
                    </a:lnB>
                    <a:solidFill>
                      <a:srgbClr val="FFFFFF"/>
                    </a:solidFill>
                  </a:tcPr>
                </a:tc>
                <a:tc>
                  <a:txBody>
                    <a:bodyPr/>
                    <a:lstStyle/>
                    <a:p>
                      <a:pPr marL="1270" algn="ctr">
                        <a:lnSpc>
                          <a:spcPct val="100000"/>
                        </a:lnSpc>
                        <a:spcBef>
                          <a:spcPts val="345"/>
                        </a:spcBef>
                      </a:pPr>
                      <a:r>
                        <a:rPr sz="1100" b="1" spc="-20" dirty="0">
                          <a:latin typeface="Century Gothic"/>
                          <a:cs typeface="Century Gothic"/>
                        </a:rPr>
                        <a:t>EOI:</a:t>
                      </a:r>
                      <a:endParaRPr sz="1100" dirty="0">
                        <a:latin typeface="Century Gothic"/>
                        <a:cs typeface="Century Gothic"/>
                      </a:endParaRPr>
                    </a:p>
                    <a:p>
                      <a:pPr algn="ctr">
                        <a:lnSpc>
                          <a:spcPct val="100000"/>
                        </a:lnSpc>
                      </a:pPr>
                      <a:r>
                        <a:rPr sz="1100" dirty="0">
                          <a:latin typeface="Century Gothic"/>
                          <a:cs typeface="Century Gothic"/>
                        </a:rPr>
                        <a:t>1-</a:t>
                      </a:r>
                      <a:r>
                        <a:rPr sz="1100" spc="-10" dirty="0">
                          <a:latin typeface="Century Gothic"/>
                          <a:cs typeface="Century Gothic"/>
                        </a:rPr>
                        <a:t>8</a:t>
                      </a:r>
                      <a:r>
                        <a:rPr lang="en-US" sz="1100" spc="-10" dirty="0">
                          <a:latin typeface="Century Gothic"/>
                          <a:cs typeface="Century Gothic"/>
                        </a:rPr>
                        <a:t>66-607-2360</a:t>
                      </a:r>
                      <a:endParaRPr sz="1100" dirty="0">
                        <a:latin typeface="Century Gothic"/>
                        <a:cs typeface="Century Gothic"/>
                      </a:endParaRPr>
                    </a:p>
                    <a:p>
                      <a:pPr algn="ctr">
                        <a:lnSpc>
                          <a:spcPct val="100000"/>
                        </a:lnSpc>
                      </a:pPr>
                      <a:r>
                        <a:rPr sz="1100" b="1" dirty="0">
                          <a:latin typeface="Century Gothic"/>
                          <a:cs typeface="Century Gothic"/>
                        </a:rPr>
                        <a:t>Life</a:t>
                      </a:r>
                      <a:r>
                        <a:rPr sz="1100" b="1" spc="-25" dirty="0">
                          <a:latin typeface="Century Gothic"/>
                          <a:cs typeface="Century Gothic"/>
                        </a:rPr>
                        <a:t> </a:t>
                      </a:r>
                      <a:r>
                        <a:rPr sz="1100" b="1" spc="-10" dirty="0">
                          <a:latin typeface="Century Gothic"/>
                          <a:cs typeface="Century Gothic"/>
                        </a:rPr>
                        <a:t>Claims:</a:t>
                      </a:r>
                      <a:endParaRPr sz="1100" dirty="0">
                        <a:latin typeface="Century Gothic"/>
                        <a:cs typeface="Century Gothic"/>
                      </a:endParaRPr>
                    </a:p>
                    <a:p>
                      <a:pPr algn="ctr">
                        <a:lnSpc>
                          <a:spcPct val="100000"/>
                        </a:lnSpc>
                      </a:pPr>
                      <a:r>
                        <a:rPr sz="1100" dirty="0">
                          <a:latin typeface="Century Gothic"/>
                          <a:cs typeface="Century Gothic"/>
                        </a:rPr>
                        <a:t>1-</a:t>
                      </a:r>
                      <a:r>
                        <a:rPr sz="1100" spc="-10" dirty="0">
                          <a:latin typeface="Century Gothic"/>
                          <a:cs typeface="Century Gothic"/>
                        </a:rPr>
                        <a:t>8</a:t>
                      </a:r>
                      <a:r>
                        <a:rPr lang="en-US" sz="1100" spc="-10" dirty="0">
                          <a:latin typeface="Century Gothic"/>
                          <a:cs typeface="Century Gothic"/>
                        </a:rPr>
                        <a:t>00-362-4462</a:t>
                      </a:r>
                      <a:endParaRPr sz="1100" dirty="0">
                        <a:latin typeface="Century Gothic"/>
                        <a:cs typeface="Century Gothic"/>
                      </a:endParaRPr>
                    </a:p>
                  </a:txBody>
                  <a:tcPr marL="0" marR="0" marT="43815" marB="0">
                    <a:lnT w="9525">
                      <a:solidFill>
                        <a:srgbClr val="7E7E7E"/>
                      </a:solidFill>
                      <a:prstDash val="solid"/>
                    </a:lnT>
                    <a:lnB w="9525">
                      <a:solidFill>
                        <a:srgbClr val="7E7E7E"/>
                      </a:solidFill>
                      <a:prstDash val="solid"/>
                    </a:lnB>
                    <a:solidFill>
                      <a:srgbClr val="D9D9D9"/>
                    </a:solidFill>
                  </a:tcPr>
                </a:tc>
                <a:tc>
                  <a:txBody>
                    <a:bodyPr/>
                    <a:lstStyle/>
                    <a:p>
                      <a:pPr>
                        <a:lnSpc>
                          <a:spcPct val="100000"/>
                        </a:lnSpc>
                        <a:spcBef>
                          <a:spcPts val="1060"/>
                        </a:spcBef>
                      </a:pPr>
                      <a:endParaRPr sz="1100" dirty="0">
                        <a:latin typeface="Times New Roman"/>
                        <a:cs typeface="Times New Roman"/>
                      </a:endParaRPr>
                    </a:p>
                    <a:p>
                      <a:pPr marR="446405" algn="ctr">
                        <a:lnSpc>
                          <a:spcPct val="100000"/>
                        </a:lnSpc>
                      </a:pPr>
                      <a:r>
                        <a:rPr sz="1100" u="sng" spc="-10" dirty="0">
                          <a:solidFill>
                            <a:srgbClr val="0000FF"/>
                          </a:solidFill>
                          <a:uFill>
                            <a:solidFill>
                              <a:srgbClr val="0000FF"/>
                            </a:solidFill>
                          </a:uFill>
                          <a:latin typeface="Century Gothic"/>
                          <a:cs typeface="Century Gothic"/>
                          <a:hlinkClick r:id="rId6"/>
                        </a:rPr>
                        <a:t>www.</a:t>
                      </a:r>
                      <a:r>
                        <a:rPr lang="en-US" sz="1100" u="sng" spc="-10" dirty="0">
                          <a:solidFill>
                            <a:srgbClr val="0000FF"/>
                          </a:solidFill>
                          <a:uFill>
                            <a:solidFill>
                              <a:srgbClr val="0000FF"/>
                            </a:solidFill>
                          </a:uFill>
                          <a:latin typeface="Century Gothic"/>
                          <a:cs typeface="Century Gothic"/>
                          <a:hlinkClick r:id="rId6"/>
                        </a:rPr>
                        <a:t>MyNYLGBS</a:t>
                      </a:r>
                      <a:r>
                        <a:rPr sz="1100" u="sng" spc="-10" dirty="0">
                          <a:solidFill>
                            <a:srgbClr val="0000FF"/>
                          </a:solidFill>
                          <a:uFill>
                            <a:solidFill>
                              <a:srgbClr val="0000FF"/>
                            </a:solidFill>
                          </a:uFill>
                          <a:latin typeface="Century Gothic"/>
                          <a:cs typeface="Century Gothic"/>
                          <a:hlinkClick r:id="rId6"/>
                        </a:rPr>
                        <a:t>.com</a:t>
                      </a:r>
                      <a:endParaRPr sz="1100" dirty="0">
                        <a:latin typeface="Century Gothic"/>
                        <a:cs typeface="Century Gothic"/>
                      </a:endParaRPr>
                    </a:p>
                  </a:txBody>
                  <a:tcPr marL="0" marR="0" marT="134620" marB="0">
                    <a:lnT w="9525">
                      <a:solidFill>
                        <a:srgbClr val="7E7E7E"/>
                      </a:solidFill>
                      <a:prstDash val="solid"/>
                    </a:lnT>
                    <a:lnB w="9525">
                      <a:solidFill>
                        <a:srgbClr val="7E7E7E"/>
                      </a:solidFill>
                      <a:prstDash val="solid"/>
                    </a:lnB>
                    <a:solidFill>
                      <a:srgbClr val="FFFFFF"/>
                    </a:solidFill>
                  </a:tcPr>
                </a:tc>
                <a:extLst>
                  <a:ext uri="{0D108BD9-81ED-4DB2-BD59-A6C34878D82A}">
                    <a16:rowId xmlns:a16="http://schemas.microsoft.com/office/drawing/2014/main" val="10007"/>
                  </a:ext>
                </a:extLst>
              </a:tr>
              <a:tr h="426084">
                <a:tc>
                  <a:txBody>
                    <a:bodyPr/>
                    <a:lstStyle/>
                    <a:p>
                      <a:pPr marL="498475">
                        <a:lnSpc>
                          <a:spcPct val="100000"/>
                        </a:lnSpc>
                        <a:spcBef>
                          <a:spcPts val="345"/>
                        </a:spcBef>
                      </a:pPr>
                      <a:r>
                        <a:rPr sz="1100" b="1" spc="-10" dirty="0">
                          <a:latin typeface="Century Gothic"/>
                          <a:cs typeface="Century Gothic"/>
                        </a:rPr>
                        <a:t>Disability</a:t>
                      </a:r>
                      <a:endParaRPr sz="1100" dirty="0">
                        <a:latin typeface="Century Gothic"/>
                        <a:cs typeface="Century Gothic"/>
                      </a:endParaRPr>
                    </a:p>
                    <a:p>
                      <a:pPr marL="498475">
                        <a:lnSpc>
                          <a:spcPct val="100000"/>
                        </a:lnSpc>
                      </a:pPr>
                      <a:r>
                        <a:rPr lang="en-US" sz="1100" dirty="0">
                          <a:latin typeface="Century Gothic"/>
                          <a:cs typeface="Century Gothic"/>
                        </a:rPr>
                        <a:t>New York Life</a:t>
                      </a:r>
                      <a:endParaRPr sz="1100" dirty="0">
                        <a:latin typeface="Century Gothic"/>
                        <a:cs typeface="Century Gothic"/>
                      </a:endParaRPr>
                    </a:p>
                  </a:txBody>
                  <a:tcPr marL="0" marR="0" marT="43815" marB="0">
                    <a:lnT w="9525">
                      <a:solidFill>
                        <a:srgbClr val="7E7E7E"/>
                      </a:solidFill>
                      <a:prstDash val="solid"/>
                    </a:lnT>
                    <a:solidFill>
                      <a:srgbClr val="FFFFFF"/>
                    </a:solidFill>
                  </a:tcPr>
                </a:tc>
                <a:tc>
                  <a:txBody>
                    <a:bodyPr/>
                    <a:lstStyle/>
                    <a:p>
                      <a:pPr marL="635" algn="ctr">
                        <a:lnSpc>
                          <a:spcPct val="100000"/>
                        </a:lnSpc>
                        <a:spcBef>
                          <a:spcPts val="345"/>
                        </a:spcBef>
                      </a:pPr>
                      <a:r>
                        <a:rPr sz="1100" b="1" spc="-10" dirty="0">
                          <a:latin typeface="Century Gothic"/>
                          <a:cs typeface="Century Gothic"/>
                        </a:rPr>
                        <a:t>Claims:</a:t>
                      </a:r>
                      <a:endParaRPr sz="1100" dirty="0">
                        <a:latin typeface="Century Gothic"/>
                        <a:cs typeface="Century Gothic"/>
                      </a:endParaRPr>
                    </a:p>
                    <a:p>
                      <a:pPr algn="ctr">
                        <a:lnSpc>
                          <a:spcPct val="100000"/>
                        </a:lnSpc>
                      </a:pPr>
                      <a:r>
                        <a:rPr sz="1100" spc="-10" dirty="0">
                          <a:latin typeface="Century Gothic"/>
                          <a:cs typeface="Century Gothic"/>
                        </a:rPr>
                        <a:t>1-8</a:t>
                      </a:r>
                      <a:r>
                        <a:rPr lang="en-US" sz="1100" spc="-10" dirty="0">
                          <a:latin typeface="Century Gothic"/>
                          <a:cs typeface="Century Gothic"/>
                        </a:rPr>
                        <a:t>88-842-4462</a:t>
                      </a:r>
                      <a:endParaRPr sz="1100" dirty="0">
                        <a:latin typeface="Century Gothic"/>
                        <a:cs typeface="Century Gothic"/>
                      </a:endParaRPr>
                    </a:p>
                  </a:txBody>
                  <a:tcPr marL="0" marR="0" marT="43815" marB="0">
                    <a:lnT w="9525">
                      <a:solidFill>
                        <a:srgbClr val="7E7E7E"/>
                      </a:solidFill>
                      <a:prstDash val="solid"/>
                    </a:lnT>
                    <a:solidFill>
                      <a:srgbClr val="D9D9D9"/>
                    </a:solidFill>
                  </a:tcPr>
                </a:tc>
                <a:tc>
                  <a:txBody>
                    <a:bodyPr/>
                    <a:lstStyle/>
                    <a:p>
                      <a:pPr marR="446405" algn="ctr">
                        <a:lnSpc>
                          <a:spcPct val="100000"/>
                        </a:lnSpc>
                        <a:spcBef>
                          <a:spcPts val="1005"/>
                        </a:spcBef>
                      </a:pPr>
                      <a:r>
                        <a:rPr sz="1100" u="sng" spc="-10" dirty="0">
                          <a:solidFill>
                            <a:srgbClr val="0000FF"/>
                          </a:solidFill>
                          <a:uFill>
                            <a:solidFill>
                              <a:srgbClr val="0000FF"/>
                            </a:solidFill>
                          </a:uFill>
                          <a:latin typeface="Century Gothic"/>
                          <a:cs typeface="Century Gothic"/>
                          <a:hlinkClick r:id="rId6"/>
                        </a:rPr>
                        <a:t>www.</a:t>
                      </a:r>
                      <a:r>
                        <a:rPr lang="en-US" sz="1100" u="sng" spc="-10" dirty="0">
                          <a:solidFill>
                            <a:srgbClr val="0000FF"/>
                          </a:solidFill>
                          <a:uFill>
                            <a:solidFill>
                              <a:srgbClr val="0000FF"/>
                            </a:solidFill>
                          </a:uFill>
                          <a:latin typeface="Century Gothic"/>
                          <a:cs typeface="Century Gothic"/>
                          <a:hlinkClick r:id="rId6"/>
                        </a:rPr>
                        <a:t>MyNYLGBS</a:t>
                      </a:r>
                      <a:r>
                        <a:rPr sz="1100" u="sng" spc="-10" dirty="0">
                          <a:solidFill>
                            <a:srgbClr val="0000FF"/>
                          </a:solidFill>
                          <a:uFill>
                            <a:solidFill>
                              <a:srgbClr val="0000FF"/>
                            </a:solidFill>
                          </a:uFill>
                          <a:latin typeface="Century Gothic"/>
                          <a:cs typeface="Century Gothic"/>
                          <a:hlinkClick r:id="rId6"/>
                        </a:rPr>
                        <a:t>.com</a:t>
                      </a:r>
                      <a:endParaRPr sz="1100" dirty="0">
                        <a:latin typeface="Century Gothic"/>
                        <a:cs typeface="Century Gothic"/>
                      </a:endParaRPr>
                    </a:p>
                  </a:txBody>
                  <a:tcPr marL="0" marR="0" marT="127635" marB="0">
                    <a:lnT w="9525">
                      <a:solidFill>
                        <a:srgbClr val="7E7E7E"/>
                      </a:solidFill>
                      <a:prstDash val="solid"/>
                    </a:lnT>
                    <a:solidFill>
                      <a:srgbClr val="FFFFFF"/>
                    </a:solidFill>
                  </a:tcPr>
                </a:tc>
                <a:extLst>
                  <a:ext uri="{0D108BD9-81ED-4DB2-BD59-A6C34878D82A}">
                    <a16:rowId xmlns:a16="http://schemas.microsoft.com/office/drawing/2014/main" val="10008"/>
                  </a:ext>
                </a:extLst>
              </a:tr>
              <a:tr h="762000">
                <a:tc>
                  <a:txBody>
                    <a:bodyPr/>
                    <a:lstStyle/>
                    <a:p>
                      <a:pPr marL="538480" marR="409575" indent="-30480">
                        <a:lnSpc>
                          <a:spcPct val="102299"/>
                        </a:lnSpc>
                        <a:spcBef>
                          <a:spcPts val="254"/>
                        </a:spcBef>
                      </a:pPr>
                      <a:r>
                        <a:rPr sz="1100" b="1" dirty="0">
                          <a:latin typeface="Century Gothic"/>
                          <a:cs typeface="Century Gothic"/>
                        </a:rPr>
                        <a:t>Critical</a:t>
                      </a:r>
                      <a:r>
                        <a:rPr sz="1100" b="1" spc="-50" dirty="0">
                          <a:latin typeface="Century Gothic"/>
                          <a:cs typeface="Century Gothic"/>
                        </a:rPr>
                        <a:t> </a:t>
                      </a:r>
                      <a:r>
                        <a:rPr sz="1100" b="1" dirty="0">
                          <a:latin typeface="Century Gothic"/>
                          <a:cs typeface="Century Gothic"/>
                        </a:rPr>
                        <a:t>Illness,</a:t>
                      </a:r>
                      <a:r>
                        <a:rPr sz="1100" b="1" spc="-15" dirty="0">
                          <a:latin typeface="Century Gothic"/>
                          <a:cs typeface="Century Gothic"/>
                        </a:rPr>
                        <a:t> </a:t>
                      </a:r>
                      <a:r>
                        <a:rPr sz="1100" b="1" spc="-10" dirty="0">
                          <a:latin typeface="Century Gothic"/>
                          <a:cs typeface="Century Gothic"/>
                        </a:rPr>
                        <a:t>Hospital </a:t>
                      </a:r>
                      <a:r>
                        <a:rPr sz="1100" b="1" dirty="0">
                          <a:latin typeface="Century Gothic"/>
                          <a:cs typeface="Century Gothic"/>
                        </a:rPr>
                        <a:t>Indemnity</a:t>
                      </a:r>
                      <a:r>
                        <a:rPr sz="1100" b="1" spc="-30" dirty="0">
                          <a:latin typeface="Century Gothic"/>
                          <a:cs typeface="Century Gothic"/>
                        </a:rPr>
                        <a:t> </a:t>
                      </a:r>
                      <a:r>
                        <a:rPr sz="1100" b="1" dirty="0">
                          <a:latin typeface="Century Gothic"/>
                          <a:cs typeface="Century Gothic"/>
                        </a:rPr>
                        <a:t>and</a:t>
                      </a:r>
                      <a:r>
                        <a:rPr sz="1100" b="1" spc="-20" dirty="0">
                          <a:latin typeface="Century Gothic"/>
                          <a:cs typeface="Century Gothic"/>
                        </a:rPr>
                        <a:t> </a:t>
                      </a:r>
                      <a:r>
                        <a:rPr sz="1100" b="1" spc="-10" dirty="0">
                          <a:latin typeface="Century Gothic"/>
                          <a:cs typeface="Century Gothic"/>
                        </a:rPr>
                        <a:t>Accident Insurance</a:t>
                      </a:r>
                      <a:endParaRPr sz="1100" dirty="0">
                        <a:latin typeface="Century Gothic"/>
                        <a:cs typeface="Century Gothic"/>
                      </a:endParaRPr>
                    </a:p>
                    <a:p>
                      <a:pPr marL="508000">
                        <a:lnSpc>
                          <a:spcPts val="1290"/>
                        </a:lnSpc>
                        <a:spcBef>
                          <a:spcPts val="300"/>
                        </a:spcBef>
                      </a:pPr>
                      <a:r>
                        <a:rPr sz="1100" spc="-10" dirty="0">
                          <a:latin typeface="Century Gothic"/>
                          <a:cs typeface="Century Gothic"/>
                        </a:rPr>
                        <a:t>Cigna</a:t>
                      </a:r>
                      <a:endParaRPr sz="1100" dirty="0">
                        <a:latin typeface="Century Gothic"/>
                        <a:cs typeface="Century Gothic"/>
                      </a:endParaRPr>
                    </a:p>
                  </a:txBody>
                  <a:tcPr marL="0" marR="0" marT="32384" marB="0"/>
                </a:tc>
                <a:tc>
                  <a:txBody>
                    <a:bodyPr/>
                    <a:lstStyle/>
                    <a:p>
                      <a:pPr>
                        <a:lnSpc>
                          <a:spcPct val="100000"/>
                        </a:lnSpc>
                        <a:spcBef>
                          <a:spcPts val="1060"/>
                        </a:spcBef>
                      </a:pPr>
                      <a:endParaRPr sz="1100">
                        <a:latin typeface="Times New Roman"/>
                        <a:cs typeface="Times New Roman"/>
                      </a:endParaRPr>
                    </a:p>
                    <a:p>
                      <a:pPr algn="ctr">
                        <a:lnSpc>
                          <a:spcPct val="100000"/>
                        </a:lnSpc>
                        <a:spcBef>
                          <a:spcPts val="5"/>
                        </a:spcBef>
                      </a:pPr>
                      <a:r>
                        <a:rPr sz="1100" dirty="0">
                          <a:latin typeface="Century Gothic"/>
                          <a:cs typeface="Century Gothic"/>
                        </a:rPr>
                        <a:t>1-</a:t>
                      </a:r>
                      <a:r>
                        <a:rPr sz="1100" spc="-10" dirty="0">
                          <a:latin typeface="Century Gothic"/>
                          <a:cs typeface="Century Gothic"/>
                        </a:rPr>
                        <a:t>800-754-</a:t>
                      </a:r>
                      <a:r>
                        <a:rPr sz="1100" spc="-20" dirty="0">
                          <a:latin typeface="Century Gothic"/>
                          <a:cs typeface="Century Gothic"/>
                        </a:rPr>
                        <a:t>3207</a:t>
                      </a:r>
                      <a:endParaRPr sz="1100">
                        <a:latin typeface="Century Gothic"/>
                        <a:cs typeface="Century Gothic"/>
                      </a:endParaRPr>
                    </a:p>
                  </a:txBody>
                  <a:tcPr marL="0" marR="0" marT="134620" marB="0">
                    <a:solidFill>
                      <a:srgbClr val="D9D9D9"/>
                    </a:solidFill>
                  </a:tcPr>
                </a:tc>
                <a:tc>
                  <a:txBody>
                    <a:bodyPr/>
                    <a:lstStyle/>
                    <a:p>
                      <a:pPr>
                        <a:lnSpc>
                          <a:spcPct val="100000"/>
                        </a:lnSpc>
                        <a:spcBef>
                          <a:spcPts val="330"/>
                        </a:spcBef>
                      </a:pPr>
                      <a:endParaRPr sz="900">
                        <a:latin typeface="Times New Roman"/>
                        <a:cs typeface="Times New Roman"/>
                      </a:endParaRPr>
                    </a:p>
                    <a:p>
                      <a:pPr marL="119380" marR="566420" algn="ctr">
                        <a:lnSpc>
                          <a:spcPct val="100000"/>
                        </a:lnSpc>
                      </a:pPr>
                      <a:r>
                        <a:rPr sz="900" b="1" dirty="0">
                          <a:latin typeface="Century Gothic"/>
                          <a:cs typeface="Century Gothic"/>
                        </a:rPr>
                        <a:t>Claims:</a:t>
                      </a:r>
                      <a:r>
                        <a:rPr sz="900" b="1" spc="-35" dirty="0">
                          <a:latin typeface="Century Gothic"/>
                          <a:cs typeface="Century Gothic"/>
                        </a:rPr>
                        <a:t> </a:t>
                      </a:r>
                      <a:r>
                        <a:rPr sz="900" u="sng" spc="-10" dirty="0">
                          <a:solidFill>
                            <a:srgbClr val="0000FF"/>
                          </a:solidFill>
                          <a:uFill>
                            <a:solidFill>
                              <a:srgbClr val="0000FF"/>
                            </a:solidFill>
                          </a:uFill>
                          <a:latin typeface="Century Gothic"/>
                          <a:cs typeface="Century Gothic"/>
                          <a:hlinkClick r:id="rId7"/>
                        </a:rPr>
                        <a:t>https://www.cigna.com/individuals-families/member-resources/supplemental-health-claim-</a:t>
                      </a:r>
                      <a:r>
                        <a:rPr sz="900" u="sng" spc="-20" dirty="0">
                          <a:solidFill>
                            <a:srgbClr val="0000FF"/>
                          </a:solidFill>
                          <a:uFill>
                            <a:solidFill>
                              <a:srgbClr val="0000FF"/>
                            </a:solidFill>
                          </a:uFill>
                          <a:latin typeface="Century Gothic"/>
                          <a:cs typeface="Century Gothic"/>
                          <a:hlinkClick r:id="rId7"/>
                        </a:rPr>
                        <a:t>form</a:t>
                      </a:r>
                      <a:endParaRPr sz="900">
                        <a:latin typeface="Century Gothic"/>
                        <a:cs typeface="Century Gothic"/>
                      </a:endParaRPr>
                    </a:p>
                  </a:txBody>
                  <a:tcPr marL="0" marR="0" marT="41910" marB="0">
                    <a:solidFill>
                      <a:srgbClr val="FFFFFF"/>
                    </a:solidFill>
                  </a:tcPr>
                </a:tc>
                <a:extLst>
                  <a:ext uri="{0D108BD9-81ED-4DB2-BD59-A6C34878D82A}">
                    <a16:rowId xmlns:a16="http://schemas.microsoft.com/office/drawing/2014/main" val="10009"/>
                  </a:ext>
                </a:extLst>
              </a:tr>
              <a:tr h="426720">
                <a:tc>
                  <a:txBody>
                    <a:bodyPr/>
                    <a:lstStyle/>
                    <a:p>
                      <a:pPr marL="508000">
                        <a:lnSpc>
                          <a:spcPct val="100000"/>
                        </a:lnSpc>
                        <a:spcBef>
                          <a:spcPts val="285"/>
                        </a:spcBef>
                      </a:pPr>
                      <a:r>
                        <a:rPr sz="1100" b="1" spc="-20" dirty="0">
                          <a:latin typeface="Century Gothic"/>
                          <a:cs typeface="Century Gothic"/>
                        </a:rPr>
                        <a:t>401K</a:t>
                      </a:r>
                      <a:endParaRPr sz="1100" dirty="0">
                        <a:latin typeface="Century Gothic"/>
                        <a:cs typeface="Century Gothic"/>
                      </a:endParaRPr>
                    </a:p>
                    <a:p>
                      <a:pPr marL="508000">
                        <a:lnSpc>
                          <a:spcPts val="1290"/>
                        </a:lnSpc>
                        <a:spcBef>
                          <a:spcPts val="360"/>
                        </a:spcBef>
                      </a:pPr>
                      <a:r>
                        <a:rPr sz="1100" spc="-10" dirty="0">
                          <a:latin typeface="Century Gothic"/>
                          <a:cs typeface="Century Gothic"/>
                        </a:rPr>
                        <a:t>Vanguard</a:t>
                      </a:r>
                      <a:endParaRPr sz="1100" dirty="0">
                        <a:latin typeface="Century Gothic"/>
                        <a:cs typeface="Century Gothic"/>
                      </a:endParaRPr>
                    </a:p>
                  </a:txBody>
                  <a:tcPr marL="0" marR="0" marT="36195" marB="0">
                    <a:lnB w="9525">
                      <a:solidFill>
                        <a:srgbClr val="7E7E7E"/>
                      </a:solidFill>
                      <a:prstDash val="solid"/>
                    </a:lnB>
                    <a:solidFill>
                      <a:srgbClr val="FFFFFF"/>
                    </a:solidFill>
                  </a:tcPr>
                </a:tc>
                <a:tc>
                  <a:txBody>
                    <a:bodyPr/>
                    <a:lstStyle/>
                    <a:p>
                      <a:pPr algn="ctr">
                        <a:lnSpc>
                          <a:spcPct val="100000"/>
                        </a:lnSpc>
                        <a:spcBef>
                          <a:spcPts val="1005"/>
                        </a:spcBef>
                      </a:pPr>
                      <a:r>
                        <a:rPr sz="1100" dirty="0">
                          <a:latin typeface="Century Gothic"/>
                          <a:cs typeface="Century Gothic"/>
                        </a:rPr>
                        <a:t>1-</a:t>
                      </a:r>
                      <a:r>
                        <a:rPr sz="1100" spc="-10" dirty="0">
                          <a:latin typeface="Century Gothic"/>
                          <a:cs typeface="Century Gothic"/>
                        </a:rPr>
                        <a:t>800-523-</a:t>
                      </a:r>
                      <a:r>
                        <a:rPr sz="1100" spc="-20" dirty="0">
                          <a:latin typeface="Century Gothic"/>
                          <a:cs typeface="Century Gothic"/>
                        </a:rPr>
                        <a:t>1188</a:t>
                      </a:r>
                      <a:endParaRPr sz="1100">
                        <a:latin typeface="Century Gothic"/>
                        <a:cs typeface="Century Gothic"/>
                      </a:endParaRPr>
                    </a:p>
                  </a:txBody>
                  <a:tcPr marL="0" marR="0" marT="127635" marB="0">
                    <a:lnB w="9525">
                      <a:solidFill>
                        <a:srgbClr val="7E7E7E"/>
                      </a:solidFill>
                      <a:prstDash val="solid"/>
                    </a:lnB>
                    <a:solidFill>
                      <a:srgbClr val="D9D9D9"/>
                    </a:solidFill>
                  </a:tcPr>
                </a:tc>
                <a:tc>
                  <a:txBody>
                    <a:bodyPr/>
                    <a:lstStyle/>
                    <a:p>
                      <a:pPr marR="445134" algn="ctr">
                        <a:lnSpc>
                          <a:spcPct val="100000"/>
                        </a:lnSpc>
                        <a:spcBef>
                          <a:spcPts val="1005"/>
                        </a:spcBef>
                      </a:pPr>
                      <a:r>
                        <a:rPr sz="1100" u="sng" spc="-10" dirty="0">
                          <a:solidFill>
                            <a:srgbClr val="0000FF"/>
                          </a:solidFill>
                          <a:uFill>
                            <a:solidFill>
                              <a:srgbClr val="0000FF"/>
                            </a:solidFill>
                          </a:uFill>
                          <a:latin typeface="Century Gothic"/>
                          <a:cs typeface="Century Gothic"/>
                          <a:hlinkClick r:id="rId8"/>
                        </a:rPr>
                        <a:t>www.Vanguard.com</a:t>
                      </a:r>
                      <a:endParaRPr sz="1100">
                        <a:latin typeface="Century Gothic"/>
                        <a:cs typeface="Century Gothic"/>
                      </a:endParaRPr>
                    </a:p>
                  </a:txBody>
                  <a:tcPr marL="0" marR="0" marT="127635" marB="0">
                    <a:lnB w="9525">
                      <a:solidFill>
                        <a:srgbClr val="7E7E7E"/>
                      </a:solidFill>
                      <a:prstDash val="solid"/>
                    </a:lnB>
                    <a:solidFill>
                      <a:srgbClr val="FFFFFF"/>
                    </a:solidFill>
                  </a:tcPr>
                </a:tc>
                <a:extLst>
                  <a:ext uri="{0D108BD9-81ED-4DB2-BD59-A6C34878D82A}">
                    <a16:rowId xmlns:a16="http://schemas.microsoft.com/office/drawing/2014/main" val="10010"/>
                  </a:ext>
                </a:extLst>
              </a:tr>
              <a:tr h="758825">
                <a:tc>
                  <a:txBody>
                    <a:bodyPr/>
                    <a:lstStyle/>
                    <a:p>
                      <a:pPr>
                        <a:lnSpc>
                          <a:spcPct val="100000"/>
                        </a:lnSpc>
                        <a:spcBef>
                          <a:spcPts val="400"/>
                        </a:spcBef>
                      </a:pPr>
                      <a:endParaRPr sz="1100" dirty="0">
                        <a:latin typeface="Times New Roman"/>
                        <a:cs typeface="Times New Roman"/>
                      </a:endParaRPr>
                    </a:p>
                    <a:p>
                      <a:pPr marL="498475">
                        <a:lnSpc>
                          <a:spcPct val="100000"/>
                        </a:lnSpc>
                        <a:spcBef>
                          <a:spcPts val="5"/>
                        </a:spcBef>
                      </a:pPr>
                      <a:r>
                        <a:rPr sz="1100" b="1" dirty="0">
                          <a:latin typeface="Century Gothic"/>
                          <a:cs typeface="Century Gothic"/>
                        </a:rPr>
                        <a:t>Employee</a:t>
                      </a:r>
                      <a:r>
                        <a:rPr sz="1100" b="1" spc="-65" dirty="0">
                          <a:latin typeface="Century Gothic"/>
                          <a:cs typeface="Century Gothic"/>
                        </a:rPr>
                        <a:t> </a:t>
                      </a:r>
                      <a:r>
                        <a:rPr sz="1100" b="1" dirty="0">
                          <a:latin typeface="Century Gothic"/>
                          <a:cs typeface="Century Gothic"/>
                        </a:rPr>
                        <a:t>Assistance</a:t>
                      </a:r>
                      <a:r>
                        <a:rPr sz="1100" b="1" spc="-50" dirty="0">
                          <a:latin typeface="Century Gothic"/>
                          <a:cs typeface="Century Gothic"/>
                        </a:rPr>
                        <a:t> </a:t>
                      </a:r>
                      <a:r>
                        <a:rPr sz="1100" b="1" spc="-10" dirty="0">
                          <a:latin typeface="Century Gothic"/>
                          <a:cs typeface="Century Gothic"/>
                        </a:rPr>
                        <a:t>Program</a:t>
                      </a:r>
                      <a:endParaRPr sz="1100" dirty="0">
                        <a:latin typeface="Century Gothic"/>
                        <a:cs typeface="Century Gothic"/>
                      </a:endParaRPr>
                    </a:p>
                    <a:p>
                      <a:pPr marL="497205">
                        <a:lnSpc>
                          <a:spcPct val="100000"/>
                        </a:lnSpc>
                      </a:pPr>
                      <a:r>
                        <a:rPr sz="1100" spc="-10" dirty="0">
                          <a:latin typeface="Century Gothic"/>
                          <a:cs typeface="Century Gothic"/>
                        </a:rPr>
                        <a:t>Cigna</a:t>
                      </a:r>
                      <a:endParaRPr sz="1100" dirty="0">
                        <a:latin typeface="Century Gothic"/>
                        <a:cs typeface="Century Gothic"/>
                      </a:endParaRPr>
                    </a:p>
                  </a:txBody>
                  <a:tcPr marL="0" marR="0" marT="50800" marB="0">
                    <a:lnT w="9525">
                      <a:solidFill>
                        <a:srgbClr val="7E7E7E"/>
                      </a:solidFill>
                      <a:prstDash val="solid"/>
                    </a:lnT>
                    <a:lnB w="9525">
                      <a:solidFill>
                        <a:srgbClr val="7E7E7E"/>
                      </a:solidFill>
                      <a:prstDash val="solid"/>
                    </a:lnB>
                    <a:solidFill>
                      <a:srgbClr val="FFFFFF"/>
                    </a:solidFill>
                  </a:tcPr>
                </a:tc>
                <a:tc>
                  <a:txBody>
                    <a:bodyPr/>
                    <a:lstStyle/>
                    <a:p>
                      <a:pPr>
                        <a:lnSpc>
                          <a:spcPct val="100000"/>
                        </a:lnSpc>
                        <a:spcBef>
                          <a:spcPts val="1060"/>
                        </a:spcBef>
                      </a:pPr>
                      <a:endParaRPr sz="1100">
                        <a:latin typeface="Times New Roman"/>
                        <a:cs typeface="Times New Roman"/>
                      </a:endParaRPr>
                    </a:p>
                    <a:p>
                      <a:pPr algn="ctr">
                        <a:lnSpc>
                          <a:spcPct val="100000"/>
                        </a:lnSpc>
                        <a:spcBef>
                          <a:spcPts val="5"/>
                        </a:spcBef>
                      </a:pPr>
                      <a:r>
                        <a:rPr sz="1100" dirty="0">
                          <a:latin typeface="Century Gothic"/>
                          <a:cs typeface="Century Gothic"/>
                        </a:rPr>
                        <a:t>1-</a:t>
                      </a:r>
                      <a:r>
                        <a:rPr sz="1100" spc="-10" dirty="0">
                          <a:latin typeface="Century Gothic"/>
                          <a:cs typeface="Century Gothic"/>
                        </a:rPr>
                        <a:t>877-622-</a:t>
                      </a:r>
                      <a:r>
                        <a:rPr sz="1100" spc="-20" dirty="0">
                          <a:latin typeface="Century Gothic"/>
                          <a:cs typeface="Century Gothic"/>
                        </a:rPr>
                        <a:t>4327</a:t>
                      </a:r>
                      <a:endParaRPr sz="1100">
                        <a:latin typeface="Century Gothic"/>
                        <a:cs typeface="Century Gothic"/>
                      </a:endParaRPr>
                    </a:p>
                  </a:txBody>
                  <a:tcPr marL="0" marR="0" marT="134620" marB="0">
                    <a:lnT w="9525">
                      <a:solidFill>
                        <a:srgbClr val="7E7E7E"/>
                      </a:solidFill>
                      <a:prstDash val="solid"/>
                    </a:lnT>
                    <a:lnB w="9525">
                      <a:solidFill>
                        <a:srgbClr val="7E7E7E"/>
                      </a:solidFill>
                      <a:prstDash val="solid"/>
                    </a:lnB>
                    <a:solidFill>
                      <a:srgbClr val="D9D9D9"/>
                    </a:solidFill>
                  </a:tcPr>
                </a:tc>
                <a:tc>
                  <a:txBody>
                    <a:bodyPr/>
                    <a:lstStyle/>
                    <a:p>
                      <a:pPr marL="652145" marR="1098550" indent="-1270" algn="ctr">
                        <a:lnSpc>
                          <a:spcPct val="100000"/>
                        </a:lnSpc>
                        <a:spcBef>
                          <a:spcPts val="345"/>
                        </a:spcBef>
                      </a:pPr>
                      <a:r>
                        <a:rPr sz="1100" b="1" spc="-10" dirty="0">
                          <a:latin typeface="Century Gothic"/>
                          <a:cs typeface="Century Gothic"/>
                        </a:rPr>
                        <a:t>Website: </a:t>
                      </a:r>
                      <a:r>
                        <a:rPr sz="1100" u="sng" spc="-10" dirty="0">
                          <a:solidFill>
                            <a:srgbClr val="0000FF"/>
                          </a:solidFill>
                          <a:uFill>
                            <a:solidFill>
                              <a:srgbClr val="0000FF"/>
                            </a:solidFill>
                          </a:uFill>
                          <a:latin typeface="Century Gothic"/>
                          <a:cs typeface="Century Gothic"/>
                          <a:hlinkClick r:id="rId3"/>
                        </a:rPr>
                        <a:t>www.myCigna.com</a:t>
                      </a:r>
                      <a:r>
                        <a:rPr sz="1100" u="none" spc="-10" dirty="0">
                          <a:solidFill>
                            <a:srgbClr val="0000FF"/>
                          </a:solidFill>
                          <a:latin typeface="Century Gothic"/>
                          <a:cs typeface="Century Gothic"/>
                        </a:rPr>
                        <a:t> </a:t>
                      </a:r>
                      <a:r>
                        <a:rPr sz="1100" b="1" u="none" dirty="0">
                          <a:latin typeface="Century Gothic"/>
                          <a:cs typeface="Century Gothic"/>
                        </a:rPr>
                        <a:t>Employer</a:t>
                      </a:r>
                      <a:r>
                        <a:rPr sz="1100" b="1" u="none" spc="-55" dirty="0">
                          <a:latin typeface="Century Gothic"/>
                          <a:cs typeface="Century Gothic"/>
                        </a:rPr>
                        <a:t> </a:t>
                      </a:r>
                      <a:r>
                        <a:rPr sz="1100" b="1" u="none" spc="-25" dirty="0">
                          <a:latin typeface="Century Gothic"/>
                          <a:cs typeface="Century Gothic"/>
                        </a:rPr>
                        <a:t>ID:</a:t>
                      </a:r>
                      <a:endParaRPr sz="1100">
                        <a:latin typeface="Century Gothic"/>
                        <a:cs typeface="Century Gothic"/>
                      </a:endParaRPr>
                    </a:p>
                    <a:p>
                      <a:pPr marR="447040" algn="ctr">
                        <a:lnSpc>
                          <a:spcPct val="100000"/>
                        </a:lnSpc>
                      </a:pPr>
                      <a:r>
                        <a:rPr sz="1100" dirty="0">
                          <a:latin typeface="Century Gothic"/>
                          <a:cs typeface="Century Gothic"/>
                        </a:rPr>
                        <a:t>CokeNE</a:t>
                      </a:r>
                      <a:r>
                        <a:rPr sz="1100" spc="-50" dirty="0">
                          <a:latin typeface="Century Gothic"/>
                          <a:cs typeface="Century Gothic"/>
                        </a:rPr>
                        <a:t> </a:t>
                      </a:r>
                      <a:r>
                        <a:rPr sz="1100" dirty="0">
                          <a:latin typeface="Century Gothic"/>
                          <a:cs typeface="Century Gothic"/>
                        </a:rPr>
                        <a:t>(for</a:t>
                      </a:r>
                      <a:r>
                        <a:rPr sz="1100" spc="-25" dirty="0">
                          <a:latin typeface="Century Gothic"/>
                          <a:cs typeface="Century Gothic"/>
                        </a:rPr>
                        <a:t> </a:t>
                      </a:r>
                      <a:r>
                        <a:rPr sz="1100" dirty="0">
                          <a:latin typeface="Century Gothic"/>
                          <a:cs typeface="Century Gothic"/>
                        </a:rPr>
                        <a:t>initial</a:t>
                      </a:r>
                      <a:r>
                        <a:rPr sz="1100" spc="-35" dirty="0">
                          <a:latin typeface="Century Gothic"/>
                          <a:cs typeface="Century Gothic"/>
                        </a:rPr>
                        <a:t> </a:t>
                      </a:r>
                      <a:r>
                        <a:rPr sz="1100" spc="-10" dirty="0">
                          <a:latin typeface="Century Gothic"/>
                          <a:cs typeface="Century Gothic"/>
                        </a:rPr>
                        <a:t>registration)</a:t>
                      </a:r>
                      <a:endParaRPr sz="1100">
                        <a:latin typeface="Century Gothic"/>
                        <a:cs typeface="Century Gothic"/>
                      </a:endParaRPr>
                    </a:p>
                  </a:txBody>
                  <a:tcPr marL="0" marR="0" marT="43815" marB="0">
                    <a:lnT w="9525">
                      <a:solidFill>
                        <a:srgbClr val="7E7E7E"/>
                      </a:solidFill>
                      <a:prstDash val="solid"/>
                    </a:lnT>
                    <a:lnB w="9525">
                      <a:solidFill>
                        <a:srgbClr val="7E7E7E"/>
                      </a:solidFill>
                      <a:prstDash val="solid"/>
                    </a:lnB>
                    <a:solidFill>
                      <a:srgbClr val="FFFFFF"/>
                    </a:solidFill>
                  </a:tcPr>
                </a:tc>
                <a:extLst>
                  <a:ext uri="{0D108BD9-81ED-4DB2-BD59-A6C34878D82A}">
                    <a16:rowId xmlns:a16="http://schemas.microsoft.com/office/drawing/2014/main" val="10011"/>
                  </a:ext>
                </a:extLst>
              </a:tr>
              <a:tr h="502920">
                <a:tc>
                  <a:txBody>
                    <a:bodyPr/>
                    <a:lstStyle/>
                    <a:p>
                      <a:pPr marL="498475">
                        <a:lnSpc>
                          <a:spcPts val="1310"/>
                        </a:lnSpc>
                      </a:pPr>
                      <a:r>
                        <a:rPr sz="1100" b="1" dirty="0">
                          <a:latin typeface="Century Gothic"/>
                          <a:cs typeface="Century Gothic"/>
                        </a:rPr>
                        <a:t>Leave</a:t>
                      </a:r>
                      <a:r>
                        <a:rPr sz="1100" b="1" spc="-25" dirty="0">
                          <a:latin typeface="Century Gothic"/>
                          <a:cs typeface="Century Gothic"/>
                        </a:rPr>
                        <a:t> </a:t>
                      </a:r>
                      <a:r>
                        <a:rPr sz="1100" b="1" dirty="0">
                          <a:latin typeface="Century Gothic"/>
                          <a:cs typeface="Century Gothic"/>
                        </a:rPr>
                        <a:t>of</a:t>
                      </a:r>
                      <a:r>
                        <a:rPr sz="1100" b="1" spc="-5" dirty="0">
                          <a:latin typeface="Century Gothic"/>
                          <a:cs typeface="Century Gothic"/>
                        </a:rPr>
                        <a:t> </a:t>
                      </a:r>
                      <a:r>
                        <a:rPr sz="1100" b="1" spc="-10" dirty="0">
                          <a:latin typeface="Century Gothic"/>
                          <a:cs typeface="Century Gothic"/>
                        </a:rPr>
                        <a:t>Absence</a:t>
                      </a:r>
                      <a:endParaRPr sz="1100" dirty="0">
                        <a:latin typeface="Century Gothic"/>
                        <a:cs typeface="Century Gothic"/>
                      </a:endParaRPr>
                    </a:p>
                    <a:p>
                      <a:pPr marL="497205">
                        <a:lnSpc>
                          <a:spcPct val="100000"/>
                        </a:lnSpc>
                      </a:pPr>
                      <a:r>
                        <a:rPr lang="en-US" sz="1100" dirty="0">
                          <a:latin typeface="Century Gothic"/>
                          <a:cs typeface="Century Gothic"/>
                        </a:rPr>
                        <a:t>New York Life</a:t>
                      </a:r>
                      <a:endParaRPr sz="1100" dirty="0">
                        <a:latin typeface="Century Gothic"/>
                        <a:cs typeface="Century Gothic"/>
                      </a:endParaRPr>
                    </a:p>
                  </a:txBody>
                  <a:tcPr marL="0" marR="0" marT="0" marB="0">
                    <a:lnT w="9525">
                      <a:solidFill>
                        <a:srgbClr val="7E7E7E"/>
                      </a:solidFill>
                      <a:prstDash val="solid"/>
                    </a:lnT>
                    <a:lnB w="9525">
                      <a:solidFill>
                        <a:srgbClr val="7E7E7E"/>
                      </a:solidFill>
                      <a:prstDash val="solid"/>
                    </a:lnB>
                    <a:solidFill>
                      <a:srgbClr val="FFFFFF"/>
                    </a:solidFill>
                  </a:tcPr>
                </a:tc>
                <a:tc>
                  <a:txBody>
                    <a:bodyPr/>
                    <a:lstStyle/>
                    <a:p>
                      <a:pPr>
                        <a:lnSpc>
                          <a:spcPct val="100000"/>
                        </a:lnSpc>
                        <a:spcBef>
                          <a:spcPts val="45"/>
                        </a:spcBef>
                      </a:pPr>
                      <a:endParaRPr sz="1100" dirty="0">
                        <a:latin typeface="Times New Roman"/>
                        <a:cs typeface="Times New Roman"/>
                      </a:endParaRPr>
                    </a:p>
                    <a:p>
                      <a:pPr algn="ctr">
                        <a:lnSpc>
                          <a:spcPct val="100000"/>
                        </a:lnSpc>
                      </a:pPr>
                      <a:r>
                        <a:rPr sz="1100" dirty="0">
                          <a:latin typeface="Century Gothic"/>
                          <a:cs typeface="Century Gothic"/>
                        </a:rPr>
                        <a:t>1-</a:t>
                      </a:r>
                      <a:r>
                        <a:rPr sz="1100" spc="-10" dirty="0">
                          <a:latin typeface="Century Gothic"/>
                          <a:cs typeface="Century Gothic"/>
                        </a:rPr>
                        <a:t>8</a:t>
                      </a:r>
                      <a:r>
                        <a:rPr lang="en-US" sz="1100" spc="-10" dirty="0">
                          <a:latin typeface="Century Gothic"/>
                          <a:cs typeface="Century Gothic"/>
                        </a:rPr>
                        <a:t>88-842-4462</a:t>
                      </a:r>
                      <a:endParaRPr sz="1100" dirty="0">
                        <a:latin typeface="Century Gothic"/>
                        <a:cs typeface="Century Gothic"/>
                      </a:endParaRPr>
                    </a:p>
                  </a:txBody>
                  <a:tcPr marL="0" marR="0" marT="5715" marB="0">
                    <a:lnT w="9525">
                      <a:solidFill>
                        <a:srgbClr val="7E7E7E"/>
                      </a:solidFill>
                      <a:prstDash val="solid"/>
                    </a:lnT>
                    <a:lnB w="9525">
                      <a:solidFill>
                        <a:srgbClr val="7E7E7E"/>
                      </a:solidFill>
                      <a:prstDash val="solid"/>
                    </a:lnB>
                    <a:solidFill>
                      <a:srgbClr val="D9D9D9"/>
                    </a:solidFill>
                  </a:tcPr>
                </a:tc>
                <a:tc>
                  <a:txBody>
                    <a:bodyPr/>
                    <a:lstStyle/>
                    <a:p>
                      <a:pPr>
                        <a:lnSpc>
                          <a:spcPct val="100000"/>
                        </a:lnSpc>
                        <a:spcBef>
                          <a:spcPts val="45"/>
                        </a:spcBef>
                      </a:pPr>
                      <a:endParaRPr sz="1100" dirty="0">
                        <a:latin typeface="Times New Roman"/>
                        <a:cs typeface="Times New Roman"/>
                      </a:endParaRPr>
                    </a:p>
                    <a:p>
                      <a:pPr marR="446405" algn="ctr">
                        <a:lnSpc>
                          <a:spcPct val="100000"/>
                        </a:lnSpc>
                      </a:pPr>
                      <a:r>
                        <a:rPr sz="1100" u="sng" spc="-10" dirty="0">
                          <a:solidFill>
                            <a:srgbClr val="0000FF"/>
                          </a:solidFill>
                          <a:uFill>
                            <a:solidFill>
                              <a:srgbClr val="0000FF"/>
                            </a:solidFill>
                          </a:uFill>
                          <a:latin typeface="Century Gothic"/>
                          <a:cs typeface="Century Gothic"/>
                          <a:hlinkClick r:id="rId6"/>
                        </a:rPr>
                        <a:t>www.</a:t>
                      </a:r>
                      <a:r>
                        <a:rPr lang="en-US" sz="1100" u="sng" spc="-10" dirty="0">
                          <a:solidFill>
                            <a:srgbClr val="0000FF"/>
                          </a:solidFill>
                          <a:uFill>
                            <a:solidFill>
                              <a:srgbClr val="0000FF"/>
                            </a:solidFill>
                          </a:uFill>
                          <a:latin typeface="Century Gothic"/>
                          <a:cs typeface="Century Gothic"/>
                          <a:hlinkClick r:id="rId6"/>
                        </a:rPr>
                        <a:t>MyNYLGBS</a:t>
                      </a:r>
                      <a:r>
                        <a:rPr sz="1100" u="sng" spc="-10" dirty="0">
                          <a:solidFill>
                            <a:srgbClr val="0000FF"/>
                          </a:solidFill>
                          <a:uFill>
                            <a:solidFill>
                              <a:srgbClr val="0000FF"/>
                            </a:solidFill>
                          </a:uFill>
                          <a:latin typeface="Century Gothic"/>
                          <a:cs typeface="Century Gothic"/>
                          <a:hlinkClick r:id="rId6"/>
                        </a:rPr>
                        <a:t>.com</a:t>
                      </a:r>
                      <a:endParaRPr sz="1100" dirty="0">
                        <a:latin typeface="Century Gothic"/>
                        <a:cs typeface="Century Gothic"/>
                      </a:endParaRPr>
                    </a:p>
                  </a:txBody>
                  <a:tcPr marL="0" marR="0" marT="5715" marB="0">
                    <a:lnT w="9525">
                      <a:solidFill>
                        <a:srgbClr val="7E7E7E"/>
                      </a:solidFill>
                      <a:prstDash val="solid"/>
                    </a:lnT>
                    <a:lnB w="9525">
                      <a:solidFill>
                        <a:srgbClr val="7E7E7E"/>
                      </a:solidFill>
                      <a:prstDash val="solid"/>
                    </a:lnB>
                    <a:solidFill>
                      <a:srgbClr val="FFFFFF"/>
                    </a:solidFill>
                  </a:tcPr>
                </a:tc>
                <a:extLst>
                  <a:ext uri="{0D108BD9-81ED-4DB2-BD59-A6C34878D82A}">
                    <a16:rowId xmlns:a16="http://schemas.microsoft.com/office/drawing/2014/main" val="10012"/>
                  </a:ext>
                </a:extLst>
              </a:tr>
              <a:tr h="723265">
                <a:tc>
                  <a:txBody>
                    <a:bodyPr/>
                    <a:lstStyle/>
                    <a:p>
                      <a:pPr marL="498475">
                        <a:lnSpc>
                          <a:spcPts val="1310"/>
                        </a:lnSpc>
                      </a:pPr>
                      <a:r>
                        <a:rPr sz="1100" b="1" dirty="0">
                          <a:latin typeface="Century Gothic"/>
                          <a:cs typeface="Century Gothic"/>
                        </a:rPr>
                        <a:t>Virtual</a:t>
                      </a:r>
                      <a:r>
                        <a:rPr sz="1100" b="1" spc="-25" dirty="0">
                          <a:latin typeface="Century Gothic"/>
                          <a:cs typeface="Century Gothic"/>
                        </a:rPr>
                        <a:t> </a:t>
                      </a:r>
                      <a:r>
                        <a:rPr sz="1100" b="1" dirty="0">
                          <a:latin typeface="Century Gothic"/>
                          <a:cs typeface="Century Gothic"/>
                        </a:rPr>
                        <a:t>Vet</a:t>
                      </a:r>
                      <a:r>
                        <a:rPr sz="1100" b="1" spc="-15" dirty="0">
                          <a:latin typeface="Century Gothic"/>
                          <a:cs typeface="Century Gothic"/>
                        </a:rPr>
                        <a:t> </a:t>
                      </a:r>
                      <a:r>
                        <a:rPr sz="1100" b="1" spc="-20" dirty="0">
                          <a:latin typeface="Century Gothic"/>
                          <a:cs typeface="Century Gothic"/>
                        </a:rPr>
                        <a:t>Care</a:t>
                      </a:r>
                      <a:endParaRPr sz="1100" dirty="0">
                        <a:latin typeface="Century Gothic"/>
                        <a:cs typeface="Century Gothic"/>
                      </a:endParaRPr>
                    </a:p>
                    <a:p>
                      <a:pPr marL="497205">
                        <a:lnSpc>
                          <a:spcPct val="100000"/>
                        </a:lnSpc>
                      </a:pPr>
                      <a:r>
                        <a:rPr sz="1100" spc="-10" dirty="0">
                          <a:latin typeface="Century Gothic"/>
                          <a:cs typeface="Century Gothic"/>
                        </a:rPr>
                        <a:t>Airvet</a:t>
                      </a:r>
                      <a:endParaRPr sz="1100" dirty="0">
                        <a:latin typeface="Century Gothic"/>
                        <a:cs typeface="Century Gothic"/>
                      </a:endParaRPr>
                    </a:p>
                  </a:txBody>
                  <a:tcPr marL="0" marR="0" marT="0" marB="0">
                    <a:lnT w="9525">
                      <a:solidFill>
                        <a:srgbClr val="7E7E7E"/>
                      </a:solidFill>
                      <a:prstDash val="solid"/>
                    </a:lnT>
                  </a:tcPr>
                </a:tc>
                <a:tc>
                  <a:txBody>
                    <a:bodyPr/>
                    <a:lstStyle/>
                    <a:p>
                      <a:pPr marL="3175" algn="ctr">
                        <a:lnSpc>
                          <a:spcPct val="100000"/>
                        </a:lnSpc>
                        <a:spcBef>
                          <a:spcPts val="650"/>
                        </a:spcBef>
                      </a:pPr>
                      <a:r>
                        <a:rPr sz="1100" spc="-25" dirty="0">
                          <a:latin typeface="Century Gothic"/>
                          <a:cs typeface="Century Gothic"/>
                        </a:rPr>
                        <a:t>N/A</a:t>
                      </a:r>
                      <a:endParaRPr sz="1100">
                        <a:latin typeface="Century Gothic"/>
                        <a:cs typeface="Century Gothic"/>
                      </a:endParaRPr>
                    </a:p>
                    <a:p>
                      <a:pPr marL="1097280">
                        <a:lnSpc>
                          <a:spcPct val="100000"/>
                        </a:lnSpc>
                        <a:spcBef>
                          <a:spcPts val="975"/>
                        </a:spcBef>
                        <a:tabLst>
                          <a:tab pos="1463040" algn="l"/>
                        </a:tabLst>
                      </a:pPr>
                      <a:r>
                        <a:rPr sz="1000" u="sng" spc="290" dirty="0">
                          <a:solidFill>
                            <a:srgbClr val="FFFFFF"/>
                          </a:solidFill>
                          <a:uFill>
                            <a:solidFill>
                              <a:srgbClr val="FFFFFF"/>
                            </a:solidFill>
                          </a:uFill>
                          <a:latin typeface="Century Gothic"/>
                          <a:cs typeface="Century Gothic"/>
                        </a:rPr>
                        <a:t>  </a:t>
                      </a:r>
                      <a:r>
                        <a:rPr sz="1000" u="sng" spc="-50" dirty="0">
                          <a:solidFill>
                            <a:srgbClr val="FFFFFF"/>
                          </a:solidFill>
                          <a:uFill>
                            <a:solidFill>
                              <a:srgbClr val="FFFFFF"/>
                            </a:solidFill>
                          </a:uFill>
                          <a:latin typeface="Century Gothic"/>
                          <a:cs typeface="Century Gothic"/>
                        </a:rPr>
                        <a:t>2</a:t>
                      </a:r>
                      <a:r>
                        <a:rPr sz="1000" u="sng" dirty="0">
                          <a:solidFill>
                            <a:srgbClr val="FFFFFF"/>
                          </a:solidFill>
                          <a:uFill>
                            <a:solidFill>
                              <a:srgbClr val="FFFFFF"/>
                            </a:solidFill>
                          </a:uFill>
                          <a:latin typeface="Century Gothic"/>
                          <a:cs typeface="Century Gothic"/>
                        </a:rPr>
                        <a:t>	</a:t>
                      </a:r>
                      <a:endParaRPr sz="1000">
                        <a:latin typeface="Century Gothic"/>
                        <a:cs typeface="Century Gothic"/>
                      </a:endParaRPr>
                    </a:p>
                  </a:txBody>
                  <a:tcPr marL="0" marR="0" marT="82550" marB="0">
                    <a:lnT w="9525">
                      <a:solidFill>
                        <a:srgbClr val="7E7E7E"/>
                      </a:solidFill>
                      <a:prstDash val="solid"/>
                    </a:lnT>
                  </a:tcPr>
                </a:tc>
                <a:tc>
                  <a:txBody>
                    <a:bodyPr/>
                    <a:lstStyle/>
                    <a:p>
                      <a:pPr marR="448309" algn="ctr">
                        <a:lnSpc>
                          <a:spcPct val="100000"/>
                        </a:lnSpc>
                        <a:spcBef>
                          <a:spcPts val="650"/>
                        </a:spcBef>
                      </a:pPr>
                      <a:r>
                        <a:rPr sz="1100" u="sng" spc="-10" dirty="0">
                          <a:solidFill>
                            <a:srgbClr val="0000FF"/>
                          </a:solidFill>
                          <a:uFill>
                            <a:solidFill>
                              <a:srgbClr val="0000FF"/>
                            </a:solidFill>
                          </a:uFill>
                          <a:latin typeface="Century Gothic"/>
                          <a:cs typeface="Century Gothic"/>
                          <a:hlinkClick r:id="rId9"/>
                        </a:rPr>
                        <a:t>www.join.airvet.com/getstarted</a:t>
                      </a:r>
                      <a:endParaRPr sz="1100" dirty="0">
                        <a:latin typeface="Century Gothic"/>
                        <a:cs typeface="Century Gothic"/>
                      </a:endParaRPr>
                    </a:p>
                  </a:txBody>
                  <a:tcPr marL="0" marR="0" marT="82550" marB="0">
                    <a:lnT w="9525">
                      <a:solidFill>
                        <a:srgbClr val="7E7E7E"/>
                      </a:solidFill>
                      <a:prstDash val="solid"/>
                    </a:lnT>
                  </a:tcPr>
                </a:tc>
                <a:extLst>
                  <a:ext uri="{0D108BD9-81ED-4DB2-BD59-A6C34878D82A}">
                    <a16:rowId xmlns:a16="http://schemas.microsoft.com/office/drawing/2014/main" val="10013"/>
                  </a:ext>
                </a:extLst>
              </a:tr>
            </a:tbl>
          </a:graphicData>
        </a:graphic>
      </p:graphicFrame>
      <p:sp>
        <p:nvSpPr>
          <p:cNvPr id="52" name="object 52"/>
          <p:cNvSpPr/>
          <p:nvPr/>
        </p:nvSpPr>
        <p:spPr>
          <a:xfrm>
            <a:off x="2605532" y="3387725"/>
            <a:ext cx="0" cy="203200"/>
          </a:xfrm>
          <a:custGeom>
            <a:avLst/>
            <a:gdLst/>
            <a:ahLst/>
            <a:cxnLst/>
            <a:rect l="l" t="t" r="r" b="b"/>
            <a:pathLst>
              <a:path h="203200">
                <a:moveTo>
                  <a:pt x="0" y="0"/>
                </a:moveTo>
                <a:lnTo>
                  <a:pt x="0" y="203200"/>
                </a:lnTo>
              </a:path>
            </a:pathLst>
          </a:custGeom>
          <a:ln w="9525">
            <a:solidFill>
              <a:srgbClr val="FFFFFF"/>
            </a:solidFill>
          </a:ln>
        </p:spPr>
        <p:txBody>
          <a:bodyPr wrap="square" lIns="0" tIns="0" rIns="0" bIns="0" rtlCol="0"/>
          <a:lstStyle/>
          <a:p>
            <a:endParaRPr/>
          </a:p>
        </p:txBody>
      </p:sp>
      <p:sp>
        <p:nvSpPr>
          <p:cNvPr id="53" name="object 53"/>
          <p:cNvSpPr/>
          <p:nvPr/>
        </p:nvSpPr>
        <p:spPr>
          <a:xfrm>
            <a:off x="4650232" y="3387725"/>
            <a:ext cx="0" cy="203200"/>
          </a:xfrm>
          <a:custGeom>
            <a:avLst/>
            <a:gdLst/>
            <a:ahLst/>
            <a:cxnLst/>
            <a:rect l="l" t="t" r="r" b="b"/>
            <a:pathLst>
              <a:path h="203200">
                <a:moveTo>
                  <a:pt x="0" y="0"/>
                </a:moveTo>
                <a:lnTo>
                  <a:pt x="0" y="203200"/>
                </a:lnTo>
              </a:path>
            </a:pathLst>
          </a:custGeom>
          <a:ln w="9525">
            <a:solidFill>
              <a:srgbClr val="FFFFFF"/>
            </a:solidFill>
          </a:ln>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3319" y="209803"/>
            <a:ext cx="2156460"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Medical/RX</a:t>
            </a:r>
            <a:r>
              <a:rPr sz="2000" spc="-70" dirty="0">
                <a:latin typeface="Century Gothic"/>
                <a:cs typeface="Century Gothic"/>
              </a:rPr>
              <a:t> </a:t>
            </a:r>
            <a:r>
              <a:rPr sz="2000" spc="-10" dirty="0">
                <a:latin typeface="Century Gothic"/>
                <a:cs typeface="Century Gothic"/>
              </a:rPr>
              <a:t>Plans</a:t>
            </a:r>
            <a:endParaRPr sz="2000">
              <a:latin typeface="Century Gothic"/>
              <a:cs typeface="Century Gothic"/>
            </a:endParaRPr>
          </a:p>
        </p:txBody>
      </p:sp>
      <p:grpSp>
        <p:nvGrpSpPr>
          <p:cNvPr id="3" name="object 3"/>
          <p:cNvGrpSpPr/>
          <p:nvPr/>
        </p:nvGrpSpPr>
        <p:grpSpPr>
          <a:xfrm>
            <a:off x="0" y="9698735"/>
            <a:ext cx="7772400" cy="359410"/>
            <a:chOff x="0" y="9698735"/>
            <a:chExt cx="7772400" cy="359410"/>
          </a:xfrm>
        </p:grpSpPr>
        <p:sp>
          <p:nvSpPr>
            <p:cNvPr id="4" name="object 4"/>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DF1522"/>
            </a:solidFill>
          </p:spPr>
          <p:txBody>
            <a:bodyPr wrap="square" lIns="0" tIns="0" rIns="0" bIns="0" rtlCol="0"/>
            <a:lstStyle/>
            <a:p>
              <a:endParaRPr/>
            </a:p>
          </p:txBody>
        </p:sp>
      </p:grpSp>
      <p:sp>
        <p:nvSpPr>
          <p:cNvPr id="6" name="object 6"/>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grpSp>
        <p:nvGrpSpPr>
          <p:cNvPr id="7" name="object 7"/>
          <p:cNvGrpSpPr/>
          <p:nvPr/>
        </p:nvGrpSpPr>
        <p:grpSpPr>
          <a:xfrm>
            <a:off x="4829555" y="67056"/>
            <a:ext cx="2943225" cy="858519"/>
            <a:chOff x="4829555" y="67056"/>
            <a:chExt cx="2943225" cy="858519"/>
          </a:xfrm>
        </p:grpSpPr>
        <p:sp>
          <p:nvSpPr>
            <p:cNvPr id="8" name="object 8"/>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pic>
          <p:nvPicPr>
            <p:cNvPr id="9" name="object 9"/>
            <p:cNvPicPr/>
            <p:nvPr/>
          </p:nvPicPr>
          <p:blipFill>
            <a:blip r:embed="rId2" cstate="print"/>
            <a:stretch>
              <a:fillRect/>
            </a:stretch>
          </p:blipFill>
          <p:spPr>
            <a:xfrm>
              <a:off x="6807707" y="67056"/>
              <a:ext cx="771144" cy="858012"/>
            </a:xfrm>
            <a:prstGeom prst="rect">
              <a:avLst/>
            </a:prstGeom>
          </p:spPr>
        </p:pic>
      </p:grpSp>
      <p:sp>
        <p:nvSpPr>
          <p:cNvPr id="10" name="object 10"/>
          <p:cNvSpPr/>
          <p:nvPr/>
        </p:nvSpPr>
        <p:spPr>
          <a:xfrm>
            <a:off x="1611757" y="3825519"/>
            <a:ext cx="1575435" cy="180975"/>
          </a:xfrm>
          <a:custGeom>
            <a:avLst/>
            <a:gdLst/>
            <a:ahLst/>
            <a:cxnLst/>
            <a:rect l="l" t="t" r="r" b="b"/>
            <a:pathLst>
              <a:path w="1575435" h="180975">
                <a:moveTo>
                  <a:pt x="1574927" y="0"/>
                </a:moveTo>
                <a:lnTo>
                  <a:pt x="0" y="0"/>
                </a:lnTo>
                <a:lnTo>
                  <a:pt x="0" y="180441"/>
                </a:lnTo>
                <a:lnTo>
                  <a:pt x="1574927" y="180441"/>
                </a:lnTo>
                <a:lnTo>
                  <a:pt x="1574927" y="0"/>
                </a:lnTo>
                <a:close/>
              </a:path>
            </a:pathLst>
          </a:custGeom>
          <a:solidFill>
            <a:srgbClr val="D9D9D9"/>
          </a:solidFill>
        </p:spPr>
        <p:txBody>
          <a:bodyPr wrap="square" lIns="0" tIns="0" rIns="0" bIns="0" rtlCol="0"/>
          <a:lstStyle/>
          <a:p>
            <a:endParaRPr/>
          </a:p>
        </p:txBody>
      </p:sp>
      <p:sp>
        <p:nvSpPr>
          <p:cNvPr id="11" name="object 11"/>
          <p:cNvSpPr/>
          <p:nvPr/>
        </p:nvSpPr>
        <p:spPr>
          <a:xfrm>
            <a:off x="4634738" y="3825519"/>
            <a:ext cx="2986405" cy="180975"/>
          </a:xfrm>
          <a:custGeom>
            <a:avLst/>
            <a:gdLst/>
            <a:ahLst/>
            <a:cxnLst/>
            <a:rect l="l" t="t" r="r" b="b"/>
            <a:pathLst>
              <a:path w="2986404" h="180975">
                <a:moveTo>
                  <a:pt x="2986278" y="0"/>
                </a:moveTo>
                <a:lnTo>
                  <a:pt x="1676400" y="0"/>
                </a:lnTo>
                <a:lnTo>
                  <a:pt x="0" y="0"/>
                </a:lnTo>
                <a:lnTo>
                  <a:pt x="0" y="146570"/>
                </a:lnTo>
                <a:lnTo>
                  <a:pt x="1676400" y="146570"/>
                </a:lnTo>
                <a:lnTo>
                  <a:pt x="1676400" y="180441"/>
                </a:lnTo>
                <a:lnTo>
                  <a:pt x="2986278" y="180441"/>
                </a:lnTo>
                <a:lnTo>
                  <a:pt x="2986278" y="0"/>
                </a:lnTo>
                <a:close/>
              </a:path>
            </a:pathLst>
          </a:custGeom>
          <a:solidFill>
            <a:srgbClr val="D9D9D9"/>
          </a:solidFill>
        </p:spPr>
        <p:txBody>
          <a:bodyPr wrap="square" lIns="0" tIns="0" rIns="0" bIns="0" rtlCol="0"/>
          <a:lstStyle/>
          <a:p>
            <a:endParaRPr/>
          </a:p>
        </p:txBody>
      </p:sp>
      <p:sp>
        <p:nvSpPr>
          <p:cNvPr id="12" name="object 12"/>
          <p:cNvSpPr/>
          <p:nvPr/>
        </p:nvSpPr>
        <p:spPr>
          <a:xfrm>
            <a:off x="276148" y="4373638"/>
            <a:ext cx="7345045" cy="355600"/>
          </a:xfrm>
          <a:custGeom>
            <a:avLst/>
            <a:gdLst/>
            <a:ahLst/>
            <a:cxnLst/>
            <a:rect l="l" t="t" r="r" b="b"/>
            <a:pathLst>
              <a:path w="7345045" h="355600">
                <a:moveTo>
                  <a:pt x="1335532" y="33858"/>
                </a:moveTo>
                <a:lnTo>
                  <a:pt x="0" y="33858"/>
                </a:lnTo>
                <a:lnTo>
                  <a:pt x="0" y="355333"/>
                </a:lnTo>
                <a:lnTo>
                  <a:pt x="1335532" y="355333"/>
                </a:lnTo>
                <a:lnTo>
                  <a:pt x="1335532" y="33858"/>
                </a:lnTo>
                <a:close/>
              </a:path>
              <a:path w="7345045" h="355600">
                <a:moveTo>
                  <a:pt x="7344867" y="33858"/>
                </a:moveTo>
                <a:lnTo>
                  <a:pt x="6034989" y="33858"/>
                </a:lnTo>
                <a:lnTo>
                  <a:pt x="6034989" y="0"/>
                </a:lnTo>
                <a:lnTo>
                  <a:pt x="4358589" y="0"/>
                </a:lnTo>
                <a:lnTo>
                  <a:pt x="4358589" y="33858"/>
                </a:lnTo>
                <a:lnTo>
                  <a:pt x="2910535" y="33858"/>
                </a:lnTo>
                <a:lnTo>
                  <a:pt x="2910408" y="33858"/>
                </a:lnTo>
                <a:lnTo>
                  <a:pt x="1335608" y="33858"/>
                </a:lnTo>
                <a:lnTo>
                  <a:pt x="1335608" y="355333"/>
                </a:lnTo>
                <a:lnTo>
                  <a:pt x="2910408" y="355333"/>
                </a:lnTo>
                <a:lnTo>
                  <a:pt x="2910535" y="355333"/>
                </a:lnTo>
                <a:lnTo>
                  <a:pt x="4358589" y="355333"/>
                </a:lnTo>
                <a:lnTo>
                  <a:pt x="4358589" y="321475"/>
                </a:lnTo>
                <a:lnTo>
                  <a:pt x="6034989" y="321475"/>
                </a:lnTo>
                <a:lnTo>
                  <a:pt x="6034989" y="355333"/>
                </a:lnTo>
                <a:lnTo>
                  <a:pt x="7344867" y="355333"/>
                </a:lnTo>
                <a:lnTo>
                  <a:pt x="7344867" y="33858"/>
                </a:lnTo>
                <a:close/>
              </a:path>
            </a:pathLst>
          </a:custGeom>
          <a:solidFill>
            <a:srgbClr val="D9D9D9"/>
          </a:solidFill>
        </p:spPr>
        <p:txBody>
          <a:bodyPr wrap="square" lIns="0" tIns="0" rIns="0" bIns="0" rtlCol="0"/>
          <a:lstStyle/>
          <a:p>
            <a:endParaRPr/>
          </a:p>
        </p:txBody>
      </p:sp>
      <p:sp>
        <p:nvSpPr>
          <p:cNvPr id="13" name="object 13"/>
          <p:cNvSpPr/>
          <p:nvPr/>
        </p:nvSpPr>
        <p:spPr>
          <a:xfrm>
            <a:off x="276148" y="4966804"/>
            <a:ext cx="7345045" cy="330835"/>
          </a:xfrm>
          <a:custGeom>
            <a:avLst/>
            <a:gdLst/>
            <a:ahLst/>
            <a:cxnLst/>
            <a:rect l="l" t="t" r="r" b="b"/>
            <a:pathLst>
              <a:path w="7345045" h="330835">
                <a:moveTo>
                  <a:pt x="1335532" y="0"/>
                </a:moveTo>
                <a:lnTo>
                  <a:pt x="0" y="0"/>
                </a:lnTo>
                <a:lnTo>
                  <a:pt x="0" y="296379"/>
                </a:lnTo>
                <a:lnTo>
                  <a:pt x="1335532" y="296379"/>
                </a:lnTo>
                <a:lnTo>
                  <a:pt x="1335532" y="0"/>
                </a:lnTo>
                <a:close/>
              </a:path>
              <a:path w="7345045" h="330835">
                <a:moveTo>
                  <a:pt x="7344867" y="0"/>
                </a:moveTo>
                <a:lnTo>
                  <a:pt x="6034989" y="0"/>
                </a:lnTo>
                <a:lnTo>
                  <a:pt x="4358589" y="0"/>
                </a:lnTo>
                <a:lnTo>
                  <a:pt x="4358589" y="33858"/>
                </a:lnTo>
                <a:lnTo>
                  <a:pt x="2910535" y="33858"/>
                </a:lnTo>
                <a:lnTo>
                  <a:pt x="2910408" y="33858"/>
                </a:lnTo>
                <a:lnTo>
                  <a:pt x="1335608" y="33858"/>
                </a:lnTo>
                <a:lnTo>
                  <a:pt x="1335608" y="330238"/>
                </a:lnTo>
                <a:lnTo>
                  <a:pt x="2910408" y="330238"/>
                </a:lnTo>
                <a:lnTo>
                  <a:pt x="2910535" y="330238"/>
                </a:lnTo>
                <a:lnTo>
                  <a:pt x="4358589" y="330238"/>
                </a:lnTo>
                <a:lnTo>
                  <a:pt x="4358589" y="296379"/>
                </a:lnTo>
                <a:lnTo>
                  <a:pt x="6034989" y="296379"/>
                </a:lnTo>
                <a:lnTo>
                  <a:pt x="7344867" y="296379"/>
                </a:lnTo>
                <a:lnTo>
                  <a:pt x="7344867" y="0"/>
                </a:lnTo>
                <a:close/>
              </a:path>
            </a:pathLst>
          </a:custGeom>
          <a:solidFill>
            <a:srgbClr val="D9D9D9"/>
          </a:solidFill>
        </p:spPr>
        <p:txBody>
          <a:bodyPr wrap="square" lIns="0" tIns="0" rIns="0" bIns="0" rtlCol="0"/>
          <a:lstStyle/>
          <a:p>
            <a:endParaRPr/>
          </a:p>
        </p:txBody>
      </p:sp>
      <p:sp>
        <p:nvSpPr>
          <p:cNvPr id="14" name="object 14"/>
          <p:cNvSpPr/>
          <p:nvPr/>
        </p:nvSpPr>
        <p:spPr>
          <a:xfrm>
            <a:off x="276148" y="5598185"/>
            <a:ext cx="7345045" cy="347980"/>
          </a:xfrm>
          <a:custGeom>
            <a:avLst/>
            <a:gdLst/>
            <a:ahLst/>
            <a:cxnLst/>
            <a:rect l="l" t="t" r="r" b="b"/>
            <a:pathLst>
              <a:path w="7345045" h="347979">
                <a:moveTo>
                  <a:pt x="1335532" y="0"/>
                </a:moveTo>
                <a:lnTo>
                  <a:pt x="0" y="0"/>
                </a:lnTo>
                <a:lnTo>
                  <a:pt x="0" y="347827"/>
                </a:lnTo>
                <a:lnTo>
                  <a:pt x="1335532" y="347827"/>
                </a:lnTo>
                <a:lnTo>
                  <a:pt x="1335532" y="0"/>
                </a:lnTo>
                <a:close/>
              </a:path>
              <a:path w="7345045" h="347979">
                <a:moveTo>
                  <a:pt x="7344867" y="0"/>
                </a:moveTo>
                <a:lnTo>
                  <a:pt x="7344867" y="0"/>
                </a:lnTo>
                <a:lnTo>
                  <a:pt x="1335608" y="0"/>
                </a:lnTo>
                <a:lnTo>
                  <a:pt x="1335608" y="347827"/>
                </a:lnTo>
                <a:lnTo>
                  <a:pt x="2910535" y="347827"/>
                </a:lnTo>
                <a:lnTo>
                  <a:pt x="2910535" y="313931"/>
                </a:lnTo>
                <a:lnTo>
                  <a:pt x="4358589" y="313931"/>
                </a:lnTo>
                <a:lnTo>
                  <a:pt x="4358589" y="347827"/>
                </a:lnTo>
                <a:lnTo>
                  <a:pt x="6034989" y="347827"/>
                </a:lnTo>
                <a:lnTo>
                  <a:pt x="7344867" y="347827"/>
                </a:lnTo>
                <a:lnTo>
                  <a:pt x="7344867" y="0"/>
                </a:lnTo>
                <a:close/>
              </a:path>
            </a:pathLst>
          </a:custGeom>
          <a:solidFill>
            <a:srgbClr val="D9D9D9"/>
          </a:solidFill>
        </p:spPr>
        <p:txBody>
          <a:bodyPr wrap="square" lIns="0" tIns="0" rIns="0" bIns="0" rtlCol="0"/>
          <a:lstStyle/>
          <a:p>
            <a:endParaRPr/>
          </a:p>
        </p:txBody>
      </p:sp>
      <p:sp>
        <p:nvSpPr>
          <p:cNvPr id="15" name="object 15"/>
          <p:cNvSpPr/>
          <p:nvPr/>
        </p:nvSpPr>
        <p:spPr>
          <a:xfrm>
            <a:off x="276148" y="6176593"/>
            <a:ext cx="7345045" cy="323215"/>
          </a:xfrm>
          <a:custGeom>
            <a:avLst/>
            <a:gdLst/>
            <a:ahLst/>
            <a:cxnLst/>
            <a:rect l="l" t="t" r="r" b="b"/>
            <a:pathLst>
              <a:path w="7345045" h="323214">
                <a:moveTo>
                  <a:pt x="1335532" y="33858"/>
                </a:moveTo>
                <a:lnTo>
                  <a:pt x="0" y="33858"/>
                </a:lnTo>
                <a:lnTo>
                  <a:pt x="0" y="323011"/>
                </a:lnTo>
                <a:lnTo>
                  <a:pt x="1335532" y="323011"/>
                </a:lnTo>
                <a:lnTo>
                  <a:pt x="1335532" y="33858"/>
                </a:lnTo>
                <a:close/>
              </a:path>
              <a:path w="7345045" h="323214">
                <a:moveTo>
                  <a:pt x="7344867" y="33858"/>
                </a:moveTo>
                <a:lnTo>
                  <a:pt x="6034989" y="33858"/>
                </a:lnTo>
                <a:lnTo>
                  <a:pt x="4358589" y="33858"/>
                </a:lnTo>
                <a:lnTo>
                  <a:pt x="2910535" y="33858"/>
                </a:lnTo>
                <a:lnTo>
                  <a:pt x="2910535" y="0"/>
                </a:lnTo>
                <a:lnTo>
                  <a:pt x="1335608" y="0"/>
                </a:lnTo>
                <a:lnTo>
                  <a:pt x="1335608" y="289153"/>
                </a:lnTo>
                <a:lnTo>
                  <a:pt x="2910408" y="289153"/>
                </a:lnTo>
                <a:lnTo>
                  <a:pt x="2910408" y="323011"/>
                </a:lnTo>
                <a:lnTo>
                  <a:pt x="4358589" y="323011"/>
                </a:lnTo>
                <a:lnTo>
                  <a:pt x="6034989" y="323011"/>
                </a:lnTo>
                <a:lnTo>
                  <a:pt x="7344867" y="323011"/>
                </a:lnTo>
                <a:lnTo>
                  <a:pt x="7344867" y="33858"/>
                </a:lnTo>
                <a:close/>
              </a:path>
            </a:pathLst>
          </a:custGeom>
          <a:solidFill>
            <a:srgbClr val="D9D9D9"/>
          </a:solidFill>
        </p:spPr>
        <p:txBody>
          <a:bodyPr wrap="square" lIns="0" tIns="0" rIns="0" bIns="0" rtlCol="0"/>
          <a:lstStyle/>
          <a:p>
            <a:endParaRPr/>
          </a:p>
        </p:txBody>
      </p:sp>
      <p:grpSp>
        <p:nvGrpSpPr>
          <p:cNvPr id="16" name="object 16"/>
          <p:cNvGrpSpPr/>
          <p:nvPr/>
        </p:nvGrpSpPr>
        <p:grpSpPr>
          <a:xfrm>
            <a:off x="276148" y="6738975"/>
            <a:ext cx="7345045" cy="1454150"/>
            <a:chOff x="276148" y="6738975"/>
            <a:chExt cx="7345045" cy="1454150"/>
          </a:xfrm>
        </p:grpSpPr>
        <p:sp>
          <p:nvSpPr>
            <p:cNvPr id="17" name="object 17"/>
            <p:cNvSpPr/>
            <p:nvPr/>
          </p:nvSpPr>
          <p:spPr>
            <a:xfrm>
              <a:off x="276148" y="6738975"/>
              <a:ext cx="7345045" cy="264160"/>
            </a:xfrm>
            <a:custGeom>
              <a:avLst/>
              <a:gdLst/>
              <a:ahLst/>
              <a:cxnLst/>
              <a:rect l="l" t="t" r="r" b="b"/>
              <a:pathLst>
                <a:path w="7345045" h="264159">
                  <a:moveTo>
                    <a:pt x="1335532" y="0"/>
                  </a:moveTo>
                  <a:lnTo>
                    <a:pt x="0" y="0"/>
                  </a:lnTo>
                  <a:lnTo>
                    <a:pt x="0" y="264058"/>
                  </a:lnTo>
                  <a:lnTo>
                    <a:pt x="1335532" y="264058"/>
                  </a:lnTo>
                  <a:lnTo>
                    <a:pt x="1335532" y="0"/>
                  </a:lnTo>
                  <a:close/>
                </a:path>
                <a:path w="7345045" h="264159">
                  <a:moveTo>
                    <a:pt x="7344854" y="0"/>
                  </a:moveTo>
                  <a:lnTo>
                    <a:pt x="4358716" y="0"/>
                  </a:lnTo>
                  <a:lnTo>
                    <a:pt x="4358589" y="0"/>
                  </a:lnTo>
                  <a:lnTo>
                    <a:pt x="1335608" y="0"/>
                  </a:lnTo>
                  <a:lnTo>
                    <a:pt x="1335608" y="264058"/>
                  </a:lnTo>
                  <a:lnTo>
                    <a:pt x="4358589" y="264058"/>
                  </a:lnTo>
                  <a:lnTo>
                    <a:pt x="4358716" y="264058"/>
                  </a:lnTo>
                  <a:lnTo>
                    <a:pt x="7344854" y="264058"/>
                  </a:lnTo>
                  <a:lnTo>
                    <a:pt x="7344854" y="0"/>
                  </a:lnTo>
                  <a:close/>
                </a:path>
              </a:pathLst>
            </a:custGeom>
            <a:solidFill>
              <a:srgbClr val="D9D9D9"/>
            </a:solidFill>
          </p:spPr>
          <p:txBody>
            <a:bodyPr wrap="square" lIns="0" tIns="0" rIns="0" bIns="0" rtlCol="0"/>
            <a:lstStyle/>
            <a:p>
              <a:endParaRPr/>
            </a:p>
          </p:txBody>
        </p:sp>
        <p:sp>
          <p:nvSpPr>
            <p:cNvPr id="18" name="object 18"/>
            <p:cNvSpPr/>
            <p:nvPr/>
          </p:nvSpPr>
          <p:spPr>
            <a:xfrm>
              <a:off x="3186556" y="6969179"/>
              <a:ext cx="1448435" cy="594995"/>
            </a:xfrm>
            <a:custGeom>
              <a:avLst/>
              <a:gdLst/>
              <a:ahLst/>
              <a:cxnLst/>
              <a:rect l="l" t="t" r="r" b="b"/>
              <a:pathLst>
                <a:path w="1448435" h="594995">
                  <a:moveTo>
                    <a:pt x="1448181" y="0"/>
                  </a:moveTo>
                  <a:lnTo>
                    <a:pt x="0" y="0"/>
                  </a:lnTo>
                  <a:lnTo>
                    <a:pt x="0" y="594855"/>
                  </a:lnTo>
                  <a:lnTo>
                    <a:pt x="1448181" y="594855"/>
                  </a:lnTo>
                  <a:lnTo>
                    <a:pt x="1448181" y="0"/>
                  </a:lnTo>
                  <a:close/>
                </a:path>
              </a:pathLst>
            </a:custGeom>
            <a:solidFill>
              <a:srgbClr val="FFFFFF"/>
            </a:solidFill>
          </p:spPr>
          <p:txBody>
            <a:bodyPr wrap="square" lIns="0" tIns="0" rIns="0" bIns="0" rtlCol="0"/>
            <a:lstStyle/>
            <a:p>
              <a:endParaRPr/>
            </a:p>
          </p:txBody>
        </p:sp>
        <p:sp>
          <p:nvSpPr>
            <p:cNvPr id="19" name="object 19"/>
            <p:cNvSpPr/>
            <p:nvPr/>
          </p:nvSpPr>
          <p:spPr>
            <a:xfrm>
              <a:off x="276148" y="7564056"/>
              <a:ext cx="7345045" cy="629285"/>
            </a:xfrm>
            <a:custGeom>
              <a:avLst/>
              <a:gdLst/>
              <a:ahLst/>
              <a:cxnLst/>
              <a:rect l="l" t="t" r="r" b="b"/>
              <a:pathLst>
                <a:path w="7345045" h="629284">
                  <a:moveTo>
                    <a:pt x="1335532" y="33858"/>
                  </a:moveTo>
                  <a:lnTo>
                    <a:pt x="0" y="33858"/>
                  </a:lnTo>
                  <a:lnTo>
                    <a:pt x="0" y="628713"/>
                  </a:lnTo>
                  <a:lnTo>
                    <a:pt x="1335532" y="628713"/>
                  </a:lnTo>
                  <a:lnTo>
                    <a:pt x="1335532" y="33858"/>
                  </a:lnTo>
                  <a:close/>
                </a:path>
                <a:path w="7345045" h="629284">
                  <a:moveTo>
                    <a:pt x="7344867" y="33858"/>
                  </a:moveTo>
                  <a:lnTo>
                    <a:pt x="6034989" y="33858"/>
                  </a:lnTo>
                  <a:lnTo>
                    <a:pt x="4358589" y="33858"/>
                  </a:lnTo>
                  <a:lnTo>
                    <a:pt x="4358589" y="0"/>
                  </a:lnTo>
                  <a:lnTo>
                    <a:pt x="2910535" y="0"/>
                  </a:lnTo>
                  <a:lnTo>
                    <a:pt x="2910408" y="0"/>
                  </a:lnTo>
                  <a:lnTo>
                    <a:pt x="1335608" y="0"/>
                  </a:lnTo>
                  <a:lnTo>
                    <a:pt x="1335608" y="594855"/>
                  </a:lnTo>
                  <a:lnTo>
                    <a:pt x="2910408" y="594855"/>
                  </a:lnTo>
                  <a:lnTo>
                    <a:pt x="2910535" y="594855"/>
                  </a:lnTo>
                  <a:lnTo>
                    <a:pt x="4358589" y="594855"/>
                  </a:lnTo>
                  <a:lnTo>
                    <a:pt x="4358589" y="628713"/>
                  </a:lnTo>
                  <a:lnTo>
                    <a:pt x="6034989" y="628713"/>
                  </a:lnTo>
                  <a:lnTo>
                    <a:pt x="7344867" y="628713"/>
                  </a:lnTo>
                  <a:lnTo>
                    <a:pt x="7344867" y="33858"/>
                  </a:lnTo>
                  <a:close/>
                </a:path>
              </a:pathLst>
            </a:custGeom>
            <a:solidFill>
              <a:srgbClr val="D9D9D9"/>
            </a:solidFill>
          </p:spPr>
          <p:txBody>
            <a:bodyPr wrap="square" lIns="0" tIns="0" rIns="0" bIns="0" rtlCol="0"/>
            <a:lstStyle/>
            <a:p>
              <a:endParaRPr/>
            </a:p>
          </p:txBody>
        </p:sp>
      </p:grpSp>
      <p:graphicFrame>
        <p:nvGraphicFramePr>
          <p:cNvPr id="20" name="object 20"/>
          <p:cNvGraphicFramePr>
            <a:graphicFrameLocks noGrp="1"/>
          </p:cNvGraphicFramePr>
          <p:nvPr/>
        </p:nvGraphicFramePr>
        <p:xfrm>
          <a:off x="276148" y="3645027"/>
          <a:ext cx="7345044" cy="5130164"/>
        </p:xfrm>
        <a:graphic>
          <a:graphicData uri="http://schemas.openxmlformats.org/drawingml/2006/table">
            <a:tbl>
              <a:tblPr firstRow="1" bandRow="1">
                <a:tableStyleId>{2D5ABB26-0587-4C30-8999-92F81FD0307C}</a:tableStyleId>
              </a:tblPr>
              <a:tblGrid>
                <a:gridCol w="1335405">
                  <a:extLst>
                    <a:ext uri="{9D8B030D-6E8A-4147-A177-3AD203B41FA5}">
                      <a16:colId xmlns:a16="http://schemas.microsoft.com/office/drawing/2014/main" val="20000"/>
                    </a:ext>
                  </a:extLst>
                </a:gridCol>
                <a:gridCol w="1574800">
                  <a:extLst>
                    <a:ext uri="{9D8B030D-6E8A-4147-A177-3AD203B41FA5}">
                      <a16:colId xmlns:a16="http://schemas.microsoft.com/office/drawing/2014/main" val="20001"/>
                    </a:ext>
                  </a:extLst>
                </a:gridCol>
                <a:gridCol w="1448434">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gridCol w="1310005">
                  <a:extLst>
                    <a:ext uri="{9D8B030D-6E8A-4147-A177-3AD203B41FA5}">
                      <a16:colId xmlns:a16="http://schemas.microsoft.com/office/drawing/2014/main" val="20004"/>
                    </a:ext>
                  </a:extLst>
                </a:gridCol>
              </a:tblGrid>
              <a:tr h="354330">
                <a:tc gridSpan="4">
                  <a:txBody>
                    <a:bodyPr/>
                    <a:lstStyle/>
                    <a:p>
                      <a:pPr>
                        <a:lnSpc>
                          <a:spcPct val="100000"/>
                        </a:lnSpc>
                      </a:pPr>
                      <a:endParaRPr sz="900">
                        <a:latin typeface="Times New Roman"/>
                        <a:cs typeface="Times New Roman"/>
                      </a:endParaRPr>
                    </a:p>
                  </a:txBody>
                  <a:tcPr marL="0" marR="0" marT="0" marB="0">
                    <a:lnR w="6350">
                      <a:solidFill>
                        <a:srgbClr val="000000"/>
                      </a:solidFill>
                      <a:prstDash val="solid"/>
                    </a:lnR>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B w="6350">
                      <a:solidFill>
                        <a:srgbClr val="000000"/>
                      </a:solidFill>
                      <a:prstDash val="solid"/>
                    </a:lnB>
                  </a:tcPr>
                </a:tc>
                <a:extLst>
                  <a:ext uri="{0D108BD9-81ED-4DB2-BD59-A6C34878D82A}">
                    <a16:rowId xmlns:a16="http://schemas.microsoft.com/office/drawing/2014/main" val="10000"/>
                  </a:ext>
                </a:extLst>
              </a:tr>
              <a:tr h="174625">
                <a:tc rowSpan="2">
                  <a:txBody>
                    <a:bodyPr/>
                    <a:lstStyle/>
                    <a:p>
                      <a:pPr marL="6985" marR="535305">
                        <a:lnSpc>
                          <a:spcPct val="100000"/>
                        </a:lnSpc>
                        <a:spcBef>
                          <a:spcPts val="240"/>
                        </a:spcBef>
                      </a:pPr>
                      <a:r>
                        <a:rPr sz="900" b="1" spc="-10" dirty="0">
                          <a:latin typeface="Century Gothic"/>
                          <a:cs typeface="Century Gothic"/>
                        </a:rPr>
                        <a:t>Out-</a:t>
                      </a:r>
                      <a:r>
                        <a:rPr sz="900" b="1" dirty="0">
                          <a:latin typeface="Century Gothic"/>
                          <a:cs typeface="Century Gothic"/>
                        </a:rPr>
                        <a:t>of-</a:t>
                      </a:r>
                      <a:r>
                        <a:rPr sz="900" b="1" spc="-10" dirty="0">
                          <a:latin typeface="Century Gothic"/>
                          <a:cs typeface="Century Gothic"/>
                        </a:rPr>
                        <a:t>Pocket Maximum</a:t>
                      </a:r>
                      <a:endParaRPr sz="900">
                        <a:latin typeface="Century Gothic"/>
                        <a:cs typeface="Century Gothic"/>
                      </a:endParaRPr>
                    </a:p>
                  </a:txBody>
                  <a:tcPr marL="0" marR="0" marT="30480" marB="0">
                    <a:lnT w="6350">
                      <a:solidFill>
                        <a:srgbClr val="000000"/>
                      </a:solidFill>
                      <a:prstDash val="solid"/>
                    </a:lnT>
                    <a:lnB w="6350">
                      <a:solidFill>
                        <a:srgbClr val="000000"/>
                      </a:solidFill>
                      <a:prstDash val="solid"/>
                    </a:lnB>
                  </a:tcPr>
                </a:tc>
                <a:tc>
                  <a:txBody>
                    <a:bodyPr/>
                    <a:lstStyle/>
                    <a:p>
                      <a:pPr algn="ctr">
                        <a:lnSpc>
                          <a:spcPct val="100000"/>
                        </a:lnSpc>
                        <a:spcBef>
                          <a:spcPts val="40"/>
                        </a:spcBef>
                      </a:pPr>
                      <a:r>
                        <a:rPr sz="900" dirty="0">
                          <a:latin typeface="Century Gothic"/>
                          <a:cs typeface="Century Gothic"/>
                        </a:rPr>
                        <a:t>$5,000</a:t>
                      </a:r>
                      <a:r>
                        <a:rPr sz="900" spc="-45" dirty="0">
                          <a:latin typeface="Century Gothic"/>
                          <a:cs typeface="Century Gothic"/>
                        </a:rPr>
                        <a:t> </a:t>
                      </a:r>
                      <a:r>
                        <a:rPr sz="900" spc="-10" dirty="0">
                          <a:latin typeface="Century Gothic"/>
                          <a:cs typeface="Century Gothic"/>
                        </a:rPr>
                        <a:t>Individual</a:t>
                      </a:r>
                      <a:endParaRPr sz="900">
                        <a:latin typeface="Century Gothic"/>
                        <a:cs typeface="Century Gothic"/>
                      </a:endParaRPr>
                    </a:p>
                  </a:txBody>
                  <a:tcPr marL="0" marR="0" marT="5080" marB="0">
                    <a:lnT w="6350">
                      <a:solidFill>
                        <a:srgbClr val="000000"/>
                      </a:solidFill>
                      <a:prstDash val="solid"/>
                    </a:lnT>
                  </a:tcPr>
                </a:tc>
                <a:tc>
                  <a:txBody>
                    <a:bodyPr/>
                    <a:lstStyle/>
                    <a:p>
                      <a:pPr algn="ctr">
                        <a:lnSpc>
                          <a:spcPct val="100000"/>
                        </a:lnSpc>
                        <a:spcBef>
                          <a:spcPts val="40"/>
                        </a:spcBef>
                      </a:pPr>
                      <a:r>
                        <a:rPr sz="900" dirty="0">
                          <a:latin typeface="Century Gothic"/>
                          <a:cs typeface="Century Gothic"/>
                        </a:rPr>
                        <a:t>$6,000</a:t>
                      </a:r>
                      <a:r>
                        <a:rPr sz="900" spc="-45" dirty="0">
                          <a:latin typeface="Century Gothic"/>
                          <a:cs typeface="Century Gothic"/>
                        </a:rPr>
                        <a:t> </a:t>
                      </a:r>
                      <a:r>
                        <a:rPr sz="900" spc="-10" dirty="0">
                          <a:latin typeface="Century Gothic"/>
                          <a:cs typeface="Century Gothic"/>
                        </a:rPr>
                        <a:t>Individual</a:t>
                      </a:r>
                      <a:endParaRPr sz="900">
                        <a:latin typeface="Century Gothic"/>
                        <a:cs typeface="Century Gothic"/>
                      </a:endParaRPr>
                    </a:p>
                  </a:txBody>
                  <a:tcPr marL="0" marR="0" marT="5080" marB="0">
                    <a:lnT w="6350">
                      <a:solidFill>
                        <a:srgbClr val="000000"/>
                      </a:solidFill>
                      <a:prstDash val="solid"/>
                    </a:lnT>
                  </a:tcPr>
                </a:tc>
                <a:tc>
                  <a:txBody>
                    <a:bodyPr/>
                    <a:lstStyle/>
                    <a:p>
                      <a:pPr algn="ctr">
                        <a:lnSpc>
                          <a:spcPct val="100000"/>
                        </a:lnSpc>
                        <a:spcBef>
                          <a:spcPts val="40"/>
                        </a:spcBef>
                      </a:pPr>
                      <a:r>
                        <a:rPr sz="900" dirty="0">
                          <a:latin typeface="Century Gothic"/>
                          <a:cs typeface="Century Gothic"/>
                        </a:rPr>
                        <a:t>$8,550</a:t>
                      </a:r>
                      <a:r>
                        <a:rPr sz="900" spc="-45" dirty="0">
                          <a:latin typeface="Century Gothic"/>
                          <a:cs typeface="Century Gothic"/>
                        </a:rPr>
                        <a:t> </a:t>
                      </a:r>
                      <a:r>
                        <a:rPr sz="900" spc="-10" dirty="0">
                          <a:latin typeface="Century Gothic"/>
                          <a:cs typeface="Century Gothic"/>
                        </a:rPr>
                        <a:t>Individual</a:t>
                      </a:r>
                      <a:endParaRPr sz="900" dirty="0">
                        <a:latin typeface="Century Gothic"/>
                        <a:cs typeface="Century Gothic"/>
                      </a:endParaRPr>
                    </a:p>
                  </a:txBody>
                  <a:tcPr marL="0" marR="0" marT="5080" marB="0">
                    <a:lnR w="6350">
                      <a:solidFill>
                        <a:srgbClr val="000000"/>
                      </a:solidFill>
                      <a:prstDash val="solid"/>
                    </a:lnR>
                    <a:lnT w="6350">
                      <a:solidFill>
                        <a:srgbClr val="000000"/>
                      </a:solidFill>
                      <a:prstDash val="solid"/>
                    </a:lnT>
                  </a:tcPr>
                </a:tc>
                <a:tc>
                  <a:txBody>
                    <a:bodyPr/>
                    <a:lstStyle/>
                    <a:p>
                      <a:pPr marL="1270" algn="ctr">
                        <a:lnSpc>
                          <a:spcPct val="100000"/>
                        </a:lnSpc>
                        <a:spcBef>
                          <a:spcPts val="40"/>
                        </a:spcBef>
                      </a:pPr>
                      <a:r>
                        <a:rPr sz="900" dirty="0">
                          <a:latin typeface="Century Gothic"/>
                          <a:cs typeface="Century Gothic"/>
                        </a:rPr>
                        <a:t>$12,000</a:t>
                      </a:r>
                      <a:r>
                        <a:rPr sz="900" spc="-50" dirty="0">
                          <a:latin typeface="Century Gothic"/>
                          <a:cs typeface="Century Gothic"/>
                        </a:rPr>
                        <a:t> </a:t>
                      </a:r>
                      <a:r>
                        <a:rPr sz="900" spc="-10" dirty="0">
                          <a:latin typeface="Century Gothic"/>
                          <a:cs typeface="Century Gothic"/>
                        </a:rPr>
                        <a:t>Individual</a:t>
                      </a:r>
                      <a:endParaRPr sz="900">
                        <a:latin typeface="Century Gothic"/>
                        <a:cs typeface="Century Gothic"/>
                      </a:endParaRPr>
                    </a:p>
                  </a:txBody>
                  <a:tcPr marL="0" marR="0" marT="5080" marB="0">
                    <a:lnL w="6350">
                      <a:solidFill>
                        <a:srgbClr val="000000"/>
                      </a:solidFill>
                      <a:prstDash val="solid"/>
                    </a:lnL>
                    <a:lnT w="6350">
                      <a:solidFill>
                        <a:srgbClr val="000000"/>
                      </a:solidFill>
                      <a:prstDash val="solid"/>
                    </a:lnT>
                  </a:tcPr>
                </a:tc>
                <a:extLst>
                  <a:ext uri="{0D108BD9-81ED-4DB2-BD59-A6C34878D82A}">
                    <a16:rowId xmlns:a16="http://schemas.microsoft.com/office/drawing/2014/main" val="10001"/>
                  </a:ext>
                </a:extLst>
              </a:tr>
              <a:tr h="226060">
                <a:tc vMerge="1">
                  <a:txBody>
                    <a:bodyPr/>
                    <a:lstStyle/>
                    <a:p>
                      <a:endParaRPr/>
                    </a:p>
                  </a:txBody>
                  <a:tcPr marL="0" marR="0" marT="30480" marB="0">
                    <a:lnT w="6350">
                      <a:solidFill>
                        <a:srgbClr val="000000"/>
                      </a:solidFill>
                      <a:prstDash val="solid"/>
                    </a:lnT>
                    <a:lnB w="6350">
                      <a:solidFill>
                        <a:srgbClr val="000000"/>
                      </a:solidFill>
                      <a:prstDash val="solid"/>
                    </a:lnB>
                  </a:tcPr>
                </a:tc>
                <a:tc>
                  <a:txBody>
                    <a:bodyPr/>
                    <a:lstStyle/>
                    <a:p>
                      <a:pPr algn="ctr">
                        <a:lnSpc>
                          <a:spcPct val="100000"/>
                        </a:lnSpc>
                        <a:spcBef>
                          <a:spcPts val="244"/>
                        </a:spcBef>
                      </a:pPr>
                      <a:r>
                        <a:rPr sz="900" dirty="0">
                          <a:latin typeface="Century Gothic"/>
                          <a:cs typeface="Century Gothic"/>
                        </a:rPr>
                        <a:t>$10,000</a:t>
                      </a:r>
                      <a:r>
                        <a:rPr sz="900" spc="-50" dirty="0">
                          <a:latin typeface="Century Gothic"/>
                          <a:cs typeface="Century Gothic"/>
                        </a:rPr>
                        <a:t> </a:t>
                      </a:r>
                      <a:r>
                        <a:rPr sz="900" spc="-10" dirty="0">
                          <a:latin typeface="Century Gothic"/>
                          <a:cs typeface="Century Gothic"/>
                        </a:rPr>
                        <a:t>Family</a:t>
                      </a:r>
                      <a:endParaRPr sz="900">
                        <a:latin typeface="Century Gothic"/>
                        <a:cs typeface="Century Gothic"/>
                      </a:endParaRPr>
                    </a:p>
                  </a:txBody>
                  <a:tcPr marL="0" marR="0" marT="31114" marB="0">
                    <a:lnB w="6350">
                      <a:solidFill>
                        <a:srgbClr val="000000"/>
                      </a:solidFill>
                      <a:prstDash val="solid"/>
                    </a:lnB>
                  </a:tcPr>
                </a:tc>
                <a:tc>
                  <a:txBody>
                    <a:bodyPr/>
                    <a:lstStyle/>
                    <a:p>
                      <a:pPr marL="1270" algn="ctr">
                        <a:lnSpc>
                          <a:spcPct val="100000"/>
                        </a:lnSpc>
                        <a:spcBef>
                          <a:spcPts val="244"/>
                        </a:spcBef>
                      </a:pPr>
                      <a:r>
                        <a:rPr sz="900" dirty="0">
                          <a:latin typeface="Century Gothic"/>
                          <a:cs typeface="Century Gothic"/>
                        </a:rPr>
                        <a:t>$12,000</a:t>
                      </a:r>
                      <a:r>
                        <a:rPr sz="900" spc="-50" dirty="0">
                          <a:latin typeface="Century Gothic"/>
                          <a:cs typeface="Century Gothic"/>
                        </a:rPr>
                        <a:t> </a:t>
                      </a:r>
                      <a:r>
                        <a:rPr sz="900" spc="-10" dirty="0">
                          <a:latin typeface="Century Gothic"/>
                          <a:cs typeface="Century Gothic"/>
                        </a:rPr>
                        <a:t>Family</a:t>
                      </a:r>
                      <a:endParaRPr sz="900">
                        <a:latin typeface="Century Gothic"/>
                        <a:cs typeface="Century Gothic"/>
                      </a:endParaRPr>
                    </a:p>
                  </a:txBody>
                  <a:tcPr marL="0" marR="0" marT="31114" marB="0">
                    <a:lnB w="6350">
                      <a:solidFill>
                        <a:srgbClr val="000000"/>
                      </a:solidFill>
                      <a:prstDash val="solid"/>
                    </a:lnB>
                  </a:tcPr>
                </a:tc>
                <a:tc>
                  <a:txBody>
                    <a:bodyPr/>
                    <a:lstStyle/>
                    <a:p>
                      <a:pPr marL="1905" algn="ctr">
                        <a:lnSpc>
                          <a:spcPct val="100000"/>
                        </a:lnSpc>
                        <a:spcBef>
                          <a:spcPts val="244"/>
                        </a:spcBef>
                      </a:pPr>
                      <a:r>
                        <a:rPr sz="900" dirty="0">
                          <a:latin typeface="Century Gothic"/>
                          <a:cs typeface="Century Gothic"/>
                        </a:rPr>
                        <a:t>$17,100</a:t>
                      </a:r>
                      <a:r>
                        <a:rPr sz="900" spc="-50" dirty="0">
                          <a:latin typeface="Century Gothic"/>
                          <a:cs typeface="Century Gothic"/>
                        </a:rPr>
                        <a:t> </a:t>
                      </a:r>
                      <a:r>
                        <a:rPr sz="900" spc="-10" dirty="0">
                          <a:latin typeface="Century Gothic"/>
                          <a:cs typeface="Century Gothic"/>
                        </a:rPr>
                        <a:t>Family</a:t>
                      </a:r>
                      <a:endParaRPr sz="900" dirty="0">
                        <a:latin typeface="Century Gothic"/>
                        <a:cs typeface="Century Gothic"/>
                      </a:endParaRPr>
                    </a:p>
                  </a:txBody>
                  <a:tcPr marL="0" marR="0" marT="31114" marB="0">
                    <a:lnR w="6350">
                      <a:solidFill>
                        <a:srgbClr val="000000"/>
                      </a:solidFill>
                      <a:prstDash val="solid"/>
                    </a:lnR>
                    <a:lnB w="6350">
                      <a:solidFill>
                        <a:srgbClr val="000000"/>
                      </a:solidFill>
                      <a:prstDash val="solid"/>
                    </a:lnB>
                  </a:tcPr>
                </a:tc>
                <a:tc>
                  <a:txBody>
                    <a:bodyPr/>
                    <a:lstStyle/>
                    <a:p>
                      <a:pPr marL="635" algn="ctr">
                        <a:lnSpc>
                          <a:spcPct val="100000"/>
                        </a:lnSpc>
                        <a:spcBef>
                          <a:spcPts val="244"/>
                        </a:spcBef>
                      </a:pPr>
                      <a:r>
                        <a:rPr sz="900" dirty="0">
                          <a:latin typeface="Century Gothic"/>
                          <a:cs typeface="Century Gothic"/>
                        </a:rPr>
                        <a:t>$24,000</a:t>
                      </a:r>
                      <a:r>
                        <a:rPr sz="900" spc="-50" dirty="0">
                          <a:latin typeface="Century Gothic"/>
                          <a:cs typeface="Century Gothic"/>
                        </a:rPr>
                        <a:t> </a:t>
                      </a:r>
                      <a:r>
                        <a:rPr sz="900" spc="-10" dirty="0">
                          <a:latin typeface="Century Gothic"/>
                          <a:cs typeface="Century Gothic"/>
                        </a:rPr>
                        <a:t>Family</a:t>
                      </a:r>
                      <a:endParaRPr sz="900">
                        <a:latin typeface="Century Gothic"/>
                        <a:cs typeface="Century Gothic"/>
                      </a:endParaRPr>
                    </a:p>
                  </a:txBody>
                  <a:tcPr marL="0" marR="0" marT="31114" marB="0">
                    <a:lnL w="6350">
                      <a:solidFill>
                        <a:srgbClr val="000000"/>
                      </a:solidFill>
                      <a:prstDash val="solid"/>
                    </a:lnL>
                    <a:lnB w="6350">
                      <a:solidFill>
                        <a:srgbClr val="000000"/>
                      </a:solidFill>
                      <a:prstDash val="solid"/>
                    </a:lnB>
                  </a:tcPr>
                </a:tc>
                <a:extLst>
                  <a:ext uri="{0D108BD9-81ED-4DB2-BD59-A6C34878D82A}">
                    <a16:rowId xmlns:a16="http://schemas.microsoft.com/office/drawing/2014/main" val="10002"/>
                  </a:ext>
                </a:extLst>
              </a:tr>
              <a:tr h="321310">
                <a:tc>
                  <a:txBody>
                    <a:bodyPr/>
                    <a:lstStyle/>
                    <a:p>
                      <a:pPr marL="6985">
                        <a:lnSpc>
                          <a:spcPct val="100000"/>
                        </a:lnSpc>
                        <a:spcBef>
                          <a:spcPts val="465"/>
                        </a:spcBef>
                      </a:pPr>
                      <a:r>
                        <a:rPr sz="900" b="1" dirty="0">
                          <a:latin typeface="Century Gothic"/>
                          <a:cs typeface="Century Gothic"/>
                        </a:rPr>
                        <a:t>Office</a:t>
                      </a:r>
                      <a:r>
                        <a:rPr sz="900" b="1" spc="-40" dirty="0">
                          <a:latin typeface="Century Gothic"/>
                          <a:cs typeface="Century Gothic"/>
                        </a:rPr>
                        <a:t> </a:t>
                      </a:r>
                      <a:r>
                        <a:rPr sz="900" b="1" dirty="0">
                          <a:latin typeface="Century Gothic"/>
                          <a:cs typeface="Century Gothic"/>
                        </a:rPr>
                        <a:t>Visits</a:t>
                      </a:r>
                      <a:r>
                        <a:rPr sz="900" b="1" spc="-40" dirty="0">
                          <a:latin typeface="Century Gothic"/>
                          <a:cs typeface="Century Gothic"/>
                        </a:rPr>
                        <a:t> </a:t>
                      </a:r>
                      <a:r>
                        <a:rPr sz="900" b="1" spc="-10" dirty="0">
                          <a:latin typeface="Century Gothic"/>
                          <a:cs typeface="Century Gothic"/>
                        </a:rPr>
                        <a:t>(PCP)</a:t>
                      </a:r>
                      <a:endParaRPr sz="900">
                        <a:latin typeface="Century Gothic"/>
                        <a:cs typeface="Century Gothic"/>
                      </a:endParaRPr>
                    </a:p>
                  </a:txBody>
                  <a:tcPr marL="0" marR="0" marT="59055" marB="0">
                    <a:lnT w="6350">
                      <a:solidFill>
                        <a:srgbClr val="000000"/>
                      </a:solidFill>
                      <a:prstDash val="solid"/>
                    </a:lnT>
                    <a:lnB w="6350">
                      <a:solidFill>
                        <a:srgbClr val="000000"/>
                      </a:solidFill>
                      <a:prstDash val="solid"/>
                    </a:lnB>
                  </a:tcPr>
                </a:tc>
                <a:tc>
                  <a:txBody>
                    <a:bodyPr/>
                    <a:lstStyle/>
                    <a:p>
                      <a:pPr algn="ctr">
                        <a:lnSpc>
                          <a:spcPct val="100000"/>
                        </a:lnSpc>
                        <a:spcBef>
                          <a:spcPts val="465"/>
                        </a:spcBef>
                      </a:pPr>
                      <a:r>
                        <a:rPr sz="900" dirty="0">
                          <a:latin typeface="Century Gothic"/>
                          <a:cs typeface="Century Gothic"/>
                        </a:rPr>
                        <a:t>$20</a:t>
                      </a:r>
                      <a:r>
                        <a:rPr sz="900" spc="-25" dirty="0">
                          <a:latin typeface="Century Gothic"/>
                          <a:cs typeface="Century Gothic"/>
                        </a:rPr>
                        <a:t> </a:t>
                      </a:r>
                      <a:r>
                        <a:rPr sz="900" dirty="0">
                          <a:latin typeface="Century Gothic"/>
                          <a:cs typeface="Century Gothic"/>
                        </a:rPr>
                        <a:t>copay</a:t>
                      </a:r>
                      <a:r>
                        <a:rPr sz="900" spc="-20" dirty="0">
                          <a:latin typeface="Century Gothic"/>
                          <a:cs typeface="Century Gothic"/>
                        </a:rPr>
                        <a:t> </a:t>
                      </a:r>
                      <a:r>
                        <a:rPr sz="900" dirty="0">
                          <a:latin typeface="Century Gothic"/>
                          <a:cs typeface="Century Gothic"/>
                        </a:rPr>
                        <a:t>per</a:t>
                      </a:r>
                      <a:r>
                        <a:rPr sz="900" spc="-20" dirty="0">
                          <a:latin typeface="Century Gothic"/>
                          <a:cs typeface="Century Gothic"/>
                        </a:rPr>
                        <a:t> visit</a:t>
                      </a:r>
                      <a:endParaRPr sz="900">
                        <a:latin typeface="Century Gothic"/>
                        <a:cs typeface="Century Gothic"/>
                      </a:endParaRPr>
                    </a:p>
                  </a:txBody>
                  <a:tcPr marL="0" marR="0" marT="59055" marB="0">
                    <a:lnT w="6350">
                      <a:solidFill>
                        <a:srgbClr val="000000"/>
                      </a:solidFill>
                      <a:prstDash val="solid"/>
                    </a:lnT>
                    <a:lnB w="6350">
                      <a:solidFill>
                        <a:srgbClr val="000000"/>
                      </a:solidFill>
                      <a:prstDash val="solid"/>
                    </a:lnB>
                  </a:tcPr>
                </a:tc>
                <a:tc>
                  <a:txBody>
                    <a:bodyPr/>
                    <a:lstStyle/>
                    <a:p>
                      <a:pPr marL="3175" algn="ctr">
                        <a:lnSpc>
                          <a:spcPct val="100000"/>
                        </a:lnSpc>
                        <a:spcBef>
                          <a:spcPts val="465"/>
                        </a:spcBef>
                      </a:pPr>
                      <a:r>
                        <a:rPr sz="900" dirty="0">
                          <a:latin typeface="Century Gothic"/>
                          <a:cs typeface="Century Gothic"/>
                        </a:rPr>
                        <a:t>40%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59055" marB="0">
                    <a:lnT w="6350">
                      <a:solidFill>
                        <a:srgbClr val="000000"/>
                      </a:solidFill>
                      <a:prstDash val="solid"/>
                    </a:lnT>
                    <a:lnB w="6350">
                      <a:solidFill>
                        <a:srgbClr val="000000"/>
                      </a:solidFill>
                      <a:prstDash val="solid"/>
                    </a:lnB>
                  </a:tcPr>
                </a:tc>
                <a:tc>
                  <a:txBody>
                    <a:bodyPr/>
                    <a:lstStyle/>
                    <a:p>
                      <a:pPr algn="ctr">
                        <a:lnSpc>
                          <a:spcPct val="100000"/>
                        </a:lnSpc>
                        <a:spcBef>
                          <a:spcPts val="465"/>
                        </a:spcBef>
                      </a:pPr>
                      <a:r>
                        <a:rPr sz="900" dirty="0">
                          <a:latin typeface="Century Gothic"/>
                          <a:cs typeface="Century Gothic"/>
                        </a:rPr>
                        <a:t>$30</a:t>
                      </a:r>
                      <a:r>
                        <a:rPr sz="900" spc="-25" dirty="0">
                          <a:latin typeface="Century Gothic"/>
                          <a:cs typeface="Century Gothic"/>
                        </a:rPr>
                        <a:t> </a:t>
                      </a:r>
                      <a:r>
                        <a:rPr sz="900" dirty="0">
                          <a:latin typeface="Century Gothic"/>
                          <a:cs typeface="Century Gothic"/>
                        </a:rPr>
                        <a:t>copay</a:t>
                      </a:r>
                      <a:r>
                        <a:rPr sz="900" spc="-20" dirty="0">
                          <a:latin typeface="Century Gothic"/>
                          <a:cs typeface="Century Gothic"/>
                        </a:rPr>
                        <a:t> </a:t>
                      </a:r>
                      <a:r>
                        <a:rPr sz="900" dirty="0">
                          <a:latin typeface="Century Gothic"/>
                          <a:cs typeface="Century Gothic"/>
                        </a:rPr>
                        <a:t>per</a:t>
                      </a:r>
                      <a:r>
                        <a:rPr sz="900" spc="-20" dirty="0">
                          <a:latin typeface="Century Gothic"/>
                          <a:cs typeface="Century Gothic"/>
                        </a:rPr>
                        <a:t> visit</a:t>
                      </a:r>
                      <a:endParaRPr sz="900" dirty="0">
                        <a:latin typeface="Century Gothic"/>
                        <a:cs typeface="Century Gothic"/>
                      </a:endParaRPr>
                    </a:p>
                  </a:txBody>
                  <a:tcPr marL="0" marR="0" marT="59055" marB="0">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465"/>
                        </a:spcBef>
                      </a:pPr>
                      <a:r>
                        <a:rPr sz="900" dirty="0">
                          <a:latin typeface="Century Gothic"/>
                          <a:cs typeface="Century Gothic"/>
                        </a:rPr>
                        <a:t>50%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59055" marB="0">
                    <a:lnL w="6350">
                      <a:solidFill>
                        <a:srgbClr val="000000"/>
                      </a:solidFill>
                      <a:prstDash val="solid"/>
                    </a:lnL>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3"/>
                  </a:ext>
                </a:extLst>
              </a:tr>
              <a:tr h="271145">
                <a:tc>
                  <a:txBody>
                    <a:bodyPr/>
                    <a:lstStyle/>
                    <a:p>
                      <a:pPr marL="6985">
                        <a:lnSpc>
                          <a:spcPct val="100000"/>
                        </a:lnSpc>
                        <a:spcBef>
                          <a:spcPts val="270"/>
                        </a:spcBef>
                      </a:pPr>
                      <a:r>
                        <a:rPr sz="900" b="1" dirty="0">
                          <a:latin typeface="Century Gothic"/>
                          <a:cs typeface="Century Gothic"/>
                        </a:rPr>
                        <a:t>Specialist</a:t>
                      </a:r>
                      <a:r>
                        <a:rPr sz="900" b="1" spc="-65" dirty="0">
                          <a:latin typeface="Century Gothic"/>
                          <a:cs typeface="Century Gothic"/>
                        </a:rPr>
                        <a:t> </a:t>
                      </a:r>
                      <a:r>
                        <a:rPr sz="900" b="1" spc="-10" dirty="0">
                          <a:latin typeface="Century Gothic"/>
                          <a:cs typeface="Century Gothic"/>
                        </a:rPr>
                        <a:t>Visits</a:t>
                      </a:r>
                      <a:endParaRPr sz="900">
                        <a:latin typeface="Century Gothic"/>
                        <a:cs typeface="Century Gothic"/>
                      </a:endParaRPr>
                    </a:p>
                  </a:txBody>
                  <a:tcPr marL="0" marR="0" marT="34290" marB="0">
                    <a:lnT w="6350">
                      <a:solidFill>
                        <a:srgbClr val="000000"/>
                      </a:solidFill>
                      <a:prstDash val="solid"/>
                    </a:lnT>
                    <a:lnB w="6350">
                      <a:solidFill>
                        <a:srgbClr val="000000"/>
                      </a:solidFill>
                      <a:prstDash val="solid"/>
                    </a:lnB>
                  </a:tcPr>
                </a:tc>
                <a:tc>
                  <a:txBody>
                    <a:bodyPr/>
                    <a:lstStyle/>
                    <a:p>
                      <a:pPr algn="ctr">
                        <a:lnSpc>
                          <a:spcPct val="100000"/>
                        </a:lnSpc>
                        <a:spcBef>
                          <a:spcPts val="270"/>
                        </a:spcBef>
                      </a:pPr>
                      <a:r>
                        <a:rPr sz="900" dirty="0">
                          <a:latin typeface="Century Gothic"/>
                          <a:cs typeface="Century Gothic"/>
                        </a:rPr>
                        <a:t>$40</a:t>
                      </a:r>
                      <a:r>
                        <a:rPr sz="900" spc="-25" dirty="0">
                          <a:latin typeface="Century Gothic"/>
                          <a:cs typeface="Century Gothic"/>
                        </a:rPr>
                        <a:t> </a:t>
                      </a:r>
                      <a:r>
                        <a:rPr sz="900" dirty="0">
                          <a:latin typeface="Century Gothic"/>
                          <a:cs typeface="Century Gothic"/>
                        </a:rPr>
                        <a:t>copay</a:t>
                      </a:r>
                      <a:r>
                        <a:rPr sz="900" spc="-20" dirty="0">
                          <a:latin typeface="Century Gothic"/>
                          <a:cs typeface="Century Gothic"/>
                        </a:rPr>
                        <a:t> </a:t>
                      </a:r>
                      <a:r>
                        <a:rPr sz="900" dirty="0">
                          <a:latin typeface="Century Gothic"/>
                          <a:cs typeface="Century Gothic"/>
                        </a:rPr>
                        <a:t>per</a:t>
                      </a:r>
                      <a:r>
                        <a:rPr sz="900" spc="-20" dirty="0">
                          <a:latin typeface="Century Gothic"/>
                          <a:cs typeface="Century Gothic"/>
                        </a:rPr>
                        <a:t> visit</a:t>
                      </a:r>
                      <a:endParaRPr sz="900">
                        <a:latin typeface="Century Gothic"/>
                        <a:cs typeface="Century Gothic"/>
                      </a:endParaRPr>
                    </a:p>
                  </a:txBody>
                  <a:tcPr marL="0" marR="0" marT="34290" marB="0">
                    <a:lnT w="6350">
                      <a:solidFill>
                        <a:srgbClr val="000000"/>
                      </a:solidFill>
                      <a:prstDash val="solid"/>
                    </a:lnT>
                    <a:lnB w="6350">
                      <a:solidFill>
                        <a:srgbClr val="000000"/>
                      </a:solidFill>
                      <a:prstDash val="solid"/>
                    </a:lnB>
                  </a:tcPr>
                </a:tc>
                <a:tc>
                  <a:txBody>
                    <a:bodyPr/>
                    <a:lstStyle/>
                    <a:p>
                      <a:pPr marL="3175" algn="ctr">
                        <a:lnSpc>
                          <a:spcPct val="100000"/>
                        </a:lnSpc>
                        <a:spcBef>
                          <a:spcPts val="270"/>
                        </a:spcBef>
                      </a:pPr>
                      <a:r>
                        <a:rPr sz="900" dirty="0">
                          <a:latin typeface="Century Gothic"/>
                          <a:cs typeface="Century Gothic"/>
                        </a:rPr>
                        <a:t>40%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34290" marB="0">
                    <a:lnT w="6350">
                      <a:solidFill>
                        <a:srgbClr val="000000"/>
                      </a:solidFill>
                      <a:prstDash val="solid"/>
                    </a:lnT>
                    <a:lnB w="6350">
                      <a:solidFill>
                        <a:srgbClr val="000000"/>
                      </a:solidFill>
                      <a:prstDash val="solid"/>
                    </a:lnB>
                  </a:tcPr>
                </a:tc>
                <a:tc>
                  <a:txBody>
                    <a:bodyPr/>
                    <a:lstStyle/>
                    <a:p>
                      <a:pPr algn="ctr">
                        <a:lnSpc>
                          <a:spcPct val="100000"/>
                        </a:lnSpc>
                        <a:spcBef>
                          <a:spcPts val="270"/>
                        </a:spcBef>
                      </a:pPr>
                      <a:r>
                        <a:rPr sz="900" dirty="0">
                          <a:latin typeface="Century Gothic"/>
                          <a:cs typeface="Century Gothic"/>
                        </a:rPr>
                        <a:t>$60</a:t>
                      </a:r>
                      <a:r>
                        <a:rPr sz="900" spc="-25" dirty="0">
                          <a:latin typeface="Century Gothic"/>
                          <a:cs typeface="Century Gothic"/>
                        </a:rPr>
                        <a:t> </a:t>
                      </a:r>
                      <a:r>
                        <a:rPr sz="900" dirty="0">
                          <a:latin typeface="Century Gothic"/>
                          <a:cs typeface="Century Gothic"/>
                        </a:rPr>
                        <a:t>copay</a:t>
                      </a:r>
                      <a:r>
                        <a:rPr sz="900" spc="-20" dirty="0">
                          <a:latin typeface="Century Gothic"/>
                          <a:cs typeface="Century Gothic"/>
                        </a:rPr>
                        <a:t> </a:t>
                      </a:r>
                      <a:r>
                        <a:rPr sz="900" dirty="0">
                          <a:latin typeface="Century Gothic"/>
                          <a:cs typeface="Century Gothic"/>
                        </a:rPr>
                        <a:t>per</a:t>
                      </a:r>
                      <a:r>
                        <a:rPr sz="900" spc="-20" dirty="0">
                          <a:latin typeface="Century Gothic"/>
                          <a:cs typeface="Century Gothic"/>
                        </a:rPr>
                        <a:t> visit</a:t>
                      </a:r>
                      <a:endParaRPr sz="900" dirty="0">
                        <a:latin typeface="Century Gothic"/>
                        <a:cs typeface="Century Gothic"/>
                      </a:endParaRPr>
                    </a:p>
                  </a:txBody>
                  <a:tcPr marL="0" marR="0" marT="34290" marB="0">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270"/>
                        </a:spcBef>
                      </a:pPr>
                      <a:r>
                        <a:rPr sz="900" dirty="0">
                          <a:latin typeface="Century Gothic"/>
                          <a:cs typeface="Century Gothic"/>
                        </a:rPr>
                        <a:t>50%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34290" marB="0">
                    <a:lnL w="6350">
                      <a:solidFill>
                        <a:srgbClr val="000000"/>
                      </a:solidFill>
                      <a:prstDash val="solid"/>
                    </a:lnL>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4"/>
                  </a:ext>
                </a:extLst>
              </a:tr>
              <a:tr h="295910">
                <a:tc>
                  <a:txBody>
                    <a:bodyPr/>
                    <a:lstStyle/>
                    <a:p>
                      <a:pPr marL="6985">
                        <a:lnSpc>
                          <a:spcPct val="100000"/>
                        </a:lnSpc>
                        <a:spcBef>
                          <a:spcPts val="365"/>
                        </a:spcBef>
                      </a:pPr>
                      <a:r>
                        <a:rPr sz="900" b="1" dirty="0">
                          <a:latin typeface="Century Gothic"/>
                          <a:cs typeface="Century Gothic"/>
                        </a:rPr>
                        <a:t>Routine</a:t>
                      </a:r>
                      <a:r>
                        <a:rPr sz="900" b="1" spc="-35" dirty="0">
                          <a:latin typeface="Century Gothic"/>
                          <a:cs typeface="Century Gothic"/>
                        </a:rPr>
                        <a:t> </a:t>
                      </a:r>
                      <a:r>
                        <a:rPr sz="900" b="1" spc="-10" dirty="0">
                          <a:latin typeface="Century Gothic"/>
                          <a:cs typeface="Century Gothic"/>
                        </a:rPr>
                        <a:t>Physicals</a:t>
                      </a:r>
                      <a:endParaRPr sz="900">
                        <a:latin typeface="Century Gothic"/>
                        <a:cs typeface="Century Gothic"/>
                      </a:endParaRPr>
                    </a:p>
                  </a:txBody>
                  <a:tcPr marL="0" marR="0" marT="46355" marB="0">
                    <a:lnT w="6350">
                      <a:solidFill>
                        <a:srgbClr val="000000"/>
                      </a:solidFill>
                      <a:prstDash val="solid"/>
                    </a:lnT>
                    <a:lnB w="6350">
                      <a:solidFill>
                        <a:srgbClr val="000000"/>
                      </a:solidFill>
                      <a:prstDash val="solid"/>
                    </a:lnB>
                  </a:tcPr>
                </a:tc>
                <a:tc>
                  <a:txBody>
                    <a:bodyPr/>
                    <a:lstStyle/>
                    <a:p>
                      <a:pPr algn="ctr">
                        <a:lnSpc>
                          <a:spcPct val="100000"/>
                        </a:lnSpc>
                        <a:spcBef>
                          <a:spcPts val="365"/>
                        </a:spcBef>
                      </a:pPr>
                      <a:r>
                        <a:rPr sz="900" dirty="0">
                          <a:latin typeface="Century Gothic"/>
                          <a:cs typeface="Century Gothic"/>
                        </a:rPr>
                        <a:t>No</a:t>
                      </a:r>
                      <a:r>
                        <a:rPr sz="900" spc="-10" dirty="0">
                          <a:latin typeface="Century Gothic"/>
                          <a:cs typeface="Century Gothic"/>
                        </a:rPr>
                        <a:t> Charge</a:t>
                      </a:r>
                      <a:endParaRPr sz="900">
                        <a:latin typeface="Century Gothic"/>
                        <a:cs typeface="Century Gothic"/>
                      </a:endParaRPr>
                    </a:p>
                  </a:txBody>
                  <a:tcPr marL="0" marR="0" marT="46355" marB="0">
                    <a:lnT w="6350">
                      <a:solidFill>
                        <a:srgbClr val="000000"/>
                      </a:solidFill>
                      <a:prstDash val="solid"/>
                    </a:lnT>
                    <a:lnB w="6350">
                      <a:solidFill>
                        <a:srgbClr val="000000"/>
                      </a:solidFill>
                      <a:prstDash val="solid"/>
                    </a:lnB>
                  </a:tcPr>
                </a:tc>
                <a:tc>
                  <a:txBody>
                    <a:bodyPr/>
                    <a:lstStyle/>
                    <a:p>
                      <a:pPr marL="3175" algn="ctr">
                        <a:lnSpc>
                          <a:spcPct val="100000"/>
                        </a:lnSpc>
                        <a:spcBef>
                          <a:spcPts val="365"/>
                        </a:spcBef>
                      </a:pPr>
                      <a:r>
                        <a:rPr sz="900" dirty="0">
                          <a:latin typeface="Century Gothic"/>
                          <a:cs typeface="Century Gothic"/>
                        </a:rPr>
                        <a:t>40%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46355" marB="0">
                    <a:lnT w="6350">
                      <a:solidFill>
                        <a:srgbClr val="000000"/>
                      </a:solidFill>
                      <a:prstDash val="solid"/>
                    </a:lnT>
                    <a:lnB w="6350">
                      <a:solidFill>
                        <a:srgbClr val="000000"/>
                      </a:solidFill>
                      <a:prstDash val="solid"/>
                    </a:lnB>
                  </a:tcPr>
                </a:tc>
                <a:tc>
                  <a:txBody>
                    <a:bodyPr/>
                    <a:lstStyle/>
                    <a:p>
                      <a:pPr marL="1905" algn="ctr">
                        <a:lnSpc>
                          <a:spcPct val="100000"/>
                        </a:lnSpc>
                        <a:spcBef>
                          <a:spcPts val="365"/>
                        </a:spcBef>
                      </a:pPr>
                      <a:r>
                        <a:rPr sz="900" dirty="0">
                          <a:latin typeface="Century Gothic"/>
                          <a:cs typeface="Century Gothic"/>
                        </a:rPr>
                        <a:t>No</a:t>
                      </a:r>
                      <a:r>
                        <a:rPr sz="900" spc="-10" dirty="0">
                          <a:latin typeface="Century Gothic"/>
                          <a:cs typeface="Century Gothic"/>
                        </a:rPr>
                        <a:t> Charge</a:t>
                      </a:r>
                      <a:endParaRPr sz="900" dirty="0">
                        <a:latin typeface="Century Gothic"/>
                        <a:cs typeface="Century Gothic"/>
                      </a:endParaRPr>
                    </a:p>
                  </a:txBody>
                  <a:tcPr marL="0" marR="0" marT="46355" marB="0">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365"/>
                        </a:spcBef>
                      </a:pPr>
                      <a:r>
                        <a:rPr sz="900" dirty="0">
                          <a:latin typeface="Century Gothic"/>
                          <a:cs typeface="Century Gothic"/>
                        </a:rPr>
                        <a:t>50%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46355" marB="0">
                    <a:lnL w="6350">
                      <a:solidFill>
                        <a:srgbClr val="000000"/>
                      </a:solidFill>
                      <a:prstDash val="solid"/>
                    </a:lnL>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5"/>
                  </a:ext>
                </a:extLst>
              </a:tr>
              <a:tr h="300990">
                <a:tc>
                  <a:txBody>
                    <a:bodyPr/>
                    <a:lstStyle/>
                    <a:p>
                      <a:pPr marL="6985">
                        <a:lnSpc>
                          <a:spcPct val="100000"/>
                        </a:lnSpc>
                        <a:spcBef>
                          <a:spcPts val="390"/>
                        </a:spcBef>
                      </a:pPr>
                      <a:r>
                        <a:rPr sz="900" b="1" dirty="0">
                          <a:latin typeface="Century Gothic"/>
                          <a:cs typeface="Century Gothic"/>
                        </a:rPr>
                        <a:t>Diagnostic</a:t>
                      </a:r>
                      <a:r>
                        <a:rPr sz="900" b="1" spc="5" dirty="0">
                          <a:latin typeface="Century Gothic"/>
                          <a:cs typeface="Century Gothic"/>
                        </a:rPr>
                        <a:t> </a:t>
                      </a:r>
                      <a:r>
                        <a:rPr sz="900" b="1" spc="-10" dirty="0">
                          <a:latin typeface="Century Gothic"/>
                          <a:cs typeface="Century Gothic"/>
                        </a:rPr>
                        <a:t>Lab/X-</a:t>
                      </a:r>
                      <a:r>
                        <a:rPr sz="900" b="1" spc="-25" dirty="0">
                          <a:latin typeface="Century Gothic"/>
                          <a:cs typeface="Century Gothic"/>
                        </a:rPr>
                        <a:t>ray</a:t>
                      </a:r>
                      <a:endParaRPr sz="900">
                        <a:latin typeface="Century Gothic"/>
                        <a:cs typeface="Century Gothic"/>
                      </a:endParaRPr>
                    </a:p>
                  </a:txBody>
                  <a:tcPr marL="0" marR="0" marT="49530" marB="0">
                    <a:lnT w="6350">
                      <a:solidFill>
                        <a:srgbClr val="000000"/>
                      </a:solidFill>
                      <a:prstDash val="solid"/>
                    </a:lnT>
                    <a:lnB w="6350">
                      <a:solidFill>
                        <a:srgbClr val="000000"/>
                      </a:solidFill>
                      <a:prstDash val="solid"/>
                    </a:lnB>
                  </a:tcPr>
                </a:tc>
                <a:tc>
                  <a:txBody>
                    <a:bodyPr/>
                    <a:lstStyle/>
                    <a:p>
                      <a:pPr algn="ctr">
                        <a:lnSpc>
                          <a:spcPct val="100000"/>
                        </a:lnSpc>
                        <a:spcBef>
                          <a:spcPts val="390"/>
                        </a:spcBef>
                      </a:pPr>
                      <a:r>
                        <a:rPr sz="900" dirty="0">
                          <a:latin typeface="Century Gothic"/>
                          <a:cs typeface="Century Gothic"/>
                        </a:rPr>
                        <a:t>No</a:t>
                      </a:r>
                      <a:r>
                        <a:rPr sz="900" spc="-10" dirty="0">
                          <a:latin typeface="Century Gothic"/>
                          <a:cs typeface="Century Gothic"/>
                        </a:rPr>
                        <a:t> Charge</a:t>
                      </a:r>
                      <a:endParaRPr sz="900">
                        <a:latin typeface="Century Gothic"/>
                        <a:cs typeface="Century Gothic"/>
                      </a:endParaRPr>
                    </a:p>
                  </a:txBody>
                  <a:tcPr marL="0" marR="0" marT="49530" marB="0">
                    <a:lnT w="6350">
                      <a:solidFill>
                        <a:srgbClr val="000000"/>
                      </a:solidFill>
                      <a:prstDash val="solid"/>
                    </a:lnT>
                    <a:lnB w="6350">
                      <a:solidFill>
                        <a:srgbClr val="000000"/>
                      </a:solidFill>
                      <a:prstDash val="solid"/>
                    </a:lnB>
                  </a:tcPr>
                </a:tc>
                <a:tc>
                  <a:txBody>
                    <a:bodyPr/>
                    <a:lstStyle/>
                    <a:p>
                      <a:pPr marL="3175" algn="ctr">
                        <a:lnSpc>
                          <a:spcPct val="100000"/>
                        </a:lnSpc>
                        <a:spcBef>
                          <a:spcPts val="390"/>
                        </a:spcBef>
                      </a:pPr>
                      <a:r>
                        <a:rPr sz="900" dirty="0">
                          <a:latin typeface="Century Gothic"/>
                          <a:cs typeface="Century Gothic"/>
                        </a:rPr>
                        <a:t>40%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49530" marB="0">
                    <a:lnT w="6350">
                      <a:solidFill>
                        <a:srgbClr val="000000"/>
                      </a:solidFill>
                      <a:prstDash val="solid"/>
                    </a:lnT>
                    <a:lnB w="6350">
                      <a:solidFill>
                        <a:srgbClr val="000000"/>
                      </a:solidFill>
                      <a:prstDash val="solid"/>
                    </a:lnB>
                  </a:tcPr>
                </a:tc>
                <a:tc>
                  <a:txBody>
                    <a:bodyPr/>
                    <a:lstStyle/>
                    <a:p>
                      <a:pPr marL="1905" algn="ctr">
                        <a:lnSpc>
                          <a:spcPct val="100000"/>
                        </a:lnSpc>
                        <a:spcBef>
                          <a:spcPts val="390"/>
                        </a:spcBef>
                      </a:pPr>
                      <a:r>
                        <a:rPr sz="900" dirty="0">
                          <a:latin typeface="Century Gothic"/>
                          <a:cs typeface="Century Gothic"/>
                        </a:rPr>
                        <a:t>No</a:t>
                      </a:r>
                      <a:r>
                        <a:rPr sz="900" spc="-10" dirty="0">
                          <a:latin typeface="Century Gothic"/>
                          <a:cs typeface="Century Gothic"/>
                        </a:rPr>
                        <a:t> Charge</a:t>
                      </a:r>
                      <a:endParaRPr sz="900" dirty="0">
                        <a:latin typeface="Century Gothic"/>
                        <a:cs typeface="Century Gothic"/>
                      </a:endParaRPr>
                    </a:p>
                  </a:txBody>
                  <a:tcPr marL="0" marR="0" marT="49530" marB="0">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49885" marR="33655" indent="-307975">
                        <a:lnSpc>
                          <a:spcPct val="100000"/>
                        </a:lnSpc>
                        <a:spcBef>
                          <a:spcPts val="110"/>
                        </a:spcBef>
                      </a:pPr>
                      <a:r>
                        <a:rPr sz="900" dirty="0">
                          <a:latin typeface="Century Gothic"/>
                          <a:cs typeface="Century Gothic"/>
                        </a:rPr>
                        <a:t>50%</a:t>
                      </a:r>
                      <a:r>
                        <a:rPr sz="900" spc="5" dirty="0">
                          <a:latin typeface="Century Gothic"/>
                          <a:cs typeface="Century Gothic"/>
                        </a:rPr>
                        <a:t> </a:t>
                      </a:r>
                      <a:r>
                        <a:rPr sz="900" spc="-10" dirty="0">
                          <a:latin typeface="Century Gothic"/>
                          <a:cs typeface="Century Gothic"/>
                        </a:rPr>
                        <a:t>coinsurance</a:t>
                      </a:r>
                      <a:r>
                        <a:rPr sz="900" dirty="0">
                          <a:latin typeface="Century Gothic"/>
                          <a:cs typeface="Century Gothic"/>
                        </a:rPr>
                        <a:t> </a:t>
                      </a:r>
                      <a:r>
                        <a:rPr sz="900" spc="-20" dirty="0">
                          <a:latin typeface="Century Gothic"/>
                          <a:cs typeface="Century Gothic"/>
                        </a:rPr>
                        <a:t>after </a:t>
                      </a:r>
                      <a:r>
                        <a:rPr sz="900" spc="-10" dirty="0">
                          <a:latin typeface="Century Gothic"/>
                          <a:cs typeface="Century Gothic"/>
                        </a:rPr>
                        <a:t>deductible</a:t>
                      </a:r>
                      <a:endParaRPr sz="900">
                        <a:latin typeface="Century Gothic"/>
                        <a:cs typeface="Century Gothic"/>
                      </a:endParaRPr>
                    </a:p>
                  </a:txBody>
                  <a:tcPr marL="0" marR="0" marT="13970" marB="0">
                    <a:lnL w="6350">
                      <a:solidFill>
                        <a:srgbClr val="000000"/>
                      </a:solidFill>
                      <a:prstDash val="solid"/>
                    </a:lnL>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6"/>
                  </a:ext>
                </a:extLst>
              </a:tr>
              <a:tr h="347345">
                <a:tc>
                  <a:txBody>
                    <a:bodyPr/>
                    <a:lstStyle/>
                    <a:p>
                      <a:pPr marL="6985">
                        <a:lnSpc>
                          <a:spcPct val="100000"/>
                        </a:lnSpc>
                        <a:spcBef>
                          <a:spcPts val="295"/>
                        </a:spcBef>
                      </a:pPr>
                      <a:r>
                        <a:rPr sz="900" b="1" dirty="0">
                          <a:latin typeface="Century Gothic"/>
                          <a:cs typeface="Century Gothic"/>
                        </a:rPr>
                        <a:t>Diagnostic</a:t>
                      </a:r>
                      <a:r>
                        <a:rPr sz="900" b="1" spc="-55" dirty="0">
                          <a:latin typeface="Century Gothic"/>
                          <a:cs typeface="Century Gothic"/>
                        </a:rPr>
                        <a:t> </a:t>
                      </a:r>
                      <a:r>
                        <a:rPr sz="900" b="1" spc="-10" dirty="0">
                          <a:latin typeface="Century Gothic"/>
                          <a:cs typeface="Century Gothic"/>
                        </a:rPr>
                        <a:t>Imaging</a:t>
                      </a:r>
                      <a:endParaRPr sz="900">
                        <a:latin typeface="Century Gothic"/>
                        <a:cs typeface="Century Gothic"/>
                      </a:endParaRPr>
                    </a:p>
                    <a:p>
                      <a:pPr marL="6985">
                        <a:lnSpc>
                          <a:spcPct val="100000"/>
                        </a:lnSpc>
                        <a:spcBef>
                          <a:spcPts val="5"/>
                        </a:spcBef>
                      </a:pPr>
                      <a:r>
                        <a:rPr sz="900" dirty="0">
                          <a:latin typeface="Century Gothic"/>
                          <a:cs typeface="Century Gothic"/>
                        </a:rPr>
                        <a:t>(CT,</a:t>
                      </a:r>
                      <a:r>
                        <a:rPr sz="900" spc="20" dirty="0">
                          <a:latin typeface="Century Gothic"/>
                          <a:cs typeface="Century Gothic"/>
                        </a:rPr>
                        <a:t> </a:t>
                      </a:r>
                      <a:r>
                        <a:rPr sz="900" dirty="0">
                          <a:latin typeface="Century Gothic"/>
                          <a:cs typeface="Century Gothic"/>
                        </a:rPr>
                        <a:t>MRIs,</a:t>
                      </a:r>
                      <a:r>
                        <a:rPr sz="900" spc="-60" dirty="0">
                          <a:latin typeface="Century Gothic"/>
                          <a:cs typeface="Century Gothic"/>
                        </a:rPr>
                        <a:t> </a:t>
                      </a:r>
                      <a:r>
                        <a:rPr sz="900" dirty="0">
                          <a:latin typeface="Century Gothic"/>
                          <a:cs typeface="Century Gothic"/>
                        </a:rPr>
                        <a:t>PET</a:t>
                      </a:r>
                      <a:r>
                        <a:rPr sz="900" spc="-15" dirty="0">
                          <a:latin typeface="Century Gothic"/>
                          <a:cs typeface="Century Gothic"/>
                        </a:rPr>
                        <a:t> </a:t>
                      </a:r>
                      <a:r>
                        <a:rPr sz="900" spc="-10" dirty="0">
                          <a:latin typeface="Century Gothic"/>
                          <a:cs typeface="Century Gothic"/>
                        </a:rPr>
                        <a:t>Scans)</a:t>
                      </a:r>
                      <a:endParaRPr sz="900">
                        <a:latin typeface="Century Gothic"/>
                        <a:cs typeface="Century Gothic"/>
                      </a:endParaRPr>
                    </a:p>
                  </a:txBody>
                  <a:tcPr marL="0" marR="0" marT="37465" marB="0">
                    <a:lnT w="6350">
                      <a:solidFill>
                        <a:srgbClr val="000000"/>
                      </a:solidFill>
                      <a:prstDash val="solid"/>
                    </a:lnT>
                    <a:lnB w="6350">
                      <a:solidFill>
                        <a:srgbClr val="000000"/>
                      </a:solidFill>
                      <a:prstDash val="solid"/>
                    </a:lnB>
                  </a:tcPr>
                </a:tc>
                <a:tc>
                  <a:txBody>
                    <a:bodyPr/>
                    <a:lstStyle/>
                    <a:p>
                      <a:pPr marL="635" algn="ctr">
                        <a:lnSpc>
                          <a:spcPct val="100000"/>
                        </a:lnSpc>
                        <a:spcBef>
                          <a:spcPts val="570"/>
                        </a:spcBef>
                      </a:pPr>
                      <a:r>
                        <a:rPr sz="900" dirty="0">
                          <a:latin typeface="Century Gothic"/>
                          <a:cs typeface="Century Gothic"/>
                        </a:rPr>
                        <a:t>20%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72390" marB="0">
                    <a:lnT w="6350">
                      <a:solidFill>
                        <a:srgbClr val="000000"/>
                      </a:solidFill>
                      <a:prstDash val="solid"/>
                    </a:lnT>
                    <a:lnB w="6350">
                      <a:solidFill>
                        <a:srgbClr val="000000"/>
                      </a:solidFill>
                      <a:prstDash val="solid"/>
                    </a:lnB>
                  </a:tcPr>
                </a:tc>
                <a:tc>
                  <a:txBody>
                    <a:bodyPr/>
                    <a:lstStyle/>
                    <a:p>
                      <a:pPr marL="3175" algn="ctr">
                        <a:lnSpc>
                          <a:spcPct val="100000"/>
                        </a:lnSpc>
                        <a:spcBef>
                          <a:spcPts val="570"/>
                        </a:spcBef>
                      </a:pPr>
                      <a:r>
                        <a:rPr sz="900" dirty="0">
                          <a:latin typeface="Century Gothic"/>
                          <a:cs typeface="Century Gothic"/>
                        </a:rPr>
                        <a:t>40%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72390" marB="0">
                    <a:lnT w="6350">
                      <a:solidFill>
                        <a:srgbClr val="000000"/>
                      </a:solidFill>
                      <a:prstDash val="solid"/>
                    </a:lnT>
                    <a:lnB w="6350">
                      <a:solidFill>
                        <a:srgbClr val="000000"/>
                      </a:solidFill>
                      <a:prstDash val="solid"/>
                    </a:lnB>
                  </a:tcPr>
                </a:tc>
                <a:tc>
                  <a:txBody>
                    <a:bodyPr/>
                    <a:lstStyle/>
                    <a:p>
                      <a:pPr marL="3810" algn="ctr">
                        <a:lnSpc>
                          <a:spcPct val="100000"/>
                        </a:lnSpc>
                        <a:spcBef>
                          <a:spcPts val="570"/>
                        </a:spcBef>
                      </a:pPr>
                      <a:r>
                        <a:rPr sz="900" dirty="0">
                          <a:latin typeface="Century Gothic"/>
                          <a:cs typeface="Century Gothic"/>
                        </a:rPr>
                        <a:t>20%</a:t>
                      </a:r>
                      <a:r>
                        <a:rPr sz="900" spc="-35" dirty="0">
                          <a:latin typeface="Century Gothic"/>
                          <a:cs typeface="Century Gothic"/>
                        </a:rPr>
                        <a:t> </a:t>
                      </a:r>
                      <a:r>
                        <a:rPr sz="900" spc="-10" dirty="0">
                          <a:latin typeface="Century Gothic"/>
                          <a:cs typeface="Century Gothic"/>
                        </a:rPr>
                        <a:t>coinsurance*</a:t>
                      </a:r>
                      <a:endParaRPr sz="900" dirty="0">
                        <a:latin typeface="Century Gothic"/>
                        <a:cs typeface="Century Gothic"/>
                      </a:endParaRPr>
                    </a:p>
                  </a:txBody>
                  <a:tcPr marL="0" marR="0" marT="72390" marB="0">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570"/>
                        </a:spcBef>
                      </a:pPr>
                      <a:r>
                        <a:rPr sz="900" dirty="0">
                          <a:latin typeface="Century Gothic"/>
                          <a:cs typeface="Century Gothic"/>
                        </a:rPr>
                        <a:t>50%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72390" marB="0">
                    <a:lnL w="6350">
                      <a:solidFill>
                        <a:srgbClr val="000000"/>
                      </a:solidFill>
                      <a:prstDash val="solid"/>
                    </a:lnL>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7"/>
                  </a:ext>
                </a:extLst>
              </a:tr>
              <a:tr h="264160">
                <a:tc>
                  <a:txBody>
                    <a:bodyPr/>
                    <a:lstStyle/>
                    <a:p>
                      <a:pPr marL="6985">
                        <a:lnSpc>
                          <a:spcPct val="100000"/>
                        </a:lnSpc>
                        <a:spcBef>
                          <a:spcPts val="244"/>
                        </a:spcBef>
                      </a:pPr>
                      <a:r>
                        <a:rPr sz="900" b="1" dirty="0">
                          <a:latin typeface="Century Gothic"/>
                          <a:cs typeface="Century Gothic"/>
                        </a:rPr>
                        <a:t>Inpatient</a:t>
                      </a:r>
                      <a:r>
                        <a:rPr sz="900" b="1" spc="-40" dirty="0">
                          <a:latin typeface="Century Gothic"/>
                          <a:cs typeface="Century Gothic"/>
                        </a:rPr>
                        <a:t> </a:t>
                      </a:r>
                      <a:r>
                        <a:rPr sz="900" b="1" spc="-10" dirty="0">
                          <a:latin typeface="Century Gothic"/>
                          <a:cs typeface="Century Gothic"/>
                        </a:rPr>
                        <a:t>Hospital</a:t>
                      </a:r>
                      <a:endParaRPr sz="900">
                        <a:latin typeface="Century Gothic"/>
                        <a:cs typeface="Century Gothic"/>
                      </a:endParaRPr>
                    </a:p>
                  </a:txBody>
                  <a:tcPr marL="0" marR="0" marT="31114" marB="0">
                    <a:lnT w="6350">
                      <a:solidFill>
                        <a:srgbClr val="000000"/>
                      </a:solidFill>
                      <a:prstDash val="solid"/>
                    </a:lnT>
                    <a:lnB w="6350">
                      <a:solidFill>
                        <a:srgbClr val="000000"/>
                      </a:solidFill>
                      <a:prstDash val="solid"/>
                    </a:lnB>
                  </a:tcPr>
                </a:tc>
                <a:tc>
                  <a:txBody>
                    <a:bodyPr/>
                    <a:lstStyle/>
                    <a:p>
                      <a:pPr marL="635" algn="ctr">
                        <a:lnSpc>
                          <a:spcPct val="100000"/>
                        </a:lnSpc>
                        <a:spcBef>
                          <a:spcPts val="244"/>
                        </a:spcBef>
                      </a:pPr>
                      <a:r>
                        <a:rPr sz="900" dirty="0">
                          <a:latin typeface="Century Gothic"/>
                          <a:cs typeface="Century Gothic"/>
                        </a:rPr>
                        <a:t>20%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31114" marB="0">
                    <a:lnT w="6350">
                      <a:solidFill>
                        <a:srgbClr val="000000"/>
                      </a:solidFill>
                      <a:prstDash val="solid"/>
                    </a:lnT>
                    <a:lnB w="6350">
                      <a:solidFill>
                        <a:srgbClr val="000000"/>
                      </a:solidFill>
                      <a:prstDash val="solid"/>
                    </a:lnB>
                  </a:tcPr>
                </a:tc>
                <a:tc>
                  <a:txBody>
                    <a:bodyPr/>
                    <a:lstStyle/>
                    <a:p>
                      <a:pPr marL="3175" algn="ctr">
                        <a:lnSpc>
                          <a:spcPct val="100000"/>
                        </a:lnSpc>
                        <a:spcBef>
                          <a:spcPts val="244"/>
                        </a:spcBef>
                      </a:pPr>
                      <a:r>
                        <a:rPr sz="900" dirty="0">
                          <a:latin typeface="Century Gothic"/>
                          <a:cs typeface="Century Gothic"/>
                        </a:rPr>
                        <a:t>40%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31114" marB="0">
                    <a:lnT w="6350">
                      <a:solidFill>
                        <a:srgbClr val="000000"/>
                      </a:solidFill>
                      <a:prstDash val="solid"/>
                    </a:lnT>
                    <a:lnB w="6350">
                      <a:solidFill>
                        <a:srgbClr val="000000"/>
                      </a:solidFill>
                      <a:prstDash val="solid"/>
                    </a:lnB>
                  </a:tcPr>
                </a:tc>
                <a:tc>
                  <a:txBody>
                    <a:bodyPr/>
                    <a:lstStyle/>
                    <a:p>
                      <a:pPr marL="3810" algn="ctr">
                        <a:lnSpc>
                          <a:spcPct val="100000"/>
                        </a:lnSpc>
                        <a:spcBef>
                          <a:spcPts val="244"/>
                        </a:spcBef>
                      </a:pPr>
                      <a:r>
                        <a:rPr sz="900" dirty="0">
                          <a:latin typeface="Century Gothic"/>
                          <a:cs typeface="Century Gothic"/>
                        </a:rPr>
                        <a:t>20%</a:t>
                      </a:r>
                      <a:r>
                        <a:rPr sz="900" spc="-35" dirty="0">
                          <a:latin typeface="Century Gothic"/>
                          <a:cs typeface="Century Gothic"/>
                        </a:rPr>
                        <a:t> </a:t>
                      </a:r>
                      <a:r>
                        <a:rPr sz="900" spc="-10" dirty="0">
                          <a:latin typeface="Century Gothic"/>
                          <a:cs typeface="Century Gothic"/>
                        </a:rPr>
                        <a:t>coinsurance*</a:t>
                      </a:r>
                      <a:endParaRPr sz="900" dirty="0">
                        <a:latin typeface="Century Gothic"/>
                        <a:cs typeface="Century Gothic"/>
                      </a:endParaRPr>
                    </a:p>
                  </a:txBody>
                  <a:tcPr marL="0" marR="0" marT="31114" marB="0">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244"/>
                        </a:spcBef>
                      </a:pPr>
                      <a:r>
                        <a:rPr sz="900" dirty="0">
                          <a:latin typeface="Century Gothic"/>
                          <a:cs typeface="Century Gothic"/>
                        </a:rPr>
                        <a:t>50%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31114" marB="0">
                    <a:lnL w="6350">
                      <a:solidFill>
                        <a:srgbClr val="000000"/>
                      </a:solidFill>
                      <a:prstDash val="solid"/>
                    </a:lnL>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8"/>
                  </a:ext>
                </a:extLst>
              </a:tr>
              <a:tr h="288925">
                <a:tc>
                  <a:txBody>
                    <a:bodyPr/>
                    <a:lstStyle/>
                    <a:p>
                      <a:pPr marL="6985">
                        <a:lnSpc>
                          <a:spcPct val="100000"/>
                        </a:lnSpc>
                        <a:spcBef>
                          <a:spcPts val="340"/>
                        </a:spcBef>
                      </a:pPr>
                      <a:r>
                        <a:rPr sz="900" b="1" dirty="0">
                          <a:latin typeface="Century Gothic"/>
                          <a:cs typeface="Century Gothic"/>
                        </a:rPr>
                        <a:t>Outpatient</a:t>
                      </a:r>
                      <a:r>
                        <a:rPr sz="900" b="1" spc="-30" dirty="0">
                          <a:latin typeface="Century Gothic"/>
                          <a:cs typeface="Century Gothic"/>
                        </a:rPr>
                        <a:t> </a:t>
                      </a:r>
                      <a:r>
                        <a:rPr sz="900" b="1" spc="-10" dirty="0">
                          <a:latin typeface="Century Gothic"/>
                          <a:cs typeface="Century Gothic"/>
                        </a:rPr>
                        <a:t>Hospital</a:t>
                      </a:r>
                      <a:endParaRPr sz="900">
                        <a:latin typeface="Century Gothic"/>
                        <a:cs typeface="Century Gothic"/>
                      </a:endParaRPr>
                    </a:p>
                  </a:txBody>
                  <a:tcPr marL="0" marR="0" marT="43180" marB="0">
                    <a:lnT w="6350">
                      <a:solidFill>
                        <a:srgbClr val="000000"/>
                      </a:solidFill>
                      <a:prstDash val="solid"/>
                    </a:lnT>
                    <a:lnB w="6350">
                      <a:solidFill>
                        <a:srgbClr val="000000"/>
                      </a:solidFill>
                      <a:prstDash val="solid"/>
                    </a:lnB>
                  </a:tcPr>
                </a:tc>
                <a:tc>
                  <a:txBody>
                    <a:bodyPr/>
                    <a:lstStyle/>
                    <a:p>
                      <a:pPr marL="635" algn="ctr">
                        <a:lnSpc>
                          <a:spcPct val="100000"/>
                        </a:lnSpc>
                        <a:spcBef>
                          <a:spcPts val="340"/>
                        </a:spcBef>
                      </a:pPr>
                      <a:r>
                        <a:rPr sz="900" dirty="0">
                          <a:latin typeface="Century Gothic"/>
                          <a:cs typeface="Century Gothic"/>
                        </a:rPr>
                        <a:t>20%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43180" marB="0">
                    <a:lnT w="6350">
                      <a:solidFill>
                        <a:srgbClr val="000000"/>
                      </a:solidFill>
                      <a:prstDash val="solid"/>
                    </a:lnT>
                    <a:lnB w="6350">
                      <a:solidFill>
                        <a:srgbClr val="000000"/>
                      </a:solidFill>
                      <a:prstDash val="solid"/>
                    </a:lnB>
                  </a:tcPr>
                </a:tc>
                <a:tc>
                  <a:txBody>
                    <a:bodyPr/>
                    <a:lstStyle/>
                    <a:p>
                      <a:pPr marL="3175" algn="ctr">
                        <a:lnSpc>
                          <a:spcPct val="100000"/>
                        </a:lnSpc>
                        <a:spcBef>
                          <a:spcPts val="340"/>
                        </a:spcBef>
                      </a:pPr>
                      <a:r>
                        <a:rPr sz="900" dirty="0">
                          <a:latin typeface="Century Gothic"/>
                          <a:cs typeface="Century Gothic"/>
                        </a:rPr>
                        <a:t>40%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43180" marB="0">
                    <a:lnT w="6350">
                      <a:solidFill>
                        <a:srgbClr val="000000"/>
                      </a:solidFill>
                      <a:prstDash val="solid"/>
                    </a:lnT>
                    <a:lnB w="6350">
                      <a:solidFill>
                        <a:srgbClr val="000000"/>
                      </a:solidFill>
                      <a:prstDash val="solid"/>
                    </a:lnB>
                  </a:tcPr>
                </a:tc>
                <a:tc>
                  <a:txBody>
                    <a:bodyPr/>
                    <a:lstStyle/>
                    <a:p>
                      <a:pPr marL="3810" algn="ctr">
                        <a:lnSpc>
                          <a:spcPct val="100000"/>
                        </a:lnSpc>
                        <a:spcBef>
                          <a:spcPts val="340"/>
                        </a:spcBef>
                      </a:pPr>
                      <a:r>
                        <a:rPr sz="900" dirty="0">
                          <a:latin typeface="Century Gothic"/>
                          <a:cs typeface="Century Gothic"/>
                        </a:rPr>
                        <a:t>20%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43180" marB="0">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340"/>
                        </a:spcBef>
                      </a:pPr>
                      <a:r>
                        <a:rPr sz="900" dirty="0">
                          <a:latin typeface="Century Gothic"/>
                          <a:cs typeface="Century Gothic"/>
                        </a:rPr>
                        <a:t>50%</a:t>
                      </a:r>
                      <a:r>
                        <a:rPr sz="900" spc="-35" dirty="0">
                          <a:latin typeface="Century Gothic"/>
                          <a:cs typeface="Century Gothic"/>
                        </a:rPr>
                        <a:t> </a:t>
                      </a:r>
                      <a:r>
                        <a:rPr sz="900" spc="-10" dirty="0">
                          <a:latin typeface="Century Gothic"/>
                          <a:cs typeface="Century Gothic"/>
                        </a:rPr>
                        <a:t>coinsurance*</a:t>
                      </a:r>
                      <a:endParaRPr sz="900">
                        <a:latin typeface="Century Gothic"/>
                        <a:cs typeface="Century Gothic"/>
                      </a:endParaRPr>
                    </a:p>
                  </a:txBody>
                  <a:tcPr marL="0" marR="0" marT="43180" marB="0">
                    <a:lnL w="12700">
                      <a:solidFill>
                        <a:srgbClr val="000000"/>
                      </a:solidFill>
                      <a:prstDash val="solid"/>
                    </a:lnL>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9"/>
                  </a:ext>
                </a:extLst>
              </a:tr>
              <a:tr h="205104">
                <a:tc>
                  <a:txBody>
                    <a:bodyPr/>
                    <a:lstStyle/>
                    <a:p>
                      <a:pPr marL="6985">
                        <a:lnSpc>
                          <a:spcPct val="100000"/>
                        </a:lnSpc>
                        <a:spcBef>
                          <a:spcPts val="145"/>
                        </a:spcBef>
                      </a:pPr>
                      <a:r>
                        <a:rPr sz="900" b="1" dirty="0">
                          <a:latin typeface="Century Gothic"/>
                          <a:cs typeface="Century Gothic"/>
                        </a:rPr>
                        <a:t>Urgent</a:t>
                      </a:r>
                      <a:r>
                        <a:rPr sz="900" b="1" spc="-35" dirty="0">
                          <a:latin typeface="Century Gothic"/>
                          <a:cs typeface="Century Gothic"/>
                        </a:rPr>
                        <a:t> </a:t>
                      </a:r>
                      <a:r>
                        <a:rPr sz="900" b="1" dirty="0">
                          <a:latin typeface="Century Gothic"/>
                          <a:cs typeface="Century Gothic"/>
                        </a:rPr>
                        <a:t>Care</a:t>
                      </a:r>
                      <a:r>
                        <a:rPr sz="900" b="1" spc="-25" dirty="0">
                          <a:latin typeface="Century Gothic"/>
                          <a:cs typeface="Century Gothic"/>
                        </a:rPr>
                        <a:t> </a:t>
                      </a:r>
                      <a:r>
                        <a:rPr sz="900" b="1" spc="-10" dirty="0">
                          <a:latin typeface="Century Gothic"/>
                          <a:cs typeface="Century Gothic"/>
                        </a:rPr>
                        <a:t>Visits</a:t>
                      </a:r>
                      <a:endParaRPr sz="900">
                        <a:latin typeface="Century Gothic"/>
                        <a:cs typeface="Century Gothic"/>
                      </a:endParaRPr>
                    </a:p>
                  </a:txBody>
                  <a:tcPr marL="0" marR="0" marT="18415" marB="0">
                    <a:lnT w="6350">
                      <a:solidFill>
                        <a:srgbClr val="000000"/>
                      </a:solidFill>
                      <a:prstDash val="solid"/>
                    </a:lnT>
                    <a:lnB w="6350">
                      <a:solidFill>
                        <a:srgbClr val="000000"/>
                      </a:solidFill>
                      <a:prstDash val="solid"/>
                    </a:lnB>
                  </a:tcPr>
                </a:tc>
                <a:tc>
                  <a:txBody>
                    <a:bodyPr/>
                    <a:lstStyle/>
                    <a:p>
                      <a:pPr marL="3175" algn="ctr">
                        <a:lnSpc>
                          <a:spcPct val="100000"/>
                        </a:lnSpc>
                        <a:spcBef>
                          <a:spcPts val="145"/>
                        </a:spcBef>
                      </a:pPr>
                      <a:r>
                        <a:rPr sz="900" dirty="0">
                          <a:latin typeface="Century Gothic"/>
                          <a:cs typeface="Century Gothic"/>
                        </a:rPr>
                        <a:t>$30</a:t>
                      </a:r>
                      <a:r>
                        <a:rPr sz="900" spc="-20" dirty="0">
                          <a:latin typeface="Century Gothic"/>
                          <a:cs typeface="Century Gothic"/>
                        </a:rPr>
                        <a:t> </a:t>
                      </a:r>
                      <a:r>
                        <a:rPr sz="900" spc="-10" dirty="0">
                          <a:latin typeface="Century Gothic"/>
                          <a:cs typeface="Century Gothic"/>
                        </a:rPr>
                        <a:t>copay*</a:t>
                      </a:r>
                      <a:endParaRPr sz="900">
                        <a:latin typeface="Century Gothic"/>
                        <a:cs typeface="Century Gothic"/>
                      </a:endParaRPr>
                    </a:p>
                  </a:txBody>
                  <a:tcPr marL="0" marR="0" marT="18415" marB="0">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45"/>
                        </a:spcBef>
                      </a:pPr>
                      <a:r>
                        <a:rPr sz="900" dirty="0">
                          <a:latin typeface="Century Gothic"/>
                          <a:cs typeface="Century Gothic"/>
                        </a:rPr>
                        <a:t>$30</a:t>
                      </a:r>
                      <a:r>
                        <a:rPr sz="900" spc="-20" dirty="0">
                          <a:latin typeface="Century Gothic"/>
                          <a:cs typeface="Century Gothic"/>
                        </a:rPr>
                        <a:t> </a:t>
                      </a:r>
                      <a:r>
                        <a:rPr sz="900" spc="-10" dirty="0">
                          <a:latin typeface="Century Gothic"/>
                          <a:cs typeface="Century Gothic"/>
                        </a:rPr>
                        <a:t>copay*</a:t>
                      </a:r>
                      <a:endParaRPr sz="900">
                        <a:latin typeface="Century Gothic"/>
                        <a:cs typeface="Century Gothic"/>
                      </a:endParaRPr>
                    </a:p>
                  </a:txBody>
                  <a:tcPr marL="0" marR="0" marT="18415" marB="0">
                    <a:lnL w="12700">
                      <a:solidFill>
                        <a:srgbClr val="000000"/>
                      </a:solidFill>
                      <a:prstDash val="solid"/>
                    </a:lnL>
                    <a:lnT w="6350">
                      <a:solidFill>
                        <a:srgbClr val="000000"/>
                      </a:solidFill>
                      <a:prstDash val="solid"/>
                    </a:lnT>
                    <a:lnB w="6350">
                      <a:solidFill>
                        <a:srgbClr val="000000"/>
                      </a:solidFill>
                      <a:prstDash val="solid"/>
                    </a:lnB>
                  </a:tcPr>
                </a:tc>
                <a:tc>
                  <a:txBody>
                    <a:bodyPr/>
                    <a:lstStyle/>
                    <a:p>
                      <a:pPr marL="3810" algn="ctr">
                        <a:lnSpc>
                          <a:spcPct val="100000"/>
                        </a:lnSpc>
                        <a:spcBef>
                          <a:spcPts val="145"/>
                        </a:spcBef>
                      </a:pPr>
                      <a:r>
                        <a:rPr sz="900" dirty="0">
                          <a:latin typeface="Century Gothic"/>
                          <a:cs typeface="Century Gothic"/>
                        </a:rPr>
                        <a:t>$50</a:t>
                      </a:r>
                      <a:r>
                        <a:rPr sz="900" spc="-20" dirty="0">
                          <a:latin typeface="Century Gothic"/>
                          <a:cs typeface="Century Gothic"/>
                        </a:rPr>
                        <a:t> </a:t>
                      </a:r>
                      <a:r>
                        <a:rPr sz="900" spc="-10" dirty="0">
                          <a:latin typeface="Century Gothic"/>
                          <a:cs typeface="Century Gothic"/>
                        </a:rPr>
                        <a:t>copay*</a:t>
                      </a:r>
                      <a:endParaRPr sz="900" dirty="0">
                        <a:latin typeface="Century Gothic"/>
                        <a:cs typeface="Century Gothic"/>
                      </a:endParaRPr>
                    </a:p>
                  </a:txBody>
                  <a:tcPr marL="0" marR="0" marT="18415" marB="0">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4445" algn="ctr">
                        <a:lnSpc>
                          <a:spcPct val="100000"/>
                        </a:lnSpc>
                        <a:spcBef>
                          <a:spcPts val="80"/>
                        </a:spcBef>
                      </a:pPr>
                      <a:r>
                        <a:rPr sz="1000" dirty="0">
                          <a:latin typeface="Century Gothic"/>
                          <a:cs typeface="Century Gothic"/>
                        </a:rPr>
                        <a:t>$50</a:t>
                      </a:r>
                      <a:r>
                        <a:rPr sz="1000" spc="-35" dirty="0">
                          <a:latin typeface="Century Gothic"/>
                          <a:cs typeface="Century Gothic"/>
                        </a:rPr>
                        <a:t> </a:t>
                      </a:r>
                      <a:r>
                        <a:rPr sz="1000" spc="-10" dirty="0">
                          <a:latin typeface="Century Gothic"/>
                          <a:cs typeface="Century Gothic"/>
                        </a:rPr>
                        <a:t>copay*</a:t>
                      </a:r>
                      <a:endParaRPr sz="1000">
                        <a:latin typeface="Century Gothic"/>
                        <a:cs typeface="Century Gothic"/>
                      </a:endParaRPr>
                    </a:p>
                  </a:txBody>
                  <a:tcPr marL="0" marR="0" marT="10160" marB="0">
                    <a:lnL w="12700">
                      <a:solidFill>
                        <a:srgbClr val="000000"/>
                      </a:solidFill>
                      <a:prstDash val="solid"/>
                    </a:lnL>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0"/>
                  </a:ext>
                </a:extLst>
              </a:tr>
              <a:tr h="33655">
                <a:tc gridSpan="5">
                  <a:txBody>
                    <a:bodyPr/>
                    <a:lstStyle/>
                    <a:p>
                      <a:pPr>
                        <a:lnSpc>
                          <a:spcPct val="100000"/>
                        </a:lnSpc>
                      </a:pPr>
                      <a:endParaRPr sz="100">
                        <a:latin typeface="Times New Roman"/>
                        <a:cs typeface="Times New Roman"/>
                      </a:endParaRPr>
                    </a:p>
                  </a:txBody>
                  <a:tcPr marL="0" marR="0" marT="0" marB="0">
                    <a:lnT w="6350">
                      <a:solidFill>
                        <a:srgbClr val="000000"/>
                      </a:solidFill>
                      <a:prstDash val="solid"/>
                    </a:lnT>
                    <a:solidFill>
                      <a:srgbClr val="D9D9D9"/>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1"/>
                  </a:ext>
                </a:extLst>
              </a:tr>
              <a:tr h="263525">
                <a:tc>
                  <a:txBody>
                    <a:bodyPr/>
                    <a:lstStyle/>
                    <a:p>
                      <a:pPr marL="6985">
                        <a:lnSpc>
                          <a:spcPct val="100000"/>
                        </a:lnSpc>
                        <a:spcBef>
                          <a:spcPts val="240"/>
                        </a:spcBef>
                      </a:pPr>
                      <a:r>
                        <a:rPr sz="900" b="1" dirty="0">
                          <a:latin typeface="Century Gothic"/>
                          <a:cs typeface="Century Gothic"/>
                        </a:rPr>
                        <a:t>Emergency</a:t>
                      </a:r>
                      <a:r>
                        <a:rPr sz="900" b="1" spc="-45" dirty="0">
                          <a:latin typeface="Century Gothic"/>
                          <a:cs typeface="Century Gothic"/>
                        </a:rPr>
                        <a:t> </a:t>
                      </a:r>
                      <a:r>
                        <a:rPr sz="900" b="1" dirty="0">
                          <a:latin typeface="Century Gothic"/>
                          <a:cs typeface="Century Gothic"/>
                        </a:rPr>
                        <a:t>Room</a:t>
                      </a:r>
                      <a:r>
                        <a:rPr sz="900" b="1" spc="-20" dirty="0">
                          <a:latin typeface="Century Gothic"/>
                          <a:cs typeface="Century Gothic"/>
                        </a:rPr>
                        <a:t> </a:t>
                      </a:r>
                      <a:r>
                        <a:rPr sz="900" b="1" spc="-10" dirty="0">
                          <a:latin typeface="Century Gothic"/>
                          <a:cs typeface="Century Gothic"/>
                        </a:rPr>
                        <a:t>Visits</a:t>
                      </a:r>
                      <a:endParaRPr sz="900">
                        <a:latin typeface="Century Gothic"/>
                        <a:cs typeface="Century Gothic"/>
                      </a:endParaRPr>
                    </a:p>
                  </a:txBody>
                  <a:tcPr marL="0" marR="0" marT="30480" marB="0">
                    <a:lnB w="6350">
                      <a:solidFill>
                        <a:srgbClr val="000000"/>
                      </a:solidFill>
                      <a:prstDash val="solid"/>
                    </a:lnB>
                  </a:tcPr>
                </a:tc>
                <a:tc gridSpan="2">
                  <a:txBody>
                    <a:bodyPr/>
                    <a:lstStyle/>
                    <a:p>
                      <a:pPr marL="580390">
                        <a:lnSpc>
                          <a:spcPct val="100000"/>
                        </a:lnSpc>
                        <a:spcBef>
                          <a:spcPts val="240"/>
                        </a:spcBef>
                      </a:pPr>
                      <a:r>
                        <a:rPr sz="900" dirty="0">
                          <a:latin typeface="Century Gothic"/>
                          <a:cs typeface="Century Gothic"/>
                        </a:rPr>
                        <a:t>$150</a:t>
                      </a:r>
                      <a:r>
                        <a:rPr sz="900" spc="-50" dirty="0">
                          <a:latin typeface="Century Gothic"/>
                          <a:cs typeface="Century Gothic"/>
                        </a:rPr>
                        <a:t> </a:t>
                      </a:r>
                      <a:r>
                        <a:rPr sz="900" dirty="0">
                          <a:latin typeface="Century Gothic"/>
                          <a:cs typeface="Century Gothic"/>
                        </a:rPr>
                        <a:t>copay</a:t>
                      </a:r>
                      <a:r>
                        <a:rPr sz="900" spc="-15" dirty="0">
                          <a:latin typeface="Century Gothic"/>
                          <a:cs typeface="Century Gothic"/>
                        </a:rPr>
                        <a:t> </a:t>
                      </a:r>
                      <a:r>
                        <a:rPr sz="900" dirty="0">
                          <a:latin typeface="Century Gothic"/>
                          <a:cs typeface="Century Gothic"/>
                        </a:rPr>
                        <a:t>(waived if</a:t>
                      </a:r>
                      <a:r>
                        <a:rPr sz="900" spc="-45" dirty="0">
                          <a:latin typeface="Century Gothic"/>
                          <a:cs typeface="Century Gothic"/>
                        </a:rPr>
                        <a:t> </a:t>
                      </a:r>
                      <a:r>
                        <a:rPr sz="900" spc="-10" dirty="0">
                          <a:latin typeface="Century Gothic"/>
                          <a:cs typeface="Century Gothic"/>
                        </a:rPr>
                        <a:t>admitted)*</a:t>
                      </a:r>
                      <a:endParaRPr sz="900">
                        <a:latin typeface="Century Gothic"/>
                        <a:cs typeface="Century Gothic"/>
                      </a:endParaRPr>
                    </a:p>
                  </a:txBody>
                  <a:tcPr marL="0" marR="0" marT="30480" marB="0">
                    <a:lnB w="12700">
                      <a:solidFill>
                        <a:srgbClr val="000000"/>
                      </a:solidFill>
                      <a:prstDash val="solid"/>
                    </a:lnB>
                  </a:tcPr>
                </a:tc>
                <a:tc hMerge="1">
                  <a:txBody>
                    <a:bodyPr/>
                    <a:lstStyle/>
                    <a:p>
                      <a:endParaRPr/>
                    </a:p>
                  </a:txBody>
                  <a:tcPr marL="0" marR="0" marT="0" marB="0"/>
                </a:tc>
                <a:tc gridSpan="2">
                  <a:txBody>
                    <a:bodyPr/>
                    <a:lstStyle/>
                    <a:p>
                      <a:pPr marL="562610">
                        <a:lnSpc>
                          <a:spcPct val="100000"/>
                        </a:lnSpc>
                        <a:spcBef>
                          <a:spcPts val="240"/>
                        </a:spcBef>
                      </a:pPr>
                      <a:r>
                        <a:rPr sz="900" dirty="0">
                          <a:latin typeface="Century Gothic"/>
                          <a:cs typeface="Century Gothic"/>
                        </a:rPr>
                        <a:t>$150</a:t>
                      </a:r>
                      <a:r>
                        <a:rPr sz="900" spc="-50" dirty="0">
                          <a:latin typeface="Century Gothic"/>
                          <a:cs typeface="Century Gothic"/>
                        </a:rPr>
                        <a:t> </a:t>
                      </a:r>
                      <a:r>
                        <a:rPr sz="900" dirty="0">
                          <a:latin typeface="Century Gothic"/>
                          <a:cs typeface="Century Gothic"/>
                        </a:rPr>
                        <a:t>copay</a:t>
                      </a:r>
                      <a:r>
                        <a:rPr sz="900" spc="-15" dirty="0">
                          <a:latin typeface="Century Gothic"/>
                          <a:cs typeface="Century Gothic"/>
                        </a:rPr>
                        <a:t> </a:t>
                      </a:r>
                      <a:r>
                        <a:rPr sz="900" dirty="0">
                          <a:latin typeface="Century Gothic"/>
                          <a:cs typeface="Century Gothic"/>
                        </a:rPr>
                        <a:t>(waived if</a:t>
                      </a:r>
                      <a:r>
                        <a:rPr sz="900" spc="-45" dirty="0">
                          <a:latin typeface="Century Gothic"/>
                          <a:cs typeface="Century Gothic"/>
                        </a:rPr>
                        <a:t> </a:t>
                      </a:r>
                      <a:r>
                        <a:rPr sz="900" spc="-10" dirty="0">
                          <a:latin typeface="Century Gothic"/>
                          <a:cs typeface="Century Gothic"/>
                        </a:rPr>
                        <a:t>admitted)*</a:t>
                      </a:r>
                      <a:endParaRPr sz="900" dirty="0">
                        <a:latin typeface="Century Gothic"/>
                        <a:cs typeface="Century Gothic"/>
                      </a:endParaRPr>
                    </a:p>
                  </a:txBody>
                  <a:tcPr marL="0" marR="0" marT="30480" marB="0">
                    <a:lnB w="6350">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2"/>
                  </a:ext>
                </a:extLst>
              </a:tr>
              <a:tr h="594360">
                <a:tc>
                  <a:txBody>
                    <a:bodyPr/>
                    <a:lstStyle/>
                    <a:p>
                      <a:pPr marL="6985" marR="100965">
                        <a:lnSpc>
                          <a:spcPct val="100000"/>
                        </a:lnSpc>
                        <a:spcBef>
                          <a:spcPts val="465"/>
                        </a:spcBef>
                      </a:pPr>
                      <a:r>
                        <a:rPr sz="900" b="1" dirty="0">
                          <a:latin typeface="Century Gothic"/>
                          <a:cs typeface="Century Gothic"/>
                        </a:rPr>
                        <a:t>Prescription</a:t>
                      </a:r>
                      <a:r>
                        <a:rPr sz="900" b="1" spc="-60" dirty="0">
                          <a:latin typeface="Century Gothic"/>
                          <a:cs typeface="Century Gothic"/>
                        </a:rPr>
                        <a:t> </a:t>
                      </a:r>
                      <a:r>
                        <a:rPr sz="900" b="1" spc="-20" dirty="0">
                          <a:latin typeface="Century Gothic"/>
                          <a:cs typeface="Century Gothic"/>
                        </a:rPr>
                        <a:t>Drugs </a:t>
                      </a:r>
                      <a:r>
                        <a:rPr sz="900" b="1" dirty="0">
                          <a:latin typeface="Century Gothic"/>
                          <a:cs typeface="Century Gothic"/>
                        </a:rPr>
                        <a:t>(Retail</a:t>
                      </a:r>
                      <a:r>
                        <a:rPr sz="900" b="1" spc="-15" dirty="0">
                          <a:latin typeface="Century Gothic"/>
                          <a:cs typeface="Century Gothic"/>
                        </a:rPr>
                        <a:t> </a:t>
                      </a:r>
                      <a:r>
                        <a:rPr sz="900" b="1" dirty="0">
                          <a:latin typeface="Century Gothic"/>
                          <a:cs typeface="Century Gothic"/>
                        </a:rPr>
                        <a:t>Pharmacy</a:t>
                      </a:r>
                      <a:r>
                        <a:rPr sz="900" b="1" spc="-15" dirty="0">
                          <a:latin typeface="Century Gothic"/>
                          <a:cs typeface="Century Gothic"/>
                        </a:rPr>
                        <a:t> </a:t>
                      </a:r>
                      <a:r>
                        <a:rPr sz="900" b="1" dirty="0">
                          <a:latin typeface="Century Gothic"/>
                          <a:cs typeface="Century Gothic"/>
                        </a:rPr>
                        <a:t>-</a:t>
                      </a:r>
                      <a:r>
                        <a:rPr sz="900" b="1" spc="215" dirty="0">
                          <a:latin typeface="Century Gothic"/>
                          <a:cs typeface="Century Gothic"/>
                        </a:rPr>
                        <a:t> </a:t>
                      </a:r>
                      <a:r>
                        <a:rPr sz="900" b="1" spc="-25" dirty="0">
                          <a:latin typeface="Century Gothic"/>
                          <a:cs typeface="Century Gothic"/>
                        </a:rPr>
                        <a:t>30 </a:t>
                      </a:r>
                      <a:r>
                        <a:rPr sz="900" b="1" dirty="0">
                          <a:latin typeface="Century Gothic"/>
                          <a:cs typeface="Century Gothic"/>
                        </a:rPr>
                        <a:t>Day</a:t>
                      </a:r>
                      <a:r>
                        <a:rPr sz="900" b="1" spc="-15" dirty="0">
                          <a:latin typeface="Century Gothic"/>
                          <a:cs typeface="Century Gothic"/>
                        </a:rPr>
                        <a:t> </a:t>
                      </a:r>
                      <a:r>
                        <a:rPr sz="900" b="1" spc="-10" dirty="0">
                          <a:latin typeface="Century Gothic"/>
                          <a:cs typeface="Century Gothic"/>
                        </a:rPr>
                        <a:t>Supply)</a:t>
                      </a:r>
                      <a:endParaRPr sz="900">
                        <a:latin typeface="Century Gothic"/>
                        <a:cs typeface="Century Gothic"/>
                      </a:endParaRPr>
                    </a:p>
                  </a:txBody>
                  <a:tcPr marL="0" marR="0" marT="59055" marB="0">
                    <a:lnT w="6350">
                      <a:solidFill>
                        <a:srgbClr val="000000"/>
                      </a:solidFill>
                      <a:prstDash val="solid"/>
                    </a:lnT>
                    <a:lnB w="6350">
                      <a:solidFill>
                        <a:srgbClr val="000000"/>
                      </a:solidFill>
                      <a:prstDash val="solid"/>
                    </a:lnB>
                  </a:tcPr>
                </a:tc>
                <a:tc>
                  <a:txBody>
                    <a:bodyPr/>
                    <a:lstStyle/>
                    <a:p>
                      <a:pPr marL="635" algn="ctr">
                        <a:lnSpc>
                          <a:spcPts val="1005"/>
                        </a:lnSpc>
                      </a:pPr>
                      <a:r>
                        <a:rPr sz="900" dirty="0">
                          <a:latin typeface="Century Gothic"/>
                          <a:cs typeface="Century Gothic"/>
                        </a:rPr>
                        <a:t>Generic</a:t>
                      </a:r>
                      <a:r>
                        <a:rPr sz="900" spc="-20" dirty="0">
                          <a:latin typeface="Century Gothic"/>
                          <a:cs typeface="Century Gothic"/>
                        </a:rPr>
                        <a:t> </a:t>
                      </a:r>
                      <a:r>
                        <a:rPr sz="900" dirty="0">
                          <a:latin typeface="Century Gothic"/>
                          <a:cs typeface="Century Gothic"/>
                        </a:rPr>
                        <a:t>-</a:t>
                      </a:r>
                      <a:r>
                        <a:rPr sz="900" spc="-25" dirty="0">
                          <a:latin typeface="Century Gothic"/>
                          <a:cs typeface="Century Gothic"/>
                        </a:rPr>
                        <a:t> </a:t>
                      </a:r>
                      <a:r>
                        <a:rPr sz="900" dirty="0">
                          <a:latin typeface="Century Gothic"/>
                          <a:cs typeface="Century Gothic"/>
                        </a:rPr>
                        <a:t>$15</a:t>
                      </a:r>
                      <a:r>
                        <a:rPr sz="900" spc="-20" dirty="0">
                          <a:latin typeface="Century Gothic"/>
                          <a:cs typeface="Century Gothic"/>
                        </a:rPr>
                        <a:t> copay</a:t>
                      </a:r>
                      <a:endParaRPr sz="900">
                        <a:latin typeface="Century Gothic"/>
                        <a:cs typeface="Century Gothic"/>
                      </a:endParaRPr>
                    </a:p>
                    <a:p>
                      <a:pPr algn="ctr">
                        <a:lnSpc>
                          <a:spcPct val="100000"/>
                        </a:lnSpc>
                      </a:pPr>
                      <a:r>
                        <a:rPr sz="900" dirty="0">
                          <a:latin typeface="Century Gothic"/>
                          <a:cs typeface="Century Gothic"/>
                        </a:rPr>
                        <a:t>Preferred</a:t>
                      </a:r>
                      <a:r>
                        <a:rPr sz="900" spc="-25" dirty="0">
                          <a:latin typeface="Century Gothic"/>
                          <a:cs typeface="Century Gothic"/>
                        </a:rPr>
                        <a:t> </a:t>
                      </a:r>
                      <a:r>
                        <a:rPr sz="900" dirty="0">
                          <a:latin typeface="Century Gothic"/>
                          <a:cs typeface="Century Gothic"/>
                        </a:rPr>
                        <a:t>Brand</a:t>
                      </a:r>
                      <a:r>
                        <a:rPr sz="900" spc="-15" dirty="0">
                          <a:latin typeface="Century Gothic"/>
                          <a:cs typeface="Century Gothic"/>
                        </a:rPr>
                        <a:t> </a:t>
                      </a:r>
                      <a:r>
                        <a:rPr sz="900" dirty="0">
                          <a:latin typeface="Century Gothic"/>
                          <a:cs typeface="Century Gothic"/>
                        </a:rPr>
                        <a:t>-</a:t>
                      </a:r>
                      <a:r>
                        <a:rPr sz="900" spc="-30" dirty="0">
                          <a:latin typeface="Century Gothic"/>
                          <a:cs typeface="Century Gothic"/>
                        </a:rPr>
                        <a:t> </a:t>
                      </a:r>
                      <a:r>
                        <a:rPr sz="900" dirty="0">
                          <a:latin typeface="Century Gothic"/>
                          <a:cs typeface="Century Gothic"/>
                        </a:rPr>
                        <a:t>$30</a:t>
                      </a:r>
                      <a:r>
                        <a:rPr sz="900" spc="-20" dirty="0">
                          <a:latin typeface="Century Gothic"/>
                          <a:cs typeface="Century Gothic"/>
                        </a:rPr>
                        <a:t> copay</a:t>
                      </a:r>
                      <a:endParaRPr sz="900">
                        <a:latin typeface="Century Gothic"/>
                        <a:cs typeface="Century Gothic"/>
                      </a:endParaRPr>
                    </a:p>
                    <a:p>
                      <a:pPr marL="72390" marR="66675" algn="ctr">
                        <a:lnSpc>
                          <a:spcPct val="100000"/>
                        </a:lnSpc>
                        <a:spcBef>
                          <a:spcPts val="265"/>
                        </a:spcBef>
                      </a:pPr>
                      <a:r>
                        <a:rPr sz="900" spc="-10" dirty="0">
                          <a:latin typeface="Century Gothic"/>
                          <a:cs typeface="Century Gothic"/>
                        </a:rPr>
                        <a:t>Non-</a:t>
                      </a:r>
                      <a:r>
                        <a:rPr sz="900" dirty="0">
                          <a:latin typeface="Century Gothic"/>
                          <a:cs typeface="Century Gothic"/>
                        </a:rPr>
                        <a:t>Preferred</a:t>
                      </a:r>
                      <a:r>
                        <a:rPr sz="900" spc="-20" dirty="0">
                          <a:latin typeface="Century Gothic"/>
                          <a:cs typeface="Century Gothic"/>
                        </a:rPr>
                        <a:t> </a:t>
                      </a:r>
                      <a:r>
                        <a:rPr sz="900" dirty="0">
                          <a:latin typeface="Century Gothic"/>
                          <a:cs typeface="Century Gothic"/>
                        </a:rPr>
                        <a:t>Brand</a:t>
                      </a:r>
                      <a:r>
                        <a:rPr sz="900" spc="-5" dirty="0">
                          <a:latin typeface="Century Gothic"/>
                          <a:cs typeface="Century Gothic"/>
                        </a:rPr>
                        <a:t> </a:t>
                      </a:r>
                      <a:r>
                        <a:rPr sz="900" dirty="0">
                          <a:latin typeface="Century Gothic"/>
                          <a:cs typeface="Century Gothic"/>
                        </a:rPr>
                        <a:t>-</a:t>
                      </a:r>
                      <a:r>
                        <a:rPr sz="900" spc="-20" dirty="0">
                          <a:latin typeface="Century Gothic"/>
                          <a:cs typeface="Century Gothic"/>
                        </a:rPr>
                        <a:t> </a:t>
                      </a:r>
                      <a:r>
                        <a:rPr sz="900" spc="-25" dirty="0">
                          <a:latin typeface="Century Gothic"/>
                          <a:cs typeface="Century Gothic"/>
                        </a:rPr>
                        <a:t>$60 </a:t>
                      </a:r>
                      <a:r>
                        <a:rPr sz="900" spc="-10" dirty="0">
                          <a:latin typeface="Century Gothic"/>
                          <a:cs typeface="Century Gothic"/>
                        </a:rPr>
                        <a:t>copay</a:t>
                      </a:r>
                      <a:endParaRPr sz="900">
                        <a:latin typeface="Century Gothic"/>
                        <a:cs typeface="Century Gothic"/>
                      </a:endParaRPr>
                    </a:p>
                  </a:txBody>
                  <a:tcPr marL="0" marR="0" marT="0" marB="0">
                    <a:lnR w="6350">
                      <a:solidFill>
                        <a:srgbClr val="000000"/>
                      </a:solidFill>
                      <a:prstDash val="solid"/>
                    </a:lnR>
                    <a:lnT w="12700" cap="flat" cmpd="sng" algn="ctr">
                      <a:solidFill>
                        <a:srgbClr val="000000"/>
                      </a:solidFill>
                      <a:prstDash val="solid"/>
                      <a:round/>
                      <a:headEnd type="none" w="med" len="med"/>
                      <a:tailEnd type="none" w="med" len="med"/>
                    </a:lnT>
                    <a:lnB w="6350">
                      <a:solidFill>
                        <a:srgbClr val="000000"/>
                      </a:solidFill>
                      <a:prstDash val="solid"/>
                    </a:lnB>
                  </a:tcPr>
                </a:tc>
                <a:tc>
                  <a:txBody>
                    <a:bodyPr/>
                    <a:lstStyle/>
                    <a:p>
                      <a:pPr>
                        <a:lnSpc>
                          <a:spcPct val="100000"/>
                        </a:lnSpc>
                        <a:spcBef>
                          <a:spcPts val="509"/>
                        </a:spcBef>
                      </a:pPr>
                      <a:endParaRPr sz="900">
                        <a:latin typeface="Times New Roman"/>
                        <a:cs typeface="Times New Roman"/>
                      </a:endParaRPr>
                    </a:p>
                    <a:p>
                      <a:pPr marL="1905" algn="ctr">
                        <a:lnSpc>
                          <a:spcPct val="100000"/>
                        </a:lnSpc>
                      </a:pPr>
                      <a:r>
                        <a:rPr sz="900" dirty="0">
                          <a:latin typeface="Century Gothic"/>
                          <a:cs typeface="Century Gothic"/>
                        </a:rPr>
                        <a:t>Not</a:t>
                      </a:r>
                      <a:r>
                        <a:rPr sz="900" spc="-20" dirty="0">
                          <a:latin typeface="Century Gothic"/>
                          <a:cs typeface="Century Gothic"/>
                        </a:rPr>
                        <a:t> </a:t>
                      </a:r>
                      <a:r>
                        <a:rPr sz="900" spc="-10" dirty="0">
                          <a:latin typeface="Century Gothic"/>
                          <a:cs typeface="Century Gothic"/>
                        </a:rPr>
                        <a:t>Covered</a:t>
                      </a:r>
                      <a:endParaRPr sz="900">
                        <a:latin typeface="Century Gothic"/>
                        <a:cs typeface="Century Gothic"/>
                      </a:endParaRPr>
                    </a:p>
                  </a:txBody>
                  <a:tcPr marL="0" marR="0" marT="64769" marB="0">
                    <a:lnL w="6350">
                      <a:solidFill>
                        <a:srgbClr val="000000"/>
                      </a:solidFill>
                      <a:prstDash val="solid"/>
                    </a:lnL>
                    <a:lnT w="12700">
                      <a:solidFill>
                        <a:srgbClr val="000000"/>
                      </a:solidFill>
                      <a:prstDash val="solid"/>
                    </a:lnT>
                    <a:lnB w="6350">
                      <a:solidFill>
                        <a:srgbClr val="000000"/>
                      </a:solidFill>
                      <a:prstDash val="solid"/>
                    </a:lnB>
                  </a:tcPr>
                </a:tc>
                <a:tc>
                  <a:txBody>
                    <a:bodyPr/>
                    <a:lstStyle/>
                    <a:p>
                      <a:pPr marL="635" algn="ctr">
                        <a:lnSpc>
                          <a:spcPts val="1005"/>
                        </a:lnSpc>
                      </a:pPr>
                      <a:r>
                        <a:rPr sz="900" dirty="0">
                          <a:latin typeface="Century Gothic"/>
                          <a:cs typeface="Century Gothic"/>
                        </a:rPr>
                        <a:t>Generic</a:t>
                      </a:r>
                      <a:r>
                        <a:rPr sz="900" spc="-20" dirty="0">
                          <a:latin typeface="Century Gothic"/>
                          <a:cs typeface="Century Gothic"/>
                        </a:rPr>
                        <a:t> </a:t>
                      </a:r>
                      <a:r>
                        <a:rPr sz="900" dirty="0">
                          <a:latin typeface="Century Gothic"/>
                          <a:cs typeface="Century Gothic"/>
                        </a:rPr>
                        <a:t>-</a:t>
                      </a:r>
                      <a:r>
                        <a:rPr sz="900" spc="-25" dirty="0">
                          <a:latin typeface="Century Gothic"/>
                          <a:cs typeface="Century Gothic"/>
                        </a:rPr>
                        <a:t> </a:t>
                      </a:r>
                      <a:r>
                        <a:rPr sz="900" dirty="0">
                          <a:latin typeface="Century Gothic"/>
                          <a:cs typeface="Century Gothic"/>
                        </a:rPr>
                        <a:t>$20</a:t>
                      </a:r>
                      <a:r>
                        <a:rPr sz="900" spc="-20" dirty="0">
                          <a:latin typeface="Century Gothic"/>
                          <a:cs typeface="Century Gothic"/>
                        </a:rPr>
                        <a:t> copay</a:t>
                      </a:r>
                      <a:endParaRPr sz="900" dirty="0">
                        <a:latin typeface="Century Gothic"/>
                        <a:cs typeface="Century Gothic"/>
                      </a:endParaRPr>
                    </a:p>
                    <a:p>
                      <a:pPr marL="76200" marR="67310" algn="ctr">
                        <a:lnSpc>
                          <a:spcPct val="100000"/>
                        </a:lnSpc>
                      </a:pPr>
                      <a:r>
                        <a:rPr sz="900" dirty="0">
                          <a:latin typeface="Century Gothic"/>
                          <a:cs typeface="Century Gothic"/>
                        </a:rPr>
                        <a:t>Preferred</a:t>
                      </a:r>
                      <a:r>
                        <a:rPr sz="900" spc="-30" dirty="0">
                          <a:latin typeface="Century Gothic"/>
                          <a:cs typeface="Century Gothic"/>
                        </a:rPr>
                        <a:t> </a:t>
                      </a:r>
                      <a:r>
                        <a:rPr sz="900" dirty="0">
                          <a:latin typeface="Century Gothic"/>
                          <a:cs typeface="Century Gothic"/>
                        </a:rPr>
                        <a:t>Brand-</a:t>
                      </a:r>
                      <a:r>
                        <a:rPr sz="900" spc="-25" dirty="0">
                          <a:latin typeface="Century Gothic"/>
                          <a:cs typeface="Century Gothic"/>
                        </a:rPr>
                        <a:t> </a:t>
                      </a:r>
                      <a:r>
                        <a:rPr sz="900" dirty="0">
                          <a:latin typeface="Century Gothic"/>
                          <a:cs typeface="Century Gothic"/>
                        </a:rPr>
                        <a:t>$40</a:t>
                      </a:r>
                      <a:r>
                        <a:rPr sz="900" spc="-40" dirty="0">
                          <a:latin typeface="Century Gothic"/>
                          <a:cs typeface="Century Gothic"/>
                        </a:rPr>
                        <a:t> </a:t>
                      </a:r>
                      <a:r>
                        <a:rPr sz="900" spc="-20" dirty="0">
                          <a:latin typeface="Century Gothic"/>
                          <a:cs typeface="Century Gothic"/>
                        </a:rPr>
                        <a:t>copay </a:t>
                      </a:r>
                      <a:r>
                        <a:rPr sz="900" spc="-10" dirty="0">
                          <a:latin typeface="Century Gothic"/>
                          <a:cs typeface="Century Gothic"/>
                        </a:rPr>
                        <a:t>Non-</a:t>
                      </a:r>
                      <a:r>
                        <a:rPr sz="900" dirty="0">
                          <a:latin typeface="Century Gothic"/>
                          <a:cs typeface="Century Gothic"/>
                        </a:rPr>
                        <a:t>Preferred</a:t>
                      </a:r>
                      <a:r>
                        <a:rPr sz="900" spc="-20" dirty="0">
                          <a:latin typeface="Century Gothic"/>
                          <a:cs typeface="Century Gothic"/>
                        </a:rPr>
                        <a:t> </a:t>
                      </a:r>
                      <a:r>
                        <a:rPr sz="900" dirty="0">
                          <a:latin typeface="Century Gothic"/>
                          <a:cs typeface="Century Gothic"/>
                        </a:rPr>
                        <a:t>Brand</a:t>
                      </a:r>
                      <a:r>
                        <a:rPr sz="900" spc="-5" dirty="0">
                          <a:latin typeface="Century Gothic"/>
                          <a:cs typeface="Century Gothic"/>
                        </a:rPr>
                        <a:t> </a:t>
                      </a:r>
                      <a:r>
                        <a:rPr sz="900" dirty="0">
                          <a:latin typeface="Century Gothic"/>
                          <a:cs typeface="Century Gothic"/>
                        </a:rPr>
                        <a:t>-</a:t>
                      </a:r>
                      <a:r>
                        <a:rPr sz="900" spc="-20" dirty="0">
                          <a:latin typeface="Century Gothic"/>
                          <a:cs typeface="Century Gothic"/>
                        </a:rPr>
                        <a:t> </a:t>
                      </a:r>
                      <a:r>
                        <a:rPr sz="900" spc="-25" dirty="0">
                          <a:latin typeface="Century Gothic"/>
                          <a:cs typeface="Century Gothic"/>
                        </a:rPr>
                        <a:t>$80 </a:t>
                      </a:r>
                      <a:r>
                        <a:rPr sz="900" spc="-10" dirty="0">
                          <a:latin typeface="Century Gothic"/>
                          <a:cs typeface="Century Gothic"/>
                        </a:rPr>
                        <a:t>copay</a:t>
                      </a:r>
                      <a:endParaRPr sz="900" dirty="0">
                        <a:latin typeface="Century Gothic"/>
                        <a:cs typeface="Century Gothic"/>
                      </a:endParaRPr>
                    </a:p>
                  </a:txBody>
                  <a:tcPr marL="0" marR="0" marT="0" marB="0">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509"/>
                        </a:spcBef>
                      </a:pPr>
                      <a:endParaRPr sz="900">
                        <a:latin typeface="Times New Roman"/>
                        <a:cs typeface="Times New Roman"/>
                      </a:endParaRPr>
                    </a:p>
                    <a:p>
                      <a:pPr marL="1270" algn="ctr">
                        <a:lnSpc>
                          <a:spcPct val="100000"/>
                        </a:lnSpc>
                      </a:pPr>
                      <a:r>
                        <a:rPr sz="900" dirty="0">
                          <a:latin typeface="Century Gothic"/>
                          <a:cs typeface="Century Gothic"/>
                        </a:rPr>
                        <a:t>Not</a:t>
                      </a:r>
                      <a:r>
                        <a:rPr sz="900" spc="-20" dirty="0">
                          <a:latin typeface="Century Gothic"/>
                          <a:cs typeface="Century Gothic"/>
                        </a:rPr>
                        <a:t> </a:t>
                      </a:r>
                      <a:r>
                        <a:rPr sz="900" spc="-10" dirty="0">
                          <a:latin typeface="Century Gothic"/>
                          <a:cs typeface="Century Gothic"/>
                        </a:rPr>
                        <a:t>Covered</a:t>
                      </a:r>
                      <a:endParaRPr sz="900">
                        <a:latin typeface="Century Gothic"/>
                        <a:cs typeface="Century Gothic"/>
                      </a:endParaRPr>
                    </a:p>
                  </a:txBody>
                  <a:tcPr marL="0" marR="0" marT="64769" marB="0">
                    <a:lnL w="6350">
                      <a:solidFill>
                        <a:srgbClr val="000000"/>
                      </a:solidFill>
                      <a:prstDash val="solid"/>
                    </a:lnL>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3"/>
                  </a:ext>
                </a:extLst>
              </a:tr>
              <a:tr h="594360">
                <a:tc>
                  <a:txBody>
                    <a:bodyPr/>
                    <a:lstStyle/>
                    <a:p>
                      <a:pPr marL="6985" marR="191770">
                        <a:lnSpc>
                          <a:spcPct val="100000"/>
                        </a:lnSpc>
                        <a:spcBef>
                          <a:spcPts val="465"/>
                        </a:spcBef>
                      </a:pPr>
                      <a:r>
                        <a:rPr sz="900" b="1" dirty="0">
                          <a:latin typeface="Century Gothic"/>
                          <a:cs typeface="Century Gothic"/>
                        </a:rPr>
                        <a:t>Prescription</a:t>
                      </a:r>
                      <a:r>
                        <a:rPr sz="900" b="1" spc="-60" dirty="0">
                          <a:latin typeface="Century Gothic"/>
                          <a:cs typeface="Century Gothic"/>
                        </a:rPr>
                        <a:t> </a:t>
                      </a:r>
                      <a:r>
                        <a:rPr sz="900" b="1" spc="-20" dirty="0">
                          <a:latin typeface="Century Gothic"/>
                          <a:cs typeface="Century Gothic"/>
                        </a:rPr>
                        <a:t>Drugs </a:t>
                      </a:r>
                      <a:r>
                        <a:rPr sz="900" b="1" dirty="0">
                          <a:latin typeface="Century Gothic"/>
                          <a:cs typeface="Century Gothic"/>
                        </a:rPr>
                        <a:t>(Mail</a:t>
                      </a:r>
                      <a:r>
                        <a:rPr sz="900" b="1" spc="-20" dirty="0">
                          <a:latin typeface="Century Gothic"/>
                          <a:cs typeface="Century Gothic"/>
                        </a:rPr>
                        <a:t> </a:t>
                      </a:r>
                      <a:r>
                        <a:rPr sz="900" b="1" dirty="0">
                          <a:latin typeface="Century Gothic"/>
                          <a:cs typeface="Century Gothic"/>
                        </a:rPr>
                        <a:t>Order</a:t>
                      </a:r>
                      <a:r>
                        <a:rPr sz="900" b="1" spc="-15" dirty="0">
                          <a:latin typeface="Century Gothic"/>
                          <a:cs typeface="Century Gothic"/>
                        </a:rPr>
                        <a:t> </a:t>
                      </a:r>
                      <a:r>
                        <a:rPr sz="900" b="1" dirty="0">
                          <a:latin typeface="Century Gothic"/>
                          <a:cs typeface="Century Gothic"/>
                        </a:rPr>
                        <a:t>– 90</a:t>
                      </a:r>
                      <a:r>
                        <a:rPr sz="900" b="1" spc="-20" dirty="0">
                          <a:latin typeface="Century Gothic"/>
                          <a:cs typeface="Century Gothic"/>
                        </a:rPr>
                        <a:t> </a:t>
                      </a:r>
                      <a:r>
                        <a:rPr sz="900" b="1" spc="-25" dirty="0">
                          <a:latin typeface="Century Gothic"/>
                          <a:cs typeface="Century Gothic"/>
                        </a:rPr>
                        <a:t>Day </a:t>
                      </a:r>
                      <a:r>
                        <a:rPr sz="900" b="1" spc="-10" dirty="0">
                          <a:latin typeface="Century Gothic"/>
                          <a:cs typeface="Century Gothic"/>
                        </a:rPr>
                        <a:t>Supply)</a:t>
                      </a:r>
                      <a:endParaRPr sz="900">
                        <a:latin typeface="Century Gothic"/>
                        <a:cs typeface="Century Gothic"/>
                      </a:endParaRPr>
                    </a:p>
                  </a:txBody>
                  <a:tcPr marL="0" marR="0" marT="59055" marB="0">
                    <a:lnT w="6350">
                      <a:solidFill>
                        <a:srgbClr val="000000"/>
                      </a:solidFill>
                      <a:prstDash val="solid"/>
                    </a:lnT>
                    <a:lnB w="12700">
                      <a:solidFill>
                        <a:srgbClr val="000000"/>
                      </a:solidFill>
                      <a:prstDash val="solid"/>
                    </a:lnB>
                  </a:tcPr>
                </a:tc>
                <a:tc>
                  <a:txBody>
                    <a:bodyPr/>
                    <a:lstStyle/>
                    <a:p>
                      <a:pPr marL="8255" marR="635" algn="ctr">
                        <a:lnSpc>
                          <a:spcPct val="100000"/>
                        </a:lnSpc>
                        <a:spcBef>
                          <a:spcPts val="190"/>
                        </a:spcBef>
                      </a:pPr>
                      <a:r>
                        <a:rPr sz="900" dirty="0">
                          <a:latin typeface="Century Gothic"/>
                          <a:cs typeface="Century Gothic"/>
                        </a:rPr>
                        <a:t>Generic</a:t>
                      </a:r>
                      <a:r>
                        <a:rPr sz="900" spc="-20" dirty="0">
                          <a:latin typeface="Century Gothic"/>
                          <a:cs typeface="Century Gothic"/>
                        </a:rPr>
                        <a:t> </a:t>
                      </a:r>
                      <a:r>
                        <a:rPr sz="900" dirty="0">
                          <a:latin typeface="Century Gothic"/>
                          <a:cs typeface="Century Gothic"/>
                        </a:rPr>
                        <a:t>-</a:t>
                      </a:r>
                      <a:r>
                        <a:rPr sz="900" spc="-25" dirty="0">
                          <a:latin typeface="Century Gothic"/>
                          <a:cs typeface="Century Gothic"/>
                        </a:rPr>
                        <a:t> </a:t>
                      </a:r>
                      <a:r>
                        <a:rPr sz="900" dirty="0">
                          <a:latin typeface="Century Gothic"/>
                          <a:cs typeface="Century Gothic"/>
                        </a:rPr>
                        <a:t>$30</a:t>
                      </a:r>
                      <a:r>
                        <a:rPr sz="900" spc="-20" dirty="0">
                          <a:latin typeface="Century Gothic"/>
                          <a:cs typeface="Century Gothic"/>
                        </a:rPr>
                        <a:t> copay </a:t>
                      </a:r>
                      <a:r>
                        <a:rPr sz="900" dirty="0">
                          <a:latin typeface="Century Gothic"/>
                          <a:cs typeface="Century Gothic"/>
                        </a:rPr>
                        <a:t>Preferred</a:t>
                      </a:r>
                      <a:r>
                        <a:rPr sz="900" spc="-25" dirty="0">
                          <a:latin typeface="Century Gothic"/>
                          <a:cs typeface="Century Gothic"/>
                        </a:rPr>
                        <a:t> </a:t>
                      </a:r>
                      <a:r>
                        <a:rPr sz="900" dirty="0">
                          <a:latin typeface="Century Gothic"/>
                          <a:cs typeface="Century Gothic"/>
                        </a:rPr>
                        <a:t>Brand</a:t>
                      </a:r>
                      <a:r>
                        <a:rPr sz="900" spc="-15" dirty="0">
                          <a:latin typeface="Century Gothic"/>
                          <a:cs typeface="Century Gothic"/>
                        </a:rPr>
                        <a:t> </a:t>
                      </a:r>
                      <a:r>
                        <a:rPr sz="900" dirty="0">
                          <a:latin typeface="Century Gothic"/>
                          <a:cs typeface="Century Gothic"/>
                        </a:rPr>
                        <a:t>-</a:t>
                      </a:r>
                      <a:r>
                        <a:rPr sz="900" spc="-30" dirty="0">
                          <a:latin typeface="Century Gothic"/>
                          <a:cs typeface="Century Gothic"/>
                        </a:rPr>
                        <a:t> </a:t>
                      </a:r>
                      <a:r>
                        <a:rPr sz="900" dirty="0">
                          <a:latin typeface="Century Gothic"/>
                          <a:cs typeface="Century Gothic"/>
                        </a:rPr>
                        <a:t>$60</a:t>
                      </a:r>
                      <a:r>
                        <a:rPr sz="900" spc="-20" dirty="0">
                          <a:latin typeface="Century Gothic"/>
                          <a:cs typeface="Century Gothic"/>
                        </a:rPr>
                        <a:t> copay </a:t>
                      </a:r>
                      <a:r>
                        <a:rPr sz="900" spc="-10" dirty="0">
                          <a:latin typeface="Century Gothic"/>
                          <a:cs typeface="Century Gothic"/>
                        </a:rPr>
                        <a:t>Non-</a:t>
                      </a:r>
                      <a:r>
                        <a:rPr sz="900" dirty="0">
                          <a:latin typeface="Century Gothic"/>
                          <a:cs typeface="Century Gothic"/>
                        </a:rPr>
                        <a:t>Preferred</a:t>
                      </a:r>
                      <a:r>
                        <a:rPr sz="900" spc="-20" dirty="0">
                          <a:latin typeface="Century Gothic"/>
                          <a:cs typeface="Century Gothic"/>
                        </a:rPr>
                        <a:t> </a:t>
                      </a:r>
                      <a:r>
                        <a:rPr sz="900" dirty="0">
                          <a:latin typeface="Century Gothic"/>
                          <a:cs typeface="Century Gothic"/>
                        </a:rPr>
                        <a:t>Brand</a:t>
                      </a:r>
                      <a:r>
                        <a:rPr sz="900" spc="-5" dirty="0">
                          <a:latin typeface="Century Gothic"/>
                          <a:cs typeface="Century Gothic"/>
                        </a:rPr>
                        <a:t> </a:t>
                      </a:r>
                      <a:r>
                        <a:rPr sz="900" dirty="0">
                          <a:latin typeface="Century Gothic"/>
                          <a:cs typeface="Century Gothic"/>
                        </a:rPr>
                        <a:t>-</a:t>
                      </a:r>
                      <a:r>
                        <a:rPr sz="900" spc="-20" dirty="0">
                          <a:latin typeface="Century Gothic"/>
                          <a:cs typeface="Century Gothic"/>
                        </a:rPr>
                        <a:t> $150 </a:t>
                      </a:r>
                      <a:r>
                        <a:rPr sz="900" spc="-10" dirty="0">
                          <a:latin typeface="Century Gothic"/>
                          <a:cs typeface="Century Gothic"/>
                        </a:rPr>
                        <a:t>copay</a:t>
                      </a:r>
                      <a:endParaRPr sz="900">
                        <a:latin typeface="Century Gothic"/>
                        <a:cs typeface="Century Gothic"/>
                      </a:endParaRPr>
                    </a:p>
                  </a:txBody>
                  <a:tcPr marL="0" marR="0" marT="24130" marB="0">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spcBef>
                          <a:spcPts val="509"/>
                        </a:spcBef>
                      </a:pPr>
                      <a:endParaRPr sz="900">
                        <a:latin typeface="Times New Roman"/>
                        <a:cs typeface="Times New Roman"/>
                      </a:endParaRPr>
                    </a:p>
                    <a:p>
                      <a:pPr marL="1905" algn="ctr">
                        <a:lnSpc>
                          <a:spcPct val="100000"/>
                        </a:lnSpc>
                      </a:pPr>
                      <a:r>
                        <a:rPr sz="900" dirty="0">
                          <a:latin typeface="Century Gothic"/>
                          <a:cs typeface="Century Gothic"/>
                        </a:rPr>
                        <a:t>Not</a:t>
                      </a:r>
                      <a:r>
                        <a:rPr sz="900" spc="-20" dirty="0">
                          <a:latin typeface="Century Gothic"/>
                          <a:cs typeface="Century Gothic"/>
                        </a:rPr>
                        <a:t> </a:t>
                      </a:r>
                      <a:r>
                        <a:rPr sz="900" spc="-10" dirty="0">
                          <a:latin typeface="Century Gothic"/>
                          <a:cs typeface="Century Gothic"/>
                        </a:rPr>
                        <a:t>Covered</a:t>
                      </a:r>
                      <a:endParaRPr sz="900">
                        <a:latin typeface="Century Gothic"/>
                        <a:cs typeface="Century Gothic"/>
                      </a:endParaRPr>
                    </a:p>
                  </a:txBody>
                  <a:tcPr marL="0" marR="0" marT="64769" marB="0">
                    <a:lnL w="6350">
                      <a:solidFill>
                        <a:srgbClr val="000000"/>
                      </a:solidFill>
                      <a:prstDash val="solid"/>
                    </a:lnL>
                    <a:lnT w="6350">
                      <a:solidFill>
                        <a:srgbClr val="000000"/>
                      </a:solidFill>
                      <a:prstDash val="solid"/>
                    </a:lnT>
                    <a:lnB w="12700">
                      <a:solidFill>
                        <a:srgbClr val="000000"/>
                      </a:solidFill>
                      <a:prstDash val="solid"/>
                    </a:lnB>
                  </a:tcPr>
                </a:tc>
                <a:tc>
                  <a:txBody>
                    <a:bodyPr/>
                    <a:lstStyle/>
                    <a:p>
                      <a:pPr marL="635" algn="ctr">
                        <a:lnSpc>
                          <a:spcPts val="1005"/>
                        </a:lnSpc>
                      </a:pPr>
                      <a:r>
                        <a:rPr sz="900" dirty="0">
                          <a:latin typeface="Century Gothic"/>
                          <a:cs typeface="Century Gothic"/>
                        </a:rPr>
                        <a:t>Generic</a:t>
                      </a:r>
                      <a:r>
                        <a:rPr sz="900" spc="-20" dirty="0">
                          <a:latin typeface="Century Gothic"/>
                          <a:cs typeface="Century Gothic"/>
                        </a:rPr>
                        <a:t> </a:t>
                      </a:r>
                      <a:r>
                        <a:rPr sz="900" dirty="0">
                          <a:latin typeface="Century Gothic"/>
                          <a:cs typeface="Century Gothic"/>
                        </a:rPr>
                        <a:t>-</a:t>
                      </a:r>
                      <a:r>
                        <a:rPr sz="900" spc="-25" dirty="0">
                          <a:latin typeface="Century Gothic"/>
                          <a:cs typeface="Century Gothic"/>
                        </a:rPr>
                        <a:t> </a:t>
                      </a:r>
                      <a:r>
                        <a:rPr sz="900" dirty="0">
                          <a:latin typeface="Century Gothic"/>
                          <a:cs typeface="Century Gothic"/>
                        </a:rPr>
                        <a:t>$40</a:t>
                      </a:r>
                      <a:r>
                        <a:rPr sz="900" spc="-20" dirty="0">
                          <a:latin typeface="Century Gothic"/>
                          <a:cs typeface="Century Gothic"/>
                        </a:rPr>
                        <a:t> copay</a:t>
                      </a:r>
                      <a:endParaRPr sz="900" dirty="0">
                        <a:latin typeface="Century Gothic"/>
                        <a:cs typeface="Century Gothic"/>
                      </a:endParaRPr>
                    </a:p>
                    <a:p>
                      <a:pPr marL="59690" marR="50800" algn="ctr">
                        <a:lnSpc>
                          <a:spcPct val="100000"/>
                        </a:lnSpc>
                      </a:pPr>
                      <a:r>
                        <a:rPr sz="900" dirty="0">
                          <a:latin typeface="Century Gothic"/>
                          <a:cs typeface="Century Gothic"/>
                        </a:rPr>
                        <a:t>Preferred</a:t>
                      </a:r>
                      <a:r>
                        <a:rPr sz="900" spc="-25" dirty="0">
                          <a:latin typeface="Century Gothic"/>
                          <a:cs typeface="Century Gothic"/>
                        </a:rPr>
                        <a:t> </a:t>
                      </a:r>
                      <a:r>
                        <a:rPr sz="900" dirty="0">
                          <a:latin typeface="Century Gothic"/>
                          <a:cs typeface="Century Gothic"/>
                        </a:rPr>
                        <a:t>Brand</a:t>
                      </a:r>
                      <a:r>
                        <a:rPr sz="900" spc="-15" dirty="0">
                          <a:latin typeface="Century Gothic"/>
                          <a:cs typeface="Century Gothic"/>
                        </a:rPr>
                        <a:t> </a:t>
                      </a:r>
                      <a:r>
                        <a:rPr sz="900" dirty="0">
                          <a:latin typeface="Century Gothic"/>
                          <a:cs typeface="Century Gothic"/>
                        </a:rPr>
                        <a:t>-</a:t>
                      </a:r>
                      <a:r>
                        <a:rPr sz="900" spc="-30" dirty="0">
                          <a:latin typeface="Century Gothic"/>
                          <a:cs typeface="Century Gothic"/>
                        </a:rPr>
                        <a:t> </a:t>
                      </a:r>
                      <a:r>
                        <a:rPr sz="900" dirty="0">
                          <a:latin typeface="Century Gothic"/>
                          <a:cs typeface="Century Gothic"/>
                        </a:rPr>
                        <a:t>$80</a:t>
                      </a:r>
                      <a:r>
                        <a:rPr sz="900" spc="-20" dirty="0">
                          <a:latin typeface="Century Gothic"/>
                          <a:cs typeface="Century Gothic"/>
                        </a:rPr>
                        <a:t> copay </a:t>
                      </a:r>
                      <a:r>
                        <a:rPr sz="900" spc="-10" dirty="0">
                          <a:latin typeface="Century Gothic"/>
                          <a:cs typeface="Century Gothic"/>
                        </a:rPr>
                        <a:t>Non-</a:t>
                      </a:r>
                      <a:r>
                        <a:rPr sz="900" dirty="0">
                          <a:latin typeface="Century Gothic"/>
                          <a:cs typeface="Century Gothic"/>
                        </a:rPr>
                        <a:t>Preferred</a:t>
                      </a:r>
                      <a:r>
                        <a:rPr sz="900" spc="-20" dirty="0">
                          <a:latin typeface="Century Gothic"/>
                          <a:cs typeface="Century Gothic"/>
                        </a:rPr>
                        <a:t> </a:t>
                      </a:r>
                      <a:r>
                        <a:rPr sz="900" dirty="0">
                          <a:latin typeface="Century Gothic"/>
                          <a:cs typeface="Century Gothic"/>
                        </a:rPr>
                        <a:t>Brand</a:t>
                      </a:r>
                      <a:r>
                        <a:rPr sz="900" spc="-5" dirty="0">
                          <a:latin typeface="Century Gothic"/>
                          <a:cs typeface="Century Gothic"/>
                        </a:rPr>
                        <a:t> </a:t>
                      </a:r>
                      <a:r>
                        <a:rPr sz="900" dirty="0">
                          <a:latin typeface="Century Gothic"/>
                          <a:cs typeface="Century Gothic"/>
                        </a:rPr>
                        <a:t>-</a:t>
                      </a:r>
                      <a:r>
                        <a:rPr sz="900" spc="-20" dirty="0">
                          <a:latin typeface="Century Gothic"/>
                          <a:cs typeface="Century Gothic"/>
                        </a:rPr>
                        <a:t> $200 </a:t>
                      </a:r>
                      <a:r>
                        <a:rPr sz="900" spc="-10" dirty="0">
                          <a:latin typeface="Century Gothic"/>
                          <a:cs typeface="Century Gothic"/>
                        </a:rPr>
                        <a:t>copay</a:t>
                      </a:r>
                      <a:endParaRPr sz="900" dirty="0">
                        <a:latin typeface="Century Gothic"/>
                        <a:cs typeface="Century Gothic"/>
                      </a:endParaRPr>
                    </a:p>
                  </a:txBody>
                  <a:tcPr marL="0" marR="0" marT="0" marB="0">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spcBef>
                          <a:spcPts val="509"/>
                        </a:spcBef>
                      </a:pPr>
                      <a:endParaRPr sz="900">
                        <a:latin typeface="Times New Roman"/>
                        <a:cs typeface="Times New Roman"/>
                      </a:endParaRPr>
                    </a:p>
                    <a:p>
                      <a:pPr marL="1270" algn="ctr">
                        <a:lnSpc>
                          <a:spcPct val="100000"/>
                        </a:lnSpc>
                      </a:pPr>
                      <a:r>
                        <a:rPr sz="900" dirty="0">
                          <a:latin typeface="Century Gothic"/>
                          <a:cs typeface="Century Gothic"/>
                        </a:rPr>
                        <a:t>Not</a:t>
                      </a:r>
                      <a:r>
                        <a:rPr sz="900" spc="-20" dirty="0">
                          <a:latin typeface="Century Gothic"/>
                          <a:cs typeface="Century Gothic"/>
                        </a:rPr>
                        <a:t> </a:t>
                      </a:r>
                      <a:r>
                        <a:rPr sz="900" spc="-10" dirty="0">
                          <a:latin typeface="Century Gothic"/>
                          <a:cs typeface="Century Gothic"/>
                        </a:rPr>
                        <a:t>Covered</a:t>
                      </a:r>
                      <a:endParaRPr sz="900">
                        <a:latin typeface="Century Gothic"/>
                        <a:cs typeface="Century Gothic"/>
                      </a:endParaRPr>
                    </a:p>
                  </a:txBody>
                  <a:tcPr marL="0" marR="0" marT="64769" marB="0">
                    <a:lnL w="6350">
                      <a:solidFill>
                        <a:srgbClr val="000000"/>
                      </a:solidFill>
                      <a:prstDash val="solid"/>
                    </a:lnL>
                    <a:lnT w="6350">
                      <a:solidFill>
                        <a:srgbClr val="000000"/>
                      </a:solidFill>
                      <a:prstDash val="solid"/>
                    </a:lnT>
                    <a:lnB w="12700">
                      <a:solidFill>
                        <a:srgbClr val="000000"/>
                      </a:solidFill>
                      <a:prstDash val="solid"/>
                    </a:lnB>
                  </a:tcPr>
                </a:tc>
                <a:extLst>
                  <a:ext uri="{0D108BD9-81ED-4DB2-BD59-A6C34878D82A}">
                    <a16:rowId xmlns:a16="http://schemas.microsoft.com/office/drawing/2014/main" val="10014"/>
                  </a:ext>
                </a:extLst>
              </a:tr>
              <a:tr h="594360">
                <a:tc>
                  <a:txBody>
                    <a:bodyPr/>
                    <a:lstStyle/>
                    <a:p>
                      <a:pPr marL="6985">
                        <a:lnSpc>
                          <a:spcPts val="1005"/>
                        </a:lnSpc>
                      </a:pPr>
                      <a:r>
                        <a:rPr sz="900" b="1" dirty="0">
                          <a:latin typeface="Century Gothic"/>
                          <a:cs typeface="Century Gothic"/>
                        </a:rPr>
                        <a:t>Expanded</a:t>
                      </a:r>
                      <a:r>
                        <a:rPr sz="900" b="1" spc="-45" dirty="0">
                          <a:latin typeface="Century Gothic"/>
                          <a:cs typeface="Century Gothic"/>
                        </a:rPr>
                        <a:t> </a:t>
                      </a:r>
                      <a:r>
                        <a:rPr sz="900" b="1" spc="-10" dirty="0">
                          <a:latin typeface="Century Gothic"/>
                          <a:cs typeface="Century Gothic"/>
                        </a:rPr>
                        <a:t>Preventative</a:t>
                      </a:r>
                      <a:endParaRPr sz="900">
                        <a:latin typeface="Century Gothic"/>
                        <a:cs typeface="Century Gothic"/>
                      </a:endParaRPr>
                    </a:p>
                    <a:p>
                      <a:pPr marL="6985">
                        <a:lnSpc>
                          <a:spcPct val="100000"/>
                        </a:lnSpc>
                      </a:pPr>
                      <a:r>
                        <a:rPr sz="900" b="1" spc="-10" dirty="0">
                          <a:latin typeface="Century Gothic"/>
                          <a:cs typeface="Century Gothic"/>
                        </a:rPr>
                        <a:t>Medications</a:t>
                      </a:r>
                      <a:endParaRPr sz="900">
                        <a:latin typeface="Century Gothic"/>
                        <a:cs typeface="Century Gothic"/>
                      </a:endParaRPr>
                    </a:p>
                    <a:p>
                      <a:pPr marL="6985" marR="173990">
                        <a:lnSpc>
                          <a:spcPct val="100000"/>
                        </a:lnSpc>
                      </a:pPr>
                      <a:r>
                        <a:rPr sz="900" dirty="0">
                          <a:latin typeface="Century Gothic"/>
                          <a:cs typeface="Century Gothic"/>
                        </a:rPr>
                        <a:t>(Full</a:t>
                      </a:r>
                      <a:r>
                        <a:rPr sz="900" spc="10" dirty="0">
                          <a:latin typeface="Century Gothic"/>
                          <a:cs typeface="Century Gothic"/>
                        </a:rPr>
                        <a:t> </a:t>
                      </a:r>
                      <a:r>
                        <a:rPr sz="900" dirty="0">
                          <a:latin typeface="Century Gothic"/>
                          <a:cs typeface="Century Gothic"/>
                        </a:rPr>
                        <a:t>List</a:t>
                      </a:r>
                      <a:r>
                        <a:rPr sz="900" spc="-45" dirty="0">
                          <a:latin typeface="Century Gothic"/>
                          <a:cs typeface="Century Gothic"/>
                        </a:rPr>
                        <a:t> </a:t>
                      </a:r>
                      <a:r>
                        <a:rPr sz="900" dirty="0">
                          <a:latin typeface="Century Gothic"/>
                          <a:cs typeface="Century Gothic"/>
                        </a:rPr>
                        <a:t>is</a:t>
                      </a:r>
                      <a:r>
                        <a:rPr sz="900" spc="-25" dirty="0">
                          <a:latin typeface="Century Gothic"/>
                          <a:cs typeface="Century Gothic"/>
                        </a:rPr>
                        <a:t> </a:t>
                      </a:r>
                      <a:r>
                        <a:rPr sz="900" dirty="0">
                          <a:latin typeface="Century Gothic"/>
                          <a:cs typeface="Century Gothic"/>
                        </a:rPr>
                        <a:t>located</a:t>
                      </a:r>
                      <a:r>
                        <a:rPr sz="900" spc="-25" dirty="0">
                          <a:latin typeface="Century Gothic"/>
                          <a:cs typeface="Century Gothic"/>
                        </a:rPr>
                        <a:t> on </a:t>
                      </a:r>
                      <a:r>
                        <a:rPr sz="900" spc="-10" dirty="0">
                          <a:latin typeface="Century Gothic"/>
                          <a:cs typeface="Century Gothic"/>
                        </a:rPr>
                        <a:t>Bswift)</a:t>
                      </a:r>
                      <a:endParaRPr sz="900">
                        <a:latin typeface="Century Gothic"/>
                        <a:cs typeface="Century Gothic"/>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spcBef>
                          <a:spcPts val="509"/>
                        </a:spcBef>
                      </a:pPr>
                      <a:endParaRPr sz="900">
                        <a:latin typeface="Times New Roman"/>
                        <a:cs typeface="Times New Roman"/>
                      </a:endParaRPr>
                    </a:p>
                    <a:p>
                      <a:pPr marL="635" algn="ctr">
                        <a:lnSpc>
                          <a:spcPct val="100000"/>
                        </a:lnSpc>
                      </a:pPr>
                      <a:r>
                        <a:rPr sz="900" dirty="0">
                          <a:latin typeface="Century Gothic"/>
                          <a:cs typeface="Century Gothic"/>
                        </a:rPr>
                        <a:t>$5</a:t>
                      </a:r>
                      <a:r>
                        <a:rPr sz="900" spc="-15" dirty="0">
                          <a:latin typeface="Century Gothic"/>
                          <a:cs typeface="Century Gothic"/>
                        </a:rPr>
                        <a:t> </a:t>
                      </a:r>
                      <a:r>
                        <a:rPr sz="900" spc="-10" dirty="0">
                          <a:latin typeface="Century Gothic"/>
                          <a:cs typeface="Century Gothic"/>
                        </a:rPr>
                        <a:t>Copay</a:t>
                      </a:r>
                      <a:endParaRPr sz="900">
                        <a:latin typeface="Century Gothic"/>
                        <a:cs typeface="Century Gothic"/>
                      </a:endParaRPr>
                    </a:p>
                  </a:txBody>
                  <a:tcPr marL="0" marR="0" marT="64769" marB="0">
                    <a:lnR w="635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9"/>
                        </a:spcBef>
                      </a:pPr>
                      <a:endParaRPr sz="900">
                        <a:latin typeface="Times New Roman"/>
                        <a:cs typeface="Times New Roman"/>
                      </a:endParaRPr>
                    </a:p>
                    <a:p>
                      <a:pPr marL="1905" algn="ctr">
                        <a:lnSpc>
                          <a:spcPct val="100000"/>
                        </a:lnSpc>
                      </a:pPr>
                      <a:r>
                        <a:rPr sz="900" dirty="0">
                          <a:latin typeface="Century Gothic"/>
                          <a:cs typeface="Century Gothic"/>
                        </a:rPr>
                        <a:t>Not</a:t>
                      </a:r>
                      <a:r>
                        <a:rPr sz="900" spc="-20" dirty="0">
                          <a:latin typeface="Century Gothic"/>
                          <a:cs typeface="Century Gothic"/>
                        </a:rPr>
                        <a:t> </a:t>
                      </a:r>
                      <a:r>
                        <a:rPr sz="900" spc="-10" dirty="0">
                          <a:latin typeface="Century Gothic"/>
                          <a:cs typeface="Century Gothic"/>
                        </a:rPr>
                        <a:t>Covered</a:t>
                      </a:r>
                      <a:endParaRPr sz="900">
                        <a:latin typeface="Century Gothic"/>
                        <a:cs typeface="Century Gothic"/>
                      </a:endParaRPr>
                    </a:p>
                  </a:txBody>
                  <a:tcPr marL="0" marR="0" marT="64769" marB="0">
                    <a:lnL w="6350">
                      <a:solidFill>
                        <a:srgbClr val="000000"/>
                      </a:solidFill>
                      <a:prstDash val="solid"/>
                    </a:lnL>
                    <a:lnT w="12700">
                      <a:solidFill>
                        <a:srgbClr val="000000"/>
                      </a:solidFill>
                      <a:prstDash val="solid"/>
                    </a:lnT>
                    <a:lnB w="12700">
                      <a:solidFill>
                        <a:srgbClr val="000000"/>
                      </a:solidFill>
                      <a:prstDash val="solid"/>
                    </a:lnB>
                  </a:tcPr>
                </a:tc>
                <a:tc>
                  <a:txBody>
                    <a:bodyPr/>
                    <a:lstStyle/>
                    <a:p>
                      <a:pPr>
                        <a:lnSpc>
                          <a:spcPct val="100000"/>
                        </a:lnSpc>
                        <a:spcBef>
                          <a:spcPts val="509"/>
                        </a:spcBef>
                      </a:pPr>
                      <a:endParaRPr sz="900" dirty="0">
                        <a:latin typeface="Times New Roman"/>
                        <a:cs typeface="Times New Roman"/>
                      </a:endParaRPr>
                    </a:p>
                    <a:p>
                      <a:pPr marL="1270" algn="ctr">
                        <a:lnSpc>
                          <a:spcPct val="100000"/>
                        </a:lnSpc>
                      </a:pPr>
                      <a:r>
                        <a:rPr sz="900" dirty="0">
                          <a:latin typeface="Century Gothic"/>
                          <a:cs typeface="Century Gothic"/>
                        </a:rPr>
                        <a:t>$5</a:t>
                      </a:r>
                      <a:r>
                        <a:rPr sz="900" spc="-15" dirty="0">
                          <a:latin typeface="Century Gothic"/>
                          <a:cs typeface="Century Gothic"/>
                        </a:rPr>
                        <a:t> </a:t>
                      </a:r>
                      <a:r>
                        <a:rPr sz="900" spc="-10" dirty="0">
                          <a:latin typeface="Century Gothic"/>
                          <a:cs typeface="Century Gothic"/>
                        </a:rPr>
                        <a:t>Copay</a:t>
                      </a:r>
                      <a:endParaRPr sz="900" dirty="0">
                        <a:latin typeface="Century Gothic"/>
                        <a:cs typeface="Century Gothic"/>
                      </a:endParaRPr>
                    </a:p>
                  </a:txBody>
                  <a:tcPr marL="0" marR="0" marT="64769" marB="0">
                    <a:lnR w="635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509"/>
                        </a:spcBef>
                      </a:pPr>
                      <a:endParaRPr sz="900" dirty="0">
                        <a:latin typeface="Times New Roman"/>
                        <a:cs typeface="Times New Roman"/>
                      </a:endParaRPr>
                    </a:p>
                    <a:p>
                      <a:pPr marL="1270" algn="ctr">
                        <a:lnSpc>
                          <a:spcPct val="100000"/>
                        </a:lnSpc>
                      </a:pPr>
                      <a:r>
                        <a:rPr sz="900" dirty="0">
                          <a:latin typeface="Century Gothic"/>
                          <a:cs typeface="Century Gothic"/>
                        </a:rPr>
                        <a:t>Not</a:t>
                      </a:r>
                      <a:r>
                        <a:rPr sz="900" spc="-20" dirty="0">
                          <a:latin typeface="Century Gothic"/>
                          <a:cs typeface="Century Gothic"/>
                        </a:rPr>
                        <a:t> </a:t>
                      </a:r>
                      <a:r>
                        <a:rPr sz="900" spc="-10" dirty="0">
                          <a:latin typeface="Century Gothic"/>
                          <a:cs typeface="Century Gothic"/>
                        </a:rPr>
                        <a:t>Covered</a:t>
                      </a:r>
                      <a:endParaRPr sz="900" dirty="0">
                        <a:latin typeface="Century Gothic"/>
                        <a:cs typeface="Century Gothic"/>
                      </a:endParaRPr>
                    </a:p>
                  </a:txBody>
                  <a:tcPr marL="0" marR="0" marT="64769" marB="0">
                    <a:lnL w="6350">
                      <a:solidFill>
                        <a:srgbClr val="000000"/>
                      </a:solidFill>
                      <a:prstDash val="solid"/>
                    </a:lnL>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5"/>
                  </a:ext>
                </a:extLst>
              </a:tr>
            </a:tbl>
          </a:graphicData>
        </a:graphic>
      </p:graphicFrame>
      <p:sp>
        <p:nvSpPr>
          <p:cNvPr id="21" name="object 21"/>
          <p:cNvSpPr txBox="1"/>
          <p:nvPr/>
        </p:nvSpPr>
        <p:spPr>
          <a:xfrm>
            <a:off x="284964" y="9323069"/>
            <a:ext cx="7325359" cy="230504"/>
          </a:xfrm>
          <a:prstGeom prst="rect">
            <a:avLst/>
          </a:prstGeom>
          <a:ln w="19049">
            <a:solidFill>
              <a:srgbClr val="7E7E7E"/>
            </a:solidFill>
          </a:ln>
        </p:spPr>
        <p:txBody>
          <a:bodyPr vert="horz" wrap="square" lIns="0" tIns="43180" rIns="0" bIns="0" rtlCol="0">
            <a:spAutoFit/>
          </a:bodyPr>
          <a:lstStyle/>
          <a:p>
            <a:pPr marL="71120">
              <a:lnSpc>
                <a:spcPct val="100000"/>
              </a:lnSpc>
              <a:spcBef>
                <a:spcPts val="340"/>
              </a:spcBef>
            </a:pPr>
            <a:r>
              <a:rPr sz="900" dirty="0">
                <a:latin typeface="Century Gothic"/>
                <a:cs typeface="Century Gothic"/>
              </a:rPr>
              <a:t>*</a:t>
            </a:r>
            <a:r>
              <a:rPr sz="900" spc="-35" dirty="0">
                <a:latin typeface="Century Gothic"/>
                <a:cs typeface="Century Gothic"/>
              </a:rPr>
              <a:t> </a:t>
            </a:r>
            <a:r>
              <a:rPr sz="900" dirty="0">
                <a:latin typeface="Century Gothic"/>
                <a:cs typeface="Century Gothic"/>
              </a:rPr>
              <a:t>Coverage</a:t>
            </a:r>
            <a:r>
              <a:rPr sz="900" spc="-20" dirty="0">
                <a:latin typeface="Century Gothic"/>
                <a:cs typeface="Century Gothic"/>
              </a:rPr>
              <a:t> </a:t>
            </a:r>
            <a:r>
              <a:rPr sz="900" dirty="0">
                <a:latin typeface="Century Gothic"/>
                <a:cs typeface="Century Gothic"/>
              </a:rPr>
              <a:t>provided</a:t>
            </a:r>
            <a:r>
              <a:rPr sz="900" spc="-45" dirty="0">
                <a:latin typeface="Century Gothic"/>
                <a:cs typeface="Century Gothic"/>
              </a:rPr>
              <a:t> </a:t>
            </a:r>
            <a:r>
              <a:rPr sz="900" dirty="0">
                <a:latin typeface="Century Gothic"/>
                <a:cs typeface="Century Gothic"/>
              </a:rPr>
              <a:t>after</a:t>
            </a:r>
            <a:r>
              <a:rPr sz="900" spc="-30" dirty="0">
                <a:latin typeface="Century Gothic"/>
                <a:cs typeface="Century Gothic"/>
              </a:rPr>
              <a:t> </a:t>
            </a:r>
            <a:r>
              <a:rPr sz="900" spc="-10" dirty="0">
                <a:latin typeface="Century Gothic"/>
                <a:cs typeface="Century Gothic"/>
              </a:rPr>
              <a:t>deductible</a:t>
            </a:r>
            <a:endParaRPr sz="900">
              <a:latin typeface="Century Gothic"/>
              <a:cs typeface="Century Gothic"/>
            </a:endParaRPr>
          </a:p>
        </p:txBody>
      </p:sp>
      <p:sp>
        <p:nvSpPr>
          <p:cNvPr id="22" name="object 22"/>
          <p:cNvSpPr txBox="1"/>
          <p:nvPr/>
        </p:nvSpPr>
        <p:spPr>
          <a:xfrm>
            <a:off x="306171" y="1037971"/>
            <a:ext cx="7124700" cy="663575"/>
          </a:xfrm>
          <a:prstGeom prst="rect">
            <a:avLst/>
          </a:prstGeom>
        </p:spPr>
        <p:txBody>
          <a:bodyPr vert="horz" wrap="square" lIns="0" tIns="14605" rIns="0" bIns="0" rtlCol="0">
            <a:spAutoFit/>
          </a:bodyPr>
          <a:lstStyle/>
          <a:p>
            <a:pPr marL="12700" marR="5080" algn="just">
              <a:lnSpc>
                <a:spcPct val="99300"/>
              </a:lnSpc>
              <a:spcBef>
                <a:spcPts val="115"/>
              </a:spcBef>
            </a:pPr>
            <a:r>
              <a:rPr sz="1050" dirty="0">
                <a:latin typeface="Century Gothic"/>
                <a:cs typeface="Century Gothic"/>
              </a:rPr>
              <a:t>In</a:t>
            </a:r>
            <a:r>
              <a:rPr sz="1050" spc="185" dirty="0">
                <a:latin typeface="Century Gothic"/>
                <a:cs typeface="Century Gothic"/>
              </a:rPr>
              <a:t> </a:t>
            </a:r>
            <a:r>
              <a:rPr sz="1050" dirty="0">
                <a:latin typeface="Century Gothic"/>
                <a:cs typeface="Century Gothic"/>
              </a:rPr>
              <a:t>2026,</a:t>
            </a:r>
            <a:r>
              <a:rPr sz="1050" spc="185" dirty="0">
                <a:latin typeface="Century Gothic"/>
                <a:cs typeface="Century Gothic"/>
              </a:rPr>
              <a:t> </a:t>
            </a:r>
            <a:r>
              <a:rPr sz="1050" spc="-10" dirty="0">
                <a:latin typeface="Century Gothic"/>
                <a:cs typeface="Century Gothic"/>
              </a:rPr>
              <a:t>Coca-</a:t>
            </a:r>
            <a:r>
              <a:rPr sz="1050" dirty="0">
                <a:latin typeface="Century Gothic"/>
                <a:cs typeface="Century Gothic"/>
              </a:rPr>
              <a:t>Cola</a:t>
            </a:r>
            <a:r>
              <a:rPr sz="1050" spc="175" dirty="0">
                <a:latin typeface="Century Gothic"/>
                <a:cs typeface="Century Gothic"/>
              </a:rPr>
              <a:t> </a:t>
            </a:r>
            <a:r>
              <a:rPr sz="1050" dirty="0">
                <a:latin typeface="Century Gothic"/>
                <a:cs typeface="Century Gothic"/>
              </a:rPr>
              <a:t>will</a:t>
            </a:r>
            <a:r>
              <a:rPr sz="1050" spc="185" dirty="0">
                <a:latin typeface="Century Gothic"/>
                <a:cs typeface="Century Gothic"/>
              </a:rPr>
              <a:t> </a:t>
            </a:r>
            <a:r>
              <a:rPr sz="1050" dirty="0">
                <a:latin typeface="Century Gothic"/>
                <a:cs typeface="Century Gothic"/>
              </a:rPr>
              <a:t>continue</a:t>
            </a:r>
            <a:r>
              <a:rPr sz="1050" spc="185" dirty="0">
                <a:latin typeface="Century Gothic"/>
                <a:cs typeface="Century Gothic"/>
              </a:rPr>
              <a:t> </a:t>
            </a:r>
            <a:r>
              <a:rPr sz="1050" dirty="0">
                <a:latin typeface="Century Gothic"/>
                <a:cs typeface="Century Gothic"/>
              </a:rPr>
              <a:t>to</a:t>
            </a:r>
            <a:r>
              <a:rPr sz="1050" spc="175" dirty="0">
                <a:latin typeface="Century Gothic"/>
                <a:cs typeface="Century Gothic"/>
              </a:rPr>
              <a:t> </a:t>
            </a:r>
            <a:r>
              <a:rPr sz="1050" dirty="0">
                <a:latin typeface="Century Gothic"/>
                <a:cs typeface="Century Gothic"/>
              </a:rPr>
              <a:t>offer</a:t>
            </a:r>
            <a:r>
              <a:rPr sz="1050" spc="190" dirty="0">
                <a:latin typeface="Century Gothic"/>
                <a:cs typeface="Century Gothic"/>
              </a:rPr>
              <a:t> </a:t>
            </a:r>
            <a:r>
              <a:rPr sz="1050" dirty="0">
                <a:latin typeface="Century Gothic"/>
                <a:cs typeface="Century Gothic"/>
              </a:rPr>
              <a:t>you</a:t>
            </a:r>
            <a:r>
              <a:rPr sz="1050" spc="175" dirty="0">
                <a:latin typeface="Century Gothic"/>
                <a:cs typeface="Century Gothic"/>
              </a:rPr>
              <a:t> </a:t>
            </a:r>
            <a:r>
              <a:rPr sz="1050" dirty="0">
                <a:latin typeface="Century Gothic"/>
                <a:cs typeface="Century Gothic"/>
              </a:rPr>
              <a:t>and</a:t>
            </a:r>
            <a:r>
              <a:rPr sz="1050" spc="185" dirty="0">
                <a:latin typeface="Century Gothic"/>
                <a:cs typeface="Century Gothic"/>
              </a:rPr>
              <a:t> </a:t>
            </a:r>
            <a:r>
              <a:rPr sz="1050" dirty="0">
                <a:latin typeface="Century Gothic"/>
                <a:cs typeface="Century Gothic"/>
              </a:rPr>
              <a:t>your</a:t>
            </a:r>
            <a:r>
              <a:rPr sz="1050" spc="175" dirty="0">
                <a:latin typeface="Century Gothic"/>
                <a:cs typeface="Century Gothic"/>
              </a:rPr>
              <a:t> </a:t>
            </a:r>
            <a:r>
              <a:rPr sz="1050" dirty="0">
                <a:latin typeface="Century Gothic"/>
                <a:cs typeface="Century Gothic"/>
              </a:rPr>
              <a:t>family</a:t>
            </a:r>
            <a:r>
              <a:rPr sz="1050" spc="185" dirty="0">
                <a:latin typeface="Century Gothic"/>
                <a:cs typeface="Century Gothic"/>
              </a:rPr>
              <a:t> </a:t>
            </a:r>
            <a:r>
              <a:rPr sz="1050" dirty="0">
                <a:latin typeface="Century Gothic"/>
                <a:cs typeface="Century Gothic"/>
              </a:rPr>
              <a:t>the</a:t>
            </a:r>
            <a:r>
              <a:rPr sz="1050" spc="185" dirty="0">
                <a:latin typeface="Century Gothic"/>
                <a:cs typeface="Century Gothic"/>
              </a:rPr>
              <a:t> </a:t>
            </a:r>
            <a:r>
              <a:rPr sz="1050" dirty="0">
                <a:latin typeface="Century Gothic"/>
                <a:cs typeface="Century Gothic"/>
              </a:rPr>
              <a:t>option</a:t>
            </a:r>
            <a:r>
              <a:rPr sz="1050" spc="175" dirty="0">
                <a:latin typeface="Century Gothic"/>
                <a:cs typeface="Century Gothic"/>
              </a:rPr>
              <a:t> </a:t>
            </a:r>
            <a:r>
              <a:rPr sz="1050" dirty="0">
                <a:latin typeface="Century Gothic"/>
                <a:cs typeface="Century Gothic"/>
              </a:rPr>
              <a:t>of</a:t>
            </a:r>
            <a:r>
              <a:rPr sz="1050" spc="175" dirty="0">
                <a:latin typeface="Century Gothic"/>
                <a:cs typeface="Century Gothic"/>
              </a:rPr>
              <a:t> </a:t>
            </a:r>
            <a:r>
              <a:rPr sz="1050" dirty="0">
                <a:latin typeface="Century Gothic"/>
                <a:cs typeface="Century Gothic"/>
              </a:rPr>
              <a:t>enrolling</a:t>
            </a:r>
            <a:r>
              <a:rPr sz="1050" spc="170" dirty="0">
                <a:latin typeface="Century Gothic"/>
                <a:cs typeface="Century Gothic"/>
              </a:rPr>
              <a:t> </a:t>
            </a:r>
            <a:r>
              <a:rPr sz="1050" dirty="0">
                <a:latin typeface="Century Gothic"/>
                <a:cs typeface="Century Gothic"/>
              </a:rPr>
              <a:t>in</a:t>
            </a:r>
            <a:r>
              <a:rPr sz="1050" spc="190" dirty="0">
                <a:latin typeface="Century Gothic"/>
                <a:cs typeface="Century Gothic"/>
              </a:rPr>
              <a:t> </a:t>
            </a:r>
            <a:r>
              <a:rPr sz="1050" dirty="0">
                <a:latin typeface="Century Gothic"/>
                <a:cs typeface="Century Gothic"/>
              </a:rPr>
              <a:t>the</a:t>
            </a:r>
            <a:r>
              <a:rPr sz="1050" spc="175" dirty="0">
                <a:latin typeface="Century Gothic"/>
                <a:cs typeface="Century Gothic"/>
              </a:rPr>
              <a:t> </a:t>
            </a:r>
            <a:r>
              <a:rPr sz="1050" dirty="0">
                <a:latin typeface="Century Gothic"/>
                <a:cs typeface="Century Gothic"/>
              </a:rPr>
              <a:t>Gold</a:t>
            </a:r>
            <a:r>
              <a:rPr sz="1050" spc="185" dirty="0">
                <a:latin typeface="Century Gothic"/>
                <a:cs typeface="Century Gothic"/>
              </a:rPr>
              <a:t> </a:t>
            </a:r>
            <a:r>
              <a:rPr sz="1050" dirty="0">
                <a:latin typeface="Century Gothic"/>
                <a:cs typeface="Century Gothic"/>
              </a:rPr>
              <a:t>Plan</a:t>
            </a:r>
            <a:r>
              <a:rPr sz="1050" spc="175" dirty="0">
                <a:latin typeface="Century Gothic"/>
                <a:cs typeface="Century Gothic"/>
              </a:rPr>
              <a:t> </a:t>
            </a:r>
            <a:r>
              <a:rPr sz="1050" spc="-25" dirty="0">
                <a:latin typeface="Century Gothic"/>
                <a:cs typeface="Century Gothic"/>
              </a:rPr>
              <a:t>or </a:t>
            </a:r>
            <a:r>
              <a:rPr sz="1050" dirty="0">
                <a:latin typeface="Century Gothic"/>
                <a:cs typeface="Century Gothic"/>
              </a:rPr>
              <a:t>the</a:t>
            </a:r>
            <a:r>
              <a:rPr sz="1050" spc="-5" dirty="0">
                <a:latin typeface="Century Gothic"/>
                <a:cs typeface="Century Gothic"/>
              </a:rPr>
              <a:t> </a:t>
            </a:r>
            <a:r>
              <a:rPr sz="1050" dirty="0">
                <a:latin typeface="Century Gothic"/>
                <a:cs typeface="Century Gothic"/>
              </a:rPr>
              <a:t>Silver Plan. As</a:t>
            </a:r>
            <a:r>
              <a:rPr sz="1050" spc="-15" dirty="0">
                <a:latin typeface="Century Gothic"/>
                <a:cs typeface="Century Gothic"/>
              </a:rPr>
              <a:t> </a:t>
            </a:r>
            <a:r>
              <a:rPr sz="1050" dirty="0">
                <a:latin typeface="Century Gothic"/>
                <a:cs typeface="Century Gothic"/>
              </a:rPr>
              <a:t>a</a:t>
            </a:r>
            <a:r>
              <a:rPr sz="1050" spc="-5" dirty="0">
                <a:latin typeface="Century Gothic"/>
                <a:cs typeface="Century Gothic"/>
              </a:rPr>
              <a:t> </a:t>
            </a:r>
            <a:r>
              <a:rPr sz="1050" dirty="0">
                <a:latin typeface="Century Gothic"/>
                <a:cs typeface="Century Gothic"/>
              </a:rPr>
              <a:t>new hire,</a:t>
            </a:r>
            <a:r>
              <a:rPr sz="1050" spc="-5" dirty="0">
                <a:latin typeface="Century Gothic"/>
                <a:cs typeface="Century Gothic"/>
              </a:rPr>
              <a:t> </a:t>
            </a:r>
            <a:r>
              <a:rPr sz="1050" dirty="0">
                <a:latin typeface="Century Gothic"/>
                <a:cs typeface="Century Gothic"/>
              </a:rPr>
              <a:t>benefit</a:t>
            </a:r>
            <a:r>
              <a:rPr sz="1050" spc="-5" dirty="0">
                <a:latin typeface="Century Gothic"/>
                <a:cs typeface="Century Gothic"/>
              </a:rPr>
              <a:t> </a:t>
            </a:r>
            <a:r>
              <a:rPr sz="1050" dirty="0">
                <a:latin typeface="Century Gothic"/>
                <a:cs typeface="Century Gothic"/>
              </a:rPr>
              <a:t>coverage begins</a:t>
            </a:r>
            <a:r>
              <a:rPr sz="1050" spc="-5" dirty="0">
                <a:latin typeface="Century Gothic"/>
                <a:cs typeface="Century Gothic"/>
              </a:rPr>
              <a:t> </a:t>
            </a:r>
            <a:r>
              <a:rPr sz="1050" dirty="0">
                <a:latin typeface="Century Gothic"/>
                <a:cs typeface="Century Gothic"/>
              </a:rPr>
              <a:t>on</a:t>
            </a:r>
            <a:r>
              <a:rPr sz="1050" spc="-10" dirty="0">
                <a:latin typeface="Century Gothic"/>
                <a:cs typeface="Century Gothic"/>
              </a:rPr>
              <a:t> </a:t>
            </a:r>
            <a:r>
              <a:rPr sz="1050" dirty="0">
                <a:latin typeface="Century Gothic"/>
                <a:cs typeface="Century Gothic"/>
              </a:rPr>
              <a:t>the first</a:t>
            </a:r>
            <a:r>
              <a:rPr sz="1050" spc="-5" dirty="0">
                <a:latin typeface="Century Gothic"/>
                <a:cs typeface="Century Gothic"/>
              </a:rPr>
              <a:t> </a:t>
            </a:r>
            <a:r>
              <a:rPr sz="1050" dirty="0">
                <a:latin typeface="Century Gothic"/>
                <a:cs typeface="Century Gothic"/>
              </a:rPr>
              <a:t>day of your</a:t>
            </a:r>
            <a:r>
              <a:rPr sz="1050" spc="-5" dirty="0">
                <a:latin typeface="Century Gothic"/>
                <a:cs typeface="Century Gothic"/>
              </a:rPr>
              <a:t> </a:t>
            </a:r>
            <a:r>
              <a:rPr sz="1050" dirty="0">
                <a:latin typeface="Century Gothic"/>
                <a:cs typeface="Century Gothic"/>
              </a:rPr>
              <a:t>employment. You</a:t>
            </a:r>
            <a:r>
              <a:rPr sz="1050" spc="-5" dirty="0">
                <a:latin typeface="Century Gothic"/>
                <a:cs typeface="Century Gothic"/>
              </a:rPr>
              <a:t> </a:t>
            </a:r>
            <a:r>
              <a:rPr sz="1050" dirty="0">
                <a:latin typeface="Century Gothic"/>
                <a:cs typeface="Century Gothic"/>
              </a:rPr>
              <a:t>have</a:t>
            </a:r>
            <a:r>
              <a:rPr sz="1050" spc="-5" dirty="0">
                <a:latin typeface="Century Gothic"/>
                <a:cs typeface="Century Gothic"/>
              </a:rPr>
              <a:t> </a:t>
            </a:r>
            <a:r>
              <a:rPr sz="1050" dirty="0">
                <a:latin typeface="Century Gothic"/>
                <a:cs typeface="Century Gothic"/>
              </a:rPr>
              <a:t>30</a:t>
            </a:r>
            <a:r>
              <a:rPr sz="1050" spc="5" dirty="0">
                <a:latin typeface="Century Gothic"/>
                <a:cs typeface="Century Gothic"/>
              </a:rPr>
              <a:t> </a:t>
            </a:r>
            <a:r>
              <a:rPr sz="1050" spc="-20" dirty="0">
                <a:latin typeface="Century Gothic"/>
                <a:cs typeface="Century Gothic"/>
              </a:rPr>
              <a:t>days </a:t>
            </a:r>
            <a:r>
              <a:rPr sz="1050" dirty="0">
                <a:latin typeface="Century Gothic"/>
                <a:cs typeface="Century Gothic"/>
              </a:rPr>
              <a:t>to</a:t>
            </a:r>
            <a:r>
              <a:rPr sz="1050" spc="125" dirty="0">
                <a:latin typeface="Century Gothic"/>
                <a:cs typeface="Century Gothic"/>
              </a:rPr>
              <a:t> </a:t>
            </a:r>
            <a:r>
              <a:rPr sz="1050" dirty="0">
                <a:latin typeface="Century Gothic"/>
                <a:cs typeface="Century Gothic"/>
              </a:rPr>
              <a:t>complete</a:t>
            </a:r>
            <a:r>
              <a:rPr sz="1050" spc="204" dirty="0">
                <a:latin typeface="Century Gothic"/>
                <a:cs typeface="Century Gothic"/>
              </a:rPr>
              <a:t> </a:t>
            </a:r>
            <a:r>
              <a:rPr sz="1050" dirty="0">
                <a:latin typeface="Century Gothic"/>
                <a:cs typeface="Century Gothic"/>
              </a:rPr>
              <a:t>your</a:t>
            </a:r>
            <a:r>
              <a:rPr sz="1050" spc="210" dirty="0">
                <a:latin typeface="Century Gothic"/>
                <a:cs typeface="Century Gothic"/>
              </a:rPr>
              <a:t> </a:t>
            </a:r>
            <a:r>
              <a:rPr sz="1050" dirty="0">
                <a:latin typeface="Century Gothic"/>
                <a:cs typeface="Century Gothic"/>
              </a:rPr>
              <a:t>new</a:t>
            </a:r>
            <a:r>
              <a:rPr sz="1050" spc="210" dirty="0">
                <a:latin typeface="Century Gothic"/>
                <a:cs typeface="Century Gothic"/>
              </a:rPr>
              <a:t> </a:t>
            </a:r>
            <a:r>
              <a:rPr sz="1050" dirty="0">
                <a:latin typeface="Century Gothic"/>
                <a:cs typeface="Century Gothic"/>
              </a:rPr>
              <a:t>hire</a:t>
            </a:r>
            <a:r>
              <a:rPr sz="1050" spc="210" dirty="0">
                <a:latin typeface="Century Gothic"/>
                <a:cs typeface="Century Gothic"/>
              </a:rPr>
              <a:t> </a:t>
            </a:r>
            <a:r>
              <a:rPr sz="1050" dirty="0">
                <a:latin typeface="Century Gothic"/>
                <a:cs typeface="Century Gothic"/>
              </a:rPr>
              <a:t>enrollment,</a:t>
            </a:r>
            <a:r>
              <a:rPr sz="1050" spc="204" dirty="0">
                <a:latin typeface="Century Gothic"/>
                <a:cs typeface="Century Gothic"/>
              </a:rPr>
              <a:t> </a:t>
            </a:r>
            <a:r>
              <a:rPr sz="1050" dirty="0">
                <a:latin typeface="Century Gothic"/>
                <a:cs typeface="Century Gothic"/>
              </a:rPr>
              <a:t>it</a:t>
            </a:r>
            <a:r>
              <a:rPr sz="1050" spc="215" dirty="0">
                <a:latin typeface="Century Gothic"/>
                <a:cs typeface="Century Gothic"/>
              </a:rPr>
              <a:t> </a:t>
            </a:r>
            <a:r>
              <a:rPr sz="1050" dirty="0">
                <a:latin typeface="Century Gothic"/>
                <a:cs typeface="Century Gothic"/>
              </a:rPr>
              <a:t>is</a:t>
            </a:r>
            <a:r>
              <a:rPr sz="1050" spc="210" dirty="0">
                <a:latin typeface="Century Gothic"/>
                <a:cs typeface="Century Gothic"/>
              </a:rPr>
              <a:t> </a:t>
            </a:r>
            <a:r>
              <a:rPr sz="1050" dirty="0">
                <a:latin typeface="Century Gothic"/>
                <a:cs typeface="Century Gothic"/>
              </a:rPr>
              <a:t>best</a:t>
            </a:r>
            <a:r>
              <a:rPr sz="1050" spc="210" dirty="0">
                <a:latin typeface="Century Gothic"/>
                <a:cs typeface="Century Gothic"/>
              </a:rPr>
              <a:t> </a:t>
            </a:r>
            <a:r>
              <a:rPr sz="1050" dirty="0">
                <a:latin typeface="Century Gothic"/>
                <a:cs typeface="Century Gothic"/>
              </a:rPr>
              <a:t>to</a:t>
            </a:r>
            <a:r>
              <a:rPr sz="1050" spc="210" dirty="0">
                <a:latin typeface="Century Gothic"/>
                <a:cs typeface="Century Gothic"/>
              </a:rPr>
              <a:t> </a:t>
            </a:r>
            <a:r>
              <a:rPr sz="1050" dirty="0">
                <a:latin typeface="Century Gothic"/>
                <a:cs typeface="Century Gothic"/>
              </a:rPr>
              <a:t>complete</a:t>
            </a:r>
            <a:r>
              <a:rPr sz="1050" spc="204" dirty="0">
                <a:latin typeface="Century Gothic"/>
                <a:cs typeface="Century Gothic"/>
              </a:rPr>
              <a:t> </a:t>
            </a:r>
            <a:r>
              <a:rPr sz="1050" dirty="0">
                <a:latin typeface="Century Gothic"/>
                <a:cs typeface="Century Gothic"/>
              </a:rPr>
              <a:t>your</a:t>
            </a:r>
            <a:r>
              <a:rPr sz="1050" spc="210" dirty="0">
                <a:latin typeface="Century Gothic"/>
                <a:cs typeface="Century Gothic"/>
              </a:rPr>
              <a:t> </a:t>
            </a:r>
            <a:r>
              <a:rPr sz="1050" dirty="0">
                <a:latin typeface="Century Gothic"/>
                <a:cs typeface="Century Gothic"/>
              </a:rPr>
              <a:t>enrollment</a:t>
            </a:r>
            <a:r>
              <a:rPr sz="1050" spc="204" dirty="0">
                <a:latin typeface="Century Gothic"/>
                <a:cs typeface="Century Gothic"/>
              </a:rPr>
              <a:t> </a:t>
            </a:r>
            <a:r>
              <a:rPr sz="1050" dirty="0">
                <a:latin typeface="Century Gothic"/>
                <a:cs typeface="Century Gothic"/>
              </a:rPr>
              <a:t>timely</a:t>
            </a:r>
            <a:r>
              <a:rPr sz="1050" spc="210" dirty="0">
                <a:latin typeface="Century Gothic"/>
                <a:cs typeface="Century Gothic"/>
              </a:rPr>
              <a:t> </a:t>
            </a:r>
            <a:r>
              <a:rPr sz="1050" dirty="0">
                <a:latin typeface="Century Gothic"/>
                <a:cs typeface="Century Gothic"/>
              </a:rPr>
              <a:t>to</a:t>
            </a:r>
            <a:r>
              <a:rPr sz="1050" spc="195" dirty="0">
                <a:latin typeface="Century Gothic"/>
                <a:cs typeface="Century Gothic"/>
              </a:rPr>
              <a:t> </a:t>
            </a:r>
            <a:r>
              <a:rPr sz="1050" dirty="0">
                <a:latin typeface="Century Gothic"/>
                <a:cs typeface="Century Gothic"/>
              </a:rPr>
              <a:t>avoid</a:t>
            </a:r>
            <a:r>
              <a:rPr sz="1050" spc="210" dirty="0">
                <a:latin typeface="Century Gothic"/>
                <a:cs typeface="Century Gothic"/>
              </a:rPr>
              <a:t> </a:t>
            </a:r>
            <a:r>
              <a:rPr sz="1050" spc="-10" dirty="0">
                <a:latin typeface="Century Gothic"/>
                <a:cs typeface="Century Gothic"/>
              </a:rPr>
              <a:t>retroactive </a:t>
            </a:r>
            <a:r>
              <a:rPr sz="1050" dirty="0">
                <a:latin typeface="Century Gothic"/>
                <a:cs typeface="Century Gothic"/>
              </a:rPr>
              <a:t>payroll</a:t>
            </a:r>
            <a:r>
              <a:rPr sz="1050" spc="-15" dirty="0">
                <a:latin typeface="Century Gothic"/>
                <a:cs typeface="Century Gothic"/>
              </a:rPr>
              <a:t> </a:t>
            </a:r>
            <a:r>
              <a:rPr sz="1050" dirty="0">
                <a:latin typeface="Century Gothic"/>
                <a:cs typeface="Century Gothic"/>
              </a:rPr>
              <a:t>deductions.</a:t>
            </a:r>
            <a:r>
              <a:rPr sz="1050" spc="-15" dirty="0">
                <a:latin typeface="Century Gothic"/>
                <a:cs typeface="Century Gothic"/>
              </a:rPr>
              <a:t> </a:t>
            </a:r>
            <a:r>
              <a:rPr sz="1050" dirty="0">
                <a:latin typeface="Century Gothic"/>
                <a:cs typeface="Century Gothic"/>
              </a:rPr>
              <a:t>Below</a:t>
            </a:r>
            <a:r>
              <a:rPr sz="1050" spc="-10" dirty="0">
                <a:latin typeface="Century Gothic"/>
                <a:cs typeface="Century Gothic"/>
              </a:rPr>
              <a:t> </a:t>
            </a:r>
            <a:r>
              <a:rPr sz="1050" dirty="0">
                <a:latin typeface="Century Gothic"/>
                <a:cs typeface="Century Gothic"/>
              </a:rPr>
              <a:t>are</a:t>
            </a:r>
            <a:r>
              <a:rPr sz="1050" spc="-15" dirty="0">
                <a:latin typeface="Century Gothic"/>
                <a:cs typeface="Century Gothic"/>
              </a:rPr>
              <a:t> </a:t>
            </a:r>
            <a:r>
              <a:rPr sz="1050" dirty="0">
                <a:latin typeface="Century Gothic"/>
                <a:cs typeface="Century Gothic"/>
              </a:rPr>
              <a:t>the</a:t>
            </a:r>
            <a:r>
              <a:rPr sz="1050" spc="-15" dirty="0">
                <a:latin typeface="Century Gothic"/>
                <a:cs typeface="Century Gothic"/>
              </a:rPr>
              <a:t> </a:t>
            </a:r>
            <a:r>
              <a:rPr sz="1050" dirty="0">
                <a:latin typeface="Century Gothic"/>
                <a:cs typeface="Century Gothic"/>
              </a:rPr>
              <a:t>employee</a:t>
            </a:r>
            <a:r>
              <a:rPr sz="1050" spc="-10" dirty="0">
                <a:latin typeface="Century Gothic"/>
                <a:cs typeface="Century Gothic"/>
              </a:rPr>
              <a:t> </a:t>
            </a:r>
            <a:r>
              <a:rPr sz="1050" dirty="0">
                <a:latin typeface="Century Gothic"/>
                <a:cs typeface="Century Gothic"/>
              </a:rPr>
              <a:t>contributions</a:t>
            </a:r>
            <a:r>
              <a:rPr sz="1050" spc="-15" dirty="0">
                <a:latin typeface="Century Gothic"/>
                <a:cs typeface="Century Gothic"/>
              </a:rPr>
              <a:t> </a:t>
            </a:r>
            <a:r>
              <a:rPr sz="1050" dirty="0">
                <a:latin typeface="Century Gothic"/>
                <a:cs typeface="Century Gothic"/>
              </a:rPr>
              <a:t>and</a:t>
            </a:r>
            <a:r>
              <a:rPr sz="1050" spc="-15" dirty="0">
                <a:latin typeface="Century Gothic"/>
                <a:cs typeface="Century Gothic"/>
              </a:rPr>
              <a:t> </a:t>
            </a:r>
            <a:r>
              <a:rPr sz="1050" dirty="0">
                <a:latin typeface="Century Gothic"/>
                <a:cs typeface="Century Gothic"/>
              </a:rPr>
              <a:t>plan</a:t>
            </a:r>
            <a:r>
              <a:rPr sz="1050" spc="-10" dirty="0">
                <a:latin typeface="Century Gothic"/>
                <a:cs typeface="Century Gothic"/>
              </a:rPr>
              <a:t> summaries:</a:t>
            </a:r>
            <a:endParaRPr sz="1050">
              <a:latin typeface="Century Gothic"/>
              <a:cs typeface="Century Gothic"/>
            </a:endParaRPr>
          </a:p>
        </p:txBody>
      </p:sp>
      <p:pic>
        <p:nvPicPr>
          <p:cNvPr id="29" name="object 29"/>
          <p:cNvPicPr/>
          <p:nvPr/>
        </p:nvPicPr>
        <p:blipFill>
          <a:blip r:embed="rId3" cstate="print"/>
          <a:stretch>
            <a:fillRect/>
          </a:stretch>
        </p:blipFill>
        <p:spPr>
          <a:xfrm>
            <a:off x="205723" y="3645027"/>
            <a:ext cx="7429200" cy="5254312"/>
          </a:xfrm>
          <a:prstGeom prst="rect">
            <a:avLst/>
          </a:prstGeom>
        </p:spPr>
      </p:pic>
      <p:sp>
        <p:nvSpPr>
          <p:cNvPr id="30" name="object 30"/>
          <p:cNvSpPr txBox="1">
            <a:spLocks noGrp="1"/>
          </p:cNvSpPr>
          <p:nvPr>
            <p:ph type="sldNum" sz="quarter" idx="7"/>
          </p:nvPr>
        </p:nvSpPr>
        <p:spPr>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3</a:t>
            </a:r>
            <a:r>
              <a:rPr spc="500" dirty="0"/>
              <a:t> </a:t>
            </a:r>
          </a:p>
        </p:txBody>
      </p:sp>
      <p:pic>
        <p:nvPicPr>
          <p:cNvPr id="38" name="Picture 37">
            <a:extLst>
              <a:ext uri="{FF2B5EF4-FFF2-40B4-BE49-F238E27FC236}">
                <a16:creationId xmlns:a16="http://schemas.microsoft.com/office/drawing/2014/main" id="{953A4E8A-DDC0-DF09-5B10-889BB4FEEB08}"/>
              </a:ext>
            </a:extLst>
          </p:cNvPr>
          <p:cNvPicPr>
            <a:picLocks noChangeAspect="1"/>
          </p:cNvPicPr>
          <p:nvPr/>
        </p:nvPicPr>
        <p:blipFill>
          <a:blip r:embed="rId4"/>
          <a:stretch>
            <a:fillRect/>
          </a:stretch>
        </p:blipFill>
        <p:spPr>
          <a:xfrm>
            <a:off x="306170" y="1917932"/>
            <a:ext cx="3732151" cy="1487928"/>
          </a:xfrm>
          <a:prstGeom prst="rect">
            <a:avLst/>
          </a:prstGeom>
        </p:spPr>
      </p:pic>
      <p:pic>
        <p:nvPicPr>
          <p:cNvPr id="40" name="Picture 39">
            <a:extLst>
              <a:ext uri="{FF2B5EF4-FFF2-40B4-BE49-F238E27FC236}">
                <a16:creationId xmlns:a16="http://schemas.microsoft.com/office/drawing/2014/main" id="{EC655C9E-E862-F383-9976-BC12241B9ABD}"/>
              </a:ext>
            </a:extLst>
          </p:cNvPr>
          <p:cNvPicPr>
            <a:picLocks noChangeAspect="1"/>
          </p:cNvPicPr>
          <p:nvPr/>
        </p:nvPicPr>
        <p:blipFill>
          <a:blip r:embed="rId5"/>
          <a:stretch>
            <a:fillRect/>
          </a:stretch>
        </p:blipFill>
        <p:spPr>
          <a:xfrm>
            <a:off x="3898242" y="1896927"/>
            <a:ext cx="3567988" cy="146674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3319" y="209803"/>
            <a:ext cx="2156460"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Medical/RX</a:t>
            </a:r>
            <a:r>
              <a:rPr sz="2000" spc="-70" dirty="0">
                <a:latin typeface="Century Gothic"/>
                <a:cs typeface="Century Gothic"/>
              </a:rPr>
              <a:t> </a:t>
            </a:r>
            <a:r>
              <a:rPr sz="2000" spc="-10" dirty="0">
                <a:latin typeface="Century Gothic"/>
                <a:cs typeface="Century Gothic"/>
              </a:rPr>
              <a:t>Plans</a:t>
            </a:r>
            <a:endParaRPr sz="2000">
              <a:latin typeface="Century Gothic"/>
              <a:cs typeface="Century Gothic"/>
            </a:endParaRPr>
          </a:p>
        </p:txBody>
      </p:sp>
      <p:grpSp>
        <p:nvGrpSpPr>
          <p:cNvPr id="3" name="object 3"/>
          <p:cNvGrpSpPr/>
          <p:nvPr/>
        </p:nvGrpSpPr>
        <p:grpSpPr>
          <a:xfrm>
            <a:off x="0" y="9698735"/>
            <a:ext cx="7772400" cy="359410"/>
            <a:chOff x="0" y="9698735"/>
            <a:chExt cx="7772400" cy="359410"/>
          </a:xfrm>
        </p:grpSpPr>
        <p:sp>
          <p:nvSpPr>
            <p:cNvPr id="4" name="object 4"/>
            <p:cNvSpPr/>
            <p:nvPr/>
          </p:nvSpPr>
          <p:spPr>
            <a:xfrm>
              <a:off x="0" y="9855708"/>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DF1622"/>
            </a:solidFill>
          </p:spPr>
          <p:txBody>
            <a:bodyPr wrap="square" lIns="0" tIns="0" rIns="0" bIns="0" rtlCol="0"/>
            <a:lstStyle/>
            <a:p>
              <a:endParaRPr/>
            </a:p>
          </p:txBody>
        </p:sp>
      </p:grpSp>
      <p:sp>
        <p:nvSpPr>
          <p:cNvPr id="6" name="object 6"/>
          <p:cNvSpPr/>
          <p:nvPr/>
        </p:nvSpPr>
        <p:spPr>
          <a:xfrm>
            <a:off x="0" y="528829"/>
            <a:ext cx="4776470" cy="104139"/>
          </a:xfrm>
          <a:custGeom>
            <a:avLst/>
            <a:gdLst/>
            <a:ahLst/>
            <a:cxnLst/>
            <a:rect l="l" t="t" r="r" b="b"/>
            <a:pathLst>
              <a:path w="4776470" h="104140">
                <a:moveTo>
                  <a:pt x="4776216" y="0"/>
                </a:moveTo>
                <a:lnTo>
                  <a:pt x="0" y="0"/>
                </a:lnTo>
                <a:lnTo>
                  <a:pt x="0" y="103630"/>
                </a:lnTo>
                <a:lnTo>
                  <a:pt x="4776216" y="103630"/>
                </a:lnTo>
                <a:lnTo>
                  <a:pt x="4776216" y="0"/>
                </a:lnTo>
                <a:close/>
              </a:path>
            </a:pathLst>
          </a:custGeom>
          <a:solidFill>
            <a:srgbClr val="7E7E7E"/>
          </a:solidFill>
        </p:spPr>
        <p:txBody>
          <a:bodyPr wrap="square" lIns="0" tIns="0" rIns="0" bIns="0" rtlCol="0"/>
          <a:lstStyle/>
          <a:p>
            <a:endParaRPr/>
          </a:p>
        </p:txBody>
      </p:sp>
      <p:grpSp>
        <p:nvGrpSpPr>
          <p:cNvPr id="7" name="object 7"/>
          <p:cNvGrpSpPr/>
          <p:nvPr/>
        </p:nvGrpSpPr>
        <p:grpSpPr>
          <a:xfrm>
            <a:off x="0" y="67056"/>
            <a:ext cx="7772400" cy="2603500"/>
            <a:chOff x="0" y="67056"/>
            <a:chExt cx="7772400" cy="2603500"/>
          </a:xfrm>
        </p:grpSpPr>
        <p:sp>
          <p:nvSpPr>
            <p:cNvPr id="8" name="object 8"/>
            <p:cNvSpPr/>
            <p:nvPr/>
          </p:nvSpPr>
          <p:spPr>
            <a:xfrm>
              <a:off x="4829556" y="527305"/>
              <a:ext cx="2943225" cy="104139"/>
            </a:xfrm>
            <a:custGeom>
              <a:avLst/>
              <a:gdLst/>
              <a:ahLst/>
              <a:cxnLst/>
              <a:rect l="l" t="t" r="r" b="b"/>
              <a:pathLst>
                <a:path w="2943225" h="104140">
                  <a:moveTo>
                    <a:pt x="2942844" y="0"/>
                  </a:moveTo>
                  <a:lnTo>
                    <a:pt x="0" y="0"/>
                  </a:lnTo>
                  <a:lnTo>
                    <a:pt x="0" y="103630"/>
                  </a:lnTo>
                  <a:lnTo>
                    <a:pt x="2942844" y="103630"/>
                  </a:lnTo>
                  <a:lnTo>
                    <a:pt x="2942844" y="0"/>
                  </a:lnTo>
                  <a:close/>
                </a:path>
              </a:pathLst>
            </a:custGeom>
            <a:solidFill>
              <a:srgbClr val="DF1622"/>
            </a:solidFill>
          </p:spPr>
          <p:txBody>
            <a:bodyPr wrap="square" lIns="0" tIns="0" rIns="0" bIns="0" rtlCol="0"/>
            <a:lstStyle/>
            <a:p>
              <a:endParaRPr/>
            </a:p>
          </p:txBody>
        </p:sp>
        <p:pic>
          <p:nvPicPr>
            <p:cNvPr id="9" name="object 9"/>
            <p:cNvPicPr/>
            <p:nvPr/>
          </p:nvPicPr>
          <p:blipFill>
            <a:blip r:embed="rId2" cstate="print"/>
            <a:stretch>
              <a:fillRect/>
            </a:stretch>
          </p:blipFill>
          <p:spPr>
            <a:xfrm>
              <a:off x="6838188" y="67056"/>
              <a:ext cx="771144" cy="856488"/>
            </a:xfrm>
            <a:prstGeom prst="rect">
              <a:avLst/>
            </a:prstGeom>
          </p:spPr>
        </p:pic>
        <p:pic>
          <p:nvPicPr>
            <p:cNvPr id="10" name="object 10"/>
            <p:cNvPicPr/>
            <p:nvPr/>
          </p:nvPicPr>
          <p:blipFill>
            <a:blip r:embed="rId3" cstate="print"/>
            <a:stretch>
              <a:fillRect/>
            </a:stretch>
          </p:blipFill>
          <p:spPr>
            <a:xfrm>
              <a:off x="0" y="870204"/>
              <a:ext cx="7772399" cy="1799844"/>
            </a:xfrm>
            <a:prstGeom prst="rect">
              <a:avLst/>
            </a:prstGeom>
          </p:spPr>
        </p:pic>
      </p:grpSp>
      <p:pic>
        <p:nvPicPr>
          <p:cNvPr id="11" name="object 11"/>
          <p:cNvPicPr/>
          <p:nvPr/>
        </p:nvPicPr>
        <p:blipFill>
          <a:blip r:embed="rId4" cstate="print"/>
          <a:stretch>
            <a:fillRect/>
          </a:stretch>
        </p:blipFill>
        <p:spPr>
          <a:xfrm>
            <a:off x="418722" y="4097285"/>
            <a:ext cx="6868273" cy="5201754"/>
          </a:xfrm>
          <a:prstGeom prst="rect">
            <a:avLst/>
          </a:prstGeom>
        </p:spPr>
      </p:pic>
      <p:sp>
        <p:nvSpPr>
          <p:cNvPr id="12" name="object 12"/>
          <p:cNvSpPr txBox="1"/>
          <p:nvPr/>
        </p:nvSpPr>
        <p:spPr>
          <a:xfrm>
            <a:off x="372567" y="2733548"/>
            <a:ext cx="7169150" cy="1031875"/>
          </a:xfrm>
          <a:prstGeom prst="rect">
            <a:avLst/>
          </a:prstGeom>
        </p:spPr>
        <p:txBody>
          <a:bodyPr vert="horz" wrap="square" lIns="0" tIns="12700" rIns="0" bIns="0" rtlCol="0">
            <a:spAutoFit/>
          </a:bodyPr>
          <a:lstStyle/>
          <a:p>
            <a:pPr marL="12700">
              <a:lnSpc>
                <a:spcPct val="100000"/>
              </a:lnSpc>
              <a:spcBef>
                <a:spcPts val="100"/>
              </a:spcBef>
            </a:pPr>
            <a:r>
              <a:rPr sz="1100" b="1" dirty="0">
                <a:solidFill>
                  <a:srgbClr val="221F1F"/>
                </a:solidFill>
                <a:latin typeface="Century Gothic"/>
                <a:cs typeface="Century Gothic"/>
              </a:rPr>
              <a:t>Cigna</a:t>
            </a:r>
            <a:r>
              <a:rPr sz="1100" b="1" spc="-30" dirty="0">
                <a:solidFill>
                  <a:srgbClr val="221F1F"/>
                </a:solidFill>
                <a:latin typeface="Century Gothic"/>
                <a:cs typeface="Century Gothic"/>
              </a:rPr>
              <a:t> </a:t>
            </a:r>
            <a:r>
              <a:rPr sz="1100" b="1" dirty="0">
                <a:solidFill>
                  <a:srgbClr val="221F1F"/>
                </a:solidFill>
                <a:latin typeface="Century Gothic"/>
                <a:cs typeface="Century Gothic"/>
              </a:rPr>
              <a:t>Health</a:t>
            </a:r>
            <a:r>
              <a:rPr sz="1100" b="1" spc="-50" dirty="0">
                <a:solidFill>
                  <a:srgbClr val="221F1F"/>
                </a:solidFill>
                <a:latin typeface="Century Gothic"/>
                <a:cs typeface="Century Gothic"/>
              </a:rPr>
              <a:t> </a:t>
            </a:r>
            <a:r>
              <a:rPr sz="1100" b="1" dirty="0">
                <a:solidFill>
                  <a:srgbClr val="221F1F"/>
                </a:solidFill>
                <a:latin typeface="Century Gothic"/>
                <a:cs typeface="Century Gothic"/>
              </a:rPr>
              <a:t>Information</a:t>
            </a:r>
            <a:r>
              <a:rPr sz="1100" b="1" spc="-25" dirty="0">
                <a:solidFill>
                  <a:srgbClr val="221F1F"/>
                </a:solidFill>
                <a:latin typeface="Century Gothic"/>
                <a:cs typeface="Century Gothic"/>
              </a:rPr>
              <a:t> </a:t>
            </a:r>
            <a:r>
              <a:rPr sz="1100" b="1" spc="-20" dirty="0">
                <a:solidFill>
                  <a:srgbClr val="221F1F"/>
                </a:solidFill>
                <a:latin typeface="Century Gothic"/>
                <a:cs typeface="Century Gothic"/>
              </a:rPr>
              <a:t>Line</a:t>
            </a:r>
            <a:endParaRPr sz="1100">
              <a:latin typeface="Century Gothic"/>
              <a:cs typeface="Century Gothic"/>
            </a:endParaRPr>
          </a:p>
          <a:p>
            <a:pPr marL="12700" marR="5080">
              <a:lnSpc>
                <a:spcPct val="100000"/>
              </a:lnSpc>
            </a:pPr>
            <a:r>
              <a:rPr sz="1100" dirty="0">
                <a:solidFill>
                  <a:srgbClr val="221F1F"/>
                </a:solidFill>
                <a:latin typeface="Century Gothic"/>
                <a:cs typeface="Century Gothic"/>
              </a:rPr>
              <a:t>A</a:t>
            </a:r>
            <a:r>
              <a:rPr sz="1100" spc="-25" dirty="0">
                <a:solidFill>
                  <a:srgbClr val="221F1F"/>
                </a:solidFill>
                <a:latin typeface="Century Gothic"/>
                <a:cs typeface="Century Gothic"/>
              </a:rPr>
              <a:t> </a:t>
            </a:r>
            <a:r>
              <a:rPr sz="1100" dirty="0">
                <a:solidFill>
                  <a:srgbClr val="221F1F"/>
                </a:solidFill>
                <a:latin typeface="Century Gothic"/>
                <a:cs typeface="Century Gothic"/>
              </a:rPr>
              <a:t>telephone</a:t>
            </a:r>
            <a:r>
              <a:rPr sz="1100" spc="-45" dirty="0">
                <a:solidFill>
                  <a:srgbClr val="221F1F"/>
                </a:solidFill>
                <a:latin typeface="Century Gothic"/>
                <a:cs typeface="Century Gothic"/>
              </a:rPr>
              <a:t> </a:t>
            </a:r>
            <a:r>
              <a:rPr sz="1100" dirty="0">
                <a:solidFill>
                  <a:srgbClr val="221F1F"/>
                </a:solidFill>
                <a:latin typeface="Century Gothic"/>
                <a:cs typeface="Century Gothic"/>
              </a:rPr>
              <a:t>service</a:t>
            </a:r>
            <a:r>
              <a:rPr sz="1100" spc="-55" dirty="0">
                <a:solidFill>
                  <a:srgbClr val="221F1F"/>
                </a:solidFill>
                <a:latin typeface="Century Gothic"/>
                <a:cs typeface="Century Gothic"/>
              </a:rPr>
              <a:t> </a:t>
            </a:r>
            <a:r>
              <a:rPr sz="1100" dirty="0">
                <a:solidFill>
                  <a:srgbClr val="221F1F"/>
                </a:solidFill>
                <a:latin typeface="Century Gothic"/>
                <a:cs typeface="Century Gothic"/>
              </a:rPr>
              <a:t>staffed</a:t>
            </a:r>
            <a:r>
              <a:rPr sz="1100" spc="-40" dirty="0">
                <a:solidFill>
                  <a:srgbClr val="221F1F"/>
                </a:solidFill>
                <a:latin typeface="Century Gothic"/>
                <a:cs typeface="Century Gothic"/>
              </a:rPr>
              <a:t> </a:t>
            </a:r>
            <a:r>
              <a:rPr sz="1100" dirty="0">
                <a:solidFill>
                  <a:srgbClr val="221F1F"/>
                </a:solidFill>
                <a:latin typeface="Century Gothic"/>
                <a:cs typeface="Century Gothic"/>
              </a:rPr>
              <a:t>by</a:t>
            </a:r>
            <a:r>
              <a:rPr sz="1100" spc="-25" dirty="0">
                <a:solidFill>
                  <a:srgbClr val="221F1F"/>
                </a:solidFill>
                <a:latin typeface="Century Gothic"/>
                <a:cs typeface="Century Gothic"/>
              </a:rPr>
              <a:t> </a:t>
            </a:r>
            <a:r>
              <a:rPr sz="1100" dirty="0">
                <a:solidFill>
                  <a:srgbClr val="221F1F"/>
                </a:solidFill>
                <a:latin typeface="Century Gothic"/>
                <a:cs typeface="Century Gothic"/>
              </a:rPr>
              <a:t>clinicians</a:t>
            </a:r>
            <a:r>
              <a:rPr sz="1100" spc="-55" dirty="0">
                <a:solidFill>
                  <a:srgbClr val="221F1F"/>
                </a:solidFill>
                <a:latin typeface="Century Gothic"/>
                <a:cs typeface="Century Gothic"/>
              </a:rPr>
              <a:t> </a:t>
            </a:r>
            <a:r>
              <a:rPr sz="1100" dirty="0">
                <a:solidFill>
                  <a:srgbClr val="221F1F"/>
                </a:solidFill>
                <a:latin typeface="Century Gothic"/>
                <a:cs typeface="Century Gothic"/>
              </a:rPr>
              <a:t>who</a:t>
            </a:r>
            <a:r>
              <a:rPr sz="1100" spc="-20" dirty="0">
                <a:solidFill>
                  <a:srgbClr val="221F1F"/>
                </a:solidFill>
                <a:latin typeface="Century Gothic"/>
                <a:cs typeface="Century Gothic"/>
              </a:rPr>
              <a:t> </a:t>
            </a:r>
            <a:r>
              <a:rPr sz="1100" dirty="0">
                <a:solidFill>
                  <a:srgbClr val="221F1F"/>
                </a:solidFill>
                <a:latin typeface="Century Gothic"/>
                <a:cs typeface="Century Gothic"/>
              </a:rPr>
              <a:t>help</a:t>
            </a:r>
            <a:r>
              <a:rPr sz="1100" spc="-30" dirty="0">
                <a:solidFill>
                  <a:srgbClr val="221F1F"/>
                </a:solidFill>
                <a:latin typeface="Century Gothic"/>
                <a:cs typeface="Century Gothic"/>
              </a:rPr>
              <a:t> </a:t>
            </a:r>
            <a:r>
              <a:rPr sz="1100" dirty="0">
                <a:solidFill>
                  <a:srgbClr val="221F1F"/>
                </a:solidFill>
                <a:latin typeface="Century Gothic"/>
                <a:cs typeface="Century Gothic"/>
              </a:rPr>
              <a:t>you</a:t>
            </a:r>
            <a:r>
              <a:rPr sz="1100" spc="-25" dirty="0">
                <a:solidFill>
                  <a:srgbClr val="221F1F"/>
                </a:solidFill>
                <a:latin typeface="Century Gothic"/>
                <a:cs typeface="Century Gothic"/>
              </a:rPr>
              <a:t> </a:t>
            </a:r>
            <a:r>
              <a:rPr sz="1100" dirty="0">
                <a:solidFill>
                  <a:srgbClr val="221F1F"/>
                </a:solidFill>
                <a:latin typeface="Century Gothic"/>
                <a:cs typeface="Century Gothic"/>
              </a:rPr>
              <a:t>understand</a:t>
            </a:r>
            <a:r>
              <a:rPr sz="1100" spc="-60" dirty="0">
                <a:solidFill>
                  <a:srgbClr val="221F1F"/>
                </a:solidFill>
                <a:latin typeface="Century Gothic"/>
                <a:cs typeface="Century Gothic"/>
              </a:rPr>
              <a:t> </a:t>
            </a:r>
            <a:r>
              <a:rPr sz="1100" dirty="0">
                <a:solidFill>
                  <a:srgbClr val="221F1F"/>
                </a:solidFill>
                <a:latin typeface="Century Gothic"/>
                <a:cs typeface="Century Gothic"/>
              </a:rPr>
              <a:t>and</a:t>
            </a:r>
            <a:r>
              <a:rPr sz="1100" spc="-30" dirty="0">
                <a:solidFill>
                  <a:srgbClr val="221F1F"/>
                </a:solidFill>
                <a:latin typeface="Century Gothic"/>
                <a:cs typeface="Century Gothic"/>
              </a:rPr>
              <a:t> </a:t>
            </a:r>
            <a:r>
              <a:rPr sz="1100" dirty="0">
                <a:solidFill>
                  <a:srgbClr val="221F1F"/>
                </a:solidFill>
                <a:latin typeface="Century Gothic"/>
                <a:cs typeface="Century Gothic"/>
              </a:rPr>
              <a:t>make</a:t>
            </a:r>
            <a:r>
              <a:rPr sz="1100" spc="-20" dirty="0">
                <a:solidFill>
                  <a:srgbClr val="221F1F"/>
                </a:solidFill>
                <a:latin typeface="Century Gothic"/>
                <a:cs typeface="Century Gothic"/>
              </a:rPr>
              <a:t> </a:t>
            </a:r>
            <a:r>
              <a:rPr sz="1100" dirty="0">
                <a:solidFill>
                  <a:srgbClr val="221F1F"/>
                </a:solidFill>
                <a:latin typeface="Century Gothic"/>
                <a:cs typeface="Century Gothic"/>
              </a:rPr>
              <a:t>informed</a:t>
            </a:r>
            <a:r>
              <a:rPr sz="1100" spc="-35" dirty="0">
                <a:solidFill>
                  <a:srgbClr val="221F1F"/>
                </a:solidFill>
                <a:latin typeface="Century Gothic"/>
                <a:cs typeface="Century Gothic"/>
              </a:rPr>
              <a:t> </a:t>
            </a:r>
            <a:r>
              <a:rPr sz="1100" dirty="0">
                <a:solidFill>
                  <a:srgbClr val="221F1F"/>
                </a:solidFill>
                <a:latin typeface="Century Gothic"/>
                <a:cs typeface="Century Gothic"/>
              </a:rPr>
              <a:t>decisions</a:t>
            </a:r>
            <a:r>
              <a:rPr sz="1100" spc="-50" dirty="0">
                <a:solidFill>
                  <a:srgbClr val="221F1F"/>
                </a:solidFill>
                <a:latin typeface="Century Gothic"/>
                <a:cs typeface="Century Gothic"/>
              </a:rPr>
              <a:t> </a:t>
            </a:r>
            <a:r>
              <a:rPr sz="1100" spc="-10" dirty="0">
                <a:solidFill>
                  <a:srgbClr val="221F1F"/>
                </a:solidFill>
                <a:latin typeface="Century Gothic"/>
                <a:cs typeface="Century Gothic"/>
              </a:rPr>
              <a:t>about </a:t>
            </a:r>
            <a:r>
              <a:rPr sz="1100" dirty="0">
                <a:solidFill>
                  <a:srgbClr val="221F1F"/>
                </a:solidFill>
                <a:latin typeface="Century Gothic"/>
                <a:cs typeface="Century Gothic"/>
              </a:rPr>
              <a:t>health</a:t>
            </a:r>
            <a:r>
              <a:rPr sz="1100" spc="-30" dirty="0">
                <a:solidFill>
                  <a:srgbClr val="221F1F"/>
                </a:solidFill>
                <a:latin typeface="Century Gothic"/>
                <a:cs typeface="Century Gothic"/>
              </a:rPr>
              <a:t> </a:t>
            </a:r>
            <a:r>
              <a:rPr sz="1100" dirty="0">
                <a:solidFill>
                  <a:srgbClr val="221F1F"/>
                </a:solidFill>
                <a:latin typeface="Century Gothic"/>
                <a:cs typeface="Century Gothic"/>
              </a:rPr>
              <a:t>issues</a:t>
            </a:r>
            <a:r>
              <a:rPr sz="1100" spc="-45" dirty="0">
                <a:solidFill>
                  <a:srgbClr val="221F1F"/>
                </a:solidFill>
                <a:latin typeface="Century Gothic"/>
                <a:cs typeface="Century Gothic"/>
              </a:rPr>
              <a:t> </a:t>
            </a:r>
            <a:r>
              <a:rPr sz="1100" dirty="0">
                <a:solidFill>
                  <a:srgbClr val="221F1F"/>
                </a:solidFill>
                <a:latin typeface="Century Gothic"/>
                <a:cs typeface="Century Gothic"/>
              </a:rPr>
              <a:t>you</a:t>
            </a:r>
            <a:r>
              <a:rPr sz="1100" spc="-20" dirty="0">
                <a:solidFill>
                  <a:srgbClr val="221F1F"/>
                </a:solidFill>
                <a:latin typeface="Century Gothic"/>
                <a:cs typeface="Century Gothic"/>
              </a:rPr>
              <a:t> </a:t>
            </a:r>
            <a:r>
              <a:rPr sz="1100" dirty="0">
                <a:solidFill>
                  <a:srgbClr val="221F1F"/>
                </a:solidFill>
                <a:latin typeface="Century Gothic"/>
                <a:cs typeface="Century Gothic"/>
              </a:rPr>
              <a:t>are</a:t>
            </a:r>
            <a:r>
              <a:rPr sz="1100" spc="-45" dirty="0">
                <a:solidFill>
                  <a:srgbClr val="221F1F"/>
                </a:solidFill>
                <a:latin typeface="Century Gothic"/>
                <a:cs typeface="Century Gothic"/>
              </a:rPr>
              <a:t> </a:t>
            </a:r>
            <a:r>
              <a:rPr sz="1100" dirty="0">
                <a:solidFill>
                  <a:srgbClr val="221F1F"/>
                </a:solidFill>
                <a:latin typeface="Century Gothic"/>
                <a:cs typeface="Century Gothic"/>
              </a:rPr>
              <a:t>experiencing,</a:t>
            </a:r>
            <a:r>
              <a:rPr sz="1100" spc="-60" dirty="0">
                <a:solidFill>
                  <a:srgbClr val="221F1F"/>
                </a:solidFill>
                <a:latin typeface="Century Gothic"/>
                <a:cs typeface="Century Gothic"/>
              </a:rPr>
              <a:t> </a:t>
            </a:r>
            <a:r>
              <a:rPr sz="1100" dirty="0">
                <a:solidFill>
                  <a:srgbClr val="221F1F"/>
                </a:solidFill>
                <a:latin typeface="Century Gothic"/>
                <a:cs typeface="Century Gothic"/>
              </a:rPr>
              <a:t>at</a:t>
            </a:r>
            <a:r>
              <a:rPr sz="1100" spc="-15" dirty="0">
                <a:solidFill>
                  <a:srgbClr val="221F1F"/>
                </a:solidFill>
                <a:latin typeface="Century Gothic"/>
                <a:cs typeface="Century Gothic"/>
              </a:rPr>
              <a:t> </a:t>
            </a:r>
            <a:r>
              <a:rPr sz="1100" dirty="0">
                <a:solidFill>
                  <a:srgbClr val="221F1F"/>
                </a:solidFill>
                <a:latin typeface="Century Gothic"/>
                <a:cs typeface="Century Gothic"/>
              </a:rPr>
              <a:t>no</a:t>
            </a:r>
            <a:r>
              <a:rPr sz="1100" spc="-20" dirty="0">
                <a:solidFill>
                  <a:srgbClr val="221F1F"/>
                </a:solidFill>
                <a:latin typeface="Century Gothic"/>
                <a:cs typeface="Century Gothic"/>
              </a:rPr>
              <a:t> </a:t>
            </a:r>
            <a:r>
              <a:rPr sz="1100" dirty="0">
                <a:solidFill>
                  <a:srgbClr val="221F1F"/>
                </a:solidFill>
                <a:latin typeface="Century Gothic"/>
                <a:cs typeface="Century Gothic"/>
              </a:rPr>
              <a:t>extra</a:t>
            </a:r>
            <a:r>
              <a:rPr sz="1100" spc="-35" dirty="0">
                <a:solidFill>
                  <a:srgbClr val="221F1F"/>
                </a:solidFill>
                <a:latin typeface="Century Gothic"/>
                <a:cs typeface="Century Gothic"/>
              </a:rPr>
              <a:t> </a:t>
            </a:r>
            <a:r>
              <a:rPr sz="1100" dirty="0">
                <a:solidFill>
                  <a:srgbClr val="221F1F"/>
                </a:solidFill>
                <a:latin typeface="Century Gothic"/>
                <a:cs typeface="Century Gothic"/>
              </a:rPr>
              <a:t>cost.</a:t>
            </a:r>
            <a:r>
              <a:rPr sz="1100" spc="-25" dirty="0">
                <a:solidFill>
                  <a:srgbClr val="221F1F"/>
                </a:solidFill>
                <a:latin typeface="Century Gothic"/>
                <a:cs typeface="Century Gothic"/>
              </a:rPr>
              <a:t> </a:t>
            </a:r>
            <a:r>
              <a:rPr sz="1100" dirty="0">
                <a:solidFill>
                  <a:srgbClr val="221F1F"/>
                </a:solidFill>
                <a:latin typeface="Century Gothic"/>
                <a:cs typeface="Century Gothic"/>
              </a:rPr>
              <a:t>These</a:t>
            </a:r>
            <a:r>
              <a:rPr sz="1100" spc="-35" dirty="0">
                <a:solidFill>
                  <a:srgbClr val="221F1F"/>
                </a:solidFill>
                <a:latin typeface="Century Gothic"/>
                <a:cs typeface="Century Gothic"/>
              </a:rPr>
              <a:t> </a:t>
            </a:r>
            <a:r>
              <a:rPr sz="1100" dirty="0">
                <a:solidFill>
                  <a:srgbClr val="221F1F"/>
                </a:solidFill>
                <a:latin typeface="Century Gothic"/>
                <a:cs typeface="Century Gothic"/>
              </a:rPr>
              <a:t>clinicians</a:t>
            </a:r>
            <a:r>
              <a:rPr sz="1100" spc="-50" dirty="0">
                <a:solidFill>
                  <a:srgbClr val="221F1F"/>
                </a:solidFill>
                <a:latin typeface="Century Gothic"/>
                <a:cs typeface="Century Gothic"/>
              </a:rPr>
              <a:t> </a:t>
            </a:r>
            <a:r>
              <a:rPr sz="1100" dirty="0">
                <a:solidFill>
                  <a:srgbClr val="221F1F"/>
                </a:solidFill>
                <a:latin typeface="Century Gothic"/>
                <a:cs typeface="Century Gothic"/>
              </a:rPr>
              <a:t>can</a:t>
            </a:r>
            <a:r>
              <a:rPr sz="1100" spc="-25" dirty="0">
                <a:solidFill>
                  <a:srgbClr val="221F1F"/>
                </a:solidFill>
                <a:latin typeface="Century Gothic"/>
                <a:cs typeface="Century Gothic"/>
              </a:rPr>
              <a:t> </a:t>
            </a:r>
            <a:r>
              <a:rPr sz="1100" dirty="0">
                <a:solidFill>
                  <a:srgbClr val="221F1F"/>
                </a:solidFill>
                <a:latin typeface="Century Gothic"/>
                <a:cs typeface="Century Gothic"/>
              </a:rPr>
              <a:t>help</a:t>
            </a:r>
            <a:r>
              <a:rPr sz="1100" spc="-25" dirty="0">
                <a:solidFill>
                  <a:srgbClr val="221F1F"/>
                </a:solidFill>
                <a:latin typeface="Century Gothic"/>
                <a:cs typeface="Century Gothic"/>
              </a:rPr>
              <a:t> </a:t>
            </a:r>
            <a:r>
              <a:rPr sz="1100" dirty="0">
                <a:solidFill>
                  <a:srgbClr val="221F1F"/>
                </a:solidFill>
                <a:latin typeface="Century Gothic"/>
                <a:cs typeface="Century Gothic"/>
              </a:rPr>
              <a:t>you</a:t>
            </a:r>
            <a:r>
              <a:rPr sz="1100" spc="-25" dirty="0">
                <a:solidFill>
                  <a:srgbClr val="221F1F"/>
                </a:solidFill>
                <a:latin typeface="Century Gothic"/>
                <a:cs typeface="Century Gothic"/>
              </a:rPr>
              <a:t> </a:t>
            </a:r>
            <a:r>
              <a:rPr sz="1100" dirty="0">
                <a:solidFill>
                  <a:srgbClr val="221F1F"/>
                </a:solidFill>
                <a:latin typeface="Century Gothic"/>
                <a:cs typeface="Century Gothic"/>
              </a:rPr>
              <a:t>choose</a:t>
            </a:r>
            <a:r>
              <a:rPr sz="1100" spc="-10" dirty="0">
                <a:solidFill>
                  <a:srgbClr val="221F1F"/>
                </a:solidFill>
                <a:latin typeface="Century Gothic"/>
                <a:cs typeface="Century Gothic"/>
              </a:rPr>
              <a:t> </a:t>
            </a:r>
            <a:r>
              <a:rPr sz="1100" dirty="0">
                <a:solidFill>
                  <a:srgbClr val="221F1F"/>
                </a:solidFill>
                <a:latin typeface="Century Gothic"/>
                <a:cs typeface="Century Gothic"/>
              </a:rPr>
              <a:t>the</a:t>
            </a:r>
            <a:r>
              <a:rPr sz="1100" spc="-30" dirty="0">
                <a:solidFill>
                  <a:srgbClr val="221F1F"/>
                </a:solidFill>
                <a:latin typeface="Century Gothic"/>
                <a:cs typeface="Century Gothic"/>
              </a:rPr>
              <a:t> </a:t>
            </a:r>
            <a:r>
              <a:rPr sz="1100" dirty="0">
                <a:solidFill>
                  <a:srgbClr val="221F1F"/>
                </a:solidFill>
                <a:latin typeface="Century Gothic"/>
                <a:cs typeface="Century Gothic"/>
              </a:rPr>
              <a:t>right</a:t>
            </a:r>
            <a:r>
              <a:rPr sz="1100" spc="-25" dirty="0">
                <a:solidFill>
                  <a:srgbClr val="221F1F"/>
                </a:solidFill>
                <a:latin typeface="Century Gothic"/>
                <a:cs typeface="Century Gothic"/>
              </a:rPr>
              <a:t> </a:t>
            </a:r>
            <a:r>
              <a:rPr sz="1100" dirty="0">
                <a:solidFill>
                  <a:srgbClr val="221F1F"/>
                </a:solidFill>
                <a:latin typeface="Century Gothic"/>
                <a:cs typeface="Century Gothic"/>
              </a:rPr>
              <a:t>care</a:t>
            </a:r>
            <a:r>
              <a:rPr sz="1100" spc="-40" dirty="0">
                <a:solidFill>
                  <a:srgbClr val="221F1F"/>
                </a:solidFill>
                <a:latin typeface="Century Gothic"/>
                <a:cs typeface="Century Gothic"/>
              </a:rPr>
              <a:t> </a:t>
            </a:r>
            <a:r>
              <a:rPr sz="1100" spc="-25" dirty="0">
                <a:solidFill>
                  <a:srgbClr val="221F1F"/>
                </a:solidFill>
                <a:latin typeface="Century Gothic"/>
                <a:cs typeface="Century Gothic"/>
              </a:rPr>
              <a:t>in </a:t>
            </a:r>
            <a:r>
              <a:rPr sz="1100" dirty="0">
                <a:solidFill>
                  <a:srgbClr val="221F1F"/>
                </a:solidFill>
                <a:latin typeface="Century Gothic"/>
                <a:cs typeface="Century Gothic"/>
              </a:rPr>
              <a:t>the</a:t>
            </a:r>
            <a:r>
              <a:rPr sz="1100" spc="-25" dirty="0">
                <a:solidFill>
                  <a:srgbClr val="221F1F"/>
                </a:solidFill>
                <a:latin typeface="Century Gothic"/>
                <a:cs typeface="Century Gothic"/>
              </a:rPr>
              <a:t> </a:t>
            </a:r>
            <a:r>
              <a:rPr sz="1100" dirty="0">
                <a:solidFill>
                  <a:srgbClr val="221F1F"/>
                </a:solidFill>
                <a:latin typeface="Century Gothic"/>
                <a:cs typeface="Century Gothic"/>
              </a:rPr>
              <a:t>right</a:t>
            </a:r>
            <a:r>
              <a:rPr sz="1100" spc="-30" dirty="0">
                <a:solidFill>
                  <a:srgbClr val="221F1F"/>
                </a:solidFill>
                <a:latin typeface="Century Gothic"/>
                <a:cs typeface="Century Gothic"/>
              </a:rPr>
              <a:t> </a:t>
            </a:r>
            <a:r>
              <a:rPr sz="1100" dirty="0">
                <a:solidFill>
                  <a:srgbClr val="221F1F"/>
                </a:solidFill>
                <a:latin typeface="Century Gothic"/>
                <a:cs typeface="Century Gothic"/>
              </a:rPr>
              <a:t>setting</a:t>
            </a:r>
            <a:r>
              <a:rPr sz="1100" spc="-45" dirty="0">
                <a:solidFill>
                  <a:srgbClr val="221F1F"/>
                </a:solidFill>
                <a:latin typeface="Century Gothic"/>
                <a:cs typeface="Century Gothic"/>
              </a:rPr>
              <a:t> </a:t>
            </a:r>
            <a:r>
              <a:rPr sz="1100" dirty="0">
                <a:solidFill>
                  <a:srgbClr val="221F1F"/>
                </a:solidFill>
                <a:latin typeface="Century Gothic"/>
                <a:cs typeface="Century Gothic"/>
              </a:rPr>
              <a:t>at</a:t>
            </a:r>
            <a:r>
              <a:rPr sz="1100" spc="-25" dirty="0">
                <a:solidFill>
                  <a:srgbClr val="221F1F"/>
                </a:solidFill>
                <a:latin typeface="Century Gothic"/>
                <a:cs typeface="Century Gothic"/>
              </a:rPr>
              <a:t> </a:t>
            </a:r>
            <a:r>
              <a:rPr sz="1100" dirty="0">
                <a:solidFill>
                  <a:srgbClr val="221F1F"/>
                </a:solidFill>
                <a:latin typeface="Century Gothic"/>
                <a:cs typeface="Century Gothic"/>
              </a:rPr>
              <a:t>the</a:t>
            </a:r>
            <a:r>
              <a:rPr sz="1100" spc="-20" dirty="0">
                <a:solidFill>
                  <a:srgbClr val="221F1F"/>
                </a:solidFill>
                <a:latin typeface="Century Gothic"/>
                <a:cs typeface="Century Gothic"/>
              </a:rPr>
              <a:t> </a:t>
            </a:r>
            <a:r>
              <a:rPr sz="1100" dirty="0">
                <a:solidFill>
                  <a:srgbClr val="221F1F"/>
                </a:solidFill>
                <a:latin typeface="Century Gothic"/>
                <a:cs typeface="Century Gothic"/>
              </a:rPr>
              <a:t>right</a:t>
            </a:r>
            <a:r>
              <a:rPr sz="1100" spc="-35" dirty="0">
                <a:solidFill>
                  <a:srgbClr val="221F1F"/>
                </a:solidFill>
                <a:latin typeface="Century Gothic"/>
                <a:cs typeface="Century Gothic"/>
              </a:rPr>
              <a:t> </a:t>
            </a:r>
            <a:r>
              <a:rPr sz="1100" dirty="0">
                <a:solidFill>
                  <a:srgbClr val="221F1F"/>
                </a:solidFill>
                <a:latin typeface="Century Gothic"/>
                <a:cs typeface="Century Gothic"/>
              </a:rPr>
              <a:t>time,</a:t>
            </a:r>
            <a:r>
              <a:rPr sz="1100" spc="-25" dirty="0">
                <a:solidFill>
                  <a:srgbClr val="221F1F"/>
                </a:solidFill>
                <a:latin typeface="Century Gothic"/>
                <a:cs typeface="Century Gothic"/>
              </a:rPr>
              <a:t> </a:t>
            </a:r>
            <a:r>
              <a:rPr sz="1100" dirty="0">
                <a:solidFill>
                  <a:srgbClr val="221F1F"/>
                </a:solidFill>
                <a:latin typeface="Century Gothic"/>
                <a:cs typeface="Century Gothic"/>
              </a:rPr>
              <a:t>whether</a:t>
            </a:r>
            <a:r>
              <a:rPr sz="1100" spc="-45" dirty="0">
                <a:solidFill>
                  <a:srgbClr val="221F1F"/>
                </a:solidFill>
                <a:latin typeface="Century Gothic"/>
                <a:cs typeface="Century Gothic"/>
              </a:rPr>
              <a:t> </a:t>
            </a:r>
            <a:r>
              <a:rPr sz="1100" dirty="0">
                <a:solidFill>
                  <a:srgbClr val="221F1F"/>
                </a:solidFill>
                <a:latin typeface="Century Gothic"/>
                <a:cs typeface="Century Gothic"/>
              </a:rPr>
              <a:t>it’s</a:t>
            </a:r>
            <a:r>
              <a:rPr sz="1100" spc="-20" dirty="0">
                <a:solidFill>
                  <a:srgbClr val="221F1F"/>
                </a:solidFill>
                <a:latin typeface="Century Gothic"/>
                <a:cs typeface="Century Gothic"/>
              </a:rPr>
              <a:t> </a:t>
            </a:r>
            <a:r>
              <a:rPr sz="1100" dirty="0">
                <a:solidFill>
                  <a:srgbClr val="221F1F"/>
                </a:solidFill>
                <a:latin typeface="Century Gothic"/>
                <a:cs typeface="Century Gothic"/>
              </a:rPr>
              <a:t>reviewing</a:t>
            </a:r>
            <a:r>
              <a:rPr sz="1100" spc="-60" dirty="0">
                <a:solidFill>
                  <a:srgbClr val="221F1F"/>
                </a:solidFill>
                <a:latin typeface="Century Gothic"/>
                <a:cs typeface="Century Gothic"/>
              </a:rPr>
              <a:t> </a:t>
            </a:r>
            <a:r>
              <a:rPr sz="1100" dirty="0">
                <a:solidFill>
                  <a:srgbClr val="221F1F"/>
                </a:solidFill>
                <a:latin typeface="Century Gothic"/>
                <a:cs typeface="Century Gothic"/>
              </a:rPr>
              <a:t>home</a:t>
            </a:r>
            <a:r>
              <a:rPr sz="1100" spc="-10" dirty="0">
                <a:solidFill>
                  <a:srgbClr val="221F1F"/>
                </a:solidFill>
                <a:latin typeface="Century Gothic"/>
                <a:cs typeface="Century Gothic"/>
              </a:rPr>
              <a:t> </a:t>
            </a:r>
            <a:r>
              <a:rPr sz="1100" dirty="0">
                <a:solidFill>
                  <a:srgbClr val="221F1F"/>
                </a:solidFill>
                <a:latin typeface="Century Gothic"/>
                <a:cs typeface="Century Gothic"/>
              </a:rPr>
              <a:t>treatment</a:t>
            </a:r>
            <a:r>
              <a:rPr sz="1100" spc="-45" dirty="0">
                <a:solidFill>
                  <a:srgbClr val="221F1F"/>
                </a:solidFill>
                <a:latin typeface="Century Gothic"/>
                <a:cs typeface="Century Gothic"/>
              </a:rPr>
              <a:t> </a:t>
            </a:r>
            <a:r>
              <a:rPr sz="1100" dirty="0">
                <a:solidFill>
                  <a:srgbClr val="221F1F"/>
                </a:solidFill>
                <a:latin typeface="Century Gothic"/>
                <a:cs typeface="Century Gothic"/>
              </a:rPr>
              <a:t>options,</a:t>
            </a:r>
            <a:r>
              <a:rPr sz="1100" spc="-25" dirty="0">
                <a:solidFill>
                  <a:srgbClr val="221F1F"/>
                </a:solidFill>
                <a:latin typeface="Century Gothic"/>
                <a:cs typeface="Century Gothic"/>
              </a:rPr>
              <a:t> </a:t>
            </a:r>
            <a:r>
              <a:rPr sz="1100" dirty="0">
                <a:solidFill>
                  <a:srgbClr val="221F1F"/>
                </a:solidFill>
                <a:latin typeface="Century Gothic"/>
                <a:cs typeface="Century Gothic"/>
              </a:rPr>
              <a:t>following</a:t>
            </a:r>
            <a:r>
              <a:rPr sz="1100" spc="-25" dirty="0">
                <a:solidFill>
                  <a:srgbClr val="221F1F"/>
                </a:solidFill>
                <a:latin typeface="Century Gothic"/>
                <a:cs typeface="Century Gothic"/>
              </a:rPr>
              <a:t> </a:t>
            </a:r>
            <a:r>
              <a:rPr sz="1100" dirty="0">
                <a:solidFill>
                  <a:srgbClr val="221F1F"/>
                </a:solidFill>
                <a:latin typeface="Century Gothic"/>
                <a:cs typeface="Century Gothic"/>
              </a:rPr>
              <a:t>up</a:t>
            </a:r>
            <a:r>
              <a:rPr sz="1100" spc="-30" dirty="0">
                <a:solidFill>
                  <a:srgbClr val="221F1F"/>
                </a:solidFill>
                <a:latin typeface="Century Gothic"/>
                <a:cs typeface="Century Gothic"/>
              </a:rPr>
              <a:t> </a:t>
            </a:r>
            <a:r>
              <a:rPr sz="1100" dirty="0">
                <a:solidFill>
                  <a:srgbClr val="221F1F"/>
                </a:solidFill>
                <a:latin typeface="Century Gothic"/>
                <a:cs typeface="Century Gothic"/>
              </a:rPr>
              <a:t>on</a:t>
            </a:r>
            <a:r>
              <a:rPr sz="1100" spc="-15" dirty="0">
                <a:solidFill>
                  <a:srgbClr val="221F1F"/>
                </a:solidFill>
                <a:latin typeface="Century Gothic"/>
                <a:cs typeface="Century Gothic"/>
              </a:rPr>
              <a:t> </a:t>
            </a:r>
            <a:r>
              <a:rPr sz="1100" dirty="0">
                <a:solidFill>
                  <a:srgbClr val="221F1F"/>
                </a:solidFill>
                <a:latin typeface="Century Gothic"/>
                <a:cs typeface="Century Gothic"/>
              </a:rPr>
              <a:t>a</a:t>
            </a:r>
            <a:r>
              <a:rPr sz="1100" spc="-30" dirty="0">
                <a:solidFill>
                  <a:srgbClr val="221F1F"/>
                </a:solidFill>
                <a:latin typeface="Century Gothic"/>
                <a:cs typeface="Century Gothic"/>
              </a:rPr>
              <a:t> </a:t>
            </a:r>
            <a:r>
              <a:rPr sz="1100" spc="-10" dirty="0">
                <a:solidFill>
                  <a:srgbClr val="221F1F"/>
                </a:solidFill>
                <a:latin typeface="Century Gothic"/>
                <a:cs typeface="Century Gothic"/>
              </a:rPr>
              <a:t>PCP’s appointment</a:t>
            </a:r>
            <a:r>
              <a:rPr sz="1100" spc="-25" dirty="0">
                <a:solidFill>
                  <a:srgbClr val="221F1F"/>
                </a:solidFill>
                <a:latin typeface="Century Gothic"/>
                <a:cs typeface="Century Gothic"/>
              </a:rPr>
              <a:t> </a:t>
            </a:r>
            <a:r>
              <a:rPr sz="1100" dirty="0">
                <a:solidFill>
                  <a:srgbClr val="221F1F"/>
                </a:solidFill>
                <a:latin typeface="Century Gothic"/>
                <a:cs typeface="Century Gothic"/>
              </a:rPr>
              <a:t>or</a:t>
            </a:r>
            <a:r>
              <a:rPr sz="1100" spc="-10" dirty="0">
                <a:solidFill>
                  <a:srgbClr val="221F1F"/>
                </a:solidFill>
                <a:latin typeface="Century Gothic"/>
                <a:cs typeface="Century Gothic"/>
              </a:rPr>
              <a:t> </a:t>
            </a:r>
            <a:r>
              <a:rPr sz="1100" dirty="0">
                <a:solidFill>
                  <a:srgbClr val="221F1F"/>
                </a:solidFill>
                <a:latin typeface="Century Gothic"/>
                <a:cs typeface="Century Gothic"/>
              </a:rPr>
              <a:t>finding</a:t>
            </a:r>
            <a:r>
              <a:rPr sz="1100" spc="-20" dirty="0">
                <a:solidFill>
                  <a:srgbClr val="221F1F"/>
                </a:solidFill>
                <a:latin typeface="Century Gothic"/>
                <a:cs typeface="Century Gothic"/>
              </a:rPr>
              <a:t> </a:t>
            </a:r>
            <a:r>
              <a:rPr sz="1100" dirty="0">
                <a:solidFill>
                  <a:srgbClr val="221F1F"/>
                </a:solidFill>
                <a:latin typeface="Century Gothic"/>
                <a:cs typeface="Century Gothic"/>
              </a:rPr>
              <a:t>the</a:t>
            </a:r>
            <a:r>
              <a:rPr sz="1100" spc="-10" dirty="0">
                <a:solidFill>
                  <a:srgbClr val="221F1F"/>
                </a:solidFill>
                <a:latin typeface="Century Gothic"/>
                <a:cs typeface="Century Gothic"/>
              </a:rPr>
              <a:t> </a:t>
            </a:r>
            <a:r>
              <a:rPr sz="1100" dirty="0">
                <a:solidFill>
                  <a:srgbClr val="221F1F"/>
                </a:solidFill>
                <a:latin typeface="Century Gothic"/>
                <a:cs typeface="Century Gothic"/>
              </a:rPr>
              <a:t>nearest</a:t>
            </a:r>
            <a:r>
              <a:rPr sz="1100" spc="-45" dirty="0">
                <a:solidFill>
                  <a:srgbClr val="221F1F"/>
                </a:solidFill>
                <a:latin typeface="Century Gothic"/>
                <a:cs typeface="Century Gothic"/>
              </a:rPr>
              <a:t> </a:t>
            </a:r>
            <a:r>
              <a:rPr sz="1100" dirty="0">
                <a:solidFill>
                  <a:srgbClr val="221F1F"/>
                </a:solidFill>
                <a:latin typeface="Century Gothic"/>
                <a:cs typeface="Century Gothic"/>
              </a:rPr>
              <a:t>in-network</a:t>
            </a:r>
            <a:r>
              <a:rPr sz="1100" spc="-25" dirty="0">
                <a:solidFill>
                  <a:srgbClr val="221F1F"/>
                </a:solidFill>
                <a:latin typeface="Century Gothic"/>
                <a:cs typeface="Century Gothic"/>
              </a:rPr>
              <a:t> </a:t>
            </a:r>
            <a:r>
              <a:rPr sz="1100" dirty="0">
                <a:solidFill>
                  <a:srgbClr val="221F1F"/>
                </a:solidFill>
                <a:latin typeface="Century Gothic"/>
                <a:cs typeface="Century Gothic"/>
              </a:rPr>
              <a:t>urgent</a:t>
            </a:r>
            <a:r>
              <a:rPr sz="1100" spc="-45" dirty="0">
                <a:solidFill>
                  <a:srgbClr val="221F1F"/>
                </a:solidFill>
                <a:latin typeface="Century Gothic"/>
                <a:cs typeface="Century Gothic"/>
              </a:rPr>
              <a:t> </a:t>
            </a:r>
            <a:r>
              <a:rPr sz="1100" dirty="0">
                <a:solidFill>
                  <a:srgbClr val="221F1F"/>
                </a:solidFill>
                <a:latin typeface="Century Gothic"/>
                <a:cs typeface="Century Gothic"/>
              </a:rPr>
              <a:t>care</a:t>
            </a:r>
            <a:r>
              <a:rPr sz="1100" spc="-35" dirty="0">
                <a:solidFill>
                  <a:srgbClr val="221F1F"/>
                </a:solidFill>
                <a:latin typeface="Century Gothic"/>
                <a:cs typeface="Century Gothic"/>
              </a:rPr>
              <a:t> </a:t>
            </a:r>
            <a:r>
              <a:rPr sz="1100" dirty="0">
                <a:solidFill>
                  <a:srgbClr val="221F1F"/>
                </a:solidFill>
                <a:latin typeface="Century Gothic"/>
                <a:cs typeface="Century Gothic"/>
              </a:rPr>
              <a:t>center.</a:t>
            </a:r>
            <a:r>
              <a:rPr sz="1100" spc="-50" dirty="0">
                <a:solidFill>
                  <a:srgbClr val="221F1F"/>
                </a:solidFill>
                <a:latin typeface="Century Gothic"/>
                <a:cs typeface="Century Gothic"/>
              </a:rPr>
              <a:t> </a:t>
            </a:r>
            <a:r>
              <a:rPr sz="1100" dirty="0">
                <a:solidFill>
                  <a:srgbClr val="221F1F"/>
                </a:solidFill>
                <a:latin typeface="Century Gothic"/>
                <a:cs typeface="Century Gothic"/>
              </a:rPr>
              <a:t>Just</a:t>
            </a:r>
            <a:r>
              <a:rPr sz="1100" spc="-25" dirty="0">
                <a:solidFill>
                  <a:srgbClr val="221F1F"/>
                </a:solidFill>
                <a:latin typeface="Century Gothic"/>
                <a:cs typeface="Century Gothic"/>
              </a:rPr>
              <a:t> </a:t>
            </a:r>
            <a:r>
              <a:rPr sz="1100" dirty="0">
                <a:solidFill>
                  <a:srgbClr val="221F1F"/>
                </a:solidFill>
                <a:latin typeface="Century Gothic"/>
                <a:cs typeface="Century Gothic"/>
              </a:rPr>
              <a:t>call</a:t>
            </a:r>
            <a:r>
              <a:rPr sz="1100" spc="-30" dirty="0">
                <a:solidFill>
                  <a:srgbClr val="221F1F"/>
                </a:solidFill>
                <a:latin typeface="Century Gothic"/>
                <a:cs typeface="Century Gothic"/>
              </a:rPr>
              <a:t> </a:t>
            </a:r>
            <a:r>
              <a:rPr sz="1100" dirty="0">
                <a:solidFill>
                  <a:srgbClr val="221F1F"/>
                </a:solidFill>
                <a:latin typeface="Century Gothic"/>
                <a:cs typeface="Century Gothic"/>
              </a:rPr>
              <a:t>the</a:t>
            </a:r>
            <a:r>
              <a:rPr sz="1100" spc="-5" dirty="0">
                <a:solidFill>
                  <a:srgbClr val="221F1F"/>
                </a:solidFill>
                <a:latin typeface="Century Gothic"/>
                <a:cs typeface="Century Gothic"/>
              </a:rPr>
              <a:t> </a:t>
            </a:r>
            <a:r>
              <a:rPr sz="1100" dirty="0">
                <a:solidFill>
                  <a:srgbClr val="221F1F"/>
                </a:solidFill>
                <a:latin typeface="Century Gothic"/>
                <a:cs typeface="Century Gothic"/>
              </a:rPr>
              <a:t>number</a:t>
            </a:r>
            <a:r>
              <a:rPr sz="1100" spc="-35" dirty="0">
                <a:solidFill>
                  <a:srgbClr val="221F1F"/>
                </a:solidFill>
                <a:latin typeface="Century Gothic"/>
                <a:cs typeface="Century Gothic"/>
              </a:rPr>
              <a:t> </a:t>
            </a:r>
            <a:r>
              <a:rPr sz="1100" dirty="0">
                <a:solidFill>
                  <a:srgbClr val="221F1F"/>
                </a:solidFill>
                <a:latin typeface="Century Gothic"/>
                <a:cs typeface="Century Gothic"/>
              </a:rPr>
              <a:t>on your</a:t>
            </a:r>
            <a:r>
              <a:rPr sz="1100" spc="-35" dirty="0">
                <a:solidFill>
                  <a:srgbClr val="221F1F"/>
                </a:solidFill>
                <a:latin typeface="Century Gothic"/>
                <a:cs typeface="Century Gothic"/>
              </a:rPr>
              <a:t> </a:t>
            </a:r>
            <a:r>
              <a:rPr sz="1100" dirty="0">
                <a:solidFill>
                  <a:srgbClr val="221F1F"/>
                </a:solidFill>
                <a:latin typeface="Century Gothic"/>
                <a:cs typeface="Century Gothic"/>
              </a:rPr>
              <a:t>Cigna</a:t>
            </a:r>
            <a:r>
              <a:rPr sz="1100" spc="-20" dirty="0">
                <a:solidFill>
                  <a:srgbClr val="221F1F"/>
                </a:solidFill>
                <a:latin typeface="Century Gothic"/>
                <a:cs typeface="Century Gothic"/>
              </a:rPr>
              <a:t> </a:t>
            </a:r>
            <a:r>
              <a:rPr sz="1100" spc="-25" dirty="0">
                <a:solidFill>
                  <a:srgbClr val="221F1F"/>
                </a:solidFill>
                <a:latin typeface="Century Gothic"/>
                <a:cs typeface="Century Gothic"/>
              </a:rPr>
              <a:t>ID </a:t>
            </a:r>
            <a:r>
              <a:rPr sz="1100" dirty="0">
                <a:solidFill>
                  <a:srgbClr val="221F1F"/>
                </a:solidFill>
                <a:latin typeface="Century Gothic"/>
                <a:cs typeface="Century Gothic"/>
              </a:rPr>
              <a:t>card,</a:t>
            </a:r>
            <a:r>
              <a:rPr sz="1100" spc="-60" dirty="0">
                <a:solidFill>
                  <a:srgbClr val="221F1F"/>
                </a:solidFill>
                <a:latin typeface="Century Gothic"/>
                <a:cs typeface="Century Gothic"/>
              </a:rPr>
              <a:t> </a:t>
            </a:r>
            <a:r>
              <a:rPr sz="1100" dirty="0">
                <a:solidFill>
                  <a:srgbClr val="221F1F"/>
                </a:solidFill>
                <a:latin typeface="Century Gothic"/>
                <a:cs typeface="Century Gothic"/>
              </a:rPr>
              <a:t>go</a:t>
            </a:r>
            <a:r>
              <a:rPr sz="1100" spc="-15" dirty="0">
                <a:solidFill>
                  <a:srgbClr val="221F1F"/>
                </a:solidFill>
                <a:latin typeface="Century Gothic"/>
                <a:cs typeface="Century Gothic"/>
              </a:rPr>
              <a:t> </a:t>
            </a:r>
            <a:r>
              <a:rPr sz="1100" dirty="0">
                <a:solidFill>
                  <a:srgbClr val="221F1F"/>
                </a:solidFill>
                <a:latin typeface="Century Gothic"/>
                <a:cs typeface="Century Gothic"/>
              </a:rPr>
              <a:t>to </a:t>
            </a:r>
            <a:r>
              <a:rPr sz="1100" b="1" dirty="0">
                <a:solidFill>
                  <a:srgbClr val="221F1F"/>
                </a:solidFill>
                <a:latin typeface="Century Gothic"/>
                <a:cs typeface="Century Gothic"/>
              </a:rPr>
              <a:t>myCigna.com</a:t>
            </a:r>
            <a:r>
              <a:rPr sz="1100" b="1" spc="-30" dirty="0">
                <a:solidFill>
                  <a:srgbClr val="221F1F"/>
                </a:solidFill>
                <a:latin typeface="Century Gothic"/>
                <a:cs typeface="Century Gothic"/>
              </a:rPr>
              <a:t> </a:t>
            </a:r>
            <a:r>
              <a:rPr sz="1100" dirty="0">
                <a:solidFill>
                  <a:srgbClr val="221F1F"/>
                </a:solidFill>
                <a:latin typeface="Century Gothic"/>
                <a:cs typeface="Century Gothic"/>
              </a:rPr>
              <a:t>or</a:t>
            </a:r>
            <a:r>
              <a:rPr sz="1100" spc="-30" dirty="0">
                <a:solidFill>
                  <a:srgbClr val="221F1F"/>
                </a:solidFill>
                <a:latin typeface="Century Gothic"/>
                <a:cs typeface="Century Gothic"/>
              </a:rPr>
              <a:t> </a:t>
            </a:r>
            <a:r>
              <a:rPr sz="1100" dirty="0">
                <a:solidFill>
                  <a:srgbClr val="221F1F"/>
                </a:solidFill>
                <a:latin typeface="Century Gothic"/>
                <a:cs typeface="Century Gothic"/>
              </a:rPr>
              <a:t>use</a:t>
            </a:r>
            <a:r>
              <a:rPr sz="1100" spc="-35" dirty="0">
                <a:solidFill>
                  <a:srgbClr val="221F1F"/>
                </a:solidFill>
                <a:latin typeface="Century Gothic"/>
                <a:cs typeface="Century Gothic"/>
              </a:rPr>
              <a:t> </a:t>
            </a:r>
            <a:r>
              <a:rPr sz="1100" dirty="0">
                <a:solidFill>
                  <a:srgbClr val="221F1F"/>
                </a:solidFill>
                <a:latin typeface="Century Gothic"/>
                <a:cs typeface="Century Gothic"/>
              </a:rPr>
              <a:t>the</a:t>
            </a:r>
            <a:r>
              <a:rPr sz="1100" spc="-5" dirty="0">
                <a:solidFill>
                  <a:srgbClr val="221F1F"/>
                </a:solidFill>
                <a:latin typeface="Century Gothic"/>
                <a:cs typeface="Century Gothic"/>
              </a:rPr>
              <a:t> </a:t>
            </a:r>
            <a:r>
              <a:rPr sz="1100" b="1" dirty="0">
                <a:solidFill>
                  <a:srgbClr val="221F1F"/>
                </a:solidFill>
                <a:latin typeface="Century Gothic"/>
                <a:cs typeface="Century Gothic"/>
              </a:rPr>
              <a:t>myCigna</a:t>
            </a:r>
            <a:r>
              <a:rPr sz="1100" b="1" spc="-15" dirty="0">
                <a:solidFill>
                  <a:srgbClr val="221F1F"/>
                </a:solidFill>
                <a:latin typeface="Century Gothic"/>
                <a:cs typeface="Century Gothic"/>
              </a:rPr>
              <a:t> </a:t>
            </a:r>
            <a:r>
              <a:rPr sz="1100" b="1" dirty="0">
                <a:solidFill>
                  <a:srgbClr val="221F1F"/>
                </a:solidFill>
                <a:latin typeface="Century Gothic"/>
                <a:cs typeface="Century Gothic"/>
              </a:rPr>
              <a:t>App</a:t>
            </a:r>
            <a:r>
              <a:rPr sz="1100" dirty="0">
                <a:solidFill>
                  <a:srgbClr val="221F1F"/>
                </a:solidFill>
                <a:latin typeface="Century Gothic"/>
                <a:cs typeface="Century Gothic"/>
              </a:rPr>
              <a:t>.</a:t>
            </a:r>
            <a:r>
              <a:rPr sz="1100" spc="-35" dirty="0">
                <a:solidFill>
                  <a:srgbClr val="221F1F"/>
                </a:solidFill>
                <a:latin typeface="Century Gothic"/>
                <a:cs typeface="Century Gothic"/>
              </a:rPr>
              <a:t> </a:t>
            </a:r>
            <a:r>
              <a:rPr sz="1100" dirty="0">
                <a:solidFill>
                  <a:srgbClr val="221F1F"/>
                </a:solidFill>
                <a:latin typeface="Century Gothic"/>
                <a:cs typeface="Century Gothic"/>
              </a:rPr>
              <a:t>Open</a:t>
            </a:r>
            <a:r>
              <a:rPr sz="1100" spc="-35" dirty="0">
                <a:solidFill>
                  <a:srgbClr val="221F1F"/>
                </a:solidFill>
                <a:latin typeface="Century Gothic"/>
                <a:cs typeface="Century Gothic"/>
              </a:rPr>
              <a:t> </a:t>
            </a:r>
            <a:r>
              <a:rPr sz="1100" spc="-10" dirty="0">
                <a:solidFill>
                  <a:srgbClr val="221F1F"/>
                </a:solidFill>
                <a:latin typeface="Century Gothic"/>
                <a:cs typeface="Century Gothic"/>
              </a:rPr>
              <a:t>24/7.</a:t>
            </a:r>
            <a:endParaRPr sz="1100">
              <a:latin typeface="Century Gothic"/>
              <a:cs typeface="Century Gothic"/>
            </a:endParaRPr>
          </a:p>
        </p:txBody>
      </p:sp>
      <p:sp>
        <p:nvSpPr>
          <p:cNvPr id="13" name="object 13"/>
          <p:cNvSpPr txBox="1">
            <a:spLocks noGrp="1"/>
          </p:cNvSpPr>
          <p:nvPr>
            <p:ph type="sldNum" sz="quarter" idx="7"/>
          </p:nvPr>
        </p:nvSpPr>
        <p:spPr>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4</a:t>
            </a:r>
            <a:r>
              <a:rPr spc="500" dirty="0"/>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624840"/>
            <a:ext cx="7772400" cy="2410968"/>
          </a:xfrm>
          <a:prstGeom prst="rect">
            <a:avLst/>
          </a:prstGeom>
        </p:spPr>
      </p:pic>
      <p:sp>
        <p:nvSpPr>
          <p:cNvPr id="3" name="object 3"/>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4" name="object 4"/>
          <p:cNvGrpSpPr/>
          <p:nvPr/>
        </p:nvGrpSpPr>
        <p:grpSpPr>
          <a:xfrm>
            <a:off x="3646932" y="9698735"/>
            <a:ext cx="4125595" cy="359410"/>
            <a:chOff x="3646932" y="9698735"/>
            <a:chExt cx="4125595" cy="359410"/>
          </a:xfrm>
        </p:grpSpPr>
        <p:sp>
          <p:nvSpPr>
            <p:cNvPr id="5" name="object 5"/>
            <p:cNvSpPr/>
            <p:nvPr/>
          </p:nvSpPr>
          <p:spPr>
            <a:xfrm>
              <a:off x="4124896" y="9855707"/>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6" name="object 6"/>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7" name="object 7"/>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grpSp>
        <p:nvGrpSpPr>
          <p:cNvPr id="8" name="object 8"/>
          <p:cNvGrpSpPr/>
          <p:nvPr/>
        </p:nvGrpSpPr>
        <p:grpSpPr>
          <a:xfrm>
            <a:off x="4829555" y="140207"/>
            <a:ext cx="2943225" cy="622300"/>
            <a:chOff x="4829555" y="140207"/>
            <a:chExt cx="2943225" cy="622300"/>
          </a:xfrm>
        </p:grpSpPr>
        <p:sp>
          <p:nvSpPr>
            <p:cNvPr id="9" name="object 9"/>
            <p:cNvSpPr/>
            <p:nvPr/>
          </p:nvSpPr>
          <p:spPr>
            <a:xfrm>
              <a:off x="4829555" y="527303"/>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pic>
          <p:nvPicPr>
            <p:cNvPr id="10" name="object 10"/>
            <p:cNvPicPr/>
            <p:nvPr/>
          </p:nvPicPr>
          <p:blipFill>
            <a:blip r:embed="rId3" cstate="print"/>
            <a:stretch>
              <a:fillRect/>
            </a:stretch>
          </p:blipFill>
          <p:spPr>
            <a:xfrm>
              <a:off x="6926579" y="140207"/>
              <a:ext cx="560831" cy="621792"/>
            </a:xfrm>
            <a:prstGeom prst="rect">
              <a:avLst/>
            </a:prstGeom>
          </p:spPr>
        </p:pic>
      </p:grpSp>
      <p:sp>
        <p:nvSpPr>
          <p:cNvPr id="11" name="object 11"/>
          <p:cNvSpPr txBox="1"/>
          <p:nvPr/>
        </p:nvSpPr>
        <p:spPr>
          <a:xfrm>
            <a:off x="293319" y="209803"/>
            <a:ext cx="3765220" cy="320601"/>
          </a:xfrm>
          <a:prstGeom prst="rect">
            <a:avLst/>
          </a:prstGeom>
        </p:spPr>
        <p:txBody>
          <a:bodyPr vert="horz" wrap="square" lIns="0" tIns="12700" rIns="0" bIns="0" rtlCol="0">
            <a:spAutoFit/>
          </a:bodyPr>
          <a:lstStyle/>
          <a:p>
            <a:pPr marL="12700">
              <a:lnSpc>
                <a:spcPct val="100000"/>
              </a:lnSpc>
              <a:spcBef>
                <a:spcPts val="100"/>
              </a:spcBef>
            </a:pPr>
            <a:r>
              <a:rPr lang="en-US" sz="2000" spc="-10" dirty="0">
                <a:latin typeface="Century Gothic"/>
                <a:cs typeface="Century Gothic"/>
              </a:rPr>
              <a:t>Virtual Care (</a:t>
            </a:r>
            <a:r>
              <a:rPr sz="2000" spc="-10" dirty="0">
                <a:latin typeface="Century Gothic"/>
                <a:cs typeface="Century Gothic"/>
              </a:rPr>
              <a:t>Telehealth</a:t>
            </a:r>
            <a:r>
              <a:rPr lang="en-US" sz="2000" spc="-10" dirty="0">
                <a:latin typeface="Century Gothic"/>
                <a:cs typeface="Century Gothic"/>
              </a:rPr>
              <a:t>)</a:t>
            </a:r>
            <a:endParaRPr sz="2000" dirty="0">
              <a:latin typeface="Century Gothic"/>
              <a:cs typeface="Century Gothic"/>
            </a:endParaRPr>
          </a:p>
        </p:txBody>
      </p:sp>
      <p:sp>
        <p:nvSpPr>
          <p:cNvPr id="21" name="object 21"/>
          <p:cNvSpPr txBox="1">
            <a:spLocks noGrp="1"/>
          </p:cNvSpPr>
          <p:nvPr>
            <p:ph type="sldNum" sz="quarter" idx="7"/>
          </p:nvPr>
        </p:nvSpPr>
        <p:spPr>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5</a:t>
            </a:r>
            <a:r>
              <a:rPr spc="500" dirty="0"/>
              <a:t> </a:t>
            </a:r>
          </a:p>
        </p:txBody>
      </p:sp>
      <p:sp>
        <p:nvSpPr>
          <p:cNvPr id="12" name="object 12"/>
          <p:cNvSpPr txBox="1"/>
          <p:nvPr/>
        </p:nvSpPr>
        <p:spPr>
          <a:xfrm>
            <a:off x="234492" y="3131057"/>
            <a:ext cx="7254875" cy="1946910"/>
          </a:xfrm>
          <a:prstGeom prst="rect">
            <a:avLst/>
          </a:prstGeom>
        </p:spPr>
        <p:txBody>
          <a:bodyPr vert="horz" wrap="square" lIns="0" tIns="13335" rIns="0" bIns="0" rtlCol="0">
            <a:spAutoFit/>
          </a:bodyPr>
          <a:lstStyle/>
          <a:p>
            <a:pPr marL="12700" marR="5080">
              <a:lnSpc>
                <a:spcPct val="100000"/>
              </a:lnSpc>
              <a:spcBef>
                <a:spcPts val="105"/>
              </a:spcBef>
            </a:pPr>
            <a:r>
              <a:rPr sz="1050" b="1" dirty="0">
                <a:solidFill>
                  <a:srgbClr val="1F487C"/>
                </a:solidFill>
                <a:latin typeface="Century Gothic"/>
                <a:cs typeface="Century Gothic"/>
              </a:rPr>
              <a:t>Life</a:t>
            </a:r>
            <a:r>
              <a:rPr sz="1050" b="1" spc="-10" dirty="0">
                <a:solidFill>
                  <a:srgbClr val="1F487C"/>
                </a:solidFill>
                <a:latin typeface="Century Gothic"/>
                <a:cs typeface="Century Gothic"/>
              </a:rPr>
              <a:t> </a:t>
            </a:r>
            <a:r>
              <a:rPr sz="1050" b="1" dirty="0">
                <a:solidFill>
                  <a:srgbClr val="1F487C"/>
                </a:solidFill>
                <a:latin typeface="Century Gothic"/>
                <a:cs typeface="Century Gothic"/>
              </a:rPr>
              <a:t>is</a:t>
            </a:r>
            <a:r>
              <a:rPr sz="1050" b="1" spc="-10" dirty="0">
                <a:solidFill>
                  <a:srgbClr val="1F487C"/>
                </a:solidFill>
                <a:latin typeface="Century Gothic"/>
                <a:cs typeface="Century Gothic"/>
              </a:rPr>
              <a:t> </a:t>
            </a:r>
            <a:r>
              <a:rPr sz="1050" b="1" dirty="0">
                <a:solidFill>
                  <a:srgbClr val="1F487C"/>
                </a:solidFill>
                <a:latin typeface="Century Gothic"/>
                <a:cs typeface="Century Gothic"/>
              </a:rPr>
              <a:t>demanding.</a:t>
            </a:r>
            <a:r>
              <a:rPr sz="1050" b="1" spc="-25" dirty="0">
                <a:solidFill>
                  <a:srgbClr val="1F487C"/>
                </a:solidFill>
                <a:latin typeface="Century Gothic"/>
                <a:cs typeface="Century Gothic"/>
              </a:rPr>
              <a:t> </a:t>
            </a:r>
            <a:r>
              <a:rPr sz="1050" dirty="0">
                <a:latin typeface="Century Gothic"/>
                <a:cs typeface="Century Gothic"/>
              </a:rPr>
              <a:t>It’s</a:t>
            </a:r>
            <a:r>
              <a:rPr sz="1050" spc="-45" dirty="0">
                <a:latin typeface="Century Gothic"/>
                <a:cs typeface="Century Gothic"/>
              </a:rPr>
              <a:t> </a:t>
            </a:r>
            <a:r>
              <a:rPr sz="1050" dirty="0">
                <a:latin typeface="Century Gothic"/>
                <a:cs typeface="Century Gothic"/>
              </a:rPr>
              <a:t>not</a:t>
            </a:r>
            <a:r>
              <a:rPr sz="1050" spc="-30" dirty="0">
                <a:latin typeface="Century Gothic"/>
                <a:cs typeface="Century Gothic"/>
              </a:rPr>
              <a:t> </a:t>
            </a:r>
            <a:r>
              <a:rPr sz="1050" dirty="0">
                <a:latin typeface="Century Gothic"/>
                <a:cs typeface="Century Gothic"/>
              </a:rPr>
              <a:t>always</a:t>
            </a:r>
            <a:r>
              <a:rPr sz="1050" spc="-35" dirty="0">
                <a:latin typeface="Century Gothic"/>
                <a:cs typeface="Century Gothic"/>
              </a:rPr>
              <a:t> </a:t>
            </a:r>
            <a:r>
              <a:rPr sz="1050" dirty="0">
                <a:latin typeface="Century Gothic"/>
                <a:cs typeface="Century Gothic"/>
              </a:rPr>
              <a:t>easy</a:t>
            </a:r>
            <a:r>
              <a:rPr sz="1050" spc="-15" dirty="0">
                <a:latin typeface="Century Gothic"/>
                <a:cs typeface="Century Gothic"/>
              </a:rPr>
              <a:t> </a:t>
            </a:r>
            <a:r>
              <a:rPr sz="1050" dirty="0">
                <a:latin typeface="Century Gothic"/>
                <a:cs typeface="Century Gothic"/>
              </a:rPr>
              <a:t>to</a:t>
            </a:r>
            <a:r>
              <a:rPr sz="1050" spc="-5" dirty="0">
                <a:latin typeface="Century Gothic"/>
                <a:cs typeface="Century Gothic"/>
              </a:rPr>
              <a:t> </a:t>
            </a:r>
            <a:r>
              <a:rPr sz="1050" dirty="0">
                <a:latin typeface="Century Gothic"/>
                <a:cs typeface="Century Gothic"/>
              </a:rPr>
              <a:t>find</a:t>
            </a:r>
            <a:r>
              <a:rPr sz="1050" spc="-35" dirty="0">
                <a:latin typeface="Century Gothic"/>
                <a:cs typeface="Century Gothic"/>
              </a:rPr>
              <a:t> </a:t>
            </a:r>
            <a:r>
              <a:rPr sz="1050" dirty="0">
                <a:latin typeface="Century Gothic"/>
                <a:cs typeface="Century Gothic"/>
              </a:rPr>
              <a:t>time</a:t>
            </a:r>
            <a:r>
              <a:rPr sz="1050" spc="-35" dirty="0">
                <a:latin typeface="Century Gothic"/>
                <a:cs typeface="Century Gothic"/>
              </a:rPr>
              <a:t> </a:t>
            </a:r>
            <a:r>
              <a:rPr sz="1050" dirty="0">
                <a:latin typeface="Century Gothic"/>
                <a:cs typeface="Century Gothic"/>
              </a:rPr>
              <a:t>for</a:t>
            </a:r>
            <a:r>
              <a:rPr sz="1050" spc="-30" dirty="0">
                <a:latin typeface="Century Gothic"/>
                <a:cs typeface="Century Gothic"/>
              </a:rPr>
              <a:t> </a:t>
            </a:r>
            <a:r>
              <a:rPr sz="1050" dirty="0">
                <a:latin typeface="Century Gothic"/>
                <a:cs typeface="Century Gothic"/>
              </a:rPr>
              <a:t>the</a:t>
            </a:r>
            <a:r>
              <a:rPr sz="1050" spc="-20" dirty="0">
                <a:latin typeface="Century Gothic"/>
                <a:cs typeface="Century Gothic"/>
              </a:rPr>
              <a:t> </a:t>
            </a:r>
            <a:r>
              <a:rPr sz="1050" dirty="0">
                <a:latin typeface="Century Gothic"/>
                <a:cs typeface="Century Gothic"/>
              </a:rPr>
              <a:t>health</a:t>
            </a:r>
            <a:r>
              <a:rPr sz="1050" spc="-40" dirty="0">
                <a:latin typeface="Century Gothic"/>
                <a:cs typeface="Century Gothic"/>
              </a:rPr>
              <a:t> </a:t>
            </a:r>
            <a:r>
              <a:rPr sz="1050" dirty="0">
                <a:latin typeface="Century Gothic"/>
                <a:cs typeface="Century Gothic"/>
              </a:rPr>
              <a:t>care</a:t>
            </a:r>
            <a:r>
              <a:rPr sz="1050" spc="-25" dirty="0">
                <a:latin typeface="Century Gothic"/>
                <a:cs typeface="Century Gothic"/>
              </a:rPr>
              <a:t> </a:t>
            </a:r>
            <a:r>
              <a:rPr sz="1050" dirty="0">
                <a:latin typeface="Century Gothic"/>
                <a:cs typeface="Century Gothic"/>
              </a:rPr>
              <a:t>you</a:t>
            </a:r>
            <a:r>
              <a:rPr sz="1050" spc="-15" dirty="0">
                <a:latin typeface="Century Gothic"/>
                <a:cs typeface="Century Gothic"/>
              </a:rPr>
              <a:t> </a:t>
            </a:r>
            <a:r>
              <a:rPr sz="1050" dirty="0">
                <a:latin typeface="Century Gothic"/>
                <a:cs typeface="Century Gothic"/>
              </a:rPr>
              <a:t>need.</a:t>
            </a:r>
            <a:r>
              <a:rPr sz="1050" spc="-15" dirty="0">
                <a:latin typeface="Century Gothic"/>
                <a:cs typeface="Century Gothic"/>
              </a:rPr>
              <a:t> </a:t>
            </a:r>
            <a:r>
              <a:rPr sz="1050" dirty="0">
                <a:latin typeface="Century Gothic"/>
                <a:cs typeface="Century Gothic"/>
              </a:rPr>
              <a:t>After</a:t>
            </a:r>
            <a:r>
              <a:rPr sz="1050" spc="-20" dirty="0">
                <a:latin typeface="Century Gothic"/>
                <a:cs typeface="Century Gothic"/>
              </a:rPr>
              <a:t> </a:t>
            </a:r>
            <a:r>
              <a:rPr sz="1050" dirty="0">
                <a:latin typeface="Century Gothic"/>
                <a:cs typeface="Century Gothic"/>
              </a:rPr>
              <a:t>all,</a:t>
            </a:r>
            <a:r>
              <a:rPr sz="1050" spc="-50" dirty="0">
                <a:latin typeface="Century Gothic"/>
                <a:cs typeface="Century Gothic"/>
              </a:rPr>
              <a:t> </a:t>
            </a:r>
            <a:r>
              <a:rPr sz="1050" dirty="0">
                <a:latin typeface="Century Gothic"/>
                <a:cs typeface="Century Gothic"/>
              </a:rPr>
              <a:t>doctors’</a:t>
            </a:r>
            <a:r>
              <a:rPr sz="1050" spc="-35" dirty="0">
                <a:latin typeface="Century Gothic"/>
                <a:cs typeface="Century Gothic"/>
              </a:rPr>
              <a:t> </a:t>
            </a:r>
            <a:r>
              <a:rPr sz="1050" spc="-10" dirty="0">
                <a:latin typeface="Century Gothic"/>
                <a:cs typeface="Century Gothic"/>
              </a:rPr>
              <a:t>appointments traditionally</a:t>
            </a:r>
            <a:r>
              <a:rPr sz="1050" spc="-45" dirty="0">
                <a:latin typeface="Century Gothic"/>
                <a:cs typeface="Century Gothic"/>
              </a:rPr>
              <a:t> </a:t>
            </a:r>
            <a:r>
              <a:rPr sz="1050" dirty="0">
                <a:latin typeface="Century Gothic"/>
                <a:cs typeface="Century Gothic"/>
              </a:rPr>
              <a:t>involve</a:t>
            </a:r>
            <a:r>
              <a:rPr sz="1050" spc="-20" dirty="0">
                <a:latin typeface="Century Gothic"/>
                <a:cs typeface="Century Gothic"/>
              </a:rPr>
              <a:t> </a:t>
            </a:r>
            <a:r>
              <a:rPr sz="1050" dirty="0">
                <a:latin typeface="Century Gothic"/>
                <a:cs typeface="Century Gothic"/>
              </a:rPr>
              <a:t>time</a:t>
            </a:r>
            <a:r>
              <a:rPr sz="1050" spc="-25" dirty="0">
                <a:latin typeface="Century Gothic"/>
                <a:cs typeface="Century Gothic"/>
              </a:rPr>
              <a:t> </a:t>
            </a:r>
            <a:r>
              <a:rPr sz="1050" dirty="0">
                <a:latin typeface="Century Gothic"/>
                <a:cs typeface="Century Gothic"/>
              </a:rPr>
              <a:t>and</a:t>
            </a:r>
            <a:r>
              <a:rPr sz="1050" spc="-15" dirty="0">
                <a:latin typeface="Century Gothic"/>
                <a:cs typeface="Century Gothic"/>
              </a:rPr>
              <a:t> </a:t>
            </a:r>
            <a:r>
              <a:rPr sz="1050" dirty="0">
                <a:latin typeface="Century Gothic"/>
                <a:cs typeface="Century Gothic"/>
              </a:rPr>
              <a:t>travel.</a:t>
            </a:r>
            <a:r>
              <a:rPr sz="1050" spc="-40" dirty="0">
                <a:latin typeface="Century Gothic"/>
                <a:cs typeface="Century Gothic"/>
              </a:rPr>
              <a:t> </a:t>
            </a:r>
            <a:r>
              <a:rPr sz="1050" dirty="0">
                <a:latin typeface="Century Gothic"/>
                <a:cs typeface="Century Gothic"/>
              </a:rPr>
              <a:t>That</a:t>
            </a:r>
            <a:r>
              <a:rPr sz="1050" spc="-10" dirty="0">
                <a:latin typeface="Century Gothic"/>
                <a:cs typeface="Century Gothic"/>
              </a:rPr>
              <a:t> </a:t>
            </a:r>
            <a:r>
              <a:rPr sz="1050" dirty="0">
                <a:latin typeface="Century Gothic"/>
                <a:cs typeface="Century Gothic"/>
              </a:rPr>
              <a:t>can</a:t>
            </a:r>
            <a:r>
              <a:rPr sz="1050" spc="-35" dirty="0">
                <a:latin typeface="Century Gothic"/>
                <a:cs typeface="Century Gothic"/>
              </a:rPr>
              <a:t> </a:t>
            </a:r>
            <a:r>
              <a:rPr sz="1050" dirty="0">
                <a:latin typeface="Century Gothic"/>
                <a:cs typeface="Century Gothic"/>
              </a:rPr>
              <a:t>lead</a:t>
            </a:r>
            <a:r>
              <a:rPr sz="1050" spc="-15" dirty="0">
                <a:latin typeface="Century Gothic"/>
                <a:cs typeface="Century Gothic"/>
              </a:rPr>
              <a:t> </a:t>
            </a:r>
            <a:r>
              <a:rPr sz="1050" dirty="0">
                <a:latin typeface="Century Gothic"/>
                <a:cs typeface="Century Gothic"/>
              </a:rPr>
              <a:t>to</a:t>
            </a:r>
            <a:r>
              <a:rPr sz="1050" spc="-10" dirty="0">
                <a:latin typeface="Century Gothic"/>
                <a:cs typeface="Century Gothic"/>
              </a:rPr>
              <a:t> </a:t>
            </a:r>
            <a:r>
              <a:rPr sz="1050" dirty="0">
                <a:latin typeface="Century Gothic"/>
                <a:cs typeface="Century Gothic"/>
              </a:rPr>
              <a:t>putting</a:t>
            </a:r>
            <a:r>
              <a:rPr sz="1050" spc="-15" dirty="0">
                <a:latin typeface="Century Gothic"/>
                <a:cs typeface="Century Gothic"/>
              </a:rPr>
              <a:t> </a:t>
            </a:r>
            <a:r>
              <a:rPr sz="1050" dirty="0">
                <a:latin typeface="Century Gothic"/>
                <a:cs typeface="Century Gothic"/>
              </a:rPr>
              <a:t>off</a:t>
            </a:r>
            <a:r>
              <a:rPr sz="1050" spc="-20" dirty="0">
                <a:latin typeface="Century Gothic"/>
                <a:cs typeface="Century Gothic"/>
              </a:rPr>
              <a:t> </a:t>
            </a:r>
            <a:r>
              <a:rPr sz="1050" dirty="0">
                <a:latin typeface="Century Gothic"/>
                <a:cs typeface="Century Gothic"/>
              </a:rPr>
              <a:t>care</a:t>
            </a:r>
            <a:r>
              <a:rPr sz="1050" spc="-15" dirty="0">
                <a:latin typeface="Century Gothic"/>
                <a:cs typeface="Century Gothic"/>
              </a:rPr>
              <a:t> </a:t>
            </a:r>
            <a:r>
              <a:rPr sz="1050" dirty="0">
                <a:latin typeface="Century Gothic"/>
                <a:cs typeface="Century Gothic"/>
              </a:rPr>
              <a:t>until</a:t>
            </a:r>
            <a:r>
              <a:rPr sz="1050" spc="-10" dirty="0">
                <a:latin typeface="Century Gothic"/>
                <a:cs typeface="Century Gothic"/>
              </a:rPr>
              <a:t> problems</a:t>
            </a:r>
            <a:r>
              <a:rPr sz="1050" spc="-35" dirty="0">
                <a:latin typeface="Century Gothic"/>
                <a:cs typeface="Century Gothic"/>
              </a:rPr>
              <a:t> </a:t>
            </a:r>
            <a:r>
              <a:rPr sz="1050" dirty="0">
                <a:latin typeface="Century Gothic"/>
                <a:cs typeface="Century Gothic"/>
              </a:rPr>
              <a:t>become</a:t>
            </a:r>
            <a:r>
              <a:rPr sz="1050" spc="-40" dirty="0">
                <a:latin typeface="Century Gothic"/>
                <a:cs typeface="Century Gothic"/>
              </a:rPr>
              <a:t> </a:t>
            </a:r>
            <a:r>
              <a:rPr sz="1050" dirty="0">
                <a:latin typeface="Century Gothic"/>
                <a:cs typeface="Century Gothic"/>
              </a:rPr>
              <a:t>more</a:t>
            </a:r>
            <a:r>
              <a:rPr sz="1050" spc="-25" dirty="0">
                <a:latin typeface="Century Gothic"/>
                <a:cs typeface="Century Gothic"/>
              </a:rPr>
              <a:t> </a:t>
            </a:r>
            <a:r>
              <a:rPr sz="1050" dirty="0">
                <a:latin typeface="Century Gothic"/>
                <a:cs typeface="Century Gothic"/>
              </a:rPr>
              <a:t>serious, </a:t>
            </a:r>
            <a:r>
              <a:rPr sz="1050" spc="-25" dirty="0">
                <a:latin typeface="Century Gothic"/>
                <a:cs typeface="Century Gothic"/>
              </a:rPr>
              <a:t>and </a:t>
            </a:r>
            <a:r>
              <a:rPr sz="1050" dirty="0">
                <a:latin typeface="Century Gothic"/>
                <a:cs typeface="Century Gothic"/>
              </a:rPr>
              <a:t>potentially</a:t>
            </a:r>
            <a:r>
              <a:rPr sz="1050" spc="-60" dirty="0">
                <a:latin typeface="Century Gothic"/>
                <a:cs typeface="Century Gothic"/>
              </a:rPr>
              <a:t> </a:t>
            </a:r>
            <a:r>
              <a:rPr sz="1050" dirty="0">
                <a:latin typeface="Century Gothic"/>
                <a:cs typeface="Century Gothic"/>
              </a:rPr>
              <a:t>more</a:t>
            </a:r>
            <a:r>
              <a:rPr sz="1050" spc="-40" dirty="0">
                <a:latin typeface="Century Gothic"/>
                <a:cs typeface="Century Gothic"/>
              </a:rPr>
              <a:t> </a:t>
            </a:r>
            <a:r>
              <a:rPr sz="1050" spc="-10" dirty="0">
                <a:latin typeface="Century Gothic"/>
                <a:cs typeface="Century Gothic"/>
              </a:rPr>
              <a:t>expensive.</a:t>
            </a:r>
            <a:endParaRPr sz="1050" dirty="0">
              <a:latin typeface="Century Gothic"/>
              <a:cs typeface="Century Gothic"/>
            </a:endParaRPr>
          </a:p>
          <a:p>
            <a:pPr marL="12700">
              <a:lnSpc>
                <a:spcPct val="100000"/>
              </a:lnSpc>
              <a:spcBef>
                <a:spcPts val="1260"/>
              </a:spcBef>
            </a:pPr>
            <a:r>
              <a:rPr sz="1050" b="1" dirty="0">
                <a:latin typeface="Century Gothic"/>
                <a:cs typeface="Century Gothic"/>
              </a:rPr>
              <a:t>That’s</a:t>
            </a:r>
            <a:r>
              <a:rPr sz="1050" b="1" spc="-30" dirty="0">
                <a:latin typeface="Century Gothic"/>
                <a:cs typeface="Century Gothic"/>
              </a:rPr>
              <a:t> </a:t>
            </a:r>
            <a:r>
              <a:rPr sz="1050" b="1" dirty="0">
                <a:latin typeface="Century Gothic"/>
                <a:cs typeface="Century Gothic"/>
              </a:rPr>
              <a:t>why</a:t>
            </a:r>
            <a:r>
              <a:rPr sz="1050" b="1" spc="-5" dirty="0">
                <a:latin typeface="Century Gothic"/>
                <a:cs typeface="Century Gothic"/>
              </a:rPr>
              <a:t> </a:t>
            </a:r>
            <a:r>
              <a:rPr sz="1050" b="1" dirty="0">
                <a:latin typeface="Century Gothic"/>
                <a:cs typeface="Century Gothic"/>
              </a:rPr>
              <a:t>Cigna</a:t>
            </a:r>
            <a:r>
              <a:rPr sz="1050" b="1" spc="-20" dirty="0">
                <a:latin typeface="Century Gothic"/>
                <a:cs typeface="Century Gothic"/>
              </a:rPr>
              <a:t> </a:t>
            </a:r>
            <a:r>
              <a:rPr sz="1050" b="1" dirty="0">
                <a:latin typeface="Century Gothic"/>
                <a:cs typeface="Century Gothic"/>
              </a:rPr>
              <a:t>has</a:t>
            </a:r>
            <a:r>
              <a:rPr sz="1050" b="1" spc="-25" dirty="0">
                <a:latin typeface="Century Gothic"/>
                <a:cs typeface="Century Gothic"/>
              </a:rPr>
              <a:t> </a:t>
            </a:r>
            <a:r>
              <a:rPr sz="1050" b="1" dirty="0">
                <a:latin typeface="Century Gothic"/>
                <a:cs typeface="Century Gothic"/>
              </a:rPr>
              <a:t>partnered</a:t>
            </a:r>
            <a:r>
              <a:rPr sz="1050" b="1" spc="-20" dirty="0">
                <a:latin typeface="Century Gothic"/>
                <a:cs typeface="Century Gothic"/>
              </a:rPr>
              <a:t> </a:t>
            </a:r>
            <a:r>
              <a:rPr sz="1050" b="1" dirty="0">
                <a:latin typeface="Century Gothic"/>
                <a:cs typeface="Century Gothic"/>
              </a:rPr>
              <a:t>with</a:t>
            </a:r>
            <a:r>
              <a:rPr sz="1050" b="1" spc="-5" dirty="0">
                <a:latin typeface="Century Gothic"/>
                <a:cs typeface="Century Gothic"/>
              </a:rPr>
              <a:t> </a:t>
            </a:r>
            <a:r>
              <a:rPr sz="1050" b="1" dirty="0">
                <a:latin typeface="Century Gothic"/>
                <a:cs typeface="Century Gothic"/>
              </a:rPr>
              <a:t>MDLIVE</a:t>
            </a:r>
            <a:r>
              <a:rPr sz="1050" b="1" spc="-15" dirty="0">
                <a:latin typeface="Century Gothic"/>
                <a:cs typeface="Century Gothic"/>
              </a:rPr>
              <a:t> </a:t>
            </a:r>
            <a:r>
              <a:rPr sz="1050" b="1" dirty="0">
                <a:latin typeface="Century Gothic"/>
                <a:cs typeface="Century Gothic"/>
              </a:rPr>
              <a:t>to</a:t>
            </a:r>
            <a:r>
              <a:rPr sz="1050" b="1" spc="15" dirty="0">
                <a:latin typeface="Century Gothic"/>
                <a:cs typeface="Century Gothic"/>
              </a:rPr>
              <a:t> </a:t>
            </a:r>
            <a:r>
              <a:rPr sz="1050" b="1" dirty="0">
                <a:latin typeface="Century Gothic"/>
                <a:cs typeface="Century Gothic"/>
              </a:rPr>
              <a:t>offer a</a:t>
            </a:r>
            <a:r>
              <a:rPr sz="1050" b="1" spc="5" dirty="0">
                <a:latin typeface="Century Gothic"/>
                <a:cs typeface="Century Gothic"/>
              </a:rPr>
              <a:t> </a:t>
            </a:r>
            <a:r>
              <a:rPr sz="1050" b="1" spc="-10" dirty="0">
                <a:latin typeface="Century Gothic"/>
                <a:cs typeface="Century Gothic"/>
              </a:rPr>
              <a:t>comprehensive</a:t>
            </a:r>
            <a:r>
              <a:rPr sz="1050" b="1" spc="-30" dirty="0">
                <a:latin typeface="Century Gothic"/>
                <a:cs typeface="Century Gothic"/>
              </a:rPr>
              <a:t> </a:t>
            </a:r>
            <a:r>
              <a:rPr sz="1050" b="1" dirty="0">
                <a:latin typeface="Century Gothic"/>
                <a:cs typeface="Century Gothic"/>
              </a:rPr>
              <a:t>suite</a:t>
            </a:r>
            <a:r>
              <a:rPr sz="1050" b="1" spc="-10" dirty="0">
                <a:latin typeface="Century Gothic"/>
                <a:cs typeface="Century Gothic"/>
              </a:rPr>
              <a:t> </a:t>
            </a:r>
            <a:r>
              <a:rPr sz="1050" b="1" dirty="0">
                <a:latin typeface="Century Gothic"/>
                <a:cs typeface="Century Gothic"/>
              </a:rPr>
              <a:t>of</a:t>
            </a:r>
            <a:r>
              <a:rPr sz="1050" b="1" spc="5" dirty="0">
                <a:latin typeface="Century Gothic"/>
                <a:cs typeface="Century Gothic"/>
              </a:rPr>
              <a:t> </a:t>
            </a:r>
            <a:r>
              <a:rPr sz="1050" b="1" dirty="0">
                <a:latin typeface="Century Gothic"/>
                <a:cs typeface="Century Gothic"/>
              </a:rPr>
              <a:t>convenient</a:t>
            </a:r>
            <a:r>
              <a:rPr sz="1050" b="1" spc="-25" dirty="0">
                <a:latin typeface="Century Gothic"/>
                <a:cs typeface="Century Gothic"/>
              </a:rPr>
              <a:t> </a:t>
            </a:r>
            <a:r>
              <a:rPr sz="1050" b="1" dirty="0">
                <a:latin typeface="Century Gothic"/>
                <a:cs typeface="Century Gothic"/>
              </a:rPr>
              <a:t>virtual</a:t>
            </a:r>
            <a:r>
              <a:rPr sz="1050" b="1" spc="-15" dirty="0">
                <a:latin typeface="Century Gothic"/>
                <a:cs typeface="Century Gothic"/>
              </a:rPr>
              <a:t> </a:t>
            </a:r>
            <a:r>
              <a:rPr sz="1050" b="1" dirty="0">
                <a:latin typeface="Century Gothic"/>
                <a:cs typeface="Century Gothic"/>
              </a:rPr>
              <a:t>care</a:t>
            </a:r>
            <a:r>
              <a:rPr sz="1050" b="1" spc="-5" dirty="0">
                <a:latin typeface="Century Gothic"/>
                <a:cs typeface="Century Gothic"/>
              </a:rPr>
              <a:t> </a:t>
            </a:r>
            <a:r>
              <a:rPr sz="1050" b="1" spc="-10" dirty="0">
                <a:latin typeface="Century Gothic"/>
                <a:cs typeface="Century Gothic"/>
              </a:rPr>
              <a:t>options</a:t>
            </a:r>
            <a:endParaRPr sz="1050" dirty="0">
              <a:latin typeface="Century Gothic"/>
              <a:cs typeface="Century Gothic"/>
            </a:endParaRPr>
          </a:p>
          <a:p>
            <a:pPr marL="12700" marR="94615">
              <a:lnSpc>
                <a:spcPct val="100000"/>
              </a:lnSpc>
            </a:pPr>
            <a:r>
              <a:rPr sz="1050" b="1" dirty="0">
                <a:latin typeface="Century Gothic"/>
                <a:cs typeface="Century Gothic"/>
              </a:rPr>
              <a:t>—</a:t>
            </a:r>
            <a:r>
              <a:rPr sz="1050" b="1" spc="-15" dirty="0">
                <a:latin typeface="Century Gothic"/>
                <a:cs typeface="Century Gothic"/>
              </a:rPr>
              <a:t> </a:t>
            </a:r>
            <a:r>
              <a:rPr sz="1050" b="1" dirty="0">
                <a:latin typeface="Century Gothic"/>
                <a:cs typeface="Century Gothic"/>
              </a:rPr>
              <a:t>available</a:t>
            </a:r>
            <a:r>
              <a:rPr sz="1050" b="1" spc="-40" dirty="0">
                <a:latin typeface="Century Gothic"/>
                <a:cs typeface="Century Gothic"/>
              </a:rPr>
              <a:t> </a:t>
            </a:r>
            <a:r>
              <a:rPr sz="1050" b="1" dirty="0">
                <a:latin typeface="Century Gothic"/>
                <a:cs typeface="Century Gothic"/>
              </a:rPr>
              <a:t>by</a:t>
            </a:r>
            <a:r>
              <a:rPr sz="1050" b="1" spc="-5" dirty="0">
                <a:latin typeface="Century Gothic"/>
                <a:cs typeface="Century Gothic"/>
              </a:rPr>
              <a:t> </a:t>
            </a:r>
            <a:r>
              <a:rPr sz="1050" b="1" dirty="0">
                <a:latin typeface="Century Gothic"/>
                <a:cs typeface="Century Gothic"/>
              </a:rPr>
              <a:t>phone</a:t>
            </a:r>
            <a:r>
              <a:rPr sz="1050" b="1" spc="-25" dirty="0">
                <a:latin typeface="Century Gothic"/>
                <a:cs typeface="Century Gothic"/>
              </a:rPr>
              <a:t> </a:t>
            </a:r>
            <a:r>
              <a:rPr sz="1050" b="1" dirty="0">
                <a:latin typeface="Century Gothic"/>
                <a:cs typeface="Century Gothic"/>
              </a:rPr>
              <a:t>or</a:t>
            </a:r>
            <a:r>
              <a:rPr sz="1050" b="1" spc="-5" dirty="0">
                <a:latin typeface="Century Gothic"/>
                <a:cs typeface="Century Gothic"/>
              </a:rPr>
              <a:t> </a:t>
            </a:r>
            <a:r>
              <a:rPr sz="1050" b="1" dirty="0">
                <a:latin typeface="Century Gothic"/>
                <a:cs typeface="Century Gothic"/>
              </a:rPr>
              <a:t>video</a:t>
            </a:r>
            <a:r>
              <a:rPr sz="1050" b="1" spc="-5" dirty="0">
                <a:latin typeface="Century Gothic"/>
                <a:cs typeface="Century Gothic"/>
              </a:rPr>
              <a:t> </a:t>
            </a:r>
            <a:r>
              <a:rPr sz="1050" b="1" dirty="0">
                <a:latin typeface="Century Gothic"/>
                <a:cs typeface="Century Gothic"/>
              </a:rPr>
              <a:t>whenever</a:t>
            </a:r>
            <a:r>
              <a:rPr sz="1050" b="1" spc="-25" dirty="0">
                <a:latin typeface="Century Gothic"/>
                <a:cs typeface="Century Gothic"/>
              </a:rPr>
              <a:t> </a:t>
            </a:r>
            <a:r>
              <a:rPr sz="1050" b="1" dirty="0">
                <a:latin typeface="Century Gothic"/>
                <a:cs typeface="Century Gothic"/>
              </a:rPr>
              <a:t>it</a:t>
            </a:r>
            <a:r>
              <a:rPr sz="1050" b="1" spc="-10" dirty="0">
                <a:latin typeface="Century Gothic"/>
                <a:cs typeface="Century Gothic"/>
              </a:rPr>
              <a:t> </a:t>
            </a:r>
            <a:r>
              <a:rPr sz="1050" b="1" dirty="0">
                <a:latin typeface="Century Gothic"/>
                <a:cs typeface="Century Gothic"/>
              </a:rPr>
              <a:t>works for</a:t>
            </a:r>
            <a:r>
              <a:rPr sz="1050" b="1" spc="-5" dirty="0">
                <a:latin typeface="Century Gothic"/>
                <a:cs typeface="Century Gothic"/>
              </a:rPr>
              <a:t> </a:t>
            </a:r>
            <a:r>
              <a:rPr sz="1050" b="1" dirty="0">
                <a:latin typeface="Century Gothic"/>
                <a:cs typeface="Century Gothic"/>
              </a:rPr>
              <a:t>you.</a:t>
            </a:r>
            <a:r>
              <a:rPr sz="1050" b="1" spc="15" dirty="0">
                <a:latin typeface="Century Gothic"/>
                <a:cs typeface="Century Gothic"/>
              </a:rPr>
              <a:t> </a:t>
            </a:r>
            <a:r>
              <a:rPr sz="1050" dirty="0">
                <a:latin typeface="Century Gothic"/>
                <a:cs typeface="Century Gothic"/>
              </a:rPr>
              <a:t>MDLIVE</a:t>
            </a:r>
            <a:r>
              <a:rPr sz="1050" spc="-45" dirty="0">
                <a:latin typeface="Century Gothic"/>
                <a:cs typeface="Century Gothic"/>
              </a:rPr>
              <a:t> </a:t>
            </a:r>
            <a:r>
              <a:rPr sz="1050" spc="-10" dirty="0">
                <a:latin typeface="Century Gothic"/>
                <a:cs typeface="Century Gothic"/>
              </a:rPr>
              <a:t>board-</a:t>
            </a:r>
            <a:r>
              <a:rPr sz="1050" dirty="0">
                <a:latin typeface="Century Gothic"/>
                <a:cs typeface="Century Gothic"/>
              </a:rPr>
              <a:t>certified</a:t>
            </a:r>
            <a:r>
              <a:rPr sz="1050" spc="-40" dirty="0">
                <a:latin typeface="Century Gothic"/>
                <a:cs typeface="Century Gothic"/>
              </a:rPr>
              <a:t> </a:t>
            </a:r>
            <a:r>
              <a:rPr sz="1050" dirty="0">
                <a:latin typeface="Century Gothic"/>
                <a:cs typeface="Century Gothic"/>
              </a:rPr>
              <a:t>doctors,</a:t>
            </a:r>
            <a:r>
              <a:rPr sz="1050" spc="-30" dirty="0">
                <a:latin typeface="Century Gothic"/>
                <a:cs typeface="Century Gothic"/>
              </a:rPr>
              <a:t> </a:t>
            </a:r>
            <a:r>
              <a:rPr sz="1050" spc="-10" dirty="0">
                <a:latin typeface="Century Gothic"/>
                <a:cs typeface="Century Gothic"/>
              </a:rPr>
              <a:t>dermatologists, </a:t>
            </a:r>
            <a:r>
              <a:rPr sz="1050" dirty="0">
                <a:latin typeface="Century Gothic"/>
                <a:cs typeface="Century Gothic"/>
              </a:rPr>
              <a:t>psychiatrists</a:t>
            </a:r>
            <a:r>
              <a:rPr sz="1050" spc="-45" dirty="0">
                <a:latin typeface="Century Gothic"/>
                <a:cs typeface="Century Gothic"/>
              </a:rPr>
              <a:t> </a:t>
            </a:r>
            <a:r>
              <a:rPr sz="1050" dirty="0">
                <a:latin typeface="Century Gothic"/>
                <a:cs typeface="Century Gothic"/>
              </a:rPr>
              <a:t>and</a:t>
            </a:r>
            <a:r>
              <a:rPr sz="1050" spc="-35" dirty="0">
                <a:latin typeface="Century Gothic"/>
                <a:cs typeface="Century Gothic"/>
              </a:rPr>
              <a:t> </a:t>
            </a:r>
            <a:r>
              <a:rPr sz="1050" dirty="0">
                <a:latin typeface="Century Gothic"/>
                <a:cs typeface="Century Gothic"/>
              </a:rPr>
              <a:t>licensed</a:t>
            </a:r>
            <a:r>
              <a:rPr sz="1050" spc="-45" dirty="0">
                <a:latin typeface="Century Gothic"/>
                <a:cs typeface="Century Gothic"/>
              </a:rPr>
              <a:t> </a:t>
            </a:r>
            <a:r>
              <a:rPr sz="1050" dirty="0">
                <a:latin typeface="Century Gothic"/>
                <a:cs typeface="Century Gothic"/>
              </a:rPr>
              <a:t>therapists</a:t>
            </a:r>
            <a:r>
              <a:rPr sz="1050" spc="-35" dirty="0">
                <a:latin typeface="Century Gothic"/>
                <a:cs typeface="Century Gothic"/>
              </a:rPr>
              <a:t> </a:t>
            </a:r>
            <a:r>
              <a:rPr sz="1050" dirty="0">
                <a:latin typeface="Century Gothic"/>
                <a:cs typeface="Century Gothic"/>
              </a:rPr>
              <a:t>have</a:t>
            </a:r>
            <a:r>
              <a:rPr sz="1050" spc="-40" dirty="0">
                <a:latin typeface="Century Gothic"/>
                <a:cs typeface="Century Gothic"/>
              </a:rPr>
              <a:t> </a:t>
            </a:r>
            <a:r>
              <a:rPr sz="1050" dirty="0">
                <a:latin typeface="Century Gothic"/>
                <a:cs typeface="Century Gothic"/>
              </a:rPr>
              <a:t>an</a:t>
            </a:r>
            <a:r>
              <a:rPr sz="1050" spc="-40" dirty="0">
                <a:latin typeface="Century Gothic"/>
                <a:cs typeface="Century Gothic"/>
              </a:rPr>
              <a:t> </a:t>
            </a:r>
            <a:r>
              <a:rPr sz="1050" dirty="0">
                <a:latin typeface="Century Gothic"/>
                <a:cs typeface="Century Gothic"/>
              </a:rPr>
              <a:t>average</a:t>
            </a:r>
            <a:r>
              <a:rPr sz="1050" spc="-30" dirty="0">
                <a:latin typeface="Century Gothic"/>
                <a:cs typeface="Century Gothic"/>
              </a:rPr>
              <a:t> </a:t>
            </a:r>
            <a:r>
              <a:rPr sz="1050" dirty="0">
                <a:latin typeface="Century Gothic"/>
                <a:cs typeface="Century Gothic"/>
              </a:rPr>
              <a:t>of</a:t>
            </a:r>
            <a:r>
              <a:rPr sz="1050" spc="-40" dirty="0">
                <a:latin typeface="Century Gothic"/>
                <a:cs typeface="Century Gothic"/>
              </a:rPr>
              <a:t> </a:t>
            </a:r>
            <a:r>
              <a:rPr sz="1050" dirty="0">
                <a:latin typeface="Century Gothic"/>
                <a:cs typeface="Century Gothic"/>
              </a:rPr>
              <a:t>over</a:t>
            </a:r>
            <a:r>
              <a:rPr sz="1050" spc="-40" dirty="0">
                <a:latin typeface="Century Gothic"/>
                <a:cs typeface="Century Gothic"/>
              </a:rPr>
              <a:t> </a:t>
            </a:r>
            <a:r>
              <a:rPr sz="1050" dirty="0">
                <a:latin typeface="Century Gothic"/>
                <a:cs typeface="Century Gothic"/>
              </a:rPr>
              <a:t>10</a:t>
            </a:r>
            <a:r>
              <a:rPr sz="1050" spc="-20" dirty="0">
                <a:latin typeface="Century Gothic"/>
                <a:cs typeface="Century Gothic"/>
              </a:rPr>
              <a:t> </a:t>
            </a:r>
            <a:r>
              <a:rPr sz="1050" dirty="0">
                <a:latin typeface="Century Gothic"/>
                <a:cs typeface="Century Gothic"/>
              </a:rPr>
              <a:t>years</a:t>
            </a:r>
            <a:r>
              <a:rPr sz="1050" spc="-10" dirty="0">
                <a:latin typeface="Century Gothic"/>
                <a:cs typeface="Century Gothic"/>
              </a:rPr>
              <a:t> </a:t>
            </a:r>
            <a:r>
              <a:rPr sz="1050" dirty="0">
                <a:latin typeface="Century Gothic"/>
                <a:cs typeface="Century Gothic"/>
              </a:rPr>
              <a:t>of</a:t>
            </a:r>
            <a:r>
              <a:rPr sz="1050" spc="-30" dirty="0">
                <a:latin typeface="Century Gothic"/>
                <a:cs typeface="Century Gothic"/>
              </a:rPr>
              <a:t> </a:t>
            </a:r>
            <a:r>
              <a:rPr sz="1050" dirty="0">
                <a:latin typeface="Century Gothic"/>
                <a:cs typeface="Century Gothic"/>
              </a:rPr>
              <a:t>experience</a:t>
            </a:r>
            <a:r>
              <a:rPr sz="1050" spc="-40" dirty="0">
                <a:latin typeface="Century Gothic"/>
                <a:cs typeface="Century Gothic"/>
              </a:rPr>
              <a:t> </a:t>
            </a:r>
            <a:r>
              <a:rPr sz="1050" dirty="0">
                <a:latin typeface="Century Gothic"/>
                <a:cs typeface="Century Gothic"/>
              </a:rPr>
              <a:t>and</a:t>
            </a:r>
            <a:r>
              <a:rPr sz="1050" spc="-35" dirty="0">
                <a:latin typeface="Century Gothic"/>
                <a:cs typeface="Century Gothic"/>
              </a:rPr>
              <a:t> </a:t>
            </a:r>
            <a:r>
              <a:rPr sz="1050" dirty="0">
                <a:latin typeface="Century Gothic"/>
                <a:cs typeface="Century Gothic"/>
              </a:rPr>
              <a:t>provide</a:t>
            </a:r>
            <a:r>
              <a:rPr sz="1050" spc="-40" dirty="0">
                <a:latin typeface="Century Gothic"/>
                <a:cs typeface="Century Gothic"/>
              </a:rPr>
              <a:t> </a:t>
            </a:r>
            <a:r>
              <a:rPr sz="1050" spc="-10" dirty="0">
                <a:latin typeface="Century Gothic"/>
                <a:cs typeface="Century Gothic"/>
              </a:rPr>
              <a:t>personalized </a:t>
            </a:r>
            <a:r>
              <a:rPr sz="1050" dirty="0">
                <a:latin typeface="Century Gothic"/>
                <a:cs typeface="Century Gothic"/>
              </a:rPr>
              <a:t>care</a:t>
            </a:r>
            <a:r>
              <a:rPr sz="1050" spc="-35" dirty="0">
                <a:latin typeface="Century Gothic"/>
                <a:cs typeface="Century Gothic"/>
              </a:rPr>
              <a:t> </a:t>
            </a:r>
            <a:r>
              <a:rPr sz="1050" dirty="0">
                <a:latin typeface="Century Gothic"/>
                <a:cs typeface="Century Gothic"/>
              </a:rPr>
              <a:t>for</a:t>
            </a:r>
            <a:r>
              <a:rPr sz="1050" spc="-45" dirty="0">
                <a:latin typeface="Century Gothic"/>
                <a:cs typeface="Century Gothic"/>
              </a:rPr>
              <a:t> </a:t>
            </a:r>
            <a:r>
              <a:rPr sz="1050" dirty="0">
                <a:latin typeface="Century Gothic"/>
                <a:cs typeface="Century Gothic"/>
              </a:rPr>
              <a:t>hundreds</a:t>
            </a:r>
            <a:r>
              <a:rPr sz="1050" spc="-15" dirty="0">
                <a:latin typeface="Century Gothic"/>
                <a:cs typeface="Century Gothic"/>
              </a:rPr>
              <a:t> </a:t>
            </a:r>
            <a:r>
              <a:rPr sz="1050" dirty="0">
                <a:latin typeface="Century Gothic"/>
                <a:cs typeface="Century Gothic"/>
              </a:rPr>
              <a:t>of</a:t>
            </a:r>
            <a:r>
              <a:rPr sz="1050" spc="-35" dirty="0">
                <a:latin typeface="Century Gothic"/>
                <a:cs typeface="Century Gothic"/>
              </a:rPr>
              <a:t> </a:t>
            </a:r>
            <a:r>
              <a:rPr sz="1050" dirty="0">
                <a:latin typeface="Century Gothic"/>
                <a:cs typeface="Century Gothic"/>
              </a:rPr>
              <a:t>medical</a:t>
            </a:r>
            <a:r>
              <a:rPr sz="1050" spc="-35" dirty="0">
                <a:latin typeface="Century Gothic"/>
                <a:cs typeface="Century Gothic"/>
              </a:rPr>
              <a:t> </a:t>
            </a:r>
            <a:r>
              <a:rPr sz="1050" dirty="0">
                <a:latin typeface="Century Gothic"/>
                <a:cs typeface="Century Gothic"/>
              </a:rPr>
              <a:t>and</a:t>
            </a:r>
            <a:r>
              <a:rPr sz="1050" spc="-45" dirty="0">
                <a:latin typeface="Century Gothic"/>
                <a:cs typeface="Century Gothic"/>
              </a:rPr>
              <a:t> </a:t>
            </a:r>
            <a:r>
              <a:rPr sz="1050" dirty="0">
                <a:latin typeface="Century Gothic"/>
                <a:cs typeface="Century Gothic"/>
              </a:rPr>
              <a:t>behavioral</a:t>
            </a:r>
            <a:r>
              <a:rPr sz="1050" spc="-45" dirty="0">
                <a:latin typeface="Century Gothic"/>
                <a:cs typeface="Century Gothic"/>
              </a:rPr>
              <a:t> </a:t>
            </a:r>
            <a:r>
              <a:rPr sz="1050" dirty="0">
                <a:latin typeface="Century Gothic"/>
                <a:cs typeface="Century Gothic"/>
              </a:rPr>
              <a:t>health</a:t>
            </a:r>
            <a:r>
              <a:rPr sz="1050" spc="-60" dirty="0">
                <a:latin typeface="Century Gothic"/>
                <a:cs typeface="Century Gothic"/>
              </a:rPr>
              <a:t> </a:t>
            </a:r>
            <a:r>
              <a:rPr sz="1050" spc="-10" dirty="0">
                <a:latin typeface="Century Gothic"/>
                <a:cs typeface="Century Gothic"/>
              </a:rPr>
              <a:t>needs.</a:t>
            </a:r>
            <a:endParaRPr sz="1050" dirty="0">
              <a:latin typeface="Century Gothic"/>
              <a:cs typeface="Century Gothic"/>
            </a:endParaRPr>
          </a:p>
          <a:p>
            <a:pPr marL="12700" marR="330835" algn="just">
              <a:lnSpc>
                <a:spcPct val="100000"/>
              </a:lnSpc>
              <a:spcBef>
                <a:spcPts val="1260"/>
              </a:spcBef>
            </a:pPr>
            <a:r>
              <a:rPr sz="1050" b="1" dirty="0">
                <a:solidFill>
                  <a:srgbClr val="1F487C"/>
                </a:solidFill>
                <a:latin typeface="Century Gothic"/>
                <a:cs typeface="Century Gothic"/>
              </a:rPr>
              <a:t>Now</a:t>
            </a:r>
            <a:r>
              <a:rPr sz="1050" b="1" spc="-5" dirty="0">
                <a:solidFill>
                  <a:srgbClr val="1F487C"/>
                </a:solidFill>
                <a:latin typeface="Century Gothic"/>
                <a:cs typeface="Century Gothic"/>
              </a:rPr>
              <a:t> </a:t>
            </a:r>
            <a:r>
              <a:rPr sz="1050" b="1" dirty="0">
                <a:solidFill>
                  <a:srgbClr val="1F487C"/>
                </a:solidFill>
                <a:latin typeface="Century Gothic"/>
                <a:cs typeface="Century Gothic"/>
              </a:rPr>
              <a:t>you</a:t>
            </a:r>
            <a:r>
              <a:rPr sz="1050" b="1" spc="-10" dirty="0">
                <a:solidFill>
                  <a:srgbClr val="1F487C"/>
                </a:solidFill>
                <a:latin typeface="Century Gothic"/>
                <a:cs typeface="Century Gothic"/>
              </a:rPr>
              <a:t> </a:t>
            </a:r>
            <a:r>
              <a:rPr sz="1050" b="1" dirty="0">
                <a:solidFill>
                  <a:srgbClr val="1F487C"/>
                </a:solidFill>
                <a:latin typeface="Century Gothic"/>
                <a:cs typeface="Century Gothic"/>
              </a:rPr>
              <a:t>don’t</a:t>
            </a:r>
            <a:r>
              <a:rPr sz="1050" b="1" spc="-20" dirty="0">
                <a:solidFill>
                  <a:srgbClr val="1F487C"/>
                </a:solidFill>
                <a:latin typeface="Century Gothic"/>
                <a:cs typeface="Century Gothic"/>
              </a:rPr>
              <a:t> </a:t>
            </a:r>
            <a:r>
              <a:rPr sz="1050" b="1" dirty="0">
                <a:solidFill>
                  <a:srgbClr val="1F487C"/>
                </a:solidFill>
                <a:latin typeface="Century Gothic"/>
                <a:cs typeface="Century Gothic"/>
              </a:rPr>
              <a:t>have</a:t>
            </a:r>
            <a:r>
              <a:rPr sz="1050" b="1" spc="-30" dirty="0">
                <a:solidFill>
                  <a:srgbClr val="1F487C"/>
                </a:solidFill>
                <a:latin typeface="Century Gothic"/>
                <a:cs typeface="Century Gothic"/>
              </a:rPr>
              <a:t> </a:t>
            </a:r>
            <a:r>
              <a:rPr sz="1050" b="1" dirty="0">
                <a:solidFill>
                  <a:srgbClr val="1F487C"/>
                </a:solidFill>
                <a:latin typeface="Century Gothic"/>
                <a:cs typeface="Century Gothic"/>
              </a:rPr>
              <a:t>to</a:t>
            </a:r>
            <a:r>
              <a:rPr sz="1050" b="1" spc="5" dirty="0">
                <a:solidFill>
                  <a:srgbClr val="1F487C"/>
                </a:solidFill>
                <a:latin typeface="Century Gothic"/>
                <a:cs typeface="Century Gothic"/>
              </a:rPr>
              <a:t> </a:t>
            </a:r>
            <a:r>
              <a:rPr sz="1050" b="1" dirty="0">
                <a:solidFill>
                  <a:srgbClr val="1F487C"/>
                </a:solidFill>
                <a:latin typeface="Century Gothic"/>
                <a:cs typeface="Century Gothic"/>
              </a:rPr>
              <a:t>wait</a:t>
            </a:r>
            <a:r>
              <a:rPr sz="1050" b="1" spc="-10" dirty="0">
                <a:solidFill>
                  <a:srgbClr val="1F487C"/>
                </a:solidFill>
                <a:latin typeface="Century Gothic"/>
                <a:cs typeface="Century Gothic"/>
              </a:rPr>
              <a:t> </a:t>
            </a:r>
            <a:r>
              <a:rPr sz="1050" b="1" dirty="0">
                <a:solidFill>
                  <a:srgbClr val="1F487C"/>
                </a:solidFill>
                <a:latin typeface="Century Gothic"/>
                <a:cs typeface="Century Gothic"/>
              </a:rPr>
              <a:t>–</a:t>
            </a:r>
            <a:r>
              <a:rPr sz="1050" b="1" spc="-15" dirty="0">
                <a:solidFill>
                  <a:srgbClr val="1F487C"/>
                </a:solidFill>
                <a:latin typeface="Century Gothic"/>
                <a:cs typeface="Century Gothic"/>
              </a:rPr>
              <a:t> </a:t>
            </a:r>
            <a:r>
              <a:rPr sz="1050" b="1" dirty="0">
                <a:solidFill>
                  <a:srgbClr val="1F487C"/>
                </a:solidFill>
                <a:latin typeface="Century Gothic"/>
                <a:cs typeface="Century Gothic"/>
              </a:rPr>
              <a:t>or</a:t>
            </a:r>
            <a:r>
              <a:rPr sz="1050" b="1" spc="10" dirty="0">
                <a:solidFill>
                  <a:srgbClr val="1F487C"/>
                </a:solidFill>
                <a:latin typeface="Century Gothic"/>
                <a:cs typeface="Century Gothic"/>
              </a:rPr>
              <a:t> </a:t>
            </a:r>
            <a:r>
              <a:rPr sz="1050" b="1" dirty="0">
                <a:solidFill>
                  <a:srgbClr val="1F487C"/>
                </a:solidFill>
                <a:latin typeface="Century Gothic"/>
                <a:cs typeface="Century Gothic"/>
              </a:rPr>
              <a:t>travel</a:t>
            </a:r>
            <a:r>
              <a:rPr sz="1050" b="1" spc="-10" dirty="0">
                <a:solidFill>
                  <a:srgbClr val="1F487C"/>
                </a:solidFill>
                <a:latin typeface="Century Gothic"/>
                <a:cs typeface="Century Gothic"/>
              </a:rPr>
              <a:t> </a:t>
            </a:r>
            <a:r>
              <a:rPr sz="1050" b="1" dirty="0">
                <a:solidFill>
                  <a:srgbClr val="1F487C"/>
                </a:solidFill>
                <a:latin typeface="Century Gothic"/>
                <a:cs typeface="Century Gothic"/>
              </a:rPr>
              <a:t>– for</a:t>
            </a:r>
            <a:r>
              <a:rPr sz="1050" b="1" spc="-5" dirty="0">
                <a:solidFill>
                  <a:srgbClr val="1F487C"/>
                </a:solidFill>
                <a:latin typeface="Century Gothic"/>
                <a:cs typeface="Century Gothic"/>
              </a:rPr>
              <a:t> </a:t>
            </a:r>
            <a:r>
              <a:rPr sz="1050" b="1" dirty="0">
                <a:solidFill>
                  <a:srgbClr val="1F487C"/>
                </a:solidFill>
                <a:latin typeface="Century Gothic"/>
                <a:cs typeface="Century Gothic"/>
              </a:rPr>
              <a:t>the</a:t>
            </a:r>
            <a:r>
              <a:rPr sz="1050" b="1" spc="-5" dirty="0">
                <a:solidFill>
                  <a:srgbClr val="1F487C"/>
                </a:solidFill>
                <a:latin typeface="Century Gothic"/>
                <a:cs typeface="Century Gothic"/>
              </a:rPr>
              <a:t> </a:t>
            </a:r>
            <a:r>
              <a:rPr sz="1050" b="1" dirty="0">
                <a:solidFill>
                  <a:srgbClr val="1F487C"/>
                </a:solidFill>
                <a:latin typeface="Century Gothic"/>
                <a:cs typeface="Century Gothic"/>
              </a:rPr>
              <a:t>care</a:t>
            </a:r>
            <a:r>
              <a:rPr sz="1050" b="1" spc="-10" dirty="0">
                <a:solidFill>
                  <a:srgbClr val="1F487C"/>
                </a:solidFill>
                <a:latin typeface="Century Gothic"/>
                <a:cs typeface="Century Gothic"/>
              </a:rPr>
              <a:t> </a:t>
            </a:r>
            <a:r>
              <a:rPr sz="1050" b="1" dirty="0">
                <a:solidFill>
                  <a:srgbClr val="1F487C"/>
                </a:solidFill>
                <a:latin typeface="Century Gothic"/>
                <a:cs typeface="Century Gothic"/>
              </a:rPr>
              <a:t>you</a:t>
            </a:r>
            <a:r>
              <a:rPr sz="1050" b="1" spc="-10" dirty="0">
                <a:solidFill>
                  <a:srgbClr val="1F487C"/>
                </a:solidFill>
                <a:latin typeface="Century Gothic"/>
                <a:cs typeface="Century Gothic"/>
              </a:rPr>
              <a:t> </a:t>
            </a:r>
            <a:r>
              <a:rPr sz="1050" b="1" dirty="0">
                <a:solidFill>
                  <a:srgbClr val="1F487C"/>
                </a:solidFill>
                <a:latin typeface="Century Gothic"/>
                <a:cs typeface="Century Gothic"/>
              </a:rPr>
              <a:t>need.</a:t>
            </a:r>
            <a:r>
              <a:rPr sz="1050" b="1" spc="-15" dirty="0">
                <a:solidFill>
                  <a:srgbClr val="1F487C"/>
                </a:solidFill>
                <a:latin typeface="Century Gothic"/>
                <a:cs typeface="Century Gothic"/>
              </a:rPr>
              <a:t> </a:t>
            </a:r>
            <a:r>
              <a:rPr sz="1050" dirty="0">
                <a:latin typeface="Century Gothic"/>
                <a:cs typeface="Century Gothic"/>
              </a:rPr>
              <a:t>Connect</a:t>
            </a:r>
            <a:r>
              <a:rPr sz="1050" spc="-55" dirty="0">
                <a:latin typeface="Century Gothic"/>
                <a:cs typeface="Century Gothic"/>
              </a:rPr>
              <a:t> </a:t>
            </a:r>
            <a:r>
              <a:rPr sz="1050" dirty="0">
                <a:latin typeface="Century Gothic"/>
                <a:cs typeface="Century Gothic"/>
              </a:rPr>
              <a:t>with</a:t>
            </a:r>
            <a:r>
              <a:rPr sz="1050" spc="-30" dirty="0">
                <a:latin typeface="Century Gothic"/>
                <a:cs typeface="Century Gothic"/>
              </a:rPr>
              <a:t> </a:t>
            </a:r>
            <a:r>
              <a:rPr sz="1050" dirty="0">
                <a:latin typeface="Century Gothic"/>
                <a:cs typeface="Century Gothic"/>
              </a:rPr>
              <a:t>video</a:t>
            </a:r>
            <a:r>
              <a:rPr sz="1050" spc="-25" dirty="0">
                <a:latin typeface="Century Gothic"/>
                <a:cs typeface="Century Gothic"/>
              </a:rPr>
              <a:t> </a:t>
            </a:r>
            <a:r>
              <a:rPr sz="1050" dirty="0">
                <a:latin typeface="Century Gothic"/>
                <a:cs typeface="Century Gothic"/>
              </a:rPr>
              <a:t>or</a:t>
            </a:r>
            <a:r>
              <a:rPr sz="1050" spc="-15" dirty="0">
                <a:latin typeface="Century Gothic"/>
                <a:cs typeface="Century Gothic"/>
              </a:rPr>
              <a:t> </a:t>
            </a:r>
            <a:r>
              <a:rPr sz="1050" dirty="0">
                <a:latin typeface="Century Gothic"/>
                <a:cs typeface="Century Gothic"/>
              </a:rPr>
              <a:t>phone,</a:t>
            </a:r>
            <a:r>
              <a:rPr sz="1050" spc="-55" dirty="0">
                <a:latin typeface="Century Gothic"/>
                <a:cs typeface="Century Gothic"/>
              </a:rPr>
              <a:t> </a:t>
            </a:r>
            <a:r>
              <a:rPr sz="1050" dirty="0">
                <a:latin typeface="Century Gothic"/>
                <a:cs typeface="Century Gothic"/>
              </a:rPr>
              <a:t>whenever</a:t>
            </a:r>
            <a:r>
              <a:rPr sz="1050" spc="-40" dirty="0">
                <a:latin typeface="Century Gothic"/>
                <a:cs typeface="Century Gothic"/>
              </a:rPr>
              <a:t> </a:t>
            </a:r>
            <a:r>
              <a:rPr sz="1050" spc="-20" dirty="0">
                <a:latin typeface="Century Gothic"/>
                <a:cs typeface="Century Gothic"/>
              </a:rPr>
              <a:t>it’s </a:t>
            </a:r>
            <a:r>
              <a:rPr sz="1050" dirty="0">
                <a:latin typeface="Century Gothic"/>
                <a:cs typeface="Century Gothic"/>
              </a:rPr>
              <a:t>convenient</a:t>
            </a:r>
            <a:r>
              <a:rPr sz="1050" spc="-55" dirty="0">
                <a:latin typeface="Century Gothic"/>
                <a:cs typeface="Century Gothic"/>
              </a:rPr>
              <a:t> </a:t>
            </a:r>
            <a:r>
              <a:rPr sz="1050" dirty="0">
                <a:latin typeface="Century Gothic"/>
                <a:cs typeface="Century Gothic"/>
              </a:rPr>
              <a:t>for</a:t>
            </a:r>
            <a:r>
              <a:rPr sz="1050" spc="-25" dirty="0">
                <a:latin typeface="Century Gothic"/>
                <a:cs typeface="Century Gothic"/>
              </a:rPr>
              <a:t> </a:t>
            </a:r>
            <a:r>
              <a:rPr sz="1050" dirty="0">
                <a:latin typeface="Century Gothic"/>
                <a:cs typeface="Century Gothic"/>
              </a:rPr>
              <a:t>you.</a:t>
            </a:r>
            <a:r>
              <a:rPr sz="1050" spc="-10" dirty="0">
                <a:latin typeface="Century Gothic"/>
                <a:cs typeface="Century Gothic"/>
              </a:rPr>
              <a:t> </a:t>
            </a:r>
            <a:r>
              <a:rPr sz="1050" dirty="0">
                <a:latin typeface="Century Gothic"/>
                <a:cs typeface="Century Gothic"/>
              </a:rPr>
              <a:t>Best</a:t>
            </a:r>
            <a:r>
              <a:rPr sz="1050" spc="-25" dirty="0">
                <a:latin typeface="Century Gothic"/>
                <a:cs typeface="Century Gothic"/>
              </a:rPr>
              <a:t> </a:t>
            </a:r>
            <a:r>
              <a:rPr sz="1050" dirty="0">
                <a:latin typeface="Century Gothic"/>
                <a:cs typeface="Century Gothic"/>
              </a:rPr>
              <a:t>of</a:t>
            </a:r>
            <a:r>
              <a:rPr sz="1050" spc="-30" dirty="0">
                <a:latin typeface="Century Gothic"/>
                <a:cs typeface="Century Gothic"/>
              </a:rPr>
              <a:t> </a:t>
            </a:r>
            <a:r>
              <a:rPr sz="1050" dirty="0">
                <a:latin typeface="Century Gothic"/>
                <a:cs typeface="Century Gothic"/>
              </a:rPr>
              <a:t>all,</a:t>
            </a:r>
            <a:r>
              <a:rPr sz="1050" spc="-45" dirty="0">
                <a:latin typeface="Century Gothic"/>
                <a:cs typeface="Century Gothic"/>
              </a:rPr>
              <a:t> </a:t>
            </a:r>
            <a:r>
              <a:rPr sz="1050" dirty="0">
                <a:latin typeface="Century Gothic"/>
                <a:cs typeface="Century Gothic"/>
              </a:rPr>
              <a:t>virtual</a:t>
            </a:r>
            <a:r>
              <a:rPr sz="1050" spc="-35" dirty="0">
                <a:latin typeface="Century Gothic"/>
                <a:cs typeface="Century Gothic"/>
              </a:rPr>
              <a:t> </a:t>
            </a:r>
            <a:r>
              <a:rPr sz="1050" dirty="0">
                <a:latin typeface="Century Gothic"/>
                <a:cs typeface="Century Gothic"/>
              </a:rPr>
              <a:t>care</a:t>
            </a:r>
            <a:r>
              <a:rPr sz="1050" spc="-20" dirty="0">
                <a:latin typeface="Century Gothic"/>
                <a:cs typeface="Century Gothic"/>
              </a:rPr>
              <a:t> </a:t>
            </a:r>
            <a:r>
              <a:rPr sz="1050" dirty="0">
                <a:latin typeface="Century Gothic"/>
                <a:cs typeface="Century Gothic"/>
              </a:rPr>
              <a:t>from</a:t>
            </a:r>
            <a:r>
              <a:rPr sz="1050" spc="-40" dirty="0">
                <a:latin typeface="Century Gothic"/>
                <a:cs typeface="Century Gothic"/>
              </a:rPr>
              <a:t> </a:t>
            </a:r>
            <a:r>
              <a:rPr sz="1050" dirty="0">
                <a:latin typeface="Century Gothic"/>
                <a:cs typeface="Century Gothic"/>
              </a:rPr>
              <a:t>MDLIVE</a:t>
            </a:r>
            <a:r>
              <a:rPr sz="1050" spc="-40" dirty="0">
                <a:latin typeface="Century Gothic"/>
                <a:cs typeface="Century Gothic"/>
              </a:rPr>
              <a:t> </a:t>
            </a:r>
            <a:r>
              <a:rPr sz="1050" dirty="0">
                <a:latin typeface="Century Gothic"/>
                <a:cs typeface="Century Gothic"/>
              </a:rPr>
              <a:t>board-certified</a:t>
            </a:r>
            <a:r>
              <a:rPr sz="1050" spc="-45" dirty="0">
                <a:latin typeface="Century Gothic"/>
                <a:cs typeface="Century Gothic"/>
              </a:rPr>
              <a:t> </a:t>
            </a:r>
            <a:r>
              <a:rPr sz="1050" dirty="0">
                <a:latin typeface="Century Gothic"/>
                <a:cs typeface="Century Gothic"/>
              </a:rPr>
              <a:t>doctors</a:t>
            </a:r>
            <a:r>
              <a:rPr sz="1050" spc="-25" dirty="0">
                <a:latin typeface="Century Gothic"/>
                <a:cs typeface="Century Gothic"/>
              </a:rPr>
              <a:t> </a:t>
            </a:r>
            <a:r>
              <a:rPr sz="1050" dirty="0">
                <a:latin typeface="Century Gothic"/>
                <a:cs typeface="Century Gothic"/>
              </a:rPr>
              <a:t>is</a:t>
            </a:r>
            <a:r>
              <a:rPr sz="1050" spc="-10" dirty="0">
                <a:latin typeface="Century Gothic"/>
                <a:cs typeface="Century Gothic"/>
              </a:rPr>
              <a:t> </a:t>
            </a:r>
            <a:r>
              <a:rPr sz="1050" dirty="0">
                <a:latin typeface="Century Gothic"/>
                <a:cs typeface="Century Gothic"/>
              </a:rPr>
              <a:t>available</a:t>
            </a:r>
            <a:r>
              <a:rPr sz="1050" spc="-50" dirty="0">
                <a:latin typeface="Century Gothic"/>
                <a:cs typeface="Century Gothic"/>
              </a:rPr>
              <a:t> </a:t>
            </a:r>
            <a:r>
              <a:rPr sz="1050" dirty="0">
                <a:latin typeface="Century Gothic"/>
                <a:cs typeface="Century Gothic"/>
              </a:rPr>
              <a:t>to</a:t>
            </a:r>
            <a:r>
              <a:rPr sz="1050" spc="-5" dirty="0">
                <a:latin typeface="Century Gothic"/>
                <a:cs typeface="Century Gothic"/>
              </a:rPr>
              <a:t> </a:t>
            </a:r>
            <a:r>
              <a:rPr sz="1050" dirty="0">
                <a:latin typeface="Century Gothic"/>
                <a:cs typeface="Century Gothic"/>
              </a:rPr>
              <a:t>you</a:t>
            </a:r>
            <a:r>
              <a:rPr sz="1050" spc="-10" dirty="0">
                <a:latin typeface="Century Gothic"/>
                <a:cs typeface="Century Gothic"/>
              </a:rPr>
              <a:t> </a:t>
            </a:r>
            <a:r>
              <a:rPr sz="1050" dirty="0">
                <a:latin typeface="Century Gothic"/>
                <a:cs typeface="Century Gothic"/>
              </a:rPr>
              <a:t>and</a:t>
            </a:r>
            <a:r>
              <a:rPr sz="1050" spc="-25" dirty="0">
                <a:latin typeface="Century Gothic"/>
                <a:cs typeface="Century Gothic"/>
              </a:rPr>
              <a:t> </a:t>
            </a:r>
            <a:r>
              <a:rPr sz="1050" spc="-20" dirty="0">
                <a:latin typeface="Century Gothic"/>
                <a:cs typeface="Century Gothic"/>
              </a:rPr>
              <a:t>your </a:t>
            </a:r>
            <a:r>
              <a:rPr sz="1050" dirty="0">
                <a:latin typeface="Century Gothic"/>
                <a:cs typeface="Century Gothic"/>
              </a:rPr>
              <a:t>eligible</a:t>
            </a:r>
            <a:r>
              <a:rPr sz="1050" spc="-55" dirty="0">
                <a:latin typeface="Century Gothic"/>
                <a:cs typeface="Century Gothic"/>
              </a:rPr>
              <a:t> </a:t>
            </a:r>
            <a:r>
              <a:rPr sz="1050" dirty="0">
                <a:latin typeface="Century Gothic"/>
                <a:cs typeface="Century Gothic"/>
              </a:rPr>
              <a:t>dependents</a:t>
            </a:r>
            <a:r>
              <a:rPr sz="1050" spc="-10" dirty="0">
                <a:latin typeface="Century Gothic"/>
                <a:cs typeface="Century Gothic"/>
              </a:rPr>
              <a:t> </a:t>
            </a:r>
            <a:r>
              <a:rPr sz="1050" dirty="0">
                <a:latin typeface="Century Gothic"/>
                <a:cs typeface="Century Gothic"/>
              </a:rPr>
              <a:t>as</a:t>
            </a:r>
            <a:r>
              <a:rPr sz="1050" spc="-20" dirty="0">
                <a:latin typeface="Century Gothic"/>
                <a:cs typeface="Century Gothic"/>
              </a:rPr>
              <a:t> </a:t>
            </a:r>
            <a:r>
              <a:rPr sz="1050" dirty="0">
                <a:latin typeface="Century Gothic"/>
                <a:cs typeface="Century Gothic"/>
              </a:rPr>
              <a:t>part</a:t>
            </a:r>
            <a:r>
              <a:rPr sz="1050" spc="-30" dirty="0">
                <a:latin typeface="Century Gothic"/>
                <a:cs typeface="Century Gothic"/>
              </a:rPr>
              <a:t> </a:t>
            </a:r>
            <a:r>
              <a:rPr sz="1050" dirty="0">
                <a:latin typeface="Century Gothic"/>
                <a:cs typeface="Century Gothic"/>
              </a:rPr>
              <a:t>of</a:t>
            </a:r>
            <a:r>
              <a:rPr sz="1050" spc="-30" dirty="0">
                <a:latin typeface="Century Gothic"/>
                <a:cs typeface="Century Gothic"/>
              </a:rPr>
              <a:t> </a:t>
            </a:r>
            <a:r>
              <a:rPr sz="1050" dirty="0">
                <a:latin typeface="Century Gothic"/>
                <a:cs typeface="Century Gothic"/>
              </a:rPr>
              <a:t>your</a:t>
            </a:r>
            <a:r>
              <a:rPr sz="1050" spc="-20" dirty="0">
                <a:latin typeface="Century Gothic"/>
                <a:cs typeface="Century Gothic"/>
              </a:rPr>
              <a:t> </a:t>
            </a:r>
            <a:r>
              <a:rPr sz="1050" dirty="0">
                <a:latin typeface="Century Gothic"/>
                <a:cs typeface="Century Gothic"/>
              </a:rPr>
              <a:t>health</a:t>
            </a:r>
            <a:r>
              <a:rPr sz="1050" spc="-40" dirty="0">
                <a:latin typeface="Century Gothic"/>
                <a:cs typeface="Century Gothic"/>
              </a:rPr>
              <a:t> </a:t>
            </a:r>
            <a:r>
              <a:rPr sz="1050" spc="-10" dirty="0">
                <a:latin typeface="Century Gothic"/>
                <a:cs typeface="Century Gothic"/>
              </a:rPr>
              <a:t>benefits.</a:t>
            </a:r>
            <a:endParaRPr sz="1050" dirty="0">
              <a:latin typeface="Century Gothic"/>
              <a:cs typeface="Century Gothic"/>
            </a:endParaRPr>
          </a:p>
        </p:txBody>
      </p:sp>
      <p:sp>
        <p:nvSpPr>
          <p:cNvPr id="13" name="object 13"/>
          <p:cNvSpPr txBox="1"/>
          <p:nvPr/>
        </p:nvSpPr>
        <p:spPr>
          <a:xfrm>
            <a:off x="3899915" y="8058911"/>
            <a:ext cx="3618229" cy="1615440"/>
          </a:xfrm>
          <a:prstGeom prst="rect">
            <a:avLst/>
          </a:prstGeom>
          <a:solidFill>
            <a:srgbClr val="CACACA"/>
          </a:solidFill>
        </p:spPr>
        <p:txBody>
          <a:bodyPr vert="horz" wrap="square" lIns="0" tIns="64135" rIns="0" bIns="0" rtlCol="0">
            <a:spAutoFit/>
          </a:bodyPr>
          <a:lstStyle/>
          <a:p>
            <a:pPr marL="170815" algn="just">
              <a:lnSpc>
                <a:spcPct val="100000"/>
              </a:lnSpc>
              <a:spcBef>
                <a:spcPts val="505"/>
              </a:spcBef>
            </a:pPr>
            <a:r>
              <a:rPr sz="1050" b="1" dirty="0">
                <a:solidFill>
                  <a:srgbClr val="1F487C"/>
                </a:solidFill>
                <a:latin typeface="Century Gothic"/>
                <a:cs typeface="Century Gothic"/>
              </a:rPr>
              <a:t>Connect</a:t>
            </a:r>
            <a:r>
              <a:rPr sz="1050" b="1" spc="-25" dirty="0">
                <a:solidFill>
                  <a:srgbClr val="1F487C"/>
                </a:solidFill>
                <a:latin typeface="Century Gothic"/>
                <a:cs typeface="Century Gothic"/>
              </a:rPr>
              <a:t> </a:t>
            </a:r>
            <a:r>
              <a:rPr sz="1050" b="1" dirty="0">
                <a:solidFill>
                  <a:srgbClr val="1F487C"/>
                </a:solidFill>
                <a:latin typeface="Century Gothic"/>
                <a:cs typeface="Century Gothic"/>
              </a:rPr>
              <a:t>with</a:t>
            </a:r>
            <a:r>
              <a:rPr sz="1050" b="1" spc="-30" dirty="0">
                <a:solidFill>
                  <a:srgbClr val="1F487C"/>
                </a:solidFill>
                <a:latin typeface="Century Gothic"/>
                <a:cs typeface="Century Gothic"/>
              </a:rPr>
              <a:t> </a:t>
            </a:r>
            <a:r>
              <a:rPr sz="1050" b="1" dirty="0">
                <a:solidFill>
                  <a:srgbClr val="1F487C"/>
                </a:solidFill>
                <a:latin typeface="Century Gothic"/>
                <a:cs typeface="Century Gothic"/>
              </a:rPr>
              <a:t>virtual</a:t>
            </a:r>
            <a:r>
              <a:rPr sz="1050" b="1" spc="-20" dirty="0">
                <a:solidFill>
                  <a:srgbClr val="1F487C"/>
                </a:solidFill>
                <a:latin typeface="Century Gothic"/>
                <a:cs typeface="Century Gothic"/>
              </a:rPr>
              <a:t> </a:t>
            </a:r>
            <a:r>
              <a:rPr sz="1050" b="1" dirty="0">
                <a:solidFill>
                  <a:srgbClr val="1F487C"/>
                </a:solidFill>
                <a:latin typeface="Century Gothic"/>
                <a:cs typeface="Century Gothic"/>
              </a:rPr>
              <a:t>care</a:t>
            </a:r>
            <a:r>
              <a:rPr sz="1050" b="1" spc="-15" dirty="0">
                <a:solidFill>
                  <a:srgbClr val="1F487C"/>
                </a:solidFill>
                <a:latin typeface="Century Gothic"/>
                <a:cs typeface="Century Gothic"/>
              </a:rPr>
              <a:t> </a:t>
            </a:r>
            <a:r>
              <a:rPr sz="1050" b="1" dirty="0">
                <a:solidFill>
                  <a:srgbClr val="1F487C"/>
                </a:solidFill>
                <a:latin typeface="Century Gothic"/>
                <a:cs typeface="Century Gothic"/>
              </a:rPr>
              <a:t>your</a:t>
            </a:r>
            <a:r>
              <a:rPr sz="1050" b="1" spc="-20" dirty="0">
                <a:solidFill>
                  <a:srgbClr val="1F487C"/>
                </a:solidFill>
                <a:latin typeface="Century Gothic"/>
                <a:cs typeface="Century Gothic"/>
              </a:rPr>
              <a:t> way.</a:t>
            </a:r>
            <a:endParaRPr sz="1050" dirty="0">
              <a:latin typeface="Century Gothic"/>
              <a:cs typeface="Century Gothic"/>
            </a:endParaRPr>
          </a:p>
          <a:p>
            <a:pPr marL="170815" marR="500380" algn="just">
              <a:lnSpc>
                <a:spcPct val="100000"/>
              </a:lnSpc>
            </a:pPr>
            <a:r>
              <a:rPr sz="1050" dirty="0">
                <a:latin typeface="Century Gothic"/>
                <a:cs typeface="Century Gothic"/>
              </a:rPr>
              <a:t>Virtual</a:t>
            </a:r>
            <a:r>
              <a:rPr sz="1050" spc="-25" dirty="0">
                <a:latin typeface="Century Gothic"/>
                <a:cs typeface="Century Gothic"/>
              </a:rPr>
              <a:t> </a:t>
            </a:r>
            <a:r>
              <a:rPr sz="1050" dirty="0">
                <a:latin typeface="Century Gothic"/>
                <a:cs typeface="Century Gothic"/>
              </a:rPr>
              <a:t>care</a:t>
            </a:r>
            <a:r>
              <a:rPr sz="1050" spc="-45" dirty="0">
                <a:latin typeface="Century Gothic"/>
                <a:cs typeface="Century Gothic"/>
              </a:rPr>
              <a:t> </a:t>
            </a:r>
            <a:r>
              <a:rPr sz="1050" dirty="0">
                <a:latin typeface="Century Gothic"/>
                <a:cs typeface="Century Gothic"/>
              </a:rPr>
              <a:t>visits</a:t>
            </a:r>
            <a:r>
              <a:rPr sz="1050" spc="-20" dirty="0">
                <a:latin typeface="Century Gothic"/>
                <a:cs typeface="Century Gothic"/>
              </a:rPr>
              <a:t> </a:t>
            </a:r>
            <a:r>
              <a:rPr sz="1050" dirty="0">
                <a:latin typeface="Century Gothic"/>
                <a:cs typeface="Century Gothic"/>
              </a:rPr>
              <a:t>are</a:t>
            </a:r>
            <a:r>
              <a:rPr sz="1050" spc="-35" dirty="0">
                <a:latin typeface="Century Gothic"/>
                <a:cs typeface="Century Gothic"/>
              </a:rPr>
              <a:t> </a:t>
            </a:r>
            <a:r>
              <a:rPr sz="1050" dirty="0">
                <a:latin typeface="Century Gothic"/>
                <a:cs typeface="Century Gothic"/>
              </a:rPr>
              <a:t>convenient</a:t>
            </a:r>
            <a:r>
              <a:rPr sz="1050" spc="-60" dirty="0">
                <a:latin typeface="Century Gothic"/>
                <a:cs typeface="Century Gothic"/>
              </a:rPr>
              <a:t> </a:t>
            </a:r>
            <a:r>
              <a:rPr sz="1050" dirty="0">
                <a:latin typeface="Century Gothic"/>
                <a:cs typeface="Century Gothic"/>
              </a:rPr>
              <a:t>and</a:t>
            </a:r>
            <a:r>
              <a:rPr sz="1050" spc="-35" dirty="0">
                <a:latin typeface="Century Gothic"/>
                <a:cs typeface="Century Gothic"/>
              </a:rPr>
              <a:t> </a:t>
            </a:r>
            <a:r>
              <a:rPr sz="1050" dirty="0">
                <a:latin typeface="Century Gothic"/>
                <a:cs typeface="Century Gothic"/>
              </a:rPr>
              <a:t>easy.</a:t>
            </a:r>
            <a:r>
              <a:rPr sz="1050" spc="-25" dirty="0">
                <a:latin typeface="Century Gothic"/>
                <a:cs typeface="Century Gothic"/>
              </a:rPr>
              <a:t> To </a:t>
            </a:r>
            <a:r>
              <a:rPr sz="1050" dirty="0">
                <a:latin typeface="Century Gothic"/>
                <a:cs typeface="Century Gothic"/>
              </a:rPr>
              <a:t>schedule</a:t>
            </a:r>
            <a:r>
              <a:rPr sz="1050" spc="-20" dirty="0">
                <a:latin typeface="Century Gothic"/>
                <a:cs typeface="Century Gothic"/>
              </a:rPr>
              <a:t> </a:t>
            </a:r>
            <a:r>
              <a:rPr sz="1050" dirty="0">
                <a:latin typeface="Century Gothic"/>
                <a:cs typeface="Century Gothic"/>
              </a:rPr>
              <a:t>an</a:t>
            </a:r>
            <a:r>
              <a:rPr sz="1050" spc="-20" dirty="0">
                <a:latin typeface="Century Gothic"/>
                <a:cs typeface="Century Gothic"/>
              </a:rPr>
              <a:t> </a:t>
            </a:r>
            <a:r>
              <a:rPr sz="1050" spc="-10" dirty="0">
                <a:latin typeface="Century Gothic"/>
                <a:cs typeface="Century Gothic"/>
              </a:rPr>
              <a:t>appointment:</a:t>
            </a:r>
            <a:endParaRPr sz="1050" dirty="0">
              <a:latin typeface="Century Gothic"/>
              <a:cs typeface="Century Gothic"/>
            </a:endParaRPr>
          </a:p>
          <a:p>
            <a:pPr marL="397510" marR="90170" indent="-226695" algn="just">
              <a:lnSpc>
                <a:spcPct val="100000"/>
              </a:lnSpc>
              <a:buAutoNum type="arabicPeriod"/>
              <a:tabLst>
                <a:tab pos="399415" algn="l"/>
              </a:tabLst>
            </a:pPr>
            <a:r>
              <a:rPr sz="1050" dirty="0">
                <a:solidFill>
                  <a:srgbClr val="221F1F"/>
                </a:solidFill>
                <a:latin typeface="Century Gothic"/>
                <a:cs typeface="Century Gothic"/>
              </a:rPr>
              <a:t>Talk</a:t>
            </a:r>
            <a:r>
              <a:rPr sz="1050" spc="-35" dirty="0">
                <a:solidFill>
                  <a:srgbClr val="221F1F"/>
                </a:solidFill>
                <a:latin typeface="Century Gothic"/>
                <a:cs typeface="Century Gothic"/>
              </a:rPr>
              <a:t> </a:t>
            </a:r>
            <a:r>
              <a:rPr sz="1050" dirty="0">
                <a:solidFill>
                  <a:srgbClr val="221F1F"/>
                </a:solidFill>
                <a:latin typeface="Century Gothic"/>
                <a:cs typeface="Century Gothic"/>
              </a:rPr>
              <a:t>to</a:t>
            </a:r>
            <a:r>
              <a:rPr sz="1050" spc="-5" dirty="0">
                <a:solidFill>
                  <a:srgbClr val="221F1F"/>
                </a:solidFill>
                <a:latin typeface="Century Gothic"/>
                <a:cs typeface="Century Gothic"/>
              </a:rPr>
              <a:t> </a:t>
            </a:r>
            <a:r>
              <a:rPr sz="1050" dirty="0">
                <a:solidFill>
                  <a:srgbClr val="221F1F"/>
                </a:solidFill>
                <a:latin typeface="Century Gothic"/>
                <a:cs typeface="Century Gothic"/>
              </a:rPr>
              <a:t>an</a:t>
            </a:r>
            <a:r>
              <a:rPr sz="1050" spc="-30" dirty="0">
                <a:solidFill>
                  <a:srgbClr val="221F1F"/>
                </a:solidFill>
                <a:latin typeface="Century Gothic"/>
                <a:cs typeface="Century Gothic"/>
              </a:rPr>
              <a:t> </a:t>
            </a:r>
            <a:r>
              <a:rPr sz="1050" dirty="0">
                <a:solidFill>
                  <a:srgbClr val="221F1F"/>
                </a:solidFill>
                <a:latin typeface="Century Gothic"/>
                <a:cs typeface="Century Gothic"/>
              </a:rPr>
              <a:t>MDLIVE</a:t>
            </a:r>
            <a:r>
              <a:rPr sz="1050" spc="-35" dirty="0">
                <a:solidFill>
                  <a:srgbClr val="221F1F"/>
                </a:solidFill>
                <a:latin typeface="Century Gothic"/>
                <a:cs typeface="Century Gothic"/>
              </a:rPr>
              <a:t> </a:t>
            </a:r>
            <a:r>
              <a:rPr sz="1050" dirty="0">
                <a:solidFill>
                  <a:srgbClr val="221F1F"/>
                </a:solidFill>
                <a:latin typeface="Century Gothic"/>
                <a:cs typeface="Century Gothic"/>
              </a:rPr>
              <a:t>medical</a:t>
            </a:r>
            <a:r>
              <a:rPr sz="1050" spc="-45" dirty="0">
                <a:solidFill>
                  <a:srgbClr val="221F1F"/>
                </a:solidFill>
                <a:latin typeface="Century Gothic"/>
                <a:cs typeface="Century Gothic"/>
              </a:rPr>
              <a:t> </a:t>
            </a:r>
            <a:r>
              <a:rPr sz="1050" dirty="0">
                <a:solidFill>
                  <a:srgbClr val="221F1F"/>
                </a:solidFill>
                <a:latin typeface="Century Gothic"/>
                <a:cs typeface="Century Gothic"/>
              </a:rPr>
              <a:t>provider</a:t>
            </a:r>
            <a:r>
              <a:rPr sz="1050" spc="-35" dirty="0">
                <a:solidFill>
                  <a:srgbClr val="221F1F"/>
                </a:solidFill>
                <a:latin typeface="Century Gothic"/>
                <a:cs typeface="Century Gothic"/>
              </a:rPr>
              <a:t> </a:t>
            </a:r>
            <a:r>
              <a:rPr sz="1050" dirty="0">
                <a:solidFill>
                  <a:srgbClr val="221F1F"/>
                </a:solidFill>
                <a:latin typeface="Century Gothic"/>
                <a:cs typeface="Century Gothic"/>
              </a:rPr>
              <a:t>on</a:t>
            </a:r>
            <a:r>
              <a:rPr sz="1050" spc="-30" dirty="0">
                <a:solidFill>
                  <a:srgbClr val="221F1F"/>
                </a:solidFill>
                <a:latin typeface="Century Gothic"/>
                <a:cs typeface="Century Gothic"/>
              </a:rPr>
              <a:t> </a:t>
            </a:r>
            <a:r>
              <a:rPr sz="1050" spc="-10" dirty="0">
                <a:solidFill>
                  <a:srgbClr val="221F1F"/>
                </a:solidFill>
                <a:latin typeface="Century Gothic"/>
                <a:cs typeface="Century Gothic"/>
              </a:rPr>
              <a:t>demand 	</a:t>
            </a:r>
            <a:r>
              <a:rPr sz="1050" dirty="0">
                <a:solidFill>
                  <a:srgbClr val="221F1F"/>
                </a:solidFill>
                <a:latin typeface="Century Gothic"/>
                <a:cs typeface="Century Gothic"/>
              </a:rPr>
              <a:t>on</a:t>
            </a:r>
            <a:r>
              <a:rPr sz="1050" spc="-30" dirty="0">
                <a:solidFill>
                  <a:srgbClr val="221F1F"/>
                </a:solidFill>
                <a:latin typeface="Century Gothic"/>
                <a:cs typeface="Century Gothic"/>
              </a:rPr>
              <a:t> </a:t>
            </a:r>
            <a:r>
              <a:rPr sz="1050" b="1" dirty="0">
                <a:solidFill>
                  <a:srgbClr val="221F1F"/>
                </a:solidFill>
                <a:latin typeface="Century Gothic"/>
                <a:cs typeface="Century Gothic"/>
              </a:rPr>
              <a:t>myCigna.com.</a:t>
            </a:r>
            <a:r>
              <a:rPr sz="1050" b="1" spc="-25" dirty="0">
                <a:solidFill>
                  <a:srgbClr val="221F1F"/>
                </a:solidFill>
                <a:latin typeface="Century Gothic"/>
                <a:cs typeface="Century Gothic"/>
              </a:rPr>
              <a:t> </a:t>
            </a:r>
            <a:r>
              <a:rPr sz="1050" dirty="0">
                <a:solidFill>
                  <a:srgbClr val="221F1F"/>
                </a:solidFill>
                <a:latin typeface="Century Gothic"/>
                <a:cs typeface="Century Gothic"/>
              </a:rPr>
              <a:t>You</a:t>
            </a:r>
            <a:r>
              <a:rPr sz="1050" spc="-30" dirty="0">
                <a:solidFill>
                  <a:srgbClr val="221F1F"/>
                </a:solidFill>
                <a:latin typeface="Century Gothic"/>
                <a:cs typeface="Century Gothic"/>
              </a:rPr>
              <a:t> </a:t>
            </a:r>
            <a:r>
              <a:rPr sz="1050" dirty="0">
                <a:solidFill>
                  <a:srgbClr val="221F1F"/>
                </a:solidFill>
                <a:latin typeface="Century Gothic"/>
                <a:cs typeface="Century Gothic"/>
              </a:rPr>
              <a:t>can</a:t>
            </a:r>
            <a:r>
              <a:rPr sz="1050" spc="-30" dirty="0">
                <a:solidFill>
                  <a:srgbClr val="221F1F"/>
                </a:solidFill>
                <a:latin typeface="Century Gothic"/>
                <a:cs typeface="Century Gothic"/>
              </a:rPr>
              <a:t> </a:t>
            </a:r>
            <a:r>
              <a:rPr sz="1050" dirty="0">
                <a:solidFill>
                  <a:srgbClr val="221F1F"/>
                </a:solidFill>
                <a:latin typeface="Century Gothic"/>
                <a:cs typeface="Century Gothic"/>
              </a:rPr>
              <a:t>also</a:t>
            </a:r>
            <a:r>
              <a:rPr sz="1050" spc="-30" dirty="0">
                <a:solidFill>
                  <a:srgbClr val="221F1F"/>
                </a:solidFill>
                <a:latin typeface="Century Gothic"/>
                <a:cs typeface="Century Gothic"/>
              </a:rPr>
              <a:t> </a:t>
            </a:r>
            <a:r>
              <a:rPr sz="1050" dirty="0">
                <a:solidFill>
                  <a:srgbClr val="221F1F"/>
                </a:solidFill>
                <a:latin typeface="Century Gothic"/>
                <a:cs typeface="Century Gothic"/>
              </a:rPr>
              <a:t>call</a:t>
            </a:r>
            <a:r>
              <a:rPr sz="1050" spc="-40" dirty="0">
                <a:solidFill>
                  <a:srgbClr val="221F1F"/>
                </a:solidFill>
                <a:latin typeface="Century Gothic"/>
                <a:cs typeface="Century Gothic"/>
              </a:rPr>
              <a:t> </a:t>
            </a:r>
            <a:r>
              <a:rPr sz="1050" dirty="0">
                <a:solidFill>
                  <a:srgbClr val="221F1F"/>
                </a:solidFill>
                <a:latin typeface="Century Gothic"/>
                <a:cs typeface="Century Gothic"/>
              </a:rPr>
              <a:t>24/7</a:t>
            </a:r>
            <a:r>
              <a:rPr sz="1050" spc="-5" dirty="0">
                <a:solidFill>
                  <a:srgbClr val="221F1F"/>
                </a:solidFill>
                <a:latin typeface="Century Gothic"/>
                <a:cs typeface="Century Gothic"/>
              </a:rPr>
              <a:t> </a:t>
            </a:r>
            <a:r>
              <a:rPr sz="1050" dirty="0">
                <a:solidFill>
                  <a:srgbClr val="221F1F"/>
                </a:solidFill>
                <a:latin typeface="Century Gothic"/>
                <a:cs typeface="Century Gothic"/>
              </a:rPr>
              <a:t>at</a:t>
            </a:r>
            <a:r>
              <a:rPr sz="1050" spc="-15" dirty="0">
                <a:solidFill>
                  <a:srgbClr val="221F1F"/>
                </a:solidFill>
                <a:latin typeface="Century Gothic"/>
                <a:cs typeface="Century Gothic"/>
              </a:rPr>
              <a:t> </a:t>
            </a:r>
            <a:r>
              <a:rPr sz="1050" b="1" spc="-20" dirty="0">
                <a:solidFill>
                  <a:srgbClr val="221F1F"/>
                </a:solidFill>
                <a:latin typeface="Century Gothic"/>
                <a:cs typeface="Century Gothic"/>
              </a:rPr>
              <a:t>888-	</a:t>
            </a:r>
            <a:r>
              <a:rPr sz="1050" b="1" spc="-10" dirty="0">
                <a:solidFill>
                  <a:srgbClr val="221F1F"/>
                </a:solidFill>
                <a:latin typeface="Century Gothic"/>
                <a:cs typeface="Century Gothic"/>
              </a:rPr>
              <a:t>726-</a:t>
            </a:r>
            <a:r>
              <a:rPr sz="1050" b="1" spc="-20" dirty="0">
                <a:solidFill>
                  <a:srgbClr val="221F1F"/>
                </a:solidFill>
                <a:latin typeface="Century Gothic"/>
                <a:cs typeface="Century Gothic"/>
              </a:rPr>
              <a:t>3171</a:t>
            </a:r>
            <a:endParaRPr sz="1050" dirty="0">
              <a:latin typeface="Century Gothic"/>
              <a:cs typeface="Century Gothic"/>
            </a:endParaRPr>
          </a:p>
          <a:p>
            <a:pPr marL="397510" marR="213995" indent="-226695" algn="just">
              <a:lnSpc>
                <a:spcPct val="100000"/>
              </a:lnSpc>
              <a:buAutoNum type="arabicPeriod"/>
              <a:tabLst>
                <a:tab pos="399415" algn="l"/>
              </a:tabLst>
            </a:pPr>
            <a:r>
              <a:rPr sz="1050" dirty="0">
                <a:solidFill>
                  <a:srgbClr val="221F1F"/>
                </a:solidFill>
                <a:latin typeface="Century Gothic"/>
                <a:cs typeface="Century Gothic"/>
              </a:rPr>
              <a:t>Select</a:t>
            </a:r>
            <a:r>
              <a:rPr sz="1050" spc="-45" dirty="0">
                <a:solidFill>
                  <a:srgbClr val="221F1F"/>
                </a:solidFill>
                <a:latin typeface="Century Gothic"/>
                <a:cs typeface="Century Gothic"/>
              </a:rPr>
              <a:t> </a:t>
            </a:r>
            <a:r>
              <a:rPr sz="1050" dirty="0">
                <a:solidFill>
                  <a:srgbClr val="221F1F"/>
                </a:solidFill>
                <a:latin typeface="Century Gothic"/>
                <a:cs typeface="Century Gothic"/>
              </a:rPr>
              <a:t>the</a:t>
            </a:r>
            <a:r>
              <a:rPr sz="1050" spc="-15" dirty="0">
                <a:solidFill>
                  <a:srgbClr val="221F1F"/>
                </a:solidFill>
                <a:latin typeface="Century Gothic"/>
                <a:cs typeface="Century Gothic"/>
              </a:rPr>
              <a:t> </a:t>
            </a:r>
            <a:r>
              <a:rPr sz="1050" dirty="0">
                <a:solidFill>
                  <a:srgbClr val="221F1F"/>
                </a:solidFill>
                <a:latin typeface="Century Gothic"/>
                <a:cs typeface="Century Gothic"/>
              </a:rPr>
              <a:t>type</a:t>
            </a:r>
            <a:r>
              <a:rPr sz="1050" spc="-5" dirty="0">
                <a:solidFill>
                  <a:srgbClr val="221F1F"/>
                </a:solidFill>
                <a:latin typeface="Century Gothic"/>
                <a:cs typeface="Century Gothic"/>
              </a:rPr>
              <a:t> </a:t>
            </a:r>
            <a:r>
              <a:rPr sz="1050" dirty="0">
                <a:solidFill>
                  <a:srgbClr val="221F1F"/>
                </a:solidFill>
                <a:latin typeface="Century Gothic"/>
                <a:cs typeface="Century Gothic"/>
              </a:rPr>
              <a:t>of</a:t>
            </a:r>
            <a:r>
              <a:rPr sz="1050" spc="-25" dirty="0">
                <a:solidFill>
                  <a:srgbClr val="221F1F"/>
                </a:solidFill>
                <a:latin typeface="Century Gothic"/>
                <a:cs typeface="Century Gothic"/>
              </a:rPr>
              <a:t> </a:t>
            </a:r>
            <a:r>
              <a:rPr sz="1050" dirty="0">
                <a:solidFill>
                  <a:srgbClr val="221F1F"/>
                </a:solidFill>
                <a:latin typeface="Century Gothic"/>
                <a:cs typeface="Century Gothic"/>
              </a:rPr>
              <a:t>care</a:t>
            </a:r>
            <a:r>
              <a:rPr sz="1050" spc="-25" dirty="0">
                <a:solidFill>
                  <a:srgbClr val="221F1F"/>
                </a:solidFill>
                <a:latin typeface="Century Gothic"/>
                <a:cs typeface="Century Gothic"/>
              </a:rPr>
              <a:t> </a:t>
            </a:r>
            <a:r>
              <a:rPr sz="1050" dirty="0">
                <a:solidFill>
                  <a:srgbClr val="221F1F"/>
                </a:solidFill>
                <a:latin typeface="Century Gothic"/>
                <a:cs typeface="Century Gothic"/>
              </a:rPr>
              <a:t>you</a:t>
            </a:r>
            <a:r>
              <a:rPr sz="1050" spc="-20" dirty="0">
                <a:solidFill>
                  <a:srgbClr val="221F1F"/>
                </a:solidFill>
                <a:latin typeface="Century Gothic"/>
                <a:cs typeface="Century Gothic"/>
              </a:rPr>
              <a:t> </a:t>
            </a:r>
            <a:r>
              <a:rPr sz="1050" dirty="0">
                <a:solidFill>
                  <a:srgbClr val="221F1F"/>
                </a:solidFill>
                <a:latin typeface="Century Gothic"/>
                <a:cs typeface="Century Gothic"/>
              </a:rPr>
              <a:t>need</a:t>
            </a:r>
            <a:r>
              <a:rPr sz="1050" spc="-5" dirty="0">
                <a:solidFill>
                  <a:srgbClr val="221F1F"/>
                </a:solidFill>
                <a:latin typeface="Century Gothic"/>
                <a:cs typeface="Century Gothic"/>
              </a:rPr>
              <a:t> </a:t>
            </a:r>
            <a:r>
              <a:rPr sz="1050" dirty="0">
                <a:solidFill>
                  <a:srgbClr val="221F1F"/>
                </a:solidFill>
                <a:latin typeface="Century Gothic"/>
                <a:cs typeface="Century Gothic"/>
              </a:rPr>
              <a:t>–</a:t>
            </a:r>
            <a:r>
              <a:rPr sz="1050" spc="-10" dirty="0">
                <a:solidFill>
                  <a:srgbClr val="221F1F"/>
                </a:solidFill>
                <a:latin typeface="Century Gothic"/>
                <a:cs typeface="Century Gothic"/>
              </a:rPr>
              <a:t> </a:t>
            </a:r>
            <a:r>
              <a:rPr sz="1050" dirty="0">
                <a:solidFill>
                  <a:srgbClr val="221F1F"/>
                </a:solidFill>
                <a:latin typeface="Century Gothic"/>
                <a:cs typeface="Century Gothic"/>
              </a:rPr>
              <a:t>cost</a:t>
            </a:r>
            <a:r>
              <a:rPr sz="1050" spc="-35" dirty="0">
                <a:solidFill>
                  <a:srgbClr val="221F1F"/>
                </a:solidFill>
                <a:latin typeface="Century Gothic"/>
                <a:cs typeface="Century Gothic"/>
              </a:rPr>
              <a:t> </a:t>
            </a:r>
            <a:r>
              <a:rPr sz="1050" dirty="0">
                <a:solidFill>
                  <a:srgbClr val="221F1F"/>
                </a:solidFill>
                <a:latin typeface="Century Gothic"/>
                <a:cs typeface="Century Gothic"/>
              </a:rPr>
              <a:t>will</a:t>
            </a:r>
            <a:r>
              <a:rPr sz="1050" spc="-40" dirty="0">
                <a:solidFill>
                  <a:srgbClr val="221F1F"/>
                </a:solidFill>
                <a:latin typeface="Century Gothic"/>
                <a:cs typeface="Century Gothic"/>
              </a:rPr>
              <a:t> </a:t>
            </a:r>
            <a:r>
              <a:rPr sz="1050" spc="-25" dirty="0">
                <a:solidFill>
                  <a:srgbClr val="221F1F"/>
                </a:solidFill>
                <a:latin typeface="Century Gothic"/>
                <a:cs typeface="Century Gothic"/>
              </a:rPr>
              <a:t>be 	</a:t>
            </a:r>
            <a:r>
              <a:rPr sz="1050" spc="-10" dirty="0">
                <a:solidFill>
                  <a:srgbClr val="221F1F"/>
                </a:solidFill>
                <a:latin typeface="Century Gothic"/>
                <a:cs typeface="Century Gothic"/>
              </a:rPr>
              <a:t>displayed</a:t>
            </a:r>
            <a:endParaRPr sz="1050" dirty="0">
              <a:latin typeface="Century Gothic"/>
              <a:cs typeface="Century Gothic"/>
            </a:endParaRPr>
          </a:p>
          <a:p>
            <a:pPr marL="397510" indent="-226695" algn="just">
              <a:lnSpc>
                <a:spcPct val="100000"/>
              </a:lnSpc>
              <a:buAutoNum type="arabicPeriod"/>
              <a:tabLst>
                <a:tab pos="397510" algn="l"/>
              </a:tabLst>
            </a:pPr>
            <a:r>
              <a:rPr sz="1050" dirty="0">
                <a:solidFill>
                  <a:srgbClr val="221F1F"/>
                </a:solidFill>
                <a:latin typeface="Century Gothic"/>
                <a:cs typeface="Century Gothic"/>
              </a:rPr>
              <a:t>Follow</a:t>
            </a:r>
            <a:r>
              <a:rPr sz="1050" spc="-55" dirty="0">
                <a:solidFill>
                  <a:srgbClr val="221F1F"/>
                </a:solidFill>
                <a:latin typeface="Century Gothic"/>
                <a:cs typeface="Century Gothic"/>
              </a:rPr>
              <a:t> </a:t>
            </a:r>
            <a:r>
              <a:rPr sz="1050" dirty="0">
                <a:solidFill>
                  <a:srgbClr val="221F1F"/>
                </a:solidFill>
                <a:latin typeface="Century Gothic"/>
                <a:cs typeface="Century Gothic"/>
              </a:rPr>
              <a:t>the</a:t>
            </a:r>
            <a:r>
              <a:rPr sz="1050" spc="-30" dirty="0">
                <a:solidFill>
                  <a:srgbClr val="221F1F"/>
                </a:solidFill>
                <a:latin typeface="Century Gothic"/>
                <a:cs typeface="Century Gothic"/>
              </a:rPr>
              <a:t> </a:t>
            </a:r>
            <a:r>
              <a:rPr sz="1050" dirty="0">
                <a:solidFill>
                  <a:srgbClr val="221F1F"/>
                </a:solidFill>
                <a:latin typeface="Century Gothic"/>
                <a:cs typeface="Century Gothic"/>
              </a:rPr>
              <a:t>prompts</a:t>
            </a:r>
            <a:r>
              <a:rPr sz="1050" spc="-40" dirty="0">
                <a:solidFill>
                  <a:srgbClr val="221F1F"/>
                </a:solidFill>
                <a:latin typeface="Century Gothic"/>
                <a:cs typeface="Century Gothic"/>
              </a:rPr>
              <a:t> </a:t>
            </a:r>
            <a:r>
              <a:rPr sz="1050" dirty="0">
                <a:solidFill>
                  <a:srgbClr val="221F1F"/>
                </a:solidFill>
                <a:latin typeface="Century Gothic"/>
                <a:cs typeface="Century Gothic"/>
              </a:rPr>
              <a:t>for</a:t>
            </a:r>
            <a:r>
              <a:rPr sz="1050" spc="-45" dirty="0">
                <a:solidFill>
                  <a:srgbClr val="221F1F"/>
                </a:solidFill>
                <a:latin typeface="Century Gothic"/>
                <a:cs typeface="Century Gothic"/>
              </a:rPr>
              <a:t> </a:t>
            </a:r>
            <a:r>
              <a:rPr sz="1050" dirty="0">
                <a:solidFill>
                  <a:srgbClr val="221F1F"/>
                </a:solidFill>
                <a:latin typeface="Century Gothic"/>
                <a:cs typeface="Century Gothic"/>
              </a:rPr>
              <a:t>your</a:t>
            </a:r>
            <a:r>
              <a:rPr sz="1050" spc="-15" dirty="0">
                <a:solidFill>
                  <a:srgbClr val="221F1F"/>
                </a:solidFill>
                <a:latin typeface="Century Gothic"/>
                <a:cs typeface="Century Gothic"/>
              </a:rPr>
              <a:t> </a:t>
            </a:r>
            <a:r>
              <a:rPr sz="1050" dirty="0">
                <a:solidFill>
                  <a:srgbClr val="221F1F"/>
                </a:solidFill>
                <a:latin typeface="Century Gothic"/>
                <a:cs typeface="Century Gothic"/>
              </a:rPr>
              <a:t>desired</a:t>
            </a:r>
            <a:r>
              <a:rPr sz="1050" spc="-10" dirty="0">
                <a:solidFill>
                  <a:srgbClr val="221F1F"/>
                </a:solidFill>
                <a:latin typeface="Century Gothic"/>
                <a:cs typeface="Century Gothic"/>
              </a:rPr>
              <a:t> </a:t>
            </a:r>
            <a:r>
              <a:rPr sz="1050" dirty="0">
                <a:solidFill>
                  <a:srgbClr val="221F1F"/>
                </a:solidFill>
                <a:latin typeface="Century Gothic"/>
                <a:cs typeface="Century Gothic"/>
              </a:rPr>
              <a:t>type</a:t>
            </a:r>
            <a:r>
              <a:rPr sz="1050" spc="-5" dirty="0">
                <a:solidFill>
                  <a:srgbClr val="221F1F"/>
                </a:solidFill>
                <a:latin typeface="Century Gothic"/>
                <a:cs typeface="Century Gothic"/>
              </a:rPr>
              <a:t> </a:t>
            </a:r>
            <a:r>
              <a:rPr sz="1050" dirty="0">
                <a:solidFill>
                  <a:srgbClr val="221F1F"/>
                </a:solidFill>
                <a:latin typeface="Century Gothic"/>
                <a:cs typeface="Century Gothic"/>
              </a:rPr>
              <a:t>of</a:t>
            </a:r>
            <a:r>
              <a:rPr sz="1050" spc="-35" dirty="0">
                <a:solidFill>
                  <a:srgbClr val="221F1F"/>
                </a:solidFill>
                <a:latin typeface="Century Gothic"/>
                <a:cs typeface="Century Gothic"/>
              </a:rPr>
              <a:t> </a:t>
            </a:r>
            <a:r>
              <a:rPr sz="1050" spc="-10" dirty="0">
                <a:solidFill>
                  <a:srgbClr val="221F1F"/>
                </a:solidFill>
                <a:latin typeface="Century Gothic"/>
                <a:cs typeface="Century Gothic"/>
              </a:rPr>
              <a:t>visit</a:t>
            </a:r>
            <a:endParaRPr sz="1050" dirty="0">
              <a:latin typeface="Century Gothic"/>
              <a:cs typeface="Century Gothic"/>
            </a:endParaRPr>
          </a:p>
        </p:txBody>
      </p:sp>
      <p:sp>
        <p:nvSpPr>
          <p:cNvPr id="14" name="object 14"/>
          <p:cNvSpPr txBox="1"/>
          <p:nvPr/>
        </p:nvSpPr>
        <p:spPr>
          <a:xfrm>
            <a:off x="234492" y="5219775"/>
            <a:ext cx="3543935" cy="347345"/>
          </a:xfrm>
          <a:prstGeom prst="rect">
            <a:avLst/>
          </a:prstGeom>
        </p:spPr>
        <p:txBody>
          <a:bodyPr vert="horz" wrap="square" lIns="0" tIns="13335" rIns="0" bIns="0" rtlCol="0">
            <a:spAutoFit/>
          </a:bodyPr>
          <a:lstStyle/>
          <a:p>
            <a:pPr marL="12700">
              <a:lnSpc>
                <a:spcPct val="100000"/>
              </a:lnSpc>
              <a:spcBef>
                <a:spcPts val="105"/>
              </a:spcBef>
            </a:pPr>
            <a:r>
              <a:rPr sz="1050" b="1" dirty="0">
                <a:solidFill>
                  <a:srgbClr val="1F487C"/>
                </a:solidFill>
                <a:latin typeface="Century Gothic"/>
                <a:cs typeface="Century Gothic"/>
              </a:rPr>
              <a:t>Primary</a:t>
            </a:r>
            <a:r>
              <a:rPr sz="1050" b="1" spc="-35" dirty="0">
                <a:solidFill>
                  <a:srgbClr val="1F487C"/>
                </a:solidFill>
                <a:latin typeface="Century Gothic"/>
                <a:cs typeface="Century Gothic"/>
              </a:rPr>
              <a:t> </a:t>
            </a:r>
            <a:r>
              <a:rPr sz="1050" b="1" spc="-20" dirty="0">
                <a:solidFill>
                  <a:srgbClr val="1F487C"/>
                </a:solidFill>
                <a:latin typeface="Century Gothic"/>
                <a:cs typeface="Century Gothic"/>
              </a:rPr>
              <a:t>Care</a:t>
            </a:r>
            <a:endParaRPr sz="1050" dirty="0">
              <a:latin typeface="Century Gothic"/>
              <a:cs typeface="Century Gothic"/>
            </a:endParaRPr>
          </a:p>
          <a:p>
            <a:pPr marL="12700">
              <a:lnSpc>
                <a:spcPct val="100000"/>
              </a:lnSpc>
              <a:spcBef>
                <a:spcPts val="5"/>
              </a:spcBef>
            </a:pPr>
            <a:r>
              <a:rPr sz="1050" spc="-10" dirty="0">
                <a:latin typeface="Century Gothic"/>
                <a:cs typeface="Century Gothic"/>
              </a:rPr>
              <a:t>Preventative</a:t>
            </a:r>
            <a:r>
              <a:rPr sz="1050" spc="-40" dirty="0">
                <a:latin typeface="Century Gothic"/>
                <a:cs typeface="Century Gothic"/>
              </a:rPr>
              <a:t> </a:t>
            </a:r>
            <a:r>
              <a:rPr sz="1050" dirty="0">
                <a:latin typeface="Century Gothic"/>
                <a:cs typeface="Century Gothic"/>
              </a:rPr>
              <a:t>care,</a:t>
            </a:r>
            <a:r>
              <a:rPr sz="1050" spc="-15" dirty="0">
                <a:latin typeface="Century Gothic"/>
                <a:cs typeface="Century Gothic"/>
              </a:rPr>
              <a:t> </a:t>
            </a:r>
            <a:r>
              <a:rPr sz="1050" dirty="0">
                <a:latin typeface="Century Gothic"/>
                <a:cs typeface="Century Gothic"/>
              </a:rPr>
              <a:t>routine</a:t>
            </a:r>
            <a:r>
              <a:rPr sz="1050" spc="-10" dirty="0">
                <a:latin typeface="Century Gothic"/>
                <a:cs typeface="Century Gothic"/>
              </a:rPr>
              <a:t> </a:t>
            </a:r>
            <a:r>
              <a:rPr sz="1050" dirty="0">
                <a:latin typeface="Century Gothic"/>
                <a:cs typeface="Century Gothic"/>
              </a:rPr>
              <a:t>care,</a:t>
            </a:r>
            <a:r>
              <a:rPr sz="1050" spc="-15" dirty="0">
                <a:latin typeface="Century Gothic"/>
                <a:cs typeface="Century Gothic"/>
              </a:rPr>
              <a:t> </a:t>
            </a:r>
            <a:r>
              <a:rPr sz="1050" dirty="0">
                <a:latin typeface="Century Gothic"/>
                <a:cs typeface="Century Gothic"/>
              </a:rPr>
              <a:t>and</a:t>
            </a:r>
            <a:r>
              <a:rPr sz="1050" spc="-10" dirty="0">
                <a:latin typeface="Century Gothic"/>
                <a:cs typeface="Century Gothic"/>
              </a:rPr>
              <a:t> </a:t>
            </a:r>
            <a:r>
              <a:rPr sz="1050" dirty="0">
                <a:latin typeface="Century Gothic"/>
                <a:cs typeface="Century Gothic"/>
              </a:rPr>
              <a:t>specialist</a:t>
            </a:r>
            <a:r>
              <a:rPr sz="1050" spc="-40" dirty="0">
                <a:latin typeface="Century Gothic"/>
                <a:cs typeface="Century Gothic"/>
              </a:rPr>
              <a:t> </a:t>
            </a:r>
            <a:r>
              <a:rPr sz="1050" spc="-10" dirty="0">
                <a:latin typeface="Century Gothic"/>
                <a:cs typeface="Century Gothic"/>
              </a:rPr>
              <a:t>referrals</a:t>
            </a:r>
            <a:endParaRPr sz="1050" dirty="0">
              <a:latin typeface="Century Gothic"/>
              <a:cs typeface="Century Gothic"/>
            </a:endParaRPr>
          </a:p>
        </p:txBody>
      </p:sp>
      <p:sp>
        <p:nvSpPr>
          <p:cNvPr id="15" name="object 15"/>
          <p:cNvSpPr txBox="1"/>
          <p:nvPr/>
        </p:nvSpPr>
        <p:spPr>
          <a:xfrm>
            <a:off x="234492" y="5540502"/>
            <a:ext cx="3561079" cy="1626870"/>
          </a:xfrm>
          <a:prstGeom prst="rect">
            <a:avLst/>
          </a:prstGeom>
        </p:spPr>
        <p:txBody>
          <a:bodyPr vert="horz" wrap="square" lIns="0" tIns="13335" rIns="0" bIns="0" rtlCol="0">
            <a:spAutoFit/>
          </a:bodyPr>
          <a:lstStyle/>
          <a:p>
            <a:pPr marL="182245" marR="5080" indent="-170180">
              <a:lnSpc>
                <a:spcPct val="100000"/>
              </a:lnSpc>
              <a:spcBef>
                <a:spcPts val="105"/>
              </a:spcBef>
              <a:buFont typeface="Arial"/>
              <a:buChar char="•"/>
              <a:tabLst>
                <a:tab pos="184785" algn="l"/>
              </a:tabLst>
            </a:pPr>
            <a:r>
              <a:rPr sz="1050" dirty="0">
                <a:latin typeface="Century Gothic"/>
                <a:cs typeface="Century Gothic"/>
              </a:rPr>
              <a:t>Preventive</a:t>
            </a:r>
            <a:r>
              <a:rPr sz="1050" spc="-5" dirty="0">
                <a:latin typeface="Century Gothic"/>
                <a:cs typeface="Century Gothic"/>
              </a:rPr>
              <a:t> </a:t>
            </a:r>
            <a:r>
              <a:rPr sz="1050" dirty="0">
                <a:latin typeface="Century Gothic"/>
                <a:cs typeface="Century Gothic"/>
              </a:rPr>
              <a:t>care</a:t>
            </a:r>
            <a:r>
              <a:rPr sz="1050" spc="10" dirty="0">
                <a:latin typeface="Century Gothic"/>
                <a:cs typeface="Century Gothic"/>
              </a:rPr>
              <a:t> </a:t>
            </a:r>
            <a:r>
              <a:rPr sz="1050" spc="-10" dirty="0">
                <a:latin typeface="Century Gothic"/>
                <a:cs typeface="Century Gothic"/>
              </a:rPr>
              <a:t>checkups/wellness</a:t>
            </a:r>
            <a:r>
              <a:rPr sz="1050" dirty="0">
                <a:latin typeface="Century Gothic"/>
                <a:cs typeface="Century Gothic"/>
              </a:rPr>
              <a:t> </a:t>
            </a:r>
            <a:r>
              <a:rPr sz="1050" spc="-10" dirty="0">
                <a:latin typeface="Century Gothic"/>
                <a:cs typeface="Century Gothic"/>
              </a:rPr>
              <a:t>screenings 	</a:t>
            </a:r>
            <a:r>
              <a:rPr sz="1050" dirty="0">
                <a:latin typeface="Century Gothic"/>
                <a:cs typeface="Century Gothic"/>
              </a:rPr>
              <a:t>available</a:t>
            </a:r>
            <a:r>
              <a:rPr sz="1050" spc="-55" dirty="0">
                <a:latin typeface="Century Gothic"/>
                <a:cs typeface="Century Gothic"/>
              </a:rPr>
              <a:t> </a:t>
            </a:r>
            <a:r>
              <a:rPr sz="1050" dirty="0">
                <a:latin typeface="Century Gothic"/>
                <a:cs typeface="Century Gothic"/>
              </a:rPr>
              <a:t>at</a:t>
            </a:r>
            <a:r>
              <a:rPr sz="1050" spc="-40" dirty="0">
                <a:latin typeface="Century Gothic"/>
                <a:cs typeface="Century Gothic"/>
              </a:rPr>
              <a:t> </a:t>
            </a:r>
            <a:r>
              <a:rPr sz="1050" dirty="0">
                <a:latin typeface="Century Gothic"/>
                <a:cs typeface="Century Gothic"/>
              </a:rPr>
              <a:t>no</a:t>
            </a:r>
            <a:r>
              <a:rPr sz="1050" spc="-20" dirty="0">
                <a:latin typeface="Century Gothic"/>
                <a:cs typeface="Century Gothic"/>
              </a:rPr>
              <a:t> </a:t>
            </a:r>
            <a:r>
              <a:rPr sz="1050" dirty="0">
                <a:latin typeface="Century Gothic"/>
                <a:cs typeface="Century Gothic"/>
              </a:rPr>
              <a:t>additional</a:t>
            </a:r>
            <a:r>
              <a:rPr sz="1050" spc="-50" dirty="0">
                <a:latin typeface="Century Gothic"/>
                <a:cs typeface="Century Gothic"/>
              </a:rPr>
              <a:t> </a:t>
            </a:r>
            <a:r>
              <a:rPr sz="1050" dirty="0">
                <a:latin typeface="Century Gothic"/>
                <a:cs typeface="Century Gothic"/>
              </a:rPr>
              <a:t>cost</a:t>
            </a:r>
            <a:r>
              <a:rPr sz="1050" spc="-35" dirty="0">
                <a:latin typeface="Century Gothic"/>
                <a:cs typeface="Century Gothic"/>
              </a:rPr>
              <a:t> </a:t>
            </a:r>
            <a:r>
              <a:rPr sz="1050" dirty="0">
                <a:latin typeface="Century Gothic"/>
                <a:cs typeface="Century Gothic"/>
              </a:rPr>
              <a:t>to</a:t>
            </a:r>
            <a:r>
              <a:rPr sz="1050" spc="-25" dirty="0">
                <a:latin typeface="Century Gothic"/>
                <a:cs typeface="Century Gothic"/>
              </a:rPr>
              <a:t> </a:t>
            </a:r>
            <a:r>
              <a:rPr sz="1050" dirty="0">
                <a:latin typeface="Century Gothic"/>
                <a:cs typeface="Century Gothic"/>
              </a:rPr>
              <a:t>identify</a:t>
            </a:r>
            <a:r>
              <a:rPr sz="1050" spc="-30" dirty="0">
                <a:latin typeface="Century Gothic"/>
                <a:cs typeface="Century Gothic"/>
              </a:rPr>
              <a:t> </a:t>
            </a:r>
            <a:r>
              <a:rPr sz="1050" spc="-10" dirty="0">
                <a:latin typeface="Century Gothic"/>
                <a:cs typeface="Century Gothic"/>
              </a:rPr>
              <a:t>conditions 	early</a:t>
            </a:r>
            <a:endParaRPr sz="1050" dirty="0">
              <a:latin typeface="Century Gothic"/>
              <a:cs typeface="Century Gothic"/>
            </a:endParaRPr>
          </a:p>
          <a:p>
            <a:pPr marL="182880" indent="-170180">
              <a:lnSpc>
                <a:spcPct val="100000"/>
              </a:lnSpc>
              <a:buFont typeface="Arial"/>
              <a:buChar char="•"/>
              <a:tabLst>
                <a:tab pos="182880" algn="l"/>
              </a:tabLst>
            </a:pPr>
            <a:r>
              <a:rPr sz="1050" dirty="0">
                <a:latin typeface="Century Gothic"/>
                <a:cs typeface="Century Gothic"/>
              </a:rPr>
              <a:t>Routine</a:t>
            </a:r>
            <a:r>
              <a:rPr sz="1050" spc="-30" dirty="0">
                <a:latin typeface="Century Gothic"/>
                <a:cs typeface="Century Gothic"/>
              </a:rPr>
              <a:t> </a:t>
            </a:r>
            <a:r>
              <a:rPr sz="1050" dirty="0">
                <a:latin typeface="Century Gothic"/>
                <a:cs typeface="Century Gothic"/>
              </a:rPr>
              <a:t>care</a:t>
            </a:r>
            <a:r>
              <a:rPr sz="1050" spc="-25" dirty="0">
                <a:latin typeface="Century Gothic"/>
                <a:cs typeface="Century Gothic"/>
              </a:rPr>
              <a:t> </a:t>
            </a:r>
            <a:r>
              <a:rPr sz="1050" dirty="0">
                <a:latin typeface="Century Gothic"/>
                <a:cs typeface="Century Gothic"/>
              </a:rPr>
              <a:t>visits</a:t>
            </a:r>
            <a:r>
              <a:rPr sz="1050" spc="-25" dirty="0">
                <a:latin typeface="Century Gothic"/>
                <a:cs typeface="Century Gothic"/>
              </a:rPr>
              <a:t> </a:t>
            </a:r>
            <a:r>
              <a:rPr sz="1050" dirty="0">
                <a:latin typeface="Century Gothic"/>
                <a:cs typeface="Century Gothic"/>
              </a:rPr>
              <a:t>allow</a:t>
            </a:r>
            <a:r>
              <a:rPr sz="1050" spc="-50" dirty="0">
                <a:latin typeface="Century Gothic"/>
                <a:cs typeface="Century Gothic"/>
              </a:rPr>
              <a:t> </a:t>
            </a:r>
            <a:r>
              <a:rPr sz="1050" dirty="0">
                <a:latin typeface="Century Gothic"/>
                <a:cs typeface="Century Gothic"/>
              </a:rPr>
              <a:t>you</a:t>
            </a:r>
            <a:r>
              <a:rPr sz="1050" spc="-15" dirty="0">
                <a:latin typeface="Century Gothic"/>
                <a:cs typeface="Century Gothic"/>
              </a:rPr>
              <a:t> </a:t>
            </a:r>
            <a:r>
              <a:rPr sz="1050" dirty="0">
                <a:latin typeface="Century Gothic"/>
                <a:cs typeface="Century Gothic"/>
              </a:rPr>
              <a:t>to</a:t>
            </a:r>
            <a:r>
              <a:rPr sz="1050" spc="-10" dirty="0">
                <a:latin typeface="Century Gothic"/>
                <a:cs typeface="Century Gothic"/>
              </a:rPr>
              <a:t> </a:t>
            </a:r>
            <a:r>
              <a:rPr sz="1050" dirty="0">
                <a:latin typeface="Century Gothic"/>
                <a:cs typeface="Century Gothic"/>
              </a:rPr>
              <a:t>build</a:t>
            </a:r>
            <a:r>
              <a:rPr sz="1050" spc="-35" dirty="0">
                <a:latin typeface="Century Gothic"/>
                <a:cs typeface="Century Gothic"/>
              </a:rPr>
              <a:t> </a:t>
            </a:r>
            <a:r>
              <a:rPr sz="1050" dirty="0">
                <a:latin typeface="Century Gothic"/>
                <a:cs typeface="Century Gothic"/>
              </a:rPr>
              <a:t>a</a:t>
            </a:r>
            <a:r>
              <a:rPr sz="1050" spc="-25" dirty="0">
                <a:latin typeface="Century Gothic"/>
                <a:cs typeface="Century Gothic"/>
              </a:rPr>
              <a:t> </a:t>
            </a:r>
            <a:r>
              <a:rPr sz="1050" spc="-10" dirty="0">
                <a:latin typeface="Century Gothic"/>
                <a:cs typeface="Century Gothic"/>
              </a:rPr>
              <a:t>relationship</a:t>
            </a:r>
            <a:endParaRPr sz="1050" dirty="0">
              <a:latin typeface="Century Gothic"/>
              <a:cs typeface="Century Gothic"/>
            </a:endParaRPr>
          </a:p>
          <a:p>
            <a:pPr marL="182245" marR="133985" indent="-170180">
              <a:lnSpc>
                <a:spcPct val="100000"/>
              </a:lnSpc>
              <a:buFont typeface="Arial"/>
              <a:buChar char="•"/>
              <a:tabLst>
                <a:tab pos="184785" algn="l"/>
              </a:tabLst>
            </a:pPr>
            <a:r>
              <a:rPr sz="1050" dirty="0">
                <a:latin typeface="Century Gothic"/>
                <a:cs typeface="Century Gothic"/>
              </a:rPr>
              <a:t>with</a:t>
            </a:r>
            <a:r>
              <a:rPr sz="1050" spc="-30" dirty="0">
                <a:latin typeface="Century Gothic"/>
                <a:cs typeface="Century Gothic"/>
              </a:rPr>
              <a:t> </a:t>
            </a:r>
            <a:r>
              <a:rPr sz="1050" dirty="0">
                <a:latin typeface="Century Gothic"/>
                <a:cs typeface="Century Gothic"/>
              </a:rPr>
              <a:t>the</a:t>
            </a:r>
            <a:r>
              <a:rPr sz="1050" spc="-25" dirty="0">
                <a:latin typeface="Century Gothic"/>
                <a:cs typeface="Century Gothic"/>
              </a:rPr>
              <a:t> </a:t>
            </a:r>
            <a:r>
              <a:rPr sz="1050" dirty="0">
                <a:latin typeface="Century Gothic"/>
                <a:cs typeface="Century Gothic"/>
              </a:rPr>
              <a:t>same</a:t>
            </a:r>
            <a:r>
              <a:rPr sz="1050" spc="-25" dirty="0">
                <a:latin typeface="Century Gothic"/>
                <a:cs typeface="Century Gothic"/>
              </a:rPr>
              <a:t> </a:t>
            </a:r>
            <a:r>
              <a:rPr sz="1050" dirty="0">
                <a:latin typeface="Century Gothic"/>
                <a:cs typeface="Century Gothic"/>
              </a:rPr>
              <a:t>primary</a:t>
            </a:r>
            <a:r>
              <a:rPr sz="1050" spc="-50" dirty="0">
                <a:latin typeface="Century Gothic"/>
                <a:cs typeface="Century Gothic"/>
              </a:rPr>
              <a:t> </a:t>
            </a:r>
            <a:r>
              <a:rPr sz="1050" dirty="0">
                <a:latin typeface="Century Gothic"/>
                <a:cs typeface="Century Gothic"/>
              </a:rPr>
              <a:t>care</a:t>
            </a:r>
            <a:r>
              <a:rPr sz="1050" spc="-25" dirty="0">
                <a:latin typeface="Century Gothic"/>
                <a:cs typeface="Century Gothic"/>
              </a:rPr>
              <a:t> </a:t>
            </a:r>
            <a:r>
              <a:rPr sz="1050" dirty="0">
                <a:latin typeface="Century Gothic"/>
                <a:cs typeface="Century Gothic"/>
              </a:rPr>
              <a:t>provider</a:t>
            </a:r>
            <a:r>
              <a:rPr sz="1050" spc="-35" dirty="0">
                <a:latin typeface="Century Gothic"/>
                <a:cs typeface="Century Gothic"/>
              </a:rPr>
              <a:t> </a:t>
            </a:r>
            <a:r>
              <a:rPr sz="1050" dirty="0">
                <a:latin typeface="Century Gothic"/>
                <a:cs typeface="Century Gothic"/>
              </a:rPr>
              <a:t>(PCP)</a:t>
            </a:r>
            <a:r>
              <a:rPr sz="1050" spc="-5" dirty="0">
                <a:latin typeface="Century Gothic"/>
                <a:cs typeface="Century Gothic"/>
              </a:rPr>
              <a:t> </a:t>
            </a:r>
            <a:r>
              <a:rPr sz="1050" dirty="0">
                <a:latin typeface="Century Gothic"/>
                <a:cs typeface="Century Gothic"/>
              </a:rPr>
              <a:t>to</a:t>
            </a:r>
            <a:r>
              <a:rPr sz="1050" spc="-20" dirty="0">
                <a:latin typeface="Century Gothic"/>
                <a:cs typeface="Century Gothic"/>
              </a:rPr>
              <a:t> help 	</a:t>
            </a:r>
            <a:r>
              <a:rPr sz="1050" dirty="0">
                <a:latin typeface="Century Gothic"/>
                <a:cs typeface="Century Gothic"/>
              </a:rPr>
              <a:t>manage</a:t>
            </a:r>
            <a:r>
              <a:rPr sz="1050" spc="-40" dirty="0">
                <a:latin typeface="Century Gothic"/>
                <a:cs typeface="Century Gothic"/>
              </a:rPr>
              <a:t> </a:t>
            </a:r>
            <a:r>
              <a:rPr sz="1050" spc="-10" dirty="0">
                <a:latin typeface="Century Gothic"/>
                <a:cs typeface="Century Gothic"/>
              </a:rPr>
              <a:t>conditions</a:t>
            </a:r>
            <a:endParaRPr sz="1050" dirty="0">
              <a:latin typeface="Century Gothic"/>
              <a:cs typeface="Century Gothic"/>
            </a:endParaRPr>
          </a:p>
          <a:p>
            <a:pPr marL="182245" marR="96520" indent="-170180">
              <a:lnSpc>
                <a:spcPct val="100000"/>
              </a:lnSpc>
              <a:buFont typeface="Arial"/>
              <a:buChar char="•"/>
              <a:tabLst>
                <a:tab pos="184785" algn="l"/>
              </a:tabLst>
            </a:pPr>
            <a:r>
              <a:rPr sz="1050" dirty="0">
                <a:latin typeface="Century Gothic"/>
                <a:cs typeface="Century Gothic"/>
              </a:rPr>
              <a:t>Prescriptions</a:t>
            </a:r>
            <a:r>
              <a:rPr sz="1050" spc="-45" dirty="0">
                <a:latin typeface="Century Gothic"/>
                <a:cs typeface="Century Gothic"/>
              </a:rPr>
              <a:t> </a:t>
            </a:r>
            <a:r>
              <a:rPr sz="1050" dirty="0">
                <a:latin typeface="Century Gothic"/>
                <a:cs typeface="Century Gothic"/>
              </a:rPr>
              <a:t>available</a:t>
            </a:r>
            <a:r>
              <a:rPr sz="1050" spc="-45" dirty="0">
                <a:latin typeface="Century Gothic"/>
                <a:cs typeface="Century Gothic"/>
              </a:rPr>
              <a:t> </a:t>
            </a:r>
            <a:r>
              <a:rPr sz="1050" dirty="0">
                <a:latin typeface="Century Gothic"/>
                <a:cs typeface="Century Gothic"/>
              </a:rPr>
              <a:t>through</a:t>
            </a:r>
            <a:r>
              <a:rPr sz="1050" spc="-40" dirty="0">
                <a:latin typeface="Century Gothic"/>
                <a:cs typeface="Century Gothic"/>
              </a:rPr>
              <a:t> </a:t>
            </a:r>
            <a:r>
              <a:rPr sz="1050" dirty="0">
                <a:latin typeface="Century Gothic"/>
                <a:cs typeface="Century Gothic"/>
              </a:rPr>
              <a:t>home</a:t>
            </a:r>
            <a:r>
              <a:rPr sz="1050" spc="-60" dirty="0">
                <a:latin typeface="Century Gothic"/>
                <a:cs typeface="Century Gothic"/>
              </a:rPr>
              <a:t> </a:t>
            </a:r>
            <a:r>
              <a:rPr sz="1050" dirty="0">
                <a:latin typeface="Century Gothic"/>
                <a:cs typeface="Century Gothic"/>
              </a:rPr>
              <a:t>delivery</a:t>
            </a:r>
            <a:r>
              <a:rPr sz="1050" spc="-45" dirty="0">
                <a:latin typeface="Century Gothic"/>
                <a:cs typeface="Century Gothic"/>
              </a:rPr>
              <a:t> </a:t>
            </a:r>
            <a:r>
              <a:rPr sz="1050" dirty="0">
                <a:latin typeface="Century Gothic"/>
                <a:cs typeface="Century Gothic"/>
              </a:rPr>
              <a:t>or</a:t>
            </a:r>
            <a:r>
              <a:rPr sz="1050" spc="-35" dirty="0">
                <a:latin typeface="Century Gothic"/>
                <a:cs typeface="Century Gothic"/>
              </a:rPr>
              <a:t> </a:t>
            </a:r>
            <a:r>
              <a:rPr sz="1050" spc="-25" dirty="0">
                <a:latin typeface="Century Gothic"/>
                <a:cs typeface="Century Gothic"/>
              </a:rPr>
              <a:t>at 	</a:t>
            </a:r>
            <a:r>
              <a:rPr sz="1050" dirty="0">
                <a:latin typeface="Century Gothic"/>
                <a:cs typeface="Century Gothic"/>
              </a:rPr>
              <a:t>local</a:t>
            </a:r>
            <a:r>
              <a:rPr sz="1050" spc="-35" dirty="0">
                <a:latin typeface="Century Gothic"/>
                <a:cs typeface="Century Gothic"/>
              </a:rPr>
              <a:t> </a:t>
            </a:r>
            <a:r>
              <a:rPr sz="1050" dirty="0">
                <a:latin typeface="Century Gothic"/>
                <a:cs typeface="Century Gothic"/>
              </a:rPr>
              <a:t>pharmacies,</a:t>
            </a:r>
            <a:r>
              <a:rPr sz="1050" spc="-45" dirty="0">
                <a:latin typeface="Century Gothic"/>
                <a:cs typeface="Century Gothic"/>
              </a:rPr>
              <a:t> </a:t>
            </a:r>
            <a:r>
              <a:rPr sz="1050" dirty="0">
                <a:latin typeface="Century Gothic"/>
                <a:cs typeface="Century Gothic"/>
              </a:rPr>
              <a:t>if</a:t>
            </a:r>
            <a:r>
              <a:rPr sz="1050" spc="-15" dirty="0">
                <a:latin typeface="Century Gothic"/>
                <a:cs typeface="Century Gothic"/>
              </a:rPr>
              <a:t> </a:t>
            </a:r>
            <a:r>
              <a:rPr sz="1050" spc="-10" dirty="0">
                <a:latin typeface="Century Gothic"/>
                <a:cs typeface="Century Gothic"/>
              </a:rPr>
              <a:t>appropriate</a:t>
            </a:r>
            <a:endParaRPr sz="1050" dirty="0">
              <a:latin typeface="Century Gothic"/>
              <a:cs typeface="Century Gothic"/>
            </a:endParaRPr>
          </a:p>
          <a:p>
            <a:pPr marL="182245" marR="396875" indent="-170180">
              <a:lnSpc>
                <a:spcPct val="100000"/>
              </a:lnSpc>
              <a:buFont typeface="Arial"/>
              <a:buChar char="•"/>
              <a:tabLst>
                <a:tab pos="184785" algn="l"/>
              </a:tabLst>
            </a:pPr>
            <a:r>
              <a:rPr sz="1050" dirty="0">
                <a:latin typeface="Century Gothic"/>
                <a:cs typeface="Century Gothic"/>
              </a:rPr>
              <a:t>Receive</a:t>
            </a:r>
            <a:r>
              <a:rPr sz="1050" spc="-15" dirty="0">
                <a:latin typeface="Century Gothic"/>
                <a:cs typeface="Century Gothic"/>
              </a:rPr>
              <a:t> </a:t>
            </a:r>
            <a:r>
              <a:rPr sz="1050" dirty="0">
                <a:latin typeface="Century Gothic"/>
                <a:cs typeface="Century Gothic"/>
              </a:rPr>
              <a:t>orders for</a:t>
            </a:r>
            <a:r>
              <a:rPr sz="1050" spc="-15" dirty="0">
                <a:latin typeface="Century Gothic"/>
                <a:cs typeface="Century Gothic"/>
              </a:rPr>
              <a:t> </a:t>
            </a:r>
            <a:r>
              <a:rPr sz="1050" spc="-10" dirty="0">
                <a:latin typeface="Century Gothic"/>
                <a:cs typeface="Century Gothic"/>
              </a:rPr>
              <a:t>biometrics,</a:t>
            </a:r>
            <a:r>
              <a:rPr sz="1050" spc="-40" dirty="0">
                <a:latin typeface="Century Gothic"/>
                <a:cs typeface="Century Gothic"/>
              </a:rPr>
              <a:t> </a:t>
            </a:r>
            <a:r>
              <a:rPr sz="1050" dirty="0">
                <a:latin typeface="Century Gothic"/>
                <a:cs typeface="Century Gothic"/>
              </a:rPr>
              <a:t>blood</a:t>
            </a:r>
            <a:r>
              <a:rPr sz="1050" spc="-40" dirty="0">
                <a:latin typeface="Century Gothic"/>
                <a:cs typeface="Century Gothic"/>
              </a:rPr>
              <a:t> </a:t>
            </a:r>
            <a:r>
              <a:rPr sz="1050" dirty="0">
                <a:latin typeface="Century Gothic"/>
                <a:cs typeface="Century Gothic"/>
              </a:rPr>
              <a:t>work</a:t>
            </a:r>
            <a:r>
              <a:rPr sz="1050" spc="-25" dirty="0">
                <a:latin typeface="Century Gothic"/>
                <a:cs typeface="Century Gothic"/>
              </a:rPr>
              <a:t> and 	</a:t>
            </a:r>
            <a:r>
              <a:rPr sz="1050" dirty="0">
                <a:latin typeface="Century Gothic"/>
                <a:cs typeface="Century Gothic"/>
              </a:rPr>
              <a:t>screenings</a:t>
            </a:r>
            <a:r>
              <a:rPr sz="1050" spc="-30" dirty="0">
                <a:latin typeface="Century Gothic"/>
                <a:cs typeface="Century Gothic"/>
              </a:rPr>
              <a:t> </a:t>
            </a:r>
            <a:r>
              <a:rPr sz="1050" dirty="0">
                <a:latin typeface="Century Gothic"/>
                <a:cs typeface="Century Gothic"/>
              </a:rPr>
              <a:t>at</a:t>
            </a:r>
            <a:r>
              <a:rPr sz="1050" spc="-40" dirty="0">
                <a:latin typeface="Century Gothic"/>
                <a:cs typeface="Century Gothic"/>
              </a:rPr>
              <a:t> </a:t>
            </a:r>
            <a:r>
              <a:rPr sz="1050" dirty="0">
                <a:latin typeface="Century Gothic"/>
                <a:cs typeface="Century Gothic"/>
              </a:rPr>
              <a:t>local</a:t>
            </a:r>
            <a:r>
              <a:rPr sz="1050" spc="-50" dirty="0">
                <a:latin typeface="Century Gothic"/>
                <a:cs typeface="Century Gothic"/>
              </a:rPr>
              <a:t> </a:t>
            </a:r>
            <a:r>
              <a:rPr sz="1050" spc="-10" dirty="0">
                <a:latin typeface="Century Gothic"/>
                <a:cs typeface="Century Gothic"/>
              </a:rPr>
              <a:t>facilities</a:t>
            </a:r>
            <a:endParaRPr sz="1050" dirty="0">
              <a:latin typeface="Century Gothic"/>
              <a:cs typeface="Century Gothic"/>
            </a:endParaRPr>
          </a:p>
        </p:txBody>
      </p:sp>
      <p:sp>
        <p:nvSpPr>
          <p:cNvPr id="16" name="object 16"/>
          <p:cNvSpPr txBox="1"/>
          <p:nvPr/>
        </p:nvSpPr>
        <p:spPr>
          <a:xfrm>
            <a:off x="220979" y="8470392"/>
            <a:ext cx="3510279" cy="1009015"/>
          </a:xfrm>
          <a:prstGeom prst="rect">
            <a:avLst/>
          </a:prstGeom>
          <a:solidFill>
            <a:srgbClr val="CACACA"/>
          </a:solidFill>
        </p:spPr>
        <p:txBody>
          <a:bodyPr vert="horz" wrap="square" lIns="0" tIns="109220" rIns="0" bIns="0" rtlCol="0">
            <a:spAutoFit/>
          </a:bodyPr>
          <a:lstStyle/>
          <a:p>
            <a:pPr marL="111125" marR="118745">
              <a:lnSpc>
                <a:spcPct val="100000"/>
              </a:lnSpc>
              <a:spcBef>
                <a:spcPts val="860"/>
              </a:spcBef>
            </a:pPr>
            <a:r>
              <a:rPr sz="1050" dirty="0">
                <a:latin typeface="Century Gothic"/>
                <a:cs typeface="Century Gothic"/>
              </a:rPr>
              <a:t>MDLIVE</a:t>
            </a:r>
            <a:r>
              <a:rPr sz="1050" spc="-35" dirty="0">
                <a:latin typeface="Century Gothic"/>
                <a:cs typeface="Century Gothic"/>
              </a:rPr>
              <a:t> </a:t>
            </a:r>
            <a:r>
              <a:rPr sz="1050" dirty="0">
                <a:latin typeface="Century Gothic"/>
                <a:cs typeface="Century Gothic"/>
              </a:rPr>
              <a:t>providers</a:t>
            </a:r>
            <a:r>
              <a:rPr sz="1050" spc="-35" dirty="0">
                <a:latin typeface="Century Gothic"/>
                <a:cs typeface="Century Gothic"/>
              </a:rPr>
              <a:t> </a:t>
            </a:r>
            <a:r>
              <a:rPr sz="1050" dirty="0">
                <a:latin typeface="Century Gothic"/>
                <a:cs typeface="Century Gothic"/>
              </a:rPr>
              <a:t>can</a:t>
            </a:r>
            <a:r>
              <a:rPr sz="1050" spc="-30" dirty="0">
                <a:latin typeface="Century Gothic"/>
                <a:cs typeface="Century Gothic"/>
              </a:rPr>
              <a:t> </a:t>
            </a:r>
            <a:r>
              <a:rPr sz="1050" dirty="0">
                <a:latin typeface="Century Gothic"/>
                <a:cs typeface="Century Gothic"/>
              </a:rPr>
              <a:t>also</a:t>
            </a:r>
            <a:r>
              <a:rPr sz="1050" spc="-45" dirty="0">
                <a:latin typeface="Century Gothic"/>
                <a:cs typeface="Century Gothic"/>
              </a:rPr>
              <a:t> </a:t>
            </a:r>
            <a:r>
              <a:rPr sz="1050" dirty="0">
                <a:latin typeface="Century Gothic"/>
                <a:cs typeface="Century Gothic"/>
              </a:rPr>
              <a:t>conduct</a:t>
            </a:r>
            <a:r>
              <a:rPr sz="1050" spc="-45" dirty="0">
                <a:latin typeface="Century Gothic"/>
                <a:cs typeface="Century Gothic"/>
              </a:rPr>
              <a:t> </a:t>
            </a:r>
            <a:r>
              <a:rPr sz="1050" dirty="0">
                <a:latin typeface="Century Gothic"/>
                <a:cs typeface="Century Gothic"/>
              </a:rPr>
              <a:t>virtual</a:t>
            </a:r>
            <a:r>
              <a:rPr sz="1050" spc="-30" dirty="0">
                <a:latin typeface="Century Gothic"/>
                <a:cs typeface="Century Gothic"/>
              </a:rPr>
              <a:t> </a:t>
            </a:r>
            <a:r>
              <a:rPr sz="1050" spc="-10" dirty="0">
                <a:latin typeface="Century Gothic"/>
                <a:cs typeface="Century Gothic"/>
              </a:rPr>
              <a:t>wellness screenings.</a:t>
            </a:r>
            <a:endParaRPr sz="1050" dirty="0">
              <a:latin typeface="Century Gothic"/>
              <a:cs typeface="Century Gothic"/>
            </a:endParaRPr>
          </a:p>
          <a:p>
            <a:pPr marL="111125" marR="67310">
              <a:lnSpc>
                <a:spcPct val="100000"/>
              </a:lnSpc>
              <a:spcBef>
                <a:spcPts val="1260"/>
              </a:spcBef>
            </a:pPr>
            <a:r>
              <a:rPr sz="1050" dirty="0">
                <a:latin typeface="Century Gothic"/>
                <a:cs typeface="Century Gothic"/>
              </a:rPr>
              <a:t>Appointments</a:t>
            </a:r>
            <a:r>
              <a:rPr sz="1050" spc="-40" dirty="0">
                <a:latin typeface="Century Gothic"/>
                <a:cs typeface="Century Gothic"/>
              </a:rPr>
              <a:t> </a:t>
            </a:r>
            <a:r>
              <a:rPr sz="1050" dirty="0">
                <a:latin typeface="Century Gothic"/>
                <a:cs typeface="Century Gothic"/>
              </a:rPr>
              <a:t>available</a:t>
            </a:r>
            <a:r>
              <a:rPr sz="1050" spc="-35" dirty="0">
                <a:latin typeface="Century Gothic"/>
                <a:cs typeface="Century Gothic"/>
              </a:rPr>
              <a:t> </a:t>
            </a:r>
            <a:r>
              <a:rPr sz="1050" dirty="0">
                <a:latin typeface="Century Gothic"/>
                <a:cs typeface="Century Gothic"/>
              </a:rPr>
              <a:t>via</a:t>
            </a:r>
            <a:r>
              <a:rPr sz="1050" spc="-35" dirty="0">
                <a:latin typeface="Century Gothic"/>
                <a:cs typeface="Century Gothic"/>
              </a:rPr>
              <a:t> </a:t>
            </a:r>
            <a:r>
              <a:rPr sz="1050" dirty="0">
                <a:latin typeface="Century Gothic"/>
                <a:cs typeface="Century Gothic"/>
              </a:rPr>
              <a:t>video</a:t>
            </a:r>
            <a:r>
              <a:rPr sz="1050" spc="-30" dirty="0">
                <a:latin typeface="Century Gothic"/>
                <a:cs typeface="Century Gothic"/>
              </a:rPr>
              <a:t> </a:t>
            </a:r>
            <a:r>
              <a:rPr sz="1050" dirty="0">
                <a:latin typeface="Century Gothic"/>
                <a:cs typeface="Century Gothic"/>
              </a:rPr>
              <a:t>or</a:t>
            </a:r>
            <a:r>
              <a:rPr sz="1050" spc="-15" dirty="0">
                <a:latin typeface="Century Gothic"/>
                <a:cs typeface="Century Gothic"/>
              </a:rPr>
              <a:t> </a:t>
            </a:r>
            <a:r>
              <a:rPr sz="1050" dirty="0">
                <a:latin typeface="Century Gothic"/>
                <a:cs typeface="Century Gothic"/>
              </a:rPr>
              <a:t>phone.</a:t>
            </a:r>
            <a:r>
              <a:rPr sz="1050" spc="220" dirty="0">
                <a:latin typeface="Century Gothic"/>
                <a:cs typeface="Century Gothic"/>
              </a:rPr>
              <a:t> </a:t>
            </a:r>
            <a:r>
              <a:rPr sz="1050" spc="-10" dirty="0">
                <a:latin typeface="Century Gothic"/>
                <a:cs typeface="Century Gothic"/>
              </a:rPr>
              <a:t>Virtual </a:t>
            </a:r>
            <a:r>
              <a:rPr sz="1050" dirty="0">
                <a:latin typeface="Century Gothic"/>
                <a:cs typeface="Century Gothic"/>
              </a:rPr>
              <a:t>dermatology</a:t>
            </a:r>
            <a:r>
              <a:rPr sz="1050" spc="-55" dirty="0">
                <a:latin typeface="Century Gothic"/>
                <a:cs typeface="Century Gothic"/>
              </a:rPr>
              <a:t> </a:t>
            </a:r>
            <a:r>
              <a:rPr sz="1050" dirty="0">
                <a:latin typeface="Century Gothic"/>
                <a:cs typeface="Century Gothic"/>
              </a:rPr>
              <a:t>does</a:t>
            </a:r>
            <a:r>
              <a:rPr sz="1050" spc="-20" dirty="0">
                <a:latin typeface="Century Gothic"/>
                <a:cs typeface="Century Gothic"/>
              </a:rPr>
              <a:t> </a:t>
            </a:r>
            <a:r>
              <a:rPr sz="1050" dirty="0">
                <a:latin typeface="Century Gothic"/>
                <a:cs typeface="Century Gothic"/>
              </a:rPr>
              <a:t>not</a:t>
            </a:r>
            <a:r>
              <a:rPr sz="1050" spc="-35" dirty="0">
                <a:latin typeface="Century Gothic"/>
                <a:cs typeface="Century Gothic"/>
              </a:rPr>
              <a:t> </a:t>
            </a:r>
            <a:r>
              <a:rPr sz="1050" dirty="0">
                <a:latin typeface="Century Gothic"/>
                <a:cs typeface="Century Gothic"/>
              </a:rPr>
              <a:t>require</a:t>
            </a:r>
            <a:r>
              <a:rPr sz="1050" spc="-20" dirty="0">
                <a:latin typeface="Century Gothic"/>
                <a:cs typeface="Century Gothic"/>
              </a:rPr>
              <a:t> </a:t>
            </a:r>
            <a:r>
              <a:rPr sz="1050" dirty="0">
                <a:latin typeface="Century Gothic"/>
                <a:cs typeface="Century Gothic"/>
              </a:rPr>
              <a:t>an</a:t>
            </a:r>
            <a:r>
              <a:rPr sz="1050" spc="-35" dirty="0">
                <a:latin typeface="Century Gothic"/>
                <a:cs typeface="Century Gothic"/>
              </a:rPr>
              <a:t> </a:t>
            </a:r>
            <a:r>
              <a:rPr sz="1050" spc="-10" dirty="0">
                <a:latin typeface="Century Gothic"/>
                <a:cs typeface="Century Gothic"/>
              </a:rPr>
              <a:t>appointment.</a:t>
            </a:r>
            <a:endParaRPr sz="1050" dirty="0">
              <a:latin typeface="Century Gothic"/>
              <a:cs typeface="Century Gothic"/>
            </a:endParaRPr>
          </a:p>
        </p:txBody>
      </p:sp>
      <p:sp>
        <p:nvSpPr>
          <p:cNvPr id="17" name="object 17"/>
          <p:cNvSpPr txBox="1"/>
          <p:nvPr/>
        </p:nvSpPr>
        <p:spPr>
          <a:xfrm>
            <a:off x="4058539" y="5222875"/>
            <a:ext cx="3525520" cy="2819400"/>
          </a:xfrm>
          <a:prstGeom prst="rect">
            <a:avLst/>
          </a:prstGeom>
        </p:spPr>
        <p:txBody>
          <a:bodyPr vert="horz" wrap="square" lIns="0" tIns="13335" rIns="0" bIns="0" rtlCol="0">
            <a:spAutoFit/>
          </a:bodyPr>
          <a:lstStyle/>
          <a:p>
            <a:pPr marL="12700">
              <a:lnSpc>
                <a:spcPct val="100000"/>
              </a:lnSpc>
              <a:spcBef>
                <a:spcPts val="105"/>
              </a:spcBef>
            </a:pPr>
            <a:r>
              <a:rPr sz="1050" b="1" dirty="0">
                <a:solidFill>
                  <a:srgbClr val="1F487C"/>
                </a:solidFill>
                <a:latin typeface="Century Gothic"/>
                <a:cs typeface="Century Gothic"/>
              </a:rPr>
              <a:t>Behavioral/Mental</a:t>
            </a:r>
            <a:r>
              <a:rPr sz="1050" b="1" spc="-40" dirty="0">
                <a:solidFill>
                  <a:srgbClr val="1F487C"/>
                </a:solidFill>
                <a:latin typeface="Century Gothic"/>
                <a:cs typeface="Century Gothic"/>
              </a:rPr>
              <a:t> </a:t>
            </a:r>
            <a:r>
              <a:rPr sz="1050" b="1" dirty="0">
                <a:solidFill>
                  <a:srgbClr val="1F487C"/>
                </a:solidFill>
                <a:latin typeface="Century Gothic"/>
                <a:cs typeface="Century Gothic"/>
              </a:rPr>
              <a:t>health</a:t>
            </a:r>
            <a:r>
              <a:rPr sz="1050" b="1" spc="-20" dirty="0">
                <a:solidFill>
                  <a:srgbClr val="1F487C"/>
                </a:solidFill>
                <a:latin typeface="Century Gothic"/>
                <a:cs typeface="Century Gothic"/>
              </a:rPr>
              <a:t> care</a:t>
            </a:r>
            <a:endParaRPr sz="1050" dirty="0">
              <a:latin typeface="Century Gothic"/>
              <a:cs typeface="Century Gothic"/>
            </a:endParaRPr>
          </a:p>
          <a:p>
            <a:pPr marL="12700">
              <a:lnSpc>
                <a:spcPct val="100000"/>
              </a:lnSpc>
            </a:pPr>
            <a:r>
              <a:rPr sz="1050" dirty="0">
                <a:latin typeface="Century Gothic"/>
                <a:cs typeface="Century Gothic"/>
              </a:rPr>
              <a:t>Talk</a:t>
            </a:r>
            <a:r>
              <a:rPr sz="1050" spc="-40" dirty="0">
                <a:latin typeface="Century Gothic"/>
                <a:cs typeface="Century Gothic"/>
              </a:rPr>
              <a:t> </a:t>
            </a:r>
            <a:r>
              <a:rPr sz="1050" dirty="0">
                <a:latin typeface="Century Gothic"/>
                <a:cs typeface="Century Gothic"/>
              </a:rPr>
              <a:t>therapy</a:t>
            </a:r>
            <a:r>
              <a:rPr sz="1050" spc="-40" dirty="0">
                <a:latin typeface="Century Gothic"/>
                <a:cs typeface="Century Gothic"/>
              </a:rPr>
              <a:t> </a:t>
            </a:r>
            <a:r>
              <a:rPr sz="1050" dirty="0">
                <a:latin typeface="Century Gothic"/>
                <a:cs typeface="Century Gothic"/>
              </a:rPr>
              <a:t>and</a:t>
            </a:r>
            <a:r>
              <a:rPr sz="1050" spc="-25" dirty="0">
                <a:latin typeface="Century Gothic"/>
                <a:cs typeface="Century Gothic"/>
              </a:rPr>
              <a:t> </a:t>
            </a:r>
            <a:r>
              <a:rPr sz="1050" dirty="0">
                <a:latin typeface="Century Gothic"/>
                <a:cs typeface="Century Gothic"/>
              </a:rPr>
              <a:t>psychiatry</a:t>
            </a:r>
            <a:r>
              <a:rPr sz="1050" spc="-25" dirty="0">
                <a:latin typeface="Century Gothic"/>
                <a:cs typeface="Century Gothic"/>
              </a:rPr>
              <a:t> </a:t>
            </a:r>
            <a:r>
              <a:rPr sz="1050" dirty="0">
                <a:latin typeface="Century Gothic"/>
                <a:cs typeface="Century Gothic"/>
              </a:rPr>
              <a:t>from</a:t>
            </a:r>
            <a:r>
              <a:rPr sz="1050" spc="-40" dirty="0">
                <a:latin typeface="Century Gothic"/>
                <a:cs typeface="Century Gothic"/>
              </a:rPr>
              <a:t> </a:t>
            </a:r>
            <a:r>
              <a:rPr sz="1050" dirty="0">
                <a:latin typeface="Century Gothic"/>
                <a:cs typeface="Century Gothic"/>
              </a:rPr>
              <a:t>the</a:t>
            </a:r>
            <a:r>
              <a:rPr sz="1050" spc="-15" dirty="0">
                <a:latin typeface="Century Gothic"/>
                <a:cs typeface="Century Gothic"/>
              </a:rPr>
              <a:t> </a:t>
            </a:r>
            <a:r>
              <a:rPr sz="1050" dirty="0">
                <a:latin typeface="Century Gothic"/>
                <a:cs typeface="Century Gothic"/>
              </a:rPr>
              <a:t>privacy</a:t>
            </a:r>
            <a:r>
              <a:rPr sz="1050" spc="-50" dirty="0">
                <a:latin typeface="Century Gothic"/>
                <a:cs typeface="Century Gothic"/>
              </a:rPr>
              <a:t> </a:t>
            </a:r>
            <a:r>
              <a:rPr sz="1050" dirty="0">
                <a:latin typeface="Century Gothic"/>
                <a:cs typeface="Century Gothic"/>
              </a:rPr>
              <a:t>of</a:t>
            </a:r>
            <a:r>
              <a:rPr sz="1050" spc="-20" dirty="0">
                <a:latin typeface="Century Gothic"/>
                <a:cs typeface="Century Gothic"/>
              </a:rPr>
              <a:t> home</a:t>
            </a:r>
            <a:endParaRPr sz="1050" dirty="0">
              <a:latin typeface="Century Gothic"/>
              <a:cs typeface="Century Gothic"/>
            </a:endParaRPr>
          </a:p>
          <a:p>
            <a:pPr marL="182880" indent="-170180">
              <a:lnSpc>
                <a:spcPct val="100000"/>
              </a:lnSpc>
              <a:buFont typeface="Arial"/>
              <a:buChar char="•"/>
              <a:tabLst>
                <a:tab pos="182880" algn="l"/>
              </a:tabLst>
            </a:pPr>
            <a:r>
              <a:rPr sz="1050" dirty="0">
                <a:latin typeface="Century Gothic"/>
                <a:cs typeface="Century Gothic"/>
              </a:rPr>
              <a:t>Access</a:t>
            </a:r>
            <a:r>
              <a:rPr sz="1050" spc="-40" dirty="0">
                <a:latin typeface="Century Gothic"/>
                <a:cs typeface="Century Gothic"/>
              </a:rPr>
              <a:t> </a:t>
            </a:r>
            <a:r>
              <a:rPr sz="1050" dirty="0">
                <a:latin typeface="Century Gothic"/>
                <a:cs typeface="Century Gothic"/>
              </a:rPr>
              <a:t>to</a:t>
            </a:r>
            <a:r>
              <a:rPr sz="1050" spc="-40" dirty="0">
                <a:latin typeface="Century Gothic"/>
                <a:cs typeface="Century Gothic"/>
              </a:rPr>
              <a:t> </a:t>
            </a:r>
            <a:r>
              <a:rPr sz="1050" dirty="0">
                <a:latin typeface="Century Gothic"/>
                <a:cs typeface="Century Gothic"/>
              </a:rPr>
              <a:t>psychiatrists</a:t>
            </a:r>
            <a:r>
              <a:rPr sz="1050" spc="-40" dirty="0">
                <a:latin typeface="Century Gothic"/>
                <a:cs typeface="Century Gothic"/>
              </a:rPr>
              <a:t> </a:t>
            </a:r>
            <a:r>
              <a:rPr sz="1050" dirty="0">
                <a:latin typeface="Century Gothic"/>
                <a:cs typeface="Century Gothic"/>
              </a:rPr>
              <a:t>and</a:t>
            </a:r>
            <a:r>
              <a:rPr sz="1050" spc="-45" dirty="0">
                <a:latin typeface="Century Gothic"/>
                <a:cs typeface="Century Gothic"/>
              </a:rPr>
              <a:t> </a:t>
            </a:r>
            <a:r>
              <a:rPr sz="1050" spc="-10" dirty="0">
                <a:latin typeface="Century Gothic"/>
                <a:cs typeface="Century Gothic"/>
              </a:rPr>
              <a:t>therapists</a:t>
            </a:r>
            <a:endParaRPr sz="1050" dirty="0">
              <a:latin typeface="Century Gothic"/>
              <a:cs typeface="Century Gothic"/>
            </a:endParaRPr>
          </a:p>
          <a:p>
            <a:pPr marL="182880" indent="-170180">
              <a:lnSpc>
                <a:spcPct val="100000"/>
              </a:lnSpc>
              <a:buFont typeface="Arial"/>
              <a:buChar char="•"/>
              <a:tabLst>
                <a:tab pos="182880" algn="l"/>
              </a:tabLst>
            </a:pPr>
            <a:r>
              <a:rPr sz="1050" dirty="0">
                <a:latin typeface="Century Gothic"/>
                <a:cs typeface="Century Gothic"/>
              </a:rPr>
              <a:t>Schedule</a:t>
            </a:r>
            <a:r>
              <a:rPr sz="1050" spc="-20" dirty="0">
                <a:latin typeface="Century Gothic"/>
                <a:cs typeface="Century Gothic"/>
              </a:rPr>
              <a:t> </a:t>
            </a:r>
            <a:r>
              <a:rPr sz="1050" dirty="0">
                <a:latin typeface="Century Gothic"/>
                <a:cs typeface="Century Gothic"/>
              </a:rPr>
              <a:t>an</a:t>
            </a:r>
            <a:r>
              <a:rPr sz="1050" spc="-10" dirty="0">
                <a:latin typeface="Century Gothic"/>
                <a:cs typeface="Century Gothic"/>
              </a:rPr>
              <a:t> appointment</a:t>
            </a:r>
            <a:r>
              <a:rPr sz="1050" spc="-35" dirty="0">
                <a:latin typeface="Century Gothic"/>
                <a:cs typeface="Century Gothic"/>
              </a:rPr>
              <a:t> </a:t>
            </a:r>
            <a:r>
              <a:rPr sz="1050" dirty="0">
                <a:latin typeface="Century Gothic"/>
                <a:cs typeface="Century Gothic"/>
              </a:rPr>
              <a:t>that</a:t>
            </a:r>
            <a:r>
              <a:rPr sz="1050" spc="-25" dirty="0">
                <a:latin typeface="Century Gothic"/>
                <a:cs typeface="Century Gothic"/>
              </a:rPr>
              <a:t> </a:t>
            </a:r>
            <a:r>
              <a:rPr sz="1050" dirty="0">
                <a:latin typeface="Century Gothic"/>
                <a:cs typeface="Century Gothic"/>
              </a:rPr>
              <a:t>works</a:t>
            </a:r>
            <a:r>
              <a:rPr sz="1050" spc="-5" dirty="0">
                <a:latin typeface="Century Gothic"/>
                <a:cs typeface="Century Gothic"/>
              </a:rPr>
              <a:t> </a:t>
            </a:r>
            <a:r>
              <a:rPr sz="1050" dirty="0">
                <a:latin typeface="Century Gothic"/>
                <a:cs typeface="Century Gothic"/>
              </a:rPr>
              <a:t>for</a:t>
            </a:r>
            <a:r>
              <a:rPr sz="1050" spc="-20" dirty="0">
                <a:latin typeface="Century Gothic"/>
                <a:cs typeface="Century Gothic"/>
              </a:rPr>
              <a:t> </a:t>
            </a:r>
            <a:r>
              <a:rPr sz="1050" spc="-25" dirty="0">
                <a:latin typeface="Century Gothic"/>
                <a:cs typeface="Century Gothic"/>
              </a:rPr>
              <a:t>you</a:t>
            </a:r>
            <a:endParaRPr sz="1050" dirty="0">
              <a:latin typeface="Century Gothic"/>
              <a:cs typeface="Century Gothic"/>
            </a:endParaRPr>
          </a:p>
          <a:p>
            <a:pPr marL="182880" indent="-170180">
              <a:lnSpc>
                <a:spcPct val="100000"/>
              </a:lnSpc>
              <a:buFont typeface="Arial"/>
              <a:buChar char="•"/>
              <a:tabLst>
                <a:tab pos="182880" algn="l"/>
              </a:tabLst>
            </a:pPr>
            <a:r>
              <a:rPr sz="1050" dirty="0">
                <a:latin typeface="Century Gothic"/>
                <a:cs typeface="Century Gothic"/>
              </a:rPr>
              <a:t>Option</a:t>
            </a:r>
            <a:r>
              <a:rPr sz="1050" spc="-30" dirty="0">
                <a:latin typeface="Century Gothic"/>
                <a:cs typeface="Century Gothic"/>
              </a:rPr>
              <a:t> </a:t>
            </a:r>
            <a:r>
              <a:rPr sz="1050" dirty="0">
                <a:latin typeface="Century Gothic"/>
                <a:cs typeface="Century Gothic"/>
              </a:rPr>
              <a:t>to</a:t>
            </a:r>
            <a:r>
              <a:rPr sz="1050" spc="-20" dirty="0">
                <a:latin typeface="Century Gothic"/>
                <a:cs typeface="Century Gothic"/>
              </a:rPr>
              <a:t> </a:t>
            </a:r>
            <a:r>
              <a:rPr sz="1050" dirty="0">
                <a:latin typeface="Century Gothic"/>
                <a:cs typeface="Century Gothic"/>
              </a:rPr>
              <a:t>select</a:t>
            </a:r>
            <a:r>
              <a:rPr sz="1050" spc="-35" dirty="0">
                <a:latin typeface="Century Gothic"/>
                <a:cs typeface="Century Gothic"/>
              </a:rPr>
              <a:t> </a:t>
            </a:r>
            <a:r>
              <a:rPr sz="1050" dirty="0">
                <a:latin typeface="Century Gothic"/>
                <a:cs typeface="Century Gothic"/>
              </a:rPr>
              <a:t>the</a:t>
            </a:r>
            <a:r>
              <a:rPr sz="1050" spc="-15" dirty="0">
                <a:latin typeface="Century Gothic"/>
                <a:cs typeface="Century Gothic"/>
              </a:rPr>
              <a:t> </a:t>
            </a:r>
            <a:r>
              <a:rPr sz="1050" dirty="0">
                <a:latin typeface="Century Gothic"/>
                <a:cs typeface="Century Gothic"/>
              </a:rPr>
              <a:t>same</a:t>
            </a:r>
            <a:r>
              <a:rPr sz="1050" spc="-35" dirty="0">
                <a:latin typeface="Century Gothic"/>
                <a:cs typeface="Century Gothic"/>
              </a:rPr>
              <a:t> </a:t>
            </a:r>
            <a:r>
              <a:rPr sz="1050" dirty="0">
                <a:latin typeface="Century Gothic"/>
                <a:cs typeface="Century Gothic"/>
              </a:rPr>
              <a:t>provider</a:t>
            </a:r>
            <a:r>
              <a:rPr sz="1050" spc="-40" dirty="0">
                <a:latin typeface="Century Gothic"/>
                <a:cs typeface="Century Gothic"/>
              </a:rPr>
              <a:t> </a:t>
            </a:r>
            <a:r>
              <a:rPr sz="1050" dirty="0">
                <a:latin typeface="Century Gothic"/>
                <a:cs typeface="Century Gothic"/>
              </a:rPr>
              <a:t>for</a:t>
            </a:r>
            <a:r>
              <a:rPr sz="1050" spc="-40" dirty="0">
                <a:latin typeface="Century Gothic"/>
                <a:cs typeface="Century Gothic"/>
              </a:rPr>
              <a:t> </a:t>
            </a:r>
            <a:r>
              <a:rPr sz="1050" dirty="0">
                <a:latin typeface="Century Gothic"/>
                <a:cs typeface="Century Gothic"/>
              </a:rPr>
              <a:t>every</a:t>
            </a:r>
            <a:r>
              <a:rPr sz="1050" spc="-10" dirty="0">
                <a:latin typeface="Century Gothic"/>
                <a:cs typeface="Century Gothic"/>
              </a:rPr>
              <a:t> session</a:t>
            </a:r>
            <a:endParaRPr sz="1050" dirty="0">
              <a:latin typeface="Century Gothic"/>
              <a:cs typeface="Century Gothic"/>
            </a:endParaRPr>
          </a:p>
          <a:p>
            <a:pPr marL="182245" marR="95250" indent="-170180">
              <a:lnSpc>
                <a:spcPct val="100000"/>
              </a:lnSpc>
              <a:buFont typeface="Arial"/>
              <a:buChar char="•"/>
              <a:tabLst>
                <a:tab pos="184785" algn="l"/>
              </a:tabLst>
            </a:pPr>
            <a:r>
              <a:rPr sz="1050" dirty="0">
                <a:latin typeface="Century Gothic"/>
                <a:cs typeface="Century Gothic"/>
              </a:rPr>
              <a:t>Care</a:t>
            </a:r>
            <a:r>
              <a:rPr sz="1050" spc="-45" dirty="0">
                <a:latin typeface="Century Gothic"/>
                <a:cs typeface="Century Gothic"/>
              </a:rPr>
              <a:t> </a:t>
            </a:r>
            <a:r>
              <a:rPr sz="1050" dirty="0">
                <a:latin typeface="Century Gothic"/>
                <a:cs typeface="Century Gothic"/>
              </a:rPr>
              <a:t>for</a:t>
            </a:r>
            <a:r>
              <a:rPr sz="1050" spc="-35" dirty="0">
                <a:latin typeface="Century Gothic"/>
                <a:cs typeface="Century Gothic"/>
              </a:rPr>
              <a:t> </a:t>
            </a:r>
            <a:r>
              <a:rPr sz="1050" dirty="0">
                <a:latin typeface="Century Gothic"/>
                <a:cs typeface="Century Gothic"/>
              </a:rPr>
              <a:t>issues</a:t>
            </a:r>
            <a:r>
              <a:rPr sz="1050" spc="-10" dirty="0">
                <a:latin typeface="Century Gothic"/>
                <a:cs typeface="Century Gothic"/>
              </a:rPr>
              <a:t> </a:t>
            </a:r>
            <a:r>
              <a:rPr sz="1050" dirty="0">
                <a:latin typeface="Century Gothic"/>
                <a:cs typeface="Century Gothic"/>
              </a:rPr>
              <a:t>such</a:t>
            </a:r>
            <a:r>
              <a:rPr sz="1050" spc="-30" dirty="0">
                <a:latin typeface="Century Gothic"/>
                <a:cs typeface="Century Gothic"/>
              </a:rPr>
              <a:t> </a:t>
            </a:r>
            <a:r>
              <a:rPr sz="1050" dirty="0">
                <a:latin typeface="Century Gothic"/>
                <a:cs typeface="Century Gothic"/>
              </a:rPr>
              <a:t>as</a:t>
            </a:r>
            <a:r>
              <a:rPr sz="1050" spc="-20" dirty="0">
                <a:latin typeface="Century Gothic"/>
                <a:cs typeface="Century Gothic"/>
              </a:rPr>
              <a:t> </a:t>
            </a:r>
            <a:r>
              <a:rPr sz="1050" dirty="0">
                <a:latin typeface="Century Gothic"/>
                <a:cs typeface="Century Gothic"/>
              </a:rPr>
              <a:t>anxiety,</a:t>
            </a:r>
            <a:r>
              <a:rPr sz="1050" spc="-30" dirty="0">
                <a:latin typeface="Century Gothic"/>
                <a:cs typeface="Century Gothic"/>
              </a:rPr>
              <a:t> </a:t>
            </a:r>
            <a:r>
              <a:rPr sz="1050" dirty="0">
                <a:latin typeface="Century Gothic"/>
                <a:cs typeface="Century Gothic"/>
              </a:rPr>
              <a:t>stress,</a:t>
            </a:r>
            <a:r>
              <a:rPr sz="1050" spc="-10" dirty="0">
                <a:latin typeface="Century Gothic"/>
                <a:cs typeface="Century Gothic"/>
              </a:rPr>
              <a:t> </a:t>
            </a:r>
            <a:r>
              <a:rPr sz="1050" dirty="0">
                <a:latin typeface="Century Gothic"/>
                <a:cs typeface="Century Gothic"/>
              </a:rPr>
              <a:t>life</a:t>
            </a:r>
            <a:r>
              <a:rPr sz="1050" spc="-45" dirty="0">
                <a:latin typeface="Century Gothic"/>
                <a:cs typeface="Century Gothic"/>
              </a:rPr>
              <a:t> </a:t>
            </a:r>
            <a:r>
              <a:rPr sz="1050" spc="-10" dirty="0">
                <a:latin typeface="Century Gothic"/>
                <a:cs typeface="Century Gothic"/>
              </a:rPr>
              <a:t>changes, 	</a:t>
            </a:r>
            <a:r>
              <a:rPr sz="1050" dirty="0">
                <a:latin typeface="Century Gothic"/>
                <a:cs typeface="Century Gothic"/>
              </a:rPr>
              <a:t>grief</a:t>
            </a:r>
            <a:r>
              <a:rPr sz="1050" spc="-30" dirty="0">
                <a:latin typeface="Century Gothic"/>
                <a:cs typeface="Century Gothic"/>
              </a:rPr>
              <a:t> </a:t>
            </a:r>
            <a:r>
              <a:rPr sz="1050" dirty="0">
                <a:latin typeface="Century Gothic"/>
                <a:cs typeface="Century Gothic"/>
              </a:rPr>
              <a:t>and</a:t>
            </a:r>
            <a:r>
              <a:rPr sz="1050" spc="-30" dirty="0">
                <a:latin typeface="Century Gothic"/>
                <a:cs typeface="Century Gothic"/>
              </a:rPr>
              <a:t> </a:t>
            </a:r>
            <a:r>
              <a:rPr sz="1050" spc="-10" dirty="0">
                <a:latin typeface="Century Gothic"/>
                <a:cs typeface="Century Gothic"/>
              </a:rPr>
              <a:t>depression</a:t>
            </a:r>
            <a:endParaRPr sz="1050" dirty="0">
              <a:latin typeface="Century Gothic"/>
              <a:cs typeface="Century Gothic"/>
            </a:endParaRPr>
          </a:p>
          <a:p>
            <a:pPr marL="12700">
              <a:lnSpc>
                <a:spcPct val="100000"/>
              </a:lnSpc>
              <a:spcBef>
                <a:spcPts val="570"/>
              </a:spcBef>
            </a:pPr>
            <a:r>
              <a:rPr sz="1050" b="1" spc="-10" dirty="0">
                <a:solidFill>
                  <a:srgbClr val="1F487C"/>
                </a:solidFill>
                <a:latin typeface="Century Gothic"/>
                <a:cs typeface="Century Gothic"/>
              </a:rPr>
              <a:t>Dermatology</a:t>
            </a:r>
            <a:endParaRPr sz="1050" dirty="0">
              <a:latin typeface="Century Gothic"/>
              <a:cs typeface="Century Gothic"/>
            </a:endParaRPr>
          </a:p>
          <a:p>
            <a:pPr marL="12700">
              <a:lnSpc>
                <a:spcPct val="100000"/>
              </a:lnSpc>
            </a:pPr>
            <a:r>
              <a:rPr sz="1050" dirty="0">
                <a:latin typeface="Century Gothic"/>
                <a:cs typeface="Century Gothic"/>
              </a:rPr>
              <a:t>Fast,</a:t>
            </a:r>
            <a:r>
              <a:rPr sz="1050" spc="-5" dirty="0">
                <a:latin typeface="Century Gothic"/>
                <a:cs typeface="Century Gothic"/>
              </a:rPr>
              <a:t> </a:t>
            </a:r>
            <a:r>
              <a:rPr sz="1050" spc="-10" dirty="0">
                <a:latin typeface="Century Gothic"/>
                <a:cs typeface="Century Gothic"/>
              </a:rPr>
              <a:t>customized</a:t>
            </a:r>
            <a:r>
              <a:rPr sz="1050" spc="-30" dirty="0">
                <a:latin typeface="Century Gothic"/>
                <a:cs typeface="Century Gothic"/>
              </a:rPr>
              <a:t> </a:t>
            </a:r>
            <a:r>
              <a:rPr sz="1050" dirty="0">
                <a:latin typeface="Century Gothic"/>
                <a:cs typeface="Century Gothic"/>
              </a:rPr>
              <a:t>care</a:t>
            </a:r>
            <a:r>
              <a:rPr sz="1050" spc="-15" dirty="0">
                <a:latin typeface="Century Gothic"/>
                <a:cs typeface="Century Gothic"/>
              </a:rPr>
              <a:t> </a:t>
            </a:r>
            <a:r>
              <a:rPr sz="1050" dirty="0">
                <a:latin typeface="Century Gothic"/>
                <a:cs typeface="Century Gothic"/>
              </a:rPr>
              <a:t>for</a:t>
            </a:r>
            <a:r>
              <a:rPr sz="1050" spc="-35" dirty="0">
                <a:latin typeface="Century Gothic"/>
                <a:cs typeface="Century Gothic"/>
              </a:rPr>
              <a:t> </a:t>
            </a:r>
            <a:r>
              <a:rPr sz="1050" dirty="0">
                <a:latin typeface="Century Gothic"/>
                <a:cs typeface="Century Gothic"/>
              </a:rPr>
              <a:t>hair</a:t>
            </a:r>
            <a:r>
              <a:rPr sz="1050" spc="-30" dirty="0">
                <a:latin typeface="Century Gothic"/>
                <a:cs typeface="Century Gothic"/>
              </a:rPr>
              <a:t> </a:t>
            </a:r>
            <a:r>
              <a:rPr sz="1050" dirty="0">
                <a:latin typeface="Century Gothic"/>
                <a:cs typeface="Century Gothic"/>
              </a:rPr>
              <a:t>skin</a:t>
            </a:r>
            <a:r>
              <a:rPr sz="1050" spc="-10" dirty="0">
                <a:latin typeface="Century Gothic"/>
                <a:cs typeface="Century Gothic"/>
              </a:rPr>
              <a:t> </a:t>
            </a:r>
            <a:r>
              <a:rPr sz="1050" dirty="0">
                <a:latin typeface="Century Gothic"/>
                <a:cs typeface="Century Gothic"/>
              </a:rPr>
              <a:t>and</a:t>
            </a:r>
            <a:r>
              <a:rPr sz="1050" spc="-15" dirty="0">
                <a:latin typeface="Century Gothic"/>
                <a:cs typeface="Century Gothic"/>
              </a:rPr>
              <a:t> </a:t>
            </a:r>
            <a:r>
              <a:rPr sz="1050" dirty="0">
                <a:latin typeface="Century Gothic"/>
                <a:cs typeface="Century Gothic"/>
              </a:rPr>
              <a:t>nail</a:t>
            </a:r>
            <a:r>
              <a:rPr sz="1050" spc="-20" dirty="0">
                <a:latin typeface="Century Gothic"/>
                <a:cs typeface="Century Gothic"/>
              </a:rPr>
              <a:t> </a:t>
            </a:r>
            <a:r>
              <a:rPr sz="1050" spc="-10" dirty="0">
                <a:latin typeface="Century Gothic"/>
                <a:cs typeface="Century Gothic"/>
              </a:rPr>
              <a:t>conditions</a:t>
            </a:r>
            <a:endParaRPr sz="1050" dirty="0">
              <a:latin typeface="Century Gothic"/>
              <a:cs typeface="Century Gothic"/>
            </a:endParaRPr>
          </a:p>
          <a:p>
            <a:pPr marL="12700">
              <a:lnSpc>
                <a:spcPct val="100000"/>
              </a:lnSpc>
            </a:pPr>
            <a:r>
              <a:rPr sz="1050" dirty="0">
                <a:latin typeface="Century Gothic"/>
                <a:cs typeface="Century Gothic"/>
              </a:rPr>
              <a:t>–</a:t>
            </a:r>
            <a:r>
              <a:rPr sz="1050" spc="25" dirty="0">
                <a:latin typeface="Century Gothic"/>
                <a:cs typeface="Century Gothic"/>
              </a:rPr>
              <a:t> </a:t>
            </a:r>
            <a:r>
              <a:rPr sz="1050" dirty="0">
                <a:latin typeface="Century Gothic"/>
                <a:cs typeface="Century Gothic"/>
              </a:rPr>
              <a:t>no</a:t>
            </a:r>
            <a:r>
              <a:rPr sz="1050" spc="5" dirty="0">
                <a:latin typeface="Century Gothic"/>
                <a:cs typeface="Century Gothic"/>
              </a:rPr>
              <a:t> </a:t>
            </a:r>
            <a:r>
              <a:rPr sz="1050" spc="-10" dirty="0">
                <a:latin typeface="Century Gothic"/>
                <a:cs typeface="Century Gothic"/>
              </a:rPr>
              <a:t>appointment</a:t>
            </a:r>
            <a:r>
              <a:rPr sz="1050" spc="-25" dirty="0">
                <a:latin typeface="Century Gothic"/>
                <a:cs typeface="Century Gothic"/>
              </a:rPr>
              <a:t> </a:t>
            </a:r>
            <a:r>
              <a:rPr sz="1050" spc="-10" dirty="0">
                <a:latin typeface="Century Gothic"/>
                <a:cs typeface="Century Gothic"/>
              </a:rPr>
              <a:t>required</a:t>
            </a:r>
            <a:endParaRPr sz="1050" dirty="0">
              <a:latin typeface="Century Gothic"/>
              <a:cs typeface="Century Gothic"/>
            </a:endParaRPr>
          </a:p>
          <a:p>
            <a:pPr marL="182245" marR="76835" indent="-170180">
              <a:lnSpc>
                <a:spcPct val="100000"/>
              </a:lnSpc>
              <a:buFont typeface="Arial"/>
              <a:buChar char="•"/>
              <a:tabLst>
                <a:tab pos="184785" algn="l"/>
              </a:tabLst>
            </a:pPr>
            <a:r>
              <a:rPr sz="1050" spc="-10" dirty="0">
                <a:latin typeface="Century Gothic"/>
                <a:cs typeface="Century Gothic"/>
              </a:rPr>
              <a:t>Board-certified</a:t>
            </a:r>
            <a:r>
              <a:rPr sz="1050" spc="-40" dirty="0">
                <a:latin typeface="Century Gothic"/>
                <a:cs typeface="Century Gothic"/>
              </a:rPr>
              <a:t> </a:t>
            </a:r>
            <a:r>
              <a:rPr sz="1050" dirty="0">
                <a:latin typeface="Century Gothic"/>
                <a:cs typeface="Century Gothic"/>
              </a:rPr>
              <a:t>dermatologists</a:t>
            </a:r>
            <a:r>
              <a:rPr sz="1050" spc="-20" dirty="0">
                <a:latin typeface="Century Gothic"/>
                <a:cs typeface="Century Gothic"/>
              </a:rPr>
              <a:t> </a:t>
            </a:r>
            <a:r>
              <a:rPr sz="1050" dirty="0">
                <a:latin typeface="Century Gothic"/>
                <a:cs typeface="Century Gothic"/>
              </a:rPr>
              <a:t>review</a:t>
            </a:r>
            <a:r>
              <a:rPr sz="1050" spc="-15" dirty="0">
                <a:latin typeface="Century Gothic"/>
                <a:cs typeface="Century Gothic"/>
              </a:rPr>
              <a:t> </a:t>
            </a:r>
            <a:r>
              <a:rPr sz="1050" dirty="0">
                <a:latin typeface="Century Gothic"/>
                <a:cs typeface="Century Gothic"/>
              </a:rPr>
              <a:t>pictures </a:t>
            </a:r>
            <a:r>
              <a:rPr sz="1050" spc="-25" dirty="0">
                <a:latin typeface="Century Gothic"/>
                <a:cs typeface="Century Gothic"/>
              </a:rPr>
              <a:t>and 	</a:t>
            </a:r>
            <a:r>
              <a:rPr sz="1050" dirty="0">
                <a:latin typeface="Century Gothic"/>
                <a:cs typeface="Century Gothic"/>
              </a:rPr>
              <a:t>symptoms;</a:t>
            </a:r>
            <a:r>
              <a:rPr sz="1050" spc="-55" dirty="0">
                <a:latin typeface="Century Gothic"/>
                <a:cs typeface="Century Gothic"/>
              </a:rPr>
              <a:t> </a:t>
            </a:r>
            <a:r>
              <a:rPr sz="1050" dirty="0">
                <a:latin typeface="Century Gothic"/>
                <a:cs typeface="Century Gothic"/>
              </a:rPr>
              <a:t>prescriptions</a:t>
            </a:r>
            <a:r>
              <a:rPr sz="1050" spc="-50" dirty="0">
                <a:latin typeface="Century Gothic"/>
                <a:cs typeface="Century Gothic"/>
              </a:rPr>
              <a:t> </a:t>
            </a:r>
            <a:r>
              <a:rPr sz="1050" dirty="0">
                <a:latin typeface="Century Gothic"/>
                <a:cs typeface="Century Gothic"/>
              </a:rPr>
              <a:t>available,</a:t>
            </a:r>
            <a:r>
              <a:rPr sz="1050" spc="-55" dirty="0">
                <a:latin typeface="Century Gothic"/>
                <a:cs typeface="Century Gothic"/>
              </a:rPr>
              <a:t> </a:t>
            </a:r>
            <a:r>
              <a:rPr sz="1050" dirty="0">
                <a:latin typeface="Century Gothic"/>
                <a:cs typeface="Century Gothic"/>
              </a:rPr>
              <a:t>if</a:t>
            </a:r>
            <a:r>
              <a:rPr sz="1050" spc="-25" dirty="0">
                <a:latin typeface="Century Gothic"/>
                <a:cs typeface="Century Gothic"/>
              </a:rPr>
              <a:t> </a:t>
            </a:r>
            <a:r>
              <a:rPr sz="1050" spc="-10" dirty="0">
                <a:latin typeface="Century Gothic"/>
                <a:cs typeface="Century Gothic"/>
              </a:rPr>
              <a:t>appropriate</a:t>
            </a:r>
            <a:endParaRPr sz="1050" dirty="0">
              <a:latin typeface="Century Gothic"/>
              <a:cs typeface="Century Gothic"/>
            </a:endParaRPr>
          </a:p>
          <a:p>
            <a:pPr marL="182245" marR="333375" indent="-170180">
              <a:lnSpc>
                <a:spcPct val="100000"/>
              </a:lnSpc>
              <a:buFont typeface="Arial"/>
              <a:buChar char="•"/>
              <a:tabLst>
                <a:tab pos="184785" algn="l"/>
              </a:tabLst>
            </a:pPr>
            <a:r>
              <a:rPr sz="1050" dirty="0">
                <a:latin typeface="Century Gothic"/>
                <a:cs typeface="Century Gothic"/>
              </a:rPr>
              <a:t>Care</a:t>
            </a:r>
            <a:r>
              <a:rPr sz="1050" spc="-30" dirty="0">
                <a:latin typeface="Century Gothic"/>
                <a:cs typeface="Century Gothic"/>
              </a:rPr>
              <a:t> </a:t>
            </a:r>
            <a:r>
              <a:rPr sz="1050" dirty="0">
                <a:latin typeface="Century Gothic"/>
                <a:cs typeface="Century Gothic"/>
              </a:rPr>
              <a:t>for</a:t>
            </a:r>
            <a:r>
              <a:rPr sz="1050" spc="-25" dirty="0">
                <a:latin typeface="Century Gothic"/>
                <a:cs typeface="Century Gothic"/>
              </a:rPr>
              <a:t> </a:t>
            </a:r>
            <a:r>
              <a:rPr sz="1050" dirty="0">
                <a:latin typeface="Century Gothic"/>
                <a:cs typeface="Century Gothic"/>
              </a:rPr>
              <a:t>common</a:t>
            </a:r>
            <a:r>
              <a:rPr sz="1050" spc="-50" dirty="0">
                <a:latin typeface="Century Gothic"/>
                <a:cs typeface="Century Gothic"/>
              </a:rPr>
              <a:t> </a:t>
            </a:r>
            <a:r>
              <a:rPr sz="1050" dirty="0">
                <a:latin typeface="Century Gothic"/>
                <a:cs typeface="Century Gothic"/>
              </a:rPr>
              <a:t>skin,</a:t>
            </a:r>
            <a:r>
              <a:rPr sz="1050" spc="-20" dirty="0">
                <a:latin typeface="Century Gothic"/>
                <a:cs typeface="Century Gothic"/>
              </a:rPr>
              <a:t> </a:t>
            </a:r>
            <a:r>
              <a:rPr sz="1050" dirty="0">
                <a:latin typeface="Century Gothic"/>
                <a:cs typeface="Century Gothic"/>
              </a:rPr>
              <a:t>hair</a:t>
            </a:r>
            <a:r>
              <a:rPr sz="1050" spc="-35" dirty="0">
                <a:latin typeface="Century Gothic"/>
                <a:cs typeface="Century Gothic"/>
              </a:rPr>
              <a:t> </a:t>
            </a:r>
            <a:r>
              <a:rPr sz="1050" dirty="0">
                <a:latin typeface="Century Gothic"/>
                <a:cs typeface="Century Gothic"/>
              </a:rPr>
              <a:t>and</a:t>
            </a:r>
            <a:r>
              <a:rPr sz="1050" spc="-20" dirty="0">
                <a:latin typeface="Century Gothic"/>
                <a:cs typeface="Century Gothic"/>
              </a:rPr>
              <a:t> </a:t>
            </a:r>
            <a:r>
              <a:rPr sz="1050" dirty="0">
                <a:latin typeface="Century Gothic"/>
                <a:cs typeface="Century Gothic"/>
              </a:rPr>
              <a:t>nail</a:t>
            </a:r>
            <a:r>
              <a:rPr sz="1050" spc="-25" dirty="0">
                <a:latin typeface="Century Gothic"/>
                <a:cs typeface="Century Gothic"/>
              </a:rPr>
              <a:t> </a:t>
            </a:r>
            <a:r>
              <a:rPr sz="1050" spc="-10" dirty="0">
                <a:latin typeface="Century Gothic"/>
                <a:cs typeface="Century Gothic"/>
              </a:rPr>
              <a:t>conditions 	</a:t>
            </a:r>
            <a:r>
              <a:rPr sz="1050" dirty="0">
                <a:latin typeface="Century Gothic"/>
                <a:cs typeface="Century Gothic"/>
              </a:rPr>
              <a:t>including</a:t>
            </a:r>
            <a:r>
              <a:rPr sz="1050" spc="-45" dirty="0">
                <a:latin typeface="Century Gothic"/>
                <a:cs typeface="Century Gothic"/>
              </a:rPr>
              <a:t> </a:t>
            </a:r>
            <a:r>
              <a:rPr sz="1050" dirty="0">
                <a:latin typeface="Century Gothic"/>
                <a:cs typeface="Century Gothic"/>
              </a:rPr>
              <a:t>acne,</a:t>
            </a:r>
            <a:r>
              <a:rPr sz="1050" spc="-35" dirty="0">
                <a:latin typeface="Century Gothic"/>
                <a:cs typeface="Century Gothic"/>
              </a:rPr>
              <a:t> </a:t>
            </a:r>
            <a:r>
              <a:rPr sz="1050" dirty="0">
                <a:latin typeface="Century Gothic"/>
                <a:cs typeface="Century Gothic"/>
              </a:rPr>
              <a:t>eczema,</a:t>
            </a:r>
            <a:r>
              <a:rPr sz="1050" spc="-35" dirty="0">
                <a:latin typeface="Century Gothic"/>
                <a:cs typeface="Century Gothic"/>
              </a:rPr>
              <a:t> </a:t>
            </a:r>
            <a:r>
              <a:rPr sz="1050" dirty="0">
                <a:latin typeface="Century Gothic"/>
                <a:cs typeface="Century Gothic"/>
              </a:rPr>
              <a:t>psoriasis,</a:t>
            </a:r>
            <a:r>
              <a:rPr sz="1050" spc="-20" dirty="0">
                <a:latin typeface="Century Gothic"/>
                <a:cs typeface="Century Gothic"/>
              </a:rPr>
              <a:t> </a:t>
            </a:r>
            <a:r>
              <a:rPr sz="1050" spc="-10" dirty="0">
                <a:latin typeface="Century Gothic"/>
                <a:cs typeface="Century Gothic"/>
              </a:rPr>
              <a:t>rosacea, 	</a:t>
            </a:r>
            <a:r>
              <a:rPr sz="1050" dirty="0">
                <a:latin typeface="Century Gothic"/>
                <a:cs typeface="Century Gothic"/>
              </a:rPr>
              <a:t>suspicious</a:t>
            </a:r>
            <a:r>
              <a:rPr sz="1050" spc="-40" dirty="0">
                <a:latin typeface="Century Gothic"/>
                <a:cs typeface="Century Gothic"/>
              </a:rPr>
              <a:t> </a:t>
            </a:r>
            <a:r>
              <a:rPr sz="1050" dirty="0">
                <a:latin typeface="Century Gothic"/>
                <a:cs typeface="Century Gothic"/>
              </a:rPr>
              <a:t>spots</a:t>
            </a:r>
            <a:r>
              <a:rPr sz="1050" spc="-35" dirty="0">
                <a:latin typeface="Century Gothic"/>
                <a:cs typeface="Century Gothic"/>
              </a:rPr>
              <a:t> </a:t>
            </a:r>
            <a:r>
              <a:rPr sz="1050" dirty="0">
                <a:latin typeface="Century Gothic"/>
                <a:cs typeface="Century Gothic"/>
              </a:rPr>
              <a:t>and</a:t>
            </a:r>
            <a:r>
              <a:rPr sz="1050" spc="-40" dirty="0">
                <a:latin typeface="Century Gothic"/>
                <a:cs typeface="Century Gothic"/>
              </a:rPr>
              <a:t> </a:t>
            </a:r>
            <a:r>
              <a:rPr sz="1050" spc="-20" dirty="0">
                <a:latin typeface="Century Gothic"/>
                <a:cs typeface="Century Gothic"/>
              </a:rPr>
              <a:t>more</a:t>
            </a:r>
            <a:endParaRPr sz="1050" dirty="0">
              <a:latin typeface="Century Gothic"/>
              <a:cs typeface="Century Gothic"/>
            </a:endParaRPr>
          </a:p>
          <a:p>
            <a:pPr marL="182245" marR="133985" indent="-170180">
              <a:lnSpc>
                <a:spcPct val="100000"/>
              </a:lnSpc>
              <a:buFont typeface="Arial"/>
              <a:buChar char="•"/>
              <a:tabLst>
                <a:tab pos="184785" algn="l"/>
              </a:tabLst>
            </a:pPr>
            <a:r>
              <a:rPr sz="1050" dirty="0">
                <a:latin typeface="Century Gothic"/>
                <a:cs typeface="Century Gothic"/>
              </a:rPr>
              <a:t>Diagnosis</a:t>
            </a:r>
            <a:r>
              <a:rPr sz="1050" spc="-10" dirty="0">
                <a:latin typeface="Century Gothic"/>
                <a:cs typeface="Century Gothic"/>
              </a:rPr>
              <a:t> </a:t>
            </a:r>
            <a:r>
              <a:rPr sz="1050" dirty="0">
                <a:latin typeface="Century Gothic"/>
                <a:cs typeface="Century Gothic"/>
              </a:rPr>
              <a:t>and</a:t>
            </a:r>
            <a:r>
              <a:rPr sz="1050" spc="-15" dirty="0">
                <a:latin typeface="Century Gothic"/>
                <a:cs typeface="Century Gothic"/>
              </a:rPr>
              <a:t> </a:t>
            </a:r>
            <a:r>
              <a:rPr sz="1050" spc="-10" dirty="0">
                <a:latin typeface="Century Gothic"/>
                <a:cs typeface="Century Gothic"/>
              </a:rPr>
              <a:t>customized</a:t>
            </a:r>
            <a:r>
              <a:rPr sz="1050" spc="-35" dirty="0">
                <a:latin typeface="Century Gothic"/>
                <a:cs typeface="Century Gothic"/>
              </a:rPr>
              <a:t> </a:t>
            </a:r>
            <a:r>
              <a:rPr sz="1050" dirty="0">
                <a:latin typeface="Century Gothic"/>
                <a:cs typeface="Century Gothic"/>
              </a:rPr>
              <a:t>treatment</a:t>
            </a:r>
            <a:r>
              <a:rPr sz="1050" spc="-30" dirty="0">
                <a:latin typeface="Century Gothic"/>
                <a:cs typeface="Century Gothic"/>
              </a:rPr>
              <a:t> </a:t>
            </a:r>
            <a:r>
              <a:rPr sz="1050" dirty="0">
                <a:latin typeface="Century Gothic"/>
                <a:cs typeface="Century Gothic"/>
              </a:rPr>
              <a:t>plan,</a:t>
            </a:r>
            <a:r>
              <a:rPr sz="1050" spc="-40" dirty="0">
                <a:latin typeface="Century Gothic"/>
                <a:cs typeface="Century Gothic"/>
              </a:rPr>
              <a:t> </a:t>
            </a:r>
            <a:r>
              <a:rPr sz="1050" spc="-10" dirty="0">
                <a:latin typeface="Century Gothic"/>
                <a:cs typeface="Century Gothic"/>
              </a:rPr>
              <a:t>usually 	</a:t>
            </a:r>
            <a:r>
              <a:rPr sz="1050" dirty="0">
                <a:latin typeface="Century Gothic"/>
                <a:cs typeface="Century Gothic"/>
              </a:rPr>
              <a:t>within</a:t>
            </a:r>
            <a:r>
              <a:rPr sz="1050" spc="-40" dirty="0">
                <a:latin typeface="Century Gothic"/>
                <a:cs typeface="Century Gothic"/>
              </a:rPr>
              <a:t> </a:t>
            </a:r>
            <a:r>
              <a:rPr sz="1050" dirty="0">
                <a:latin typeface="Century Gothic"/>
                <a:cs typeface="Century Gothic"/>
              </a:rPr>
              <a:t>24</a:t>
            </a:r>
            <a:r>
              <a:rPr sz="1050" spc="-5" dirty="0">
                <a:latin typeface="Century Gothic"/>
                <a:cs typeface="Century Gothic"/>
              </a:rPr>
              <a:t> </a:t>
            </a:r>
            <a:r>
              <a:rPr sz="1050" spc="-20" dirty="0">
                <a:latin typeface="Century Gothic"/>
                <a:cs typeface="Century Gothic"/>
              </a:rPr>
              <a:t>hours</a:t>
            </a:r>
            <a:endParaRPr sz="1050" dirty="0">
              <a:latin typeface="Century Gothic"/>
              <a:cs typeface="Century Gothic"/>
            </a:endParaRPr>
          </a:p>
        </p:txBody>
      </p:sp>
      <p:sp>
        <p:nvSpPr>
          <p:cNvPr id="18" name="object 18"/>
          <p:cNvSpPr txBox="1"/>
          <p:nvPr/>
        </p:nvSpPr>
        <p:spPr>
          <a:xfrm>
            <a:off x="5410200" y="2334767"/>
            <a:ext cx="2362200" cy="700192"/>
          </a:xfrm>
          <a:prstGeom prst="rect">
            <a:avLst/>
          </a:prstGeom>
          <a:solidFill>
            <a:srgbClr val="1F487C"/>
          </a:solidFill>
        </p:spPr>
        <p:txBody>
          <a:bodyPr vert="horz" wrap="square" lIns="0" tIns="0" rIns="0" bIns="0" rtlCol="0">
            <a:spAutoFit/>
          </a:bodyPr>
          <a:lstStyle/>
          <a:p>
            <a:pPr marL="92710">
              <a:lnSpc>
                <a:spcPts val="2135"/>
              </a:lnSpc>
            </a:pPr>
            <a:r>
              <a:rPr sz="1800" b="1" dirty="0">
                <a:solidFill>
                  <a:srgbClr val="FFFFFF"/>
                </a:solidFill>
                <a:latin typeface="Century Gothic"/>
                <a:cs typeface="Century Gothic"/>
              </a:rPr>
              <a:t>Telehealth</a:t>
            </a:r>
            <a:r>
              <a:rPr sz="1800" b="1" spc="-70" dirty="0">
                <a:solidFill>
                  <a:srgbClr val="FFFFFF"/>
                </a:solidFill>
                <a:latin typeface="Century Gothic"/>
                <a:cs typeface="Century Gothic"/>
              </a:rPr>
              <a:t> </a:t>
            </a:r>
            <a:r>
              <a:rPr sz="1800" b="1" spc="-10" dirty="0">
                <a:solidFill>
                  <a:srgbClr val="FFFFFF"/>
                </a:solidFill>
                <a:latin typeface="Century Gothic"/>
                <a:cs typeface="Century Gothic"/>
              </a:rPr>
              <a:t>Copay:</a:t>
            </a:r>
            <a:endParaRPr sz="1800" dirty="0">
              <a:latin typeface="Century Gothic"/>
              <a:cs typeface="Century Gothic"/>
            </a:endParaRPr>
          </a:p>
          <a:p>
            <a:pPr marL="92710" marR="997585">
              <a:lnSpc>
                <a:spcPct val="100000"/>
              </a:lnSpc>
              <a:spcBef>
                <a:spcPts val="15"/>
              </a:spcBef>
            </a:pPr>
            <a:r>
              <a:rPr sz="1400" b="1" dirty="0">
                <a:solidFill>
                  <a:srgbClr val="FFFFFF"/>
                </a:solidFill>
                <a:latin typeface="Century Gothic"/>
                <a:cs typeface="Century Gothic"/>
              </a:rPr>
              <a:t>Gold</a:t>
            </a:r>
            <a:r>
              <a:rPr sz="1400" b="1" spc="-35" dirty="0">
                <a:solidFill>
                  <a:srgbClr val="FFFFFF"/>
                </a:solidFill>
                <a:latin typeface="Century Gothic"/>
                <a:cs typeface="Century Gothic"/>
              </a:rPr>
              <a:t> </a:t>
            </a:r>
            <a:r>
              <a:rPr sz="1400" b="1" dirty="0">
                <a:solidFill>
                  <a:srgbClr val="FFFFFF"/>
                </a:solidFill>
                <a:latin typeface="Century Gothic"/>
                <a:cs typeface="Century Gothic"/>
              </a:rPr>
              <a:t>Plan:</a:t>
            </a:r>
            <a:r>
              <a:rPr sz="1400" b="1" spc="-25" dirty="0">
                <a:solidFill>
                  <a:srgbClr val="FFFFFF"/>
                </a:solidFill>
                <a:latin typeface="Century Gothic"/>
                <a:cs typeface="Century Gothic"/>
              </a:rPr>
              <a:t> $15</a:t>
            </a:r>
            <a:r>
              <a:rPr lang="en-US" sz="1400" b="1" spc="-25" dirty="0">
                <a:solidFill>
                  <a:srgbClr val="FFFFFF"/>
                </a:solidFill>
                <a:latin typeface="Century Gothic"/>
                <a:cs typeface="Century Gothic"/>
              </a:rPr>
              <a:t> </a:t>
            </a:r>
            <a:r>
              <a:rPr sz="1400" b="1" spc="-25" dirty="0">
                <a:solidFill>
                  <a:srgbClr val="FFFFFF"/>
                </a:solidFill>
                <a:latin typeface="Century Gothic"/>
                <a:cs typeface="Century Gothic"/>
              </a:rPr>
              <a:t> </a:t>
            </a:r>
            <a:r>
              <a:rPr sz="1400" b="1" dirty="0">
                <a:solidFill>
                  <a:srgbClr val="FFFFFF"/>
                </a:solidFill>
                <a:latin typeface="Century Gothic"/>
                <a:cs typeface="Century Gothic"/>
              </a:rPr>
              <a:t>Silver</a:t>
            </a:r>
            <a:r>
              <a:rPr sz="1400" b="1" spc="-45" dirty="0">
                <a:solidFill>
                  <a:srgbClr val="FFFFFF"/>
                </a:solidFill>
                <a:latin typeface="Century Gothic"/>
                <a:cs typeface="Century Gothic"/>
              </a:rPr>
              <a:t> </a:t>
            </a:r>
            <a:r>
              <a:rPr sz="1400" b="1" dirty="0">
                <a:solidFill>
                  <a:srgbClr val="FFFFFF"/>
                </a:solidFill>
                <a:latin typeface="Century Gothic"/>
                <a:cs typeface="Century Gothic"/>
              </a:rPr>
              <a:t>Plan:</a:t>
            </a:r>
            <a:r>
              <a:rPr sz="1400" b="1" spc="-45" dirty="0">
                <a:solidFill>
                  <a:srgbClr val="FFFFFF"/>
                </a:solidFill>
                <a:latin typeface="Century Gothic"/>
                <a:cs typeface="Century Gothic"/>
              </a:rPr>
              <a:t> </a:t>
            </a:r>
            <a:r>
              <a:rPr sz="1400" b="1" spc="-25" dirty="0">
                <a:solidFill>
                  <a:srgbClr val="FFFFFF"/>
                </a:solidFill>
                <a:latin typeface="Century Gothic"/>
                <a:cs typeface="Century Gothic"/>
              </a:rPr>
              <a:t>$20</a:t>
            </a:r>
            <a:endParaRPr sz="1400" dirty="0">
              <a:latin typeface="Century Gothic"/>
              <a:cs typeface="Century Gothic"/>
            </a:endParaRPr>
          </a:p>
        </p:txBody>
      </p:sp>
      <p:sp>
        <p:nvSpPr>
          <p:cNvPr id="19" name="object 19"/>
          <p:cNvSpPr txBox="1"/>
          <p:nvPr/>
        </p:nvSpPr>
        <p:spPr>
          <a:xfrm>
            <a:off x="271983" y="7220534"/>
            <a:ext cx="3451225" cy="987425"/>
          </a:xfrm>
          <a:prstGeom prst="rect">
            <a:avLst/>
          </a:prstGeom>
        </p:spPr>
        <p:txBody>
          <a:bodyPr vert="horz" wrap="square" lIns="0" tIns="13335" rIns="0" bIns="0" rtlCol="0">
            <a:spAutoFit/>
          </a:bodyPr>
          <a:lstStyle/>
          <a:p>
            <a:pPr marL="12700">
              <a:lnSpc>
                <a:spcPct val="100000"/>
              </a:lnSpc>
              <a:spcBef>
                <a:spcPts val="105"/>
              </a:spcBef>
            </a:pPr>
            <a:r>
              <a:rPr sz="1050" b="1" dirty="0">
                <a:solidFill>
                  <a:srgbClr val="1F487C"/>
                </a:solidFill>
                <a:latin typeface="Century Gothic"/>
                <a:cs typeface="Century Gothic"/>
              </a:rPr>
              <a:t>Urgent</a:t>
            </a:r>
            <a:r>
              <a:rPr sz="1050" b="1" spc="-30" dirty="0">
                <a:solidFill>
                  <a:srgbClr val="1F487C"/>
                </a:solidFill>
                <a:latin typeface="Century Gothic"/>
                <a:cs typeface="Century Gothic"/>
              </a:rPr>
              <a:t> </a:t>
            </a:r>
            <a:r>
              <a:rPr sz="1050" b="1" spc="-20" dirty="0">
                <a:solidFill>
                  <a:srgbClr val="1F487C"/>
                </a:solidFill>
                <a:latin typeface="Century Gothic"/>
                <a:cs typeface="Century Gothic"/>
              </a:rPr>
              <a:t>Care</a:t>
            </a:r>
            <a:endParaRPr sz="1050" dirty="0">
              <a:latin typeface="Century Gothic"/>
              <a:cs typeface="Century Gothic"/>
            </a:endParaRPr>
          </a:p>
          <a:p>
            <a:pPr marL="12700">
              <a:lnSpc>
                <a:spcPct val="100000"/>
              </a:lnSpc>
              <a:spcBef>
                <a:spcPts val="5"/>
              </a:spcBef>
            </a:pPr>
            <a:r>
              <a:rPr sz="1050" dirty="0">
                <a:latin typeface="Century Gothic"/>
                <a:cs typeface="Century Gothic"/>
              </a:rPr>
              <a:t>On</a:t>
            </a:r>
            <a:r>
              <a:rPr sz="1050" spc="-20" dirty="0">
                <a:latin typeface="Century Gothic"/>
                <a:cs typeface="Century Gothic"/>
              </a:rPr>
              <a:t> </a:t>
            </a:r>
            <a:r>
              <a:rPr sz="1050" dirty="0">
                <a:latin typeface="Century Gothic"/>
                <a:cs typeface="Century Gothic"/>
              </a:rPr>
              <a:t>demand</a:t>
            </a:r>
            <a:r>
              <a:rPr sz="1050" spc="-30" dirty="0">
                <a:latin typeface="Century Gothic"/>
                <a:cs typeface="Century Gothic"/>
              </a:rPr>
              <a:t> </a:t>
            </a:r>
            <a:r>
              <a:rPr sz="1050" dirty="0">
                <a:latin typeface="Century Gothic"/>
                <a:cs typeface="Century Gothic"/>
              </a:rPr>
              <a:t>care</a:t>
            </a:r>
            <a:r>
              <a:rPr sz="1050" spc="-25" dirty="0">
                <a:latin typeface="Century Gothic"/>
                <a:cs typeface="Century Gothic"/>
              </a:rPr>
              <a:t> </a:t>
            </a:r>
            <a:r>
              <a:rPr sz="1050" dirty="0">
                <a:latin typeface="Century Gothic"/>
                <a:cs typeface="Century Gothic"/>
              </a:rPr>
              <a:t>for</a:t>
            </a:r>
            <a:r>
              <a:rPr sz="1050" spc="-35" dirty="0">
                <a:latin typeface="Century Gothic"/>
                <a:cs typeface="Century Gothic"/>
              </a:rPr>
              <a:t> </a:t>
            </a:r>
            <a:r>
              <a:rPr sz="1050" dirty="0">
                <a:latin typeface="Century Gothic"/>
                <a:cs typeface="Century Gothic"/>
              </a:rPr>
              <a:t>minor</a:t>
            </a:r>
            <a:r>
              <a:rPr sz="1050" spc="-45" dirty="0">
                <a:latin typeface="Century Gothic"/>
                <a:cs typeface="Century Gothic"/>
              </a:rPr>
              <a:t> </a:t>
            </a:r>
            <a:r>
              <a:rPr sz="1050" dirty="0">
                <a:latin typeface="Century Gothic"/>
                <a:cs typeface="Century Gothic"/>
              </a:rPr>
              <a:t>medical</a:t>
            </a:r>
            <a:r>
              <a:rPr sz="1050" spc="-40" dirty="0">
                <a:latin typeface="Century Gothic"/>
                <a:cs typeface="Century Gothic"/>
              </a:rPr>
              <a:t> </a:t>
            </a:r>
            <a:r>
              <a:rPr sz="1050" spc="-10" dirty="0">
                <a:latin typeface="Century Gothic"/>
                <a:cs typeface="Century Gothic"/>
              </a:rPr>
              <a:t>conditions</a:t>
            </a:r>
            <a:endParaRPr sz="1050" dirty="0">
              <a:latin typeface="Century Gothic"/>
              <a:cs typeface="Century Gothic"/>
            </a:endParaRPr>
          </a:p>
          <a:p>
            <a:pPr marL="182880" indent="-170180">
              <a:lnSpc>
                <a:spcPct val="100000"/>
              </a:lnSpc>
              <a:buFont typeface="Arial"/>
              <a:buChar char="•"/>
              <a:tabLst>
                <a:tab pos="182880" algn="l"/>
              </a:tabLst>
            </a:pPr>
            <a:r>
              <a:rPr sz="1050" spc="-10" dirty="0">
                <a:latin typeface="Century Gothic"/>
                <a:cs typeface="Century Gothic"/>
              </a:rPr>
              <a:t>On-</a:t>
            </a:r>
            <a:r>
              <a:rPr sz="1050" dirty="0">
                <a:latin typeface="Century Gothic"/>
                <a:cs typeface="Century Gothic"/>
              </a:rPr>
              <a:t>demand</a:t>
            </a:r>
            <a:r>
              <a:rPr sz="1050" spc="-65" dirty="0">
                <a:latin typeface="Century Gothic"/>
                <a:cs typeface="Century Gothic"/>
              </a:rPr>
              <a:t> </a:t>
            </a:r>
            <a:r>
              <a:rPr sz="1050" dirty="0">
                <a:latin typeface="Century Gothic"/>
                <a:cs typeface="Century Gothic"/>
              </a:rPr>
              <a:t>24/7/365,</a:t>
            </a:r>
            <a:r>
              <a:rPr sz="1050" spc="-25" dirty="0">
                <a:latin typeface="Century Gothic"/>
                <a:cs typeface="Century Gothic"/>
              </a:rPr>
              <a:t> </a:t>
            </a:r>
            <a:r>
              <a:rPr sz="1050" dirty="0">
                <a:latin typeface="Century Gothic"/>
                <a:cs typeface="Century Gothic"/>
              </a:rPr>
              <a:t>including</a:t>
            </a:r>
            <a:r>
              <a:rPr sz="1050" spc="-70" dirty="0">
                <a:latin typeface="Century Gothic"/>
                <a:cs typeface="Century Gothic"/>
              </a:rPr>
              <a:t> </a:t>
            </a:r>
            <a:r>
              <a:rPr sz="1050" spc="-10" dirty="0">
                <a:latin typeface="Century Gothic"/>
                <a:cs typeface="Century Gothic"/>
              </a:rPr>
              <a:t>holidays</a:t>
            </a:r>
            <a:endParaRPr sz="1050" dirty="0">
              <a:latin typeface="Century Gothic"/>
              <a:cs typeface="Century Gothic"/>
            </a:endParaRPr>
          </a:p>
          <a:p>
            <a:pPr marL="182880" indent="-170180">
              <a:lnSpc>
                <a:spcPct val="100000"/>
              </a:lnSpc>
              <a:buFont typeface="Arial"/>
              <a:buChar char="•"/>
              <a:tabLst>
                <a:tab pos="182880" algn="l"/>
              </a:tabLst>
            </a:pPr>
            <a:r>
              <a:rPr sz="1050" dirty="0">
                <a:latin typeface="Century Gothic"/>
                <a:cs typeface="Century Gothic"/>
              </a:rPr>
              <a:t>Care</a:t>
            </a:r>
            <a:r>
              <a:rPr sz="1050" spc="-40" dirty="0">
                <a:latin typeface="Century Gothic"/>
                <a:cs typeface="Century Gothic"/>
              </a:rPr>
              <a:t> </a:t>
            </a:r>
            <a:r>
              <a:rPr sz="1050" dirty="0">
                <a:latin typeface="Century Gothic"/>
                <a:cs typeface="Century Gothic"/>
              </a:rPr>
              <a:t>for</a:t>
            </a:r>
            <a:r>
              <a:rPr sz="1050" spc="-30" dirty="0">
                <a:latin typeface="Century Gothic"/>
                <a:cs typeface="Century Gothic"/>
              </a:rPr>
              <a:t> </a:t>
            </a:r>
            <a:r>
              <a:rPr sz="1050" dirty="0">
                <a:latin typeface="Century Gothic"/>
                <a:cs typeface="Century Gothic"/>
              </a:rPr>
              <a:t>hundreds</a:t>
            </a:r>
            <a:r>
              <a:rPr sz="1050" spc="-10" dirty="0">
                <a:latin typeface="Century Gothic"/>
                <a:cs typeface="Century Gothic"/>
              </a:rPr>
              <a:t> </a:t>
            </a:r>
            <a:r>
              <a:rPr sz="1050" dirty="0">
                <a:latin typeface="Century Gothic"/>
                <a:cs typeface="Century Gothic"/>
              </a:rPr>
              <a:t>of</a:t>
            </a:r>
            <a:r>
              <a:rPr sz="1050" spc="-30" dirty="0">
                <a:latin typeface="Century Gothic"/>
                <a:cs typeface="Century Gothic"/>
              </a:rPr>
              <a:t> </a:t>
            </a:r>
            <a:r>
              <a:rPr sz="1050" dirty="0">
                <a:latin typeface="Century Gothic"/>
                <a:cs typeface="Century Gothic"/>
              </a:rPr>
              <a:t>minor</a:t>
            </a:r>
            <a:r>
              <a:rPr sz="1050" spc="-50" dirty="0">
                <a:latin typeface="Century Gothic"/>
                <a:cs typeface="Century Gothic"/>
              </a:rPr>
              <a:t> </a:t>
            </a:r>
            <a:r>
              <a:rPr sz="1050" dirty="0">
                <a:latin typeface="Century Gothic"/>
                <a:cs typeface="Century Gothic"/>
              </a:rPr>
              <a:t>medical</a:t>
            </a:r>
            <a:r>
              <a:rPr sz="1050" spc="-50" dirty="0">
                <a:latin typeface="Century Gothic"/>
                <a:cs typeface="Century Gothic"/>
              </a:rPr>
              <a:t> </a:t>
            </a:r>
            <a:r>
              <a:rPr sz="1050" spc="-10" dirty="0">
                <a:latin typeface="Century Gothic"/>
                <a:cs typeface="Century Gothic"/>
              </a:rPr>
              <a:t>conditions</a:t>
            </a:r>
            <a:endParaRPr sz="1050" dirty="0">
              <a:latin typeface="Century Gothic"/>
              <a:cs typeface="Century Gothic"/>
            </a:endParaRPr>
          </a:p>
          <a:p>
            <a:pPr marL="182245" marR="5080" indent="-170180">
              <a:lnSpc>
                <a:spcPct val="100000"/>
              </a:lnSpc>
              <a:buFont typeface="Arial"/>
              <a:buChar char="•"/>
              <a:tabLst>
                <a:tab pos="184785" algn="l"/>
              </a:tabLst>
            </a:pPr>
            <a:r>
              <a:rPr sz="1050" dirty="0">
                <a:latin typeface="Century Gothic"/>
                <a:cs typeface="Century Gothic"/>
              </a:rPr>
              <a:t>A</a:t>
            </a:r>
            <a:r>
              <a:rPr sz="1050" spc="-25" dirty="0">
                <a:latin typeface="Century Gothic"/>
                <a:cs typeface="Century Gothic"/>
              </a:rPr>
              <a:t> </a:t>
            </a:r>
            <a:r>
              <a:rPr sz="1050" dirty="0">
                <a:latin typeface="Century Gothic"/>
                <a:cs typeface="Century Gothic"/>
              </a:rPr>
              <a:t>convenient</a:t>
            </a:r>
            <a:r>
              <a:rPr sz="1050" spc="-60" dirty="0">
                <a:latin typeface="Century Gothic"/>
                <a:cs typeface="Century Gothic"/>
              </a:rPr>
              <a:t> </a:t>
            </a:r>
            <a:r>
              <a:rPr sz="1050" dirty="0">
                <a:latin typeface="Century Gothic"/>
                <a:cs typeface="Century Gothic"/>
              </a:rPr>
              <a:t>and</a:t>
            </a:r>
            <a:r>
              <a:rPr sz="1050" spc="-30" dirty="0">
                <a:latin typeface="Century Gothic"/>
                <a:cs typeface="Century Gothic"/>
              </a:rPr>
              <a:t> </a:t>
            </a:r>
            <a:r>
              <a:rPr sz="1050" dirty="0">
                <a:latin typeface="Century Gothic"/>
                <a:cs typeface="Century Gothic"/>
              </a:rPr>
              <a:t>affordable</a:t>
            </a:r>
            <a:r>
              <a:rPr sz="1050" spc="-40" dirty="0">
                <a:latin typeface="Century Gothic"/>
                <a:cs typeface="Century Gothic"/>
              </a:rPr>
              <a:t> </a:t>
            </a:r>
            <a:r>
              <a:rPr sz="1050" dirty="0">
                <a:latin typeface="Century Gothic"/>
                <a:cs typeface="Century Gothic"/>
              </a:rPr>
              <a:t>alternative</a:t>
            </a:r>
            <a:r>
              <a:rPr sz="1050" spc="-50" dirty="0">
                <a:latin typeface="Century Gothic"/>
                <a:cs typeface="Century Gothic"/>
              </a:rPr>
              <a:t> </a:t>
            </a:r>
            <a:r>
              <a:rPr sz="1050" dirty="0">
                <a:latin typeface="Century Gothic"/>
                <a:cs typeface="Century Gothic"/>
              </a:rPr>
              <a:t>to</a:t>
            </a:r>
            <a:r>
              <a:rPr sz="1050" spc="-30" dirty="0">
                <a:latin typeface="Century Gothic"/>
                <a:cs typeface="Century Gothic"/>
              </a:rPr>
              <a:t> </a:t>
            </a:r>
            <a:r>
              <a:rPr sz="1050" spc="-10" dirty="0">
                <a:latin typeface="Century Gothic"/>
                <a:cs typeface="Century Gothic"/>
              </a:rPr>
              <a:t>urgent 	</a:t>
            </a:r>
            <a:r>
              <a:rPr sz="1050" dirty="0">
                <a:latin typeface="Century Gothic"/>
                <a:cs typeface="Century Gothic"/>
              </a:rPr>
              <a:t>care</a:t>
            </a:r>
            <a:r>
              <a:rPr sz="1050" spc="-35" dirty="0">
                <a:latin typeface="Century Gothic"/>
                <a:cs typeface="Century Gothic"/>
              </a:rPr>
              <a:t> </a:t>
            </a:r>
            <a:r>
              <a:rPr sz="1050" dirty="0">
                <a:latin typeface="Century Gothic"/>
                <a:cs typeface="Century Gothic"/>
              </a:rPr>
              <a:t>centers</a:t>
            </a:r>
            <a:r>
              <a:rPr sz="1050" spc="-30" dirty="0">
                <a:latin typeface="Century Gothic"/>
                <a:cs typeface="Century Gothic"/>
              </a:rPr>
              <a:t> </a:t>
            </a:r>
            <a:r>
              <a:rPr sz="1050" dirty="0">
                <a:latin typeface="Century Gothic"/>
                <a:cs typeface="Century Gothic"/>
              </a:rPr>
              <a:t>and</a:t>
            </a:r>
            <a:r>
              <a:rPr sz="1050" spc="-35" dirty="0">
                <a:latin typeface="Century Gothic"/>
                <a:cs typeface="Century Gothic"/>
              </a:rPr>
              <a:t> </a:t>
            </a:r>
            <a:r>
              <a:rPr sz="1050" dirty="0">
                <a:latin typeface="Century Gothic"/>
                <a:cs typeface="Century Gothic"/>
              </a:rPr>
              <a:t>the</a:t>
            </a:r>
            <a:r>
              <a:rPr sz="1050" spc="-20" dirty="0">
                <a:latin typeface="Century Gothic"/>
                <a:cs typeface="Century Gothic"/>
              </a:rPr>
              <a:t> </a:t>
            </a:r>
            <a:r>
              <a:rPr sz="1050" dirty="0">
                <a:latin typeface="Century Gothic"/>
                <a:cs typeface="Century Gothic"/>
              </a:rPr>
              <a:t>emergency</a:t>
            </a:r>
            <a:r>
              <a:rPr sz="1050" spc="-45" dirty="0">
                <a:latin typeface="Century Gothic"/>
                <a:cs typeface="Century Gothic"/>
              </a:rPr>
              <a:t> </a:t>
            </a:r>
            <a:r>
              <a:rPr sz="1050" spc="-20" dirty="0">
                <a:latin typeface="Century Gothic"/>
                <a:cs typeface="Century Gothic"/>
              </a:rPr>
              <a:t>room</a:t>
            </a:r>
            <a:endParaRPr sz="1050" dirty="0">
              <a:latin typeface="Century Gothic"/>
              <a:cs typeface="Century Gothic"/>
            </a:endParaRPr>
          </a:p>
        </p:txBody>
      </p:sp>
      <p:sp>
        <p:nvSpPr>
          <p:cNvPr id="20" name="object 20"/>
          <p:cNvSpPr txBox="1"/>
          <p:nvPr/>
        </p:nvSpPr>
        <p:spPr>
          <a:xfrm>
            <a:off x="271983" y="8181213"/>
            <a:ext cx="2590800" cy="186690"/>
          </a:xfrm>
          <a:prstGeom prst="rect">
            <a:avLst/>
          </a:prstGeom>
        </p:spPr>
        <p:txBody>
          <a:bodyPr vert="horz" wrap="square" lIns="0" tIns="13335" rIns="0" bIns="0" rtlCol="0">
            <a:spAutoFit/>
          </a:bodyPr>
          <a:lstStyle/>
          <a:p>
            <a:pPr marL="182880" indent="-170180">
              <a:lnSpc>
                <a:spcPct val="100000"/>
              </a:lnSpc>
              <a:spcBef>
                <a:spcPts val="105"/>
              </a:spcBef>
              <a:buFont typeface="Arial"/>
              <a:buChar char="•"/>
              <a:tabLst>
                <a:tab pos="182880" algn="l"/>
              </a:tabLst>
            </a:pPr>
            <a:r>
              <a:rPr sz="1050" dirty="0">
                <a:latin typeface="Century Gothic"/>
                <a:cs typeface="Century Gothic"/>
              </a:rPr>
              <a:t>Prescriptions</a:t>
            </a:r>
            <a:r>
              <a:rPr sz="1050" spc="-50" dirty="0">
                <a:latin typeface="Century Gothic"/>
                <a:cs typeface="Century Gothic"/>
              </a:rPr>
              <a:t> </a:t>
            </a:r>
            <a:r>
              <a:rPr sz="1050" dirty="0">
                <a:latin typeface="Century Gothic"/>
                <a:cs typeface="Century Gothic"/>
              </a:rPr>
              <a:t>available,</a:t>
            </a:r>
            <a:r>
              <a:rPr sz="1050" spc="-50" dirty="0">
                <a:latin typeface="Century Gothic"/>
                <a:cs typeface="Century Gothic"/>
              </a:rPr>
              <a:t> </a:t>
            </a:r>
            <a:r>
              <a:rPr sz="1050" dirty="0">
                <a:latin typeface="Century Gothic"/>
                <a:cs typeface="Century Gothic"/>
              </a:rPr>
              <a:t>if</a:t>
            </a:r>
            <a:r>
              <a:rPr sz="1050" spc="-40" dirty="0">
                <a:latin typeface="Century Gothic"/>
                <a:cs typeface="Century Gothic"/>
              </a:rPr>
              <a:t> </a:t>
            </a:r>
            <a:r>
              <a:rPr sz="1050" spc="-10" dirty="0">
                <a:latin typeface="Century Gothic"/>
                <a:cs typeface="Century Gothic"/>
              </a:rPr>
              <a:t>appropriate</a:t>
            </a:r>
            <a:endParaRPr sz="1050">
              <a:latin typeface="Century Gothic"/>
              <a:cs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3" name="object 3"/>
          <p:cNvGrpSpPr/>
          <p:nvPr/>
        </p:nvGrpSpPr>
        <p:grpSpPr>
          <a:xfrm>
            <a:off x="3646932" y="9698735"/>
            <a:ext cx="4125595" cy="359410"/>
            <a:chOff x="3646932" y="9698735"/>
            <a:chExt cx="4125595" cy="359410"/>
          </a:xfrm>
        </p:grpSpPr>
        <p:sp>
          <p:nvSpPr>
            <p:cNvPr id="4" name="object 4"/>
            <p:cNvSpPr/>
            <p:nvPr/>
          </p:nvSpPr>
          <p:spPr>
            <a:xfrm>
              <a:off x="4124896" y="9855707"/>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6" name="object 6"/>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grpSp>
        <p:nvGrpSpPr>
          <p:cNvPr id="7" name="object 7"/>
          <p:cNvGrpSpPr/>
          <p:nvPr/>
        </p:nvGrpSpPr>
        <p:grpSpPr>
          <a:xfrm>
            <a:off x="0" y="140207"/>
            <a:ext cx="7772400" cy="2840990"/>
            <a:chOff x="0" y="140207"/>
            <a:chExt cx="7772400" cy="2840990"/>
          </a:xfrm>
        </p:grpSpPr>
        <p:sp>
          <p:nvSpPr>
            <p:cNvPr id="8" name="object 8"/>
            <p:cNvSpPr/>
            <p:nvPr/>
          </p:nvSpPr>
          <p:spPr>
            <a:xfrm>
              <a:off x="4829555" y="527303"/>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pic>
          <p:nvPicPr>
            <p:cNvPr id="9" name="object 9"/>
            <p:cNvPicPr/>
            <p:nvPr/>
          </p:nvPicPr>
          <p:blipFill>
            <a:blip r:embed="rId2" cstate="print"/>
            <a:stretch>
              <a:fillRect/>
            </a:stretch>
          </p:blipFill>
          <p:spPr>
            <a:xfrm>
              <a:off x="0" y="627888"/>
              <a:ext cx="7772400" cy="2353055"/>
            </a:xfrm>
            <a:prstGeom prst="rect">
              <a:avLst/>
            </a:prstGeom>
          </p:spPr>
        </p:pic>
        <p:pic>
          <p:nvPicPr>
            <p:cNvPr id="10" name="object 10"/>
            <p:cNvPicPr/>
            <p:nvPr/>
          </p:nvPicPr>
          <p:blipFill>
            <a:blip r:embed="rId3" cstate="print"/>
            <a:stretch>
              <a:fillRect/>
            </a:stretch>
          </p:blipFill>
          <p:spPr>
            <a:xfrm>
              <a:off x="6926580" y="140207"/>
              <a:ext cx="560831" cy="621792"/>
            </a:xfrm>
            <a:prstGeom prst="rect">
              <a:avLst/>
            </a:prstGeom>
          </p:spPr>
        </p:pic>
      </p:grpSp>
      <p:sp>
        <p:nvSpPr>
          <p:cNvPr id="11" name="object 11"/>
          <p:cNvSpPr txBox="1"/>
          <p:nvPr/>
        </p:nvSpPr>
        <p:spPr>
          <a:xfrm>
            <a:off x="293319" y="209803"/>
            <a:ext cx="174434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Express</a:t>
            </a:r>
            <a:r>
              <a:rPr sz="2000" spc="-25" dirty="0">
                <a:latin typeface="Century Gothic"/>
                <a:cs typeface="Century Gothic"/>
              </a:rPr>
              <a:t> </a:t>
            </a:r>
            <a:r>
              <a:rPr sz="2000" spc="-10" dirty="0">
                <a:latin typeface="Century Gothic"/>
                <a:cs typeface="Century Gothic"/>
              </a:rPr>
              <a:t>Scripts</a:t>
            </a:r>
            <a:endParaRPr sz="2000">
              <a:latin typeface="Century Gothic"/>
              <a:cs typeface="Century Gothic"/>
            </a:endParaRPr>
          </a:p>
        </p:txBody>
      </p:sp>
      <p:sp>
        <p:nvSpPr>
          <p:cNvPr id="12" name="object 12"/>
          <p:cNvSpPr txBox="1"/>
          <p:nvPr/>
        </p:nvSpPr>
        <p:spPr>
          <a:xfrm>
            <a:off x="295452" y="3069717"/>
            <a:ext cx="7091680" cy="2882265"/>
          </a:xfrm>
          <a:prstGeom prst="rect">
            <a:avLst/>
          </a:prstGeom>
        </p:spPr>
        <p:txBody>
          <a:bodyPr vert="horz" wrap="square" lIns="0" tIns="12700" rIns="0" bIns="0" rtlCol="0">
            <a:spAutoFit/>
          </a:bodyPr>
          <a:lstStyle/>
          <a:p>
            <a:pPr marL="18415" marR="5080">
              <a:lnSpc>
                <a:spcPct val="100000"/>
              </a:lnSpc>
              <a:spcBef>
                <a:spcPts val="100"/>
              </a:spcBef>
            </a:pPr>
            <a:r>
              <a:rPr sz="1400" b="1" dirty="0">
                <a:latin typeface="Century Gothic"/>
                <a:cs typeface="Century Gothic"/>
              </a:rPr>
              <a:t>Express</a:t>
            </a:r>
            <a:r>
              <a:rPr sz="1400" b="1" spc="-35" dirty="0">
                <a:latin typeface="Century Gothic"/>
                <a:cs typeface="Century Gothic"/>
              </a:rPr>
              <a:t> </a:t>
            </a:r>
            <a:r>
              <a:rPr sz="1400" b="1" dirty="0">
                <a:latin typeface="Century Gothic"/>
                <a:cs typeface="Century Gothic"/>
              </a:rPr>
              <a:t>Scripts®</a:t>
            </a:r>
            <a:r>
              <a:rPr sz="1400" b="1" spc="-25" dirty="0">
                <a:latin typeface="Century Gothic"/>
                <a:cs typeface="Century Gothic"/>
              </a:rPr>
              <a:t> </a:t>
            </a:r>
            <a:r>
              <a:rPr sz="1400" b="1" dirty="0">
                <a:latin typeface="Century Gothic"/>
                <a:cs typeface="Century Gothic"/>
              </a:rPr>
              <a:t>Pharmacy,</a:t>
            </a:r>
            <a:r>
              <a:rPr sz="1400" b="1" spc="-40" dirty="0">
                <a:latin typeface="Century Gothic"/>
                <a:cs typeface="Century Gothic"/>
              </a:rPr>
              <a:t> </a:t>
            </a:r>
            <a:r>
              <a:rPr sz="1400" b="1" dirty="0">
                <a:latin typeface="Century Gothic"/>
                <a:cs typeface="Century Gothic"/>
              </a:rPr>
              <a:t>Cigna’s</a:t>
            </a:r>
            <a:r>
              <a:rPr sz="1400" b="1" spc="-40" dirty="0">
                <a:latin typeface="Century Gothic"/>
                <a:cs typeface="Century Gothic"/>
              </a:rPr>
              <a:t> </a:t>
            </a:r>
            <a:r>
              <a:rPr sz="1400" b="1" dirty="0">
                <a:latin typeface="Century Gothic"/>
                <a:cs typeface="Century Gothic"/>
              </a:rPr>
              <a:t>home</a:t>
            </a:r>
            <a:r>
              <a:rPr sz="1400" b="1" spc="-30" dirty="0">
                <a:latin typeface="Century Gothic"/>
                <a:cs typeface="Century Gothic"/>
              </a:rPr>
              <a:t> </a:t>
            </a:r>
            <a:r>
              <a:rPr sz="1400" b="1" spc="-10" dirty="0">
                <a:latin typeface="Century Gothic"/>
                <a:cs typeface="Century Gothic"/>
              </a:rPr>
              <a:t>delivery</a:t>
            </a:r>
            <a:r>
              <a:rPr sz="1400" b="1" spc="-30" dirty="0">
                <a:latin typeface="Century Gothic"/>
                <a:cs typeface="Century Gothic"/>
              </a:rPr>
              <a:t> </a:t>
            </a:r>
            <a:r>
              <a:rPr sz="1400" b="1" dirty="0">
                <a:latin typeface="Century Gothic"/>
                <a:cs typeface="Century Gothic"/>
              </a:rPr>
              <a:t>pharmacy,</a:t>
            </a:r>
            <a:r>
              <a:rPr sz="1400" b="1" spc="-20" dirty="0">
                <a:latin typeface="Century Gothic"/>
                <a:cs typeface="Century Gothic"/>
              </a:rPr>
              <a:t> </a:t>
            </a:r>
            <a:r>
              <a:rPr sz="1400" b="1" dirty="0">
                <a:latin typeface="Century Gothic"/>
                <a:cs typeface="Century Gothic"/>
              </a:rPr>
              <a:t>is</a:t>
            </a:r>
            <a:r>
              <a:rPr sz="1400" b="1" spc="-35" dirty="0">
                <a:latin typeface="Century Gothic"/>
                <a:cs typeface="Century Gothic"/>
              </a:rPr>
              <a:t> </a:t>
            </a:r>
            <a:r>
              <a:rPr sz="1400" b="1" dirty="0">
                <a:latin typeface="Century Gothic"/>
                <a:cs typeface="Century Gothic"/>
              </a:rPr>
              <a:t>a</a:t>
            </a:r>
            <a:r>
              <a:rPr sz="1400" b="1" spc="-30" dirty="0">
                <a:latin typeface="Century Gothic"/>
                <a:cs typeface="Century Gothic"/>
              </a:rPr>
              <a:t> </a:t>
            </a:r>
            <a:r>
              <a:rPr sz="1400" b="1" spc="-10" dirty="0">
                <a:latin typeface="Century Gothic"/>
                <a:cs typeface="Century Gothic"/>
              </a:rPr>
              <a:t>convenient </a:t>
            </a:r>
            <a:r>
              <a:rPr sz="1400" b="1" dirty="0">
                <a:latin typeface="Century Gothic"/>
                <a:cs typeface="Century Gothic"/>
              </a:rPr>
              <a:t>option</a:t>
            </a:r>
            <a:r>
              <a:rPr sz="1400" b="1" spc="-25" dirty="0">
                <a:latin typeface="Century Gothic"/>
                <a:cs typeface="Century Gothic"/>
              </a:rPr>
              <a:t> </a:t>
            </a:r>
            <a:r>
              <a:rPr sz="1400" b="1" dirty="0">
                <a:latin typeface="Century Gothic"/>
                <a:cs typeface="Century Gothic"/>
              </a:rPr>
              <a:t>if</a:t>
            </a:r>
            <a:r>
              <a:rPr sz="1400" b="1" spc="-40" dirty="0">
                <a:latin typeface="Century Gothic"/>
                <a:cs typeface="Century Gothic"/>
              </a:rPr>
              <a:t> </a:t>
            </a:r>
            <a:r>
              <a:rPr sz="1400" b="1" dirty="0">
                <a:latin typeface="Century Gothic"/>
                <a:cs typeface="Century Gothic"/>
              </a:rPr>
              <a:t>you’re</a:t>
            </a:r>
            <a:r>
              <a:rPr sz="1400" b="1" spc="-30" dirty="0">
                <a:latin typeface="Century Gothic"/>
                <a:cs typeface="Century Gothic"/>
              </a:rPr>
              <a:t> </a:t>
            </a:r>
            <a:r>
              <a:rPr sz="1400" b="1" dirty="0">
                <a:latin typeface="Century Gothic"/>
                <a:cs typeface="Century Gothic"/>
              </a:rPr>
              <a:t>taking</a:t>
            </a:r>
            <a:r>
              <a:rPr sz="1400" b="1" spc="-20" dirty="0">
                <a:latin typeface="Century Gothic"/>
                <a:cs typeface="Century Gothic"/>
              </a:rPr>
              <a:t> </a:t>
            </a:r>
            <a:r>
              <a:rPr sz="1400" b="1" dirty="0">
                <a:latin typeface="Century Gothic"/>
                <a:cs typeface="Century Gothic"/>
              </a:rPr>
              <a:t>a</a:t>
            </a:r>
            <a:r>
              <a:rPr sz="1400" b="1" spc="-30" dirty="0">
                <a:latin typeface="Century Gothic"/>
                <a:cs typeface="Century Gothic"/>
              </a:rPr>
              <a:t> </a:t>
            </a:r>
            <a:r>
              <a:rPr sz="1400" b="1" dirty="0">
                <a:latin typeface="Century Gothic"/>
                <a:cs typeface="Century Gothic"/>
              </a:rPr>
              <a:t>medication</a:t>
            </a:r>
            <a:r>
              <a:rPr sz="1400" b="1" spc="-30" dirty="0">
                <a:latin typeface="Century Gothic"/>
                <a:cs typeface="Century Gothic"/>
              </a:rPr>
              <a:t> </a:t>
            </a:r>
            <a:r>
              <a:rPr sz="1400" b="1" dirty="0">
                <a:latin typeface="Century Gothic"/>
                <a:cs typeface="Century Gothic"/>
              </a:rPr>
              <a:t>on</a:t>
            </a:r>
            <a:r>
              <a:rPr sz="1400" b="1" spc="-30" dirty="0">
                <a:latin typeface="Century Gothic"/>
                <a:cs typeface="Century Gothic"/>
              </a:rPr>
              <a:t> </a:t>
            </a:r>
            <a:r>
              <a:rPr sz="1400" b="1" dirty="0">
                <a:latin typeface="Century Gothic"/>
                <a:cs typeface="Century Gothic"/>
              </a:rPr>
              <a:t>a</a:t>
            </a:r>
            <a:r>
              <a:rPr sz="1400" b="1" spc="-20" dirty="0">
                <a:latin typeface="Century Gothic"/>
                <a:cs typeface="Century Gothic"/>
              </a:rPr>
              <a:t> </a:t>
            </a:r>
            <a:r>
              <a:rPr sz="1400" b="1" dirty="0">
                <a:latin typeface="Century Gothic"/>
                <a:cs typeface="Century Gothic"/>
              </a:rPr>
              <a:t>regular</a:t>
            </a:r>
            <a:r>
              <a:rPr sz="1400" b="1" spc="-25" dirty="0">
                <a:latin typeface="Century Gothic"/>
                <a:cs typeface="Century Gothic"/>
              </a:rPr>
              <a:t> </a:t>
            </a:r>
            <a:r>
              <a:rPr sz="1400" b="1" dirty="0">
                <a:latin typeface="Century Gothic"/>
                <a:cs typeface="Century Gothic"/>
              </a:rPr>
              <a:t>basis</a:t>
            </a:r>
            <a:r>
              <a:rPr sz="1400" b="1" spc="-30" dirty="0">
                <a:latin typeface="Century Gothic"/>
                <a:cs typeface="Century Gothic"/>
              </a:rPr>
              <a:t> </a:t>
            </a:r>
            <a:r>
              <a:rPr sz="1400" b="1" dirty="0">
                <a:latin typeface="Century Gothic"/>
                <a:cs typeface="Century Gothic"/>
              </a:rPr>
              <a:t>to</a:t>
            </a:r>
            <a:r>
              <a:rPr sz="1400" b="1" spc="-25" dirty="0">
                <a:latin typeface="Century Gothic"/>
                <a:cs typeface="Century Gothic"/>
              </a:rPr>
              <a:t> </a:t>
            </a:r>
            <a:r>
              <a:rPr sz="1400" b="1" dirty="0">
                <a:latin typeface="Century Gothic"/>
                <a:cs typeface="Century Gothic"/>
              </a:rPr>
              <a:t>treat</a:t>
            </a:r>
            <a:r>
              <a:rPr sz="1400" b="1" spc="-10" dirty="0">
                <a:latin typeface="Century Gothic"/>
                <a:cs typeface="Century Gothic"/>
              </a:rPr>
              <a:t> </a:t>
            </a:r>
            <a:r>
              <a:rPr sz="1400" b="1" dirty="0">
                <a:latin typeface="Century Gothic"/>
                <a:cs typeface="Century Gothic"/>
              </a:rPr>
              <a:t>an</a:t>
            </a:r>
            <a:r>
              <a:rPr sz="1400" b="1" spc="-35" dirty="0">
                <a:latin typeface="Century Gothic"/>
                <a:cs typeface="Century Gothic"/>
              </a:rPr>
              <a:t> </a:t>
            </a:r>
            <a:r>
              <a:rPr sz="1400" b="1" dirty="0">
                <a:latin typeface="Century Gothic"/>
                <a:cs typeface="Century Gothic"/>
              </a:rPr>
              <a:t>ongoing</a:t>
            </a:r>
            <a:r>
              <a:rPr sz="1400" b="1" spc="-30" dirty="0">
                <a:latin typeface="Century Gothic"/>
                <a:cs typeface="Century Gothic"/>
              </a:rPr>
              <a:t> </a:t>
            </a:r>
            <a:r>
              <a:rPr sz="1400" b="1" spc="-10" dirty="0">
                <a:latin typeface="Century Gothic"/>
                <a:cs typeface="Century Gothic"/>
              </a:rPr>
              <a:t>health </a:t>
            </a:r>
            <a:r>
              <a:rPr sz="1400" b="1" dirty="0">
                <a:latin typeface="Century Gothic"/>
                <a:cs typeface="Century Gothic"/>
              </a:rPr>
              <a:t>condition.</a:t>
            </a:r>
            <a:r>
              <a:rPr sz="1400" b="1" spc="-35" dirty="0">
                <a:latin typeface="Century Gothic"/>
                <a:cs typeface="Century Gothic"/>
              </a:rPr>
              <a:t> </a:t>
            </a:r>
            <a:r>
              <a:rPr sz="1400" b="1" dirty="0">
                <a:latin typeface="Century Gothic"/>
                <a:cs typeface="Century Gothic"/>
              </a:rPr>
              <a:t>Express</a:t>
            </a:r>
            <a:r>
              <a:rPr sz="1400" b="1" spc="-35" dirty="0">
                <a:latin typeface="Century Gothic"/>
                <a:cs typeface="Century Gothic"/>
              </a:rPr>
              <a:t> </a:t>
            </a:r>
            <a:r>
              <a:rPr sz="1400" b="1" dirty="0">
                <a:latin typeface="Century Gothic"/>
                <a:cs typeface="Century Gothic"/>
              </a:rPr>
              <a:t>Scripts®</a:t>
            </a:r>
            <a:r>
              <a:rPr sz="1400" b="1" spc="-30" dirty="0">
                <a:latin typeface="Century Gothic"/>
                <a:cs typeface="Century Gothic"/>
              </a:rPr>
              <a:t> </a:t>
            </a:r>
            <a:r>
              <a:rPr sz="1400" b="1" dirty="0">
                <a:latin typeface="Century Gothic"/>
                <a:cs typeface="Century Gothic"/>
              </a:rPr>
              <a:t>Pharmacy</a:t>
            </a:r>
            <a:r>
              <a:rPr sz="1400" b="1" spc="-30" dirty="0">
                <a:latin typeface="Century Gothic"/>
                <a:cs typeface="Century Gothic"/>
              </a:rPr>
              <a:t> </a:t>
            </a:r>
            <a:r>
              <a:rPr sz="1400" b="1" dirty="0">
                <a:latin typeface="Century Gothic"/>
                <a:cs typeface="Century Gothic"/>
              </a:rPr>
              <a:t>is</a:t>
            </a:r>
            <a:r>
              <a:rPr sz="1400" b="1" spc="-40" dirty="0">
                <a:latin typeface="Century Gothic"/>
                <a:cs typeface="Century Gothic"/>
              </a:rPr>
              <a:t> </a:t>
            </a:r>
            <a:r>
              <a:rPr sz="1400" b="1" dirty="0">
                <a:latin typeface="Century Gothic"/>
                <a:cs typeface="Century Gothic"/>
              </a:rPr>
              <a:t>one</a:t>
            </a:r>
            <a:r>
              <a:rPr sz="1400" b="1" spc="-30" dirty="0">
                <a:latin typeface="Century Gothic"/>
                <a:cs typeface="Century Gothic"/>
              </a:rPr>
              <a:t> </a:t>
            </a:r>
            <a:r>
              <a:rPr sz="1400" b="1" dirty="0">
                <a:latin typeface="Century Gothic"/>
                <a:cs typeface="Century Gothic"/>
              </a:rPr>
              <a:t>of</a:t>
            </a:r>
            <a:r>
              <a:rPr sz="1400" b="1" spc="-30" dirty="0">
                <a:latin typeface="Century Gothic"/>
                <a:cs typeface="Century Gothic"/>
              </a:rPr>
              <a:t> </a:t>
            </a:r>
            <a:r>
              <a:rPr sz="1400" b="1" dirty="0">
                <a:latin typeface="Century Gothic"/>
                <a:cs typeface="Century Gothic"/>
              </a:rPr>
              <a:t>the</a:t>
            </a:r>
            <a:r>
              <a:rPr sz="1400" b="1" spc="-30" dirty="0">
                <a:latin typeface="Century Gothic"/>
                <a:cs typeface="Century Gothic"/>
              </a:rPr>
              <a:t> </a:t>
            </a:r>
            <a:r>
              <a:rPr sz="1400" b="1" dirty="0">
                <a:latin typeface="Century Gothic"/>
                <a:cs typeface="Century Gothic"/>
              </a:rPr>
              <a:t>country’s</a:t>
            </a:r>
            <a:r>
              <a:rPr sz="1400" b="1" spc="-40" dirty="0">
                <a:latin typeface="Century Gothic"/>
                <a:cs typeface="Century Gothic"/>
              </a:rPr>
              <a:t> </a:t>
            </a:r>
            <a:r>
              <a:rPr sz="1400" b="1" dirty="0">
                <a:latin typeface="Century Gothic"/>
                <a:cs typeface="Century Gothic"/>
              </a:rPr>
              <a:t>largest</a:t>
            </a:r>
            <a:r>
              <a:rPr sz="1400" b="1" spc="-10" dirty="0">
                <a:latin typeface="Century Gothic"/>
                <a:cs typeface="Century Gothic"/>
              </a:rPr>
              <a:t> </a:t>
            </a:r>
            <a:r>
              <a:rPr sz="1400" b="1" dirty="0">
                <a:latin typeface="Century Gothic"/>
                <a:cs typeface="Century Gothic"/>
              </a:rPr>
              <a:t>home</a:t>
            </a:r>
            <a:r>
              <a:rPr sz="1400" b="1" spc="-45" dirty="0">
                <a:latin typeface="Century Gothic"/>
                <a:cs typeface="Century Gothic"/>
              </a:rPr>
              <a:t> </a:t>
            </a:r>
            <a:r>
              <a:rPr sz="1400" b="1" spc="-10" dirty="0">
                <a:latin typeface="Century Gothic"/>
                <a:cs typeface="Century Gothic"/>
              </a:rPr>
              <a:t>delivery pharmacies.</a:t>
            </a:r>
            <a:endParaRPr sz="1400">
              <a:latin typeface="Century Gothic"/>
              <a:cs typeface="Century Gothic"/>
            </a:endParaRPr>
          </a:p>
          <a:p>
            <a:pPr marL="12700">
              <a:lnSpc>
                <a:spcPct val="100000"/>
              </a:lnSpc>
              <a:spcBef>
                <a:spcPts val="885"/>
              </a:spcBef>
            </a:pPr>
            <a:r>
              <a:rPr sz="1400" b="1" dirty="0">
                <a:solidFill>
                  <a:srgbClr val="006FC0"/>
                </a:solidFill>
                <a:latin typeface="Century Gothic"/>
                <a:cs typeface="Century Gothic"/>
              </a:rPr>
              <a:t>What</a:t>
            </a:r>
            <a:r>
              <a:rPr sz="1400" b="1" spc="-15" dirty="0">
                <a:solidFill>
                  <a:srgbClr val="006FC0"/>
                </a:solidFill>
                <a:latin typeface="Century Gothic"/>
                <a:cs typeface="Century Gothic"/>
              </a:rPr>
              <a:t> </a:t>
            </a:r>
            <a:r>
              <a:rPr sz="1400" b="1" dirty="0">
                <a:solidFill>
                  <a:srgbClr val="006FC0"/>
                </a:solidFill>
                <a:latin typeface="Century Gothic"/>
                <a:cs typeface="Century Gothic"/>
              </a:rPr>
              <a:t>are</a:t>
            </a:r>
            <a:r>
              <a:rPr sz="1400" b="1" spc="-10" dirty="0">
                <a:solidFill>
                  <a:srgbClr val="006FC0"/>
                </a:solidFill>
                <a:latin typeface="Century Gothic"/>
                <a:cs typeface="Century Gothic"/>
              </a:rPr>
              <a:t> </a:t>
            </a:r>
            <a:r>
              <a:rPr sz="1400" b="1" dirty="0">
                <a:solidFill>
                  <a:srgbClr val="006FC0"/>
                </a:solidFill>
                <a:latin typeface="Century Gothic"/>
                <a:cs typeface="Century Gothic"/>
              </a:rPr>
              <a:t>the</a:t>
            </a:r>
            <a:r>
              <a:rPr sz="1400" b="1" spc="-25" dirty="0">
                <a:solidFill>
                  <a:srgbClr val="006FC0"/>
                </a:solidFill>
                <a:latin typeface="Century Gothic"/>
                <a:cs typeface="Century Gothic"/>
              </a:rPr>
              <a:t> </a:t>
            </a:r>
            <a:r>
              <a:rPr sz="1400" b="1" dirty="0">
                <a:solidFill>
                  <a:srgbClr val="006FC0"/>
                </a:solidFill>
                <a:latin typeface="Century Gothic"/>
                <a:cs typeface="Century Gothic"/>
              </a:rPr>
              <a:t>benefits</a:t>
            </a:r>
            <a:r>
              <a:rPr sz="1400" b="1" spc="-30" dirty="0">
                <a:solidFill>
                  <a:srgbClr val="006FC0"/>
                </a:solidFill>
                <a:latin typeface="Century Gothic"/>
                <a:cs typeface="Century Gothic"/>
              </a:rPr>
              <a:t> </a:t>
            </a:r>
            <a:r>
              <a:rPr sz="1400" b="1" dirty="0">
                <a:solidFill>
                  <a:srgbClr val="006FC0"/>
                </a:solidFill>
                <a:latin typeface="Century Gothic"/>
                <a:cs typeface="Century Gothic"/>
              </a:rPr>
              <a:t>of</a:t>
            </a:r>
            <a:r>
              <a:rPr sz="1400" b="1" spc="-15" dirty="0">
                <a:solidFill>
                  <a:srgbClr val="006FC0"/>
                </a:solidFill>
                <a:latin typeface="Century Gothic"/>
                <a:cs typeface="Century Gothic"/>
              </a:rPr>
              <a:t> </a:t>
            </a:r>
            <a:r>
              <a:rPr sz="1400" b="1" dirty="0">
                <a:solidFill>
                  <a:srgbClr val="006FC0"/>
                </a:solidFill>
                <a:latin typeface="Century Gothic"/>
                <a:cs typeface="Century Gothic"/>
              </a:rPr>
              <a:t>using</a:t>
            </a:r>
            <a:r>
              <a:rPr sz="1400" b="1" spc="-25" dirty="0">
                <a:solidFill>
                  <a:srgbClr val="006FC0"/>
                </a:solidFill>
                <a:latin typeface="Century Gothic"/>
                <a:cs typeface="Century Gothic"/>
              </a:rPr>
              <a:t> </a:t>
            </a:r>
            <a:r>
              <a:rPr sz="1400" b="1" dirty="0">
                <a:solidFill>
                  <a:srgbClr val="006FC0"/>
                </a:solidFill>
                <a:latin typeface="Century Gothic"/>
                <a:cs typeface="Century Gothic"/>
              </a:rPr>
              <a:t>Express</a:t>
            </a:r>
            <a:r>
              <a:rPr sz="1400" b="1" spc="-30" dirty="0">
                <a:solidFill>
                  <a:srgbClr val="006FC0"/>
                </a:solidFill>
                <a:latin typeface="Century Gothic"/>
                <a:cs typeface="Century Gothic"/>
              </a:rPr>
              <a:t> </a:t>
            </a:r>
            <a:r>
              <a:rPr sz="1400" b="1" dirty="0">
                <a:solidFill>
                  <a:srgbClr val="006FC0"/>
                </a:solidFill>
                <a:latin typeface="Century Gothic"/>
                <a:cs typeface="Century Gothic"/>
              </a:rPr>
              <a:t>Scripts</a:t>
            </a:r>
            <a:r>
              <a:rPr sz="1400" b="1" spc="-25" dirty="0">
                <a:solidFill>
                  <a:srgbClr val="006FC0"/>
                </a:solidFill>
                <a:latin typeface="Century Gothic"/>
                <a:cs typeface="Century Gothic"/>
              </a:rPr>
              <a:t> </a:t>
            </a:r>
            <a:r>
              <a:rPr sz="1400" b="1" spc="-10" dirty="0">
                <a:solidFill>
                  <a:srgbClr val="006FC0"/>
                </a:solidFill>
                <a:latin typeface="Century Gothic"/>
                <a:cs typeface="Century Gothic"/>
              </a:rPr>
              <a:t>pharmacy?</a:t>
            </a:r>
            <a:endParaRPr sz="1400">
              <a:latin typeface="Century Gothic"/>
              <a:cs typeface="Century Gothic"/>
            </a:endParaRPr>
          </a:p>
          <a:p>
            <a:pPr marL="12700" marR="55880">
              <a:lnSpc>
                <a:spcPct val="100000"/>
              </a:lnSpc>
              <a:spcBef>
                <a:spcPts val="1320"/>
              </a:spcBef>
            </a:pPr>
            <a:r>
              <a:rPr sz="1100" dirty="0">
                <a:latin typeface="Century Gothic"/>
                <a:cs typeface="Century Gothic"/>
              </a:rPr>
              <a:t>Express</a:t>
            </a:r>
            <a:r>
              <a:rPr sz="1100" spc="-70" dirty="0">
                <a:latin typeface="Century Gothic"/>
                <a:cs typeface="Century Gothic"/>
              </a:rPr>
              <a:t> </a:t>
            </a:r>
            <a:r>
              <a:rPr sz="1100" dirty="0">
                <a:latin typeface="Century Gothic"/>
                <a:cs typeface="Century Gothic"/>
              </a:rPr>
              <a:t>Scripts</a:t>
            </a:r>
            <a:r>
              <a:rPr sz="1100" spc="-35" dirty="0">
                <a:latin typeface="Century Gothic"/>
                <a:cs typeface="Century Gothic"/>
              </a:rPr>
              <a:t> </a:t>
            </a:r>
            <a:r>
              <a:rPr sz="1100" dirty="0">
                <a:latin typeface="Century Gothic"/>
                <a:cs typeface="Century Gothic"/>
              </a:rPr>
              <a:t>Pharmacy</a:t>
            </a:r>
            <a:r>
              <a:rPr sz="1100" spc="-45" dirty="0">
                <a:latin typeface="Century Gothic"/>
                <a:cs typeface="Century Gothic"/>
              </a:rPr>
              <a:t> </a:t>
            </a:r>
            <a:r>
              <a:rPr sz="1100" dirty="0">
                <a:latin typeface="Century Gothic"/>
                <a:cs typeface="Century Gothic"/>
              </a:rPr>
              <a:t>helps</a:t>
            </a:r>
            <a:r>
              <a:rPr sz="1100" spc="-35" dirty="0">
                <a:latin typeface="Century Gothic"/>
                <a:cs typeface="Century Gothic"/>
              </a:rPr>
              <a:t> </a:t>
            </a:r>
            <a:r>
              <a:rPr sz="1100" dirty="0">
                <a:latin typeface="Century Gothic"/>
                <a:cs typeface="Century Gothic"/>
              </a:rPr>
              <a:t>it</a:t>
            </a:r>
            <a:r>
              <a:rPr sz="1100" spc="-15" dirty="0">
                <a:latin typeface="Century Gothic"/>
                <a:cs typeface="Century Gothic"/>
              </a:rPr>
              <a:t> </a:t>
            </a:r>
            <a:r>
              <a:rPr sz="1100" dirty="0">
                <a:latin typeface="Century Gothic"/>
                <a:cs typeface="Century Gothic"/>
              </a:rPr>
              <a:t>make</a:t>
            </a:r>
            <a:r>
              <a:rPr sz="1100" spc="-30" dirty="0">
                <a:latin typeface="Century Gothic"/>
                <a:cs typeface="Century Gothic"/>
              </a:rPr>
              <a:t> </a:t>
            </a:r>
            <a:r>
              <a:rPr sz="1100" dirty="0">
                <a:latin typeface="Century Gothic"/>
                <a:cs typeface="Century Gothic"/>
              </a:rPr>
              <a:t>it</a:t>
            </a:r>
            <a:r>
              <a:rPr sz="1100" spc="-20" dirty="0">
                <a:latin typeface="Century Gothic"/>
                <a:cs typeface="Century Gothic"/>
              </a:rPr>
              <a:t> </a:t>
            </a:r>
            <a:r>
              <a:rPr sz="1100" dirty="0">
                <a:latin typeface="Century Gothic"/>
                <a:cs typeface="Century Gothic"/>
              </a:rPr>
              <a:t>easy</a:t>
            </a:r>
            <a:r>
              <a:rPr sz="1100" spc="-25" dirty="0">
                <a:latin typeface="Century Gothic"/>
                <a:cs typeface="Century Gothic"/>
              </a:rPr>
              <a:t> </a:t>
            </a:r>
            <a:r>
              <a:rPr sz="1100" dirty="0">
                <a:latin typeface="Century Gothic"/>
                <a:cs typeface="Century Gothic"/>
              </a:rPr>
              <a:t>for</a:t>
            </a:r>
            <a:r>
              <a:rPr sz="1100" spc="-25" dirty="0">
                <a:latin typeface="Century Gothic"/>
                <a:cs typeface="Century Gothic"/>
              </a:rPr>
              <a:t> </a:t>
            </a:r>
            <a:r>
              <a:rPr sz="1100" dirty="0">
                <a:latin typeface="Century Gothic"/>
                <a:cs typeface="Century Gothic"/>
              </a:rPr>
              <a:t>you</a:t>
            </a:r>
            <a:r>
              <a:rPr sz="1100" spc="-15" dirty="0">
                <a:latin typeface="Century Gothic"/>
                <a:cs typeface="Century Gothic"/>
              </a:rPr>
              <a:t> </a:t>
            </a:r>
            <a:r>
              <a:rPr sz="1100" dirty="0">
                <a:latin typeface="Century Gothic"/>
                <a:cs typeface="Century Gothic"/>
              </a:rPr>
              <a:t>to</a:t>
            </a:r>
            <a:r>
              <a:rPr sz="1100" spc="-10" dirty="0">
                <a:latin typeface="Century Gothic"/>
                <a:cs typeface="Century Gothic"/>
              </a:rPr>
              <a:t> </a:t>
            </a:r>
            <a:r>
              <a:rPr sz="1100" dirty="0">
                <a:latin typeface="Century Gothic"/>
                <a:cs typeface="Century Gothic"/>
              </a:rPr>
              <a:t>get</a:t>
            </a:r>
            <a:r>
              <a:rPr sz="1100" spc="-30" dirty="0">
                <a:latin typeface="Century Gothic"/>
                <a:cs typeface="Century Gothic"/>
              </a:rPr>
              <a:t> </a:t>
            </a:r>
            <a:r>
              <a:rPr sz="1100" dirty="0">
                <a:latin typeface="Century Gothic"/>
                <a:cs typeface="Century Gothic"/>
              </a:rPr>
              <a:t>your</a:t>
            </a:r>
            <a:r>
              <a:rPr sz="1100" spc="-35" dirty="0">
                <a:latin typeface="Century Gothic"/>
                <a:cs typeface="Century Gothic"/>
              </a:rPr>
              <a:t> </a:t>
            </a:r>
            <a:r>
              <a:rPr sz="1100" dirty="0">
                <a:latin typeface="Century Gothic"/>
                <a:cs typeface="Century Gothic"/>
              </a:rPr>
              <a:t>medication.</a:t>
            </a:r>
            <a:r>
              <a:rPr sz="1100" spc="-35" dirty="0">
                <a:latin typeface="Century Gothic"/>
                <a:cs typeface="Century Gothic"/>
              </a:rPr>
              <a:t> </a:t>
            </a:r>
            <a:r>
              <a:rPr sz="1100" dirty="0">
                <a:latin typeface="Century Gothic"/>
                <a:cs typeface="Century Gothic"/>
              </a:rPr>
              <a:t>With</a:t>
            </a:r>
            <a:r>
              <a:rPr sz="1100" spc="-10" dirty="0">
                <a:latin typeface="Century Gothic"/>
                <a:cs typeface="Century Gothic"/>
              </a:rPr>
              <a:t> </a:t>
            </a:r>
            <a:r>
              <a:rPr sz="1100" dirty="0">
                <a:latin typeface="Century Gothic"/>
                <a:cs typeface="Century Gothic"/>
              </a:rPr>
              <a:t>just</a:t>
            </a:r>
            <a:r>
              <a:rPr sz="1100" spc="-40" dirty="0">
                <a:latin typeface="Century Gothic"/>
                <a:cs typeface="Century Gothic"/>
              </a:rPr>
              <a:t> </a:t>
            </a:r>
            <a:r>
              <a:rPr sz="1100" dirty="0">
                <a:latin typeface="Century Gothic"/>
                <a:cs typeface="Century Gothic"/>
              </a:rPr>
              <a:t>a</a:t>
            </a:r>
            <a:r>
              <a:rPr sz="1100" spc="-15" dirty="0">
                <a:latin typeface="Century Gothic"/>
                <a:cs typeface="Century Gothic"/>
              </a:rPr>
              <a:t> </a:t>
            </a:r>
            <a:r>
              <a:rPr sz="1100" dirty="0">
                <a:latin typeface="Century Gothic"/>
                <a:cs typeface="Century Gothic"/>
              </a:rPr>
              <a:t>few</a:t>
            </a:r>
            <a:r>
              <a:rPr sz="1100" spc="-25" dirty="0">
                <a:latin typeface="Century Gothic"/>
                <a:cs typeface="Century Gothic"/>
              </a:rPr>
              <a:t> </a:t>
            </a:r>
            <a:r>
              <a:rPr sz="1100" spc="-10" dirty="0">
                <a:latin typeface="Century Gothic"/>
                <a:cs typeface="Century Gothic"/>
              </a:rPr>
              <a:t>simple</a:t>
            </a:r>
            <a:r>
              <a:rPr sz="1100" spc="500" dirty="0">
                <a:latin typeface="Century Gothic"/>
                <a:cs typeface="Century Gothic"/>
              </a:rPr>
              <a:t> </a:t>
            </a:r>
            <a:r>
              <a:rPr sz="1100" dirty="0">
                <a:latin typeface="Century Gothic"/>
                <a:cs typeface="Century Gothic"/>
              </a:rPr>
              <a:t>clicks</a:t>
            </a:r>
            <a:r>
              <a:rPr sz="1100" spc="-45" dirty="0">
                <a:latin typeface="Century Gothic"/>
                <a:cs typeface="Century Gothic"/>
              </a:rPr>
              <a:t> </a:t>
            </a:r>
            <a:r>
              <a:rPr sz="1100" dirty="0">
                <a:latin typeface="Century Gothic"/>
                <a:cs typeface="Century Gothic"/>
              </a:rPr>
              <a:t>of</a:t>
            </a:r>
            <a:r>
              <a:rPr sz="1100" spc="-5" dirty="0">
                <a:latin typeface="Century Gothic"/>
                <a:cs typeface="Century Gothic"/>
              </a:rPr>
              <a:t> </a:t>
            </a:r>
            <a:r>
              <a:rPr sz="1100" dirty="0">
                <a:latin typeface="Century Gothic"/>
                <a:cs typeface="Century Gothic"/>
              </a:rPr>
              <a:t>your</a:t>
            </a:r>
            <a:r>
              <a:rPr sz="1100" spc="-25" dirty="0">
                <a:latin typeface="Century Gothic"/>
                <a:cs typeface="Century Gothic"/>
              </a:rPr>
              <a:t> </a:t>
            </a:r>
            <a:r>
              <a:rPr sz="1100" dirty="0">
                <a:latin typeface="Century Gothic"/>
                <a:cs typeface="Century Gothic"/>
              </a:rPr>
              <a:t>mobile</a:t>
            </a:r>
            <a:r>
              <a:rPr sz="1100" spc="-20" dirty="0">
                <a:latin typeface="Century Gothic"/>
                <a:cs typeface="Century Gothic"/>
              </a:rPr>
              <a:t> </a:t>
            </a:r>
            <a:r>
              <a:rPr sz="1100" dirty="0">
                <a:latin typeface="Century Gothic"/>
                <a:cs typeface="Century Gothic"/>
              </a:rPr>
              <a:t>phone,</a:t>
            </a:r>
            <a:r>
              <a:rPr sz="1100" spc="-20" dirty="0">
                <a:latin typeface="Century Gothic"/>
                <a:cs typeface="Century Gothic"/>
              </a:rPr>
              <a:t> </a:t>
            </a:r>
            <a:r>
              <a:rPr sz="1100" dirty="0">
                <a:latin typeface="Century Gothic"/>
                <a:cs typeface="Century Gothic"/>
              </a:rPr>
              <a:t>tablet</a:t>
            </a:r>
            <a:r>
              <a:rPr sz="1100" spc="-35" dirty="0">
                <a:latin typeface="Century Gothic"/>
                <a:cs typeface="Century Gothic"/>
              </a:rPr>
              <a:t> </a:t>
            </a:r>
            <a:r>
              <a:rPr sz="1100" dirty="0">
                <a:latin typeface="Century Gothic"/>
                <a:cs typeface="Century Gothic"/>
              </a:rPr>
              <a:t>or</a:t>
            </a:r>
            <a:r>
              <a:rPr sz="1100" spc="-10" dirty="0">
                <a:latin typeface="Century Gothic"/>
                <a:cs typeface="Century Gothic"/>
              </a:rPr>
              <a:t> </a:t>
            </a:r>
            <a:r>
              <a:rPr sz="1100" dirty="0">
                <a:latin typeface="Century Gothic"/>
                <a:cs typeface="Century Gothic"/>
              </a:rPr>
              <a:t>computer,</a:t>
            </a:r>
            <a:r>
              <a:rPr sz="1100" spc="-40"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important</a:t>
            </a:r>
            <a:r>
              <a:rPr sz="1100" spc="-15" dirty="0">
                <a:latin typeface="Century Gothic"/>
                <a:cs typeface="Century Gothic"/>
              </a:rPr>
              <a:t> </a:t>
            </a:r>
            <a:r>
              <a:rPr sz="1100" spc="-10" dirty="0">
                <a:latin typeface="Century Gothic"/>
                <a:cs typeface="Century Gothic"/>
              </a:rPr>
              <a:t>medications</a:t>
            </a:r>
            <a:r>
              <a:rPr sz="1100" spc="-35" dirty="0">
                <a:latin typeface="Century Gothic"/>
                <a:cs typeface="Century Gothic"/>
              </a:rPr>
              <a:t> </a:t>
            </a:r>
            <a:r>
              <a:rPr sz="1100" dirty="0">
                <a:latin typeface="Century Gothic"/>
                <a:cs typeface="Century Gothic"/>
              </a:rPr>
              <a:t>will</a:t>
            </a:r>
            <a:r>
              <a:rPr sz="1100" spc="-15" dirty="0">
                <a:latin typeface="Century Gothic"/>
                <a:cs typeface="Century Gothic"/>
              </a:rPr>
              <a:t> </a:t>
            </a:r>
            <a:r>
              <a:rPr sz="1100" dirty="0">
                <a:latin typeface="Century Gothic"/>
                <a:cs typeface="Century Gothic"/>
              </a:rPr>
              <a:t>be</a:t>
            </a:r>
            <a:r>
              <a:rPr sz="1100" spc="-20" dirty="0">
                <a:latin typeface="Century Gothic"/>
                <a:cs typeface="Century Gothic"/>
              </a:rPr>
              <a:t> </a:t>
            </a:r>
            <a:r>
              <a:rPr sz="1100" dirty="0">
                <a:latin typeface="Century Gothic"/>
                <a:cs typeface="Century Gothic"/>
              </a:rPr>
              <a:t>on</a:t>
            </a:r>
            <a:r>
              <a:rPr sz="1100" spc="-5" dirty="0">
                <a:latin typeface="Century Gothic"/>
                <a:cs typeface="Century Gothic"/>
              </a:rPr>
              <a:t> </a:t>
            </a:r>
            <a:r>
              <a:rPr sz="1100" dirty="0">
                <a:latin typeface="Century Gothic"/>
                <a:cs typeface="Century Gothic"/>
              </a:rPr>
              <a:t>their</a:t>
            </a:r>
            <a:r>
              <a:rPr sz="1100" spc="-35" dirty="0">
                <a:latin typeface="Century Gothic"/>
                <a:cs typeface="Century Gothic"/>
              </a:rPr>
              <a:t> </a:t>
            </a:r>
            <a:r>
              <a:rPr sz="1100" dirty="0">
                <a:latin typeface="Century Gothic"/>
                <a:cs typeface="Century Gothic"/>
              </a:rPr>
              <a:t>way</a:t>
            </a:r>
            <a:r>
              <a:rPr sz="1100" spc="-15" dirty="0">
                <a:latin typeface="Century Gothic"/>
                <a:cs typeface="Century Gothic"/>
              </a:rPr>
              <a:t> </a:t>
            </a:r>
            <a:r>
              <a:rPr sz="1100" dirty="0">
                <a:latin typeface="Century Gothic"/>
                <a:cs typeface="Century Gothic"/>
              </a:rPr>
              <a:t>to</a:t>
            </a:r>
            <a:r>
              <a:rPr sz="1100" spc="-15" dirty="0">
                <a:latin typeface="Century Gothic"/>
                <a:cs typeface="Century Gothic"/>
              </a:rPr>
              <a:t> </a:t>
            </a:r>
            <a:r>
              <a:rPr sz="1100" spc="-20" dirty="0">
                <a:latin typeface="Century Gothic"/>
                <a:cs typeface="Century Gothic"/>
              </a:rPr>
              <a:t>your </a:t>
            </a:r>
            <a:r>
              <a:rPr sz="1100" dirty="0">
                <a:latin typeface="Century Gothic"/>
                <a:cs typeface="Century Gothic"/>
              </a:rPr>
              <a:t>door</a:t>
            </a:r>
            <a:r>
              <a:rPr sz="1100" spc="-35" dirty="0">
                <a:latin typeface="Century Gothic"/>
                <a:cs typeface="Century Gothic"/>
              </a:rPr>
              <a:t> </a:t>
            </a:r>
            <a:r>
              <a:rPr sz="1100" dirty="0">
                <a:latin typeface="Century Gothic"/>
                <a:cs typeface="Century Gothic"/>
              </a:rPr>
              <a:t>(or</a:t>
            </a:r>
            <a:r>
              <a:rPr sz="1100" spc="-15" dirty="0">
                <a:latin typeface="Century Gothic"/>
                <a:cs typeface="Century Gothic"/>
              </a:rPr>
              <a:t> </a:t>
            </a:r>
            <a:r>
              <a:rPr sz="1100" dirty="0">
                <a:latin typeface="Century Gothic"/>
                <a:cs typeface="Century Gothic"/>
              </a:rPr>
              <a:t>location</a:t>
            </a:r>
            <a:r>
              <a:rPr sz="1100" spc="-25" dirty="0">
                <a:latin typeface="Century Gothic"/>
                <a:cs typeface="Century Gothic"/>
              </a:rPr>
              <a:t> </a:t>
            </a:r>
            <a:r>
              <a:rPr sz="1100" dirty="0">
                <a:latin typeface="Century Gothic"/>
                <a:cs typeface="Century Gothic"/>
              </a:rPr>
              <a:t>of</a:t>
            </a:r>
            <a:r>
              <a:rPr sz="1100" spc="-15" dirty="0">
                <a:latin typeface="Century Gothic"/>
                <a:cs typeface="Century Gothic"/>
              </a:rPr>
              <a:t> </a:t>
            </a:r>
            <a:r>
              <a:rPr sz="1100" dirty="0">
                <a:latin typeface="Century Gothic"/>
                <a:cs typeface="Century Gothic"/>
              </a:rPr>
              <a:t>your</a:t>
            </a:r>
            <a:r>
              <a:rPr sz="1100" spc="-45" dirty="0">
                <a:latin typeface="Century Gothic"/>
                <a:cs typeface="Century Gothic"/>
              </a:rPr>
              <a:t> </a:t>
            </a:r>
            <a:r>
              <a:rPr sz="1100" spc="-10" dirty="0">
                <a:latin typeface="Century Gothic"/>
                <a:cs typeface="Century Gothic"/>
              </a:rPr>
              <a:t>choice).</a:t>
            </a:r>
            <a:endParaRPr sz="1100">
              <a:latin typeface="Century Gothic"/>
              <a:cs typeface="Century Gothic"/>
            </a:endParaRPr>
          </a:p>
          <a:p>
            <a:pPr marL="182880" indent="-170180">
              <a:lnSpc>
                <a:spcPct val="100000"/>
              </a:lnSpc>
              <a:buFont typeface="Arial"/>
              <a:buChar char="•"/>
              <a:tabLst>
                <a:tab pos="182880" algn="l"/>
              </a:tabLst>
            </a:pPr>
            <a:r>
              <a:rPr sz="1100" dirty="0">
                <a:latin typeface="Century Gothic"/>
                <a:cs typeface="Century Gothic"/>
              </a:rPr>
              <a:t>Easily</a:t>
            </a:r>
            <a:r>
              <a:rPr sz="1100" spc="-35" dirty="0">
                <a:latin typeface="Century Gothic"/>
                <a:cs typeface="Century Gothic"/>
              </a:rPr>
              <a:t> </a:t>
            </a:r>
            <a:r>
              <a:rPr sz="1100" dirty="0">
                <a:latin typeface="Century Gothic"/>
                <a:cs typeface="Century Gothic"/>
              </a:rPr>
              <a:t>order,</a:t>
            </a:r>
            <a:r>
              <a:rPr sz="1100" spc="-35" dirty="0">
                <a:latin typeface="Century Gothic"/>
                <a:cs typeface="Century Gothic"/>
              </a:rPr>
              <a:t> </a:t>
            </a:r>
            <a:r>
              <a:rPr sz="1100" dirty="0">
                <a:latin typeface="Century Gothic"/>
                <a:cs typeface="Century Gothic"/>
              </a:rPr>
              <a:t>manage,</a:t>
            </a:r>
            <a:r>
              <a:rPr sz="1100" spc="-35" dirty="0">
                <a:latin typeface="Century Gothic"/>
                <a:cs typeface="Century Gothic"/>
              </a:rPr>
              <a:t> </a:t>
            </a:r>
            <a:r>
              <a:rPr sz="1100" dirty="0">
                <a:latin typeface="Century Gothic"/>
                <a:cs typeface="Century Gothic"/>
              </a:rPr>
              <a:t>track,</a:t>
            </a:r>
            <a:r>
              <a:rPr sz="1100" spc="-40" dirty="0">
                <a:latin typeface="Century Gothic"/>
                <a:cs typeface="Century Gothic"/>
              </a:rPr>
              <a:t> </a:t>
            </a:r>
            <a:r>
              <a:rPr sz="1100" dirty="0">
                <a:latin typeface="Century Gothic"/>
                <a:cs typeface="Century Gothic"/>
              </a:rPr>
              <a:t>and</a:t>
            </a:r>
            <a:r>
              <a:rPr sz="1100" spc="-5" dirty="0">
                <a:latin typeface="Century Gothic"/>
                <a:cs typeface="Century Gothic"/>
              </a:rPr>
              <a:t> </a:t>
            </a:r>
            <a:r>
              <a:rPr sz="1100" dirty="0">
                <a:latin typeface="Century Gothic"/>
                <a:cs typeface="Century Gothic"/>
              </a:rPr>
              <a:t>pay</a:t>
            </a:r>
            <a:r>
              <a:rPr sz="1100" spc="-20" dirty="0">
                <a:latin typeface="Century Gothic"/>
                <a:cs typeface="Century Gothic"/>
              </a:rPr>
              <a:t> </a:t>
            </a:r>
            <a:r>
              <a:rPr sz="1100" dirty="0">
                <a:latin typeface="Century Gothic"/>
                <a:cs typeface="Century Gothic"/>
              </a:rPr>
              <a:t>for</a:t>
            </a:r>
            <a:r>
              <a:rPr sz="1100" spc="-15" dirty="0">
                <a:latin typeface="Century Gothic"/>
                <a:cs typeface="Century Gothic"/>
              </a:rPr>
              <a:t> </a:t>
            </a:r>
            <a:r>
              <a:rPr sz="1100" dirty="0">
                <a:latin typeface="Century Gothic"/>
                <a:cs typeface="Century Gothic"/>
              </a:rPr>
              <a:t>your</a:t>
            </a:r>
            <a:r>
              <a:rPr sz="1100" spc="-20" dirty="0">
                <a:latin typeface="Century Gothic"/>
                <a:cs typeface="Century Gothic"/>
              </a:rPr>
              <a:t> </a:t>
            </a:r>
            <a:r>
              <a:rPr sz="1100" spc="-10" dirty="0">
                <a:latin typeface="Century Gothic"/>
                <a:cs typeface="Century Gothic"/>
              </a:rPr>
              <a:t>medications</a:t>
            </a:r>
            <a:r>
              <a:rPr sz="1100" spc="-30" dirty="0">
                <a:latin typeface="Century Gothic"/>
                <a:cs typeface="Century Gothic"/>
              </a:rPr>
              <a:t> </a:t>
            </a:r>
            <a:r>
              <a:rPr sz="1100" dirty="0">
                <a:latin typeface="Century Gothic"/>
                <a:cs typeface="Century Gothic"/>
              </a:rPr>
              <a:t>on your</a:t>
            </a:r>
            <a:r>
              <a:rPr sz="1100" spc="-30" dirty="0">
                <a:latin typeface="Century Gothic"/>
                <a:cs typeface="Century Gothic"/>
              </a:rPr>
              <a:t> </a:t>
            </a:r>
            <a:r>
              <a:rPr sz="1100" dirty="0">
                <a:latin typeface="Century Gothic"/>
                <a:cs typeface="Century Gothic"/>
              </a:rPr>
              <a:t>phone</a:t>
            </a:r>
            <a:r>
              <a:rPr sz="1100" spc="-10" dirty="0">
                <a:latin typeface="Century Gothic"/>
                <a:cs typeface="Century Gothic"/>
              </a:rPr>
              <a:t> </a:t>
            </a:r>
            <a:r>
              <a:rPr sz="1100" dirty="0">
                <a:latin typeface="Century Gothic"/>
                <a:cs typeface="Century Gothic"/>
              </a:rPr>
              <a:t>or </a:t>
            </a:r>
            <a:r>
              <a:rPr sz="1100" spc="-10" dirty="0">
                <a:latin typeface="Century Gothic"/>
                <a:cs typeface="Century Gothic"/>
              </a:rPr>
              <a:t>online.</a:t>
            </a:r>
            <a:endParaRPr sz="1100">
              <a:latin typeface="Century Gothic"/>
              <a:cs typeface="Century Gothic"/>
            </a:endParaRPr>
          </a:p>
          <a:p>
            <a:pPr marL="182245" indent="-169545">
              <a:lnSpc>
                <a:spcPct val="100000"/>
              </a:lnSpc>
              <a:buFont typeface="Arial"/>
              <a:buChar char="•"/>
              <a:tabLst>
                <a:tab pos="182245" algn="l"/>
              </a:tabLst>
            </a:pPr>
            <a:r>
              <a:rPr sz="1100" dirty="0">
                <a:latin typeface="Century Gothic"/>
                <a:cs typeface="Century Gothic"/>
              </a:rPr>
              <a:t>Standard</a:t>
            </a:r>
            <a:r>
              <a:rPr sz="1100" spc="-50" dirty="0">
                <a:latin typeface="Century Gothic"/>
                <a:cs typeface="Century Gothic"/>
              </a:rPr>
              <a:t> </a:t>
            </a:r>
            <a:r>
              <a:rPr sz="1100" dirty="0">
                <a:latin typeface="Century Gothic"/>
                <a:cs typeface="Century Gothic"/>
              </a:rPr>
              <a:t>shipping</a:t>
            </a:r>
            <a:r>
              <a:rPr sz="1100" spc="-40" dirty="0">
                <a:latin typeface="Century Gothic"/>
                <a:cs typeface="Century Gothic"/>
              </a:rPr>
              <a:t> </a:t>
            </a:r>
            <a:r>
              <a:rPr sz="1100" dirty="0">
                <a:latin typeface="Century Gothic"/>
                <a:cs typeface="Century Gothic"/>
              </a:rPr>
              <a:t>at</a:t>
            </a:r>
            <a:r>
              <a:rPr sz="1100" spc="-15" dirty="0">
                <a:latin typeface="Century Gothic"/>
                <a:cs typeface="Century Gothic"/>
              </a:rPr>
              <a:t> </a:t>
            </a:r>
            <a:r>
              <a:rPr sz="1100" dirty="0">
                <a:latin typeface="Century Gothic"/>
                <a:cs typeface="Century Gothic"/>
              </a:rPr>
              <a:t>no</a:t>
            </a:r>
            <a:r>
              <a:rPr sz="1100" spc="-10" dirty="0">
                <a:latin typeface="Century Gothic"/>
                <a:cs typeface="Century Gothic"/>
              </a:rPr>
              <a:t> </a:t>
            </a:r>
            <a:r>
              <a:rPr sz="1100" dirty="0">
                <a:latin typeface="Century Gothic"/>
                <a:cs typeface="Century Gothic"/>
              </a:rPr>
              <a:t>extra</a:t>
            </a:r>
            <a:r>
              <a:rPr sz="1100" spc="-35" dirty="0">
                <a:latin typeface="Century Gothic"/>
                <a:cs typeface="Century Gothic"/>
              </a:rPr>
              <a:t> </a:t>
            </a:r>
            <a:r>
              <a:rPr sz="1100" spc="-10" dirty="0">
                <a:latin typeface="Century Gothic"/>
                <a:cs typeface="Century Gothic"/>
              </a:rPr>
              <a:t>cost?</a:t>
            </a:r>
            <a:endParaRPr sz="1100">
              <a:latin typeface="Century Gothic"/>
              <a:cs typeface="Century Gothic"/>
            </a:endParaRPr>
          </a:p>
          <a:p>
            <a:pPr marL="182880" indent="-170180">
              <a:lnSpc>
                <a:spcPct val="100000"/>
              </a:lnSpc>
              <a:spcBef>
                <a:spcPts val="5"/>
              </a:spcBef>
              <a:buFont typeface="Arial"/>
              <a:buChar char="•"/>
              <a:tabLst>
                <a:tab pos="182880" algn="l"/>
              </a:tabLst>
            </a:pPr>
            <a:r>
              <a:rPr sz="1100" dirty="0">
                <a:latin typeface="Century Gothic"/>
                <a:cs typeface="Century Gothic"/>
              </a:rPr>
              <a:t>Fill</a:t>
            </a:r>
            <a:r>
              <a:rPr sz="1100" spc="-20" dirty="0">
                <a:latin typeface="Century Gothic"/>
                <a:cs typeface="Century Gothic"/>
              </a:rPr>
              <a:t> </a:t>
            </a:r>
            <a:r>
              <a:rPr sz="1100" dirty="0">
                <a:latin typeface="Century Gothic"/>
                <a:cs typeface="Century Gothic"/>
              </a:rPr>
              <a:t>up</a:t>
            </a:r>
            <a:r>
              <a:rPr sz="1100" spc="-20" dirty="0">
                <a:latin typeface="Century Gothic"/>
                <a:cs typeface="Century Gothic"/>
              </a:rPr>
              <a:t> </a:t>
            </a:r>
            <a:r>
              <a:rPr sz="1100" dirty="0">
                <a:latin typeface="Century Gothic"/>
                <a:cs typeface="Century Gothic"/>
              </a:rPr>
              <a:t>to</a:t>
            </a:r>
            <a:r>
              <a:rPr sz="1100" spc="-15" dirty="0">
                <a:latin typeface="Century Gothic"/>
                <a:cs typeface="Century Gothic"/>
              </a:rPr>
              <a:t> </a:t>
            </a:r>
            <a:r>
              <a:rPr sz="1100" dirty="0">
                <a:latin typeface="Century Gothic"/>
                <a:cs typeface="Century Gothic"/>
              </a:rPr>
              <a:t>a</a:t>
            </a:r>
            <a:r>
              <a:rPr sz="1100" spc="-10" dirty="0">
                <a:latin typeface="Century Gothic"/>
                <a:cs typeface="Century Gothic"/>
              </a:rPr>
              <a:t> 90-</a:t>
            </a:r>
            <a:r>
              <a:rPr sz="1100" dirty="0">
                <a:latin typeface="Century Gothic"/>
                <a:cs typeface="Century Gothic"/>
              </a:rPr>
              <a:t>day</a:t>
            </a:r>
            <a:r>
              <a:rPr sz="1100" spc="-40" dirty="0">
                <a:latin typeface="Century Gothic"/>
                <a:cs typeface="Century Gothic"/>
              </a:rPr>
              <a:t> </a:t>
            </a:r>
            <a:r>
              <a:rPr sz="1100" dirty="0">
                <a:latin typeface="Century Gothic"/>
                <a:cs typeface="Century Gothic"/>
              </a:rPr>
              <a:t>supply</a:t>
            </a:r>
            <a:r>
              <a:rPr sz="1100" spc="-45" dirty="0">
                <a:latin typeface="Century Gothic"/>
                <a:cs typeface="Century Gothic"/>
              </a:rPr>
              <a:t> </a:t>
            </a:r>
            <a:r>
              <a:rPr sz="1100" dirty="0">
                <a:latin typeface="Century Gothic"/>
                <a:cs typeface="Century Gothic"/>
              </a:rPr>
              <a:t>at</a:t>
            </a:r>
            <a:r>
              <a:rPr sz="1100" spc="-25" dirty="0">
                <a:latin typeface="Century Gothic"/>
                <a:cs typeface="Century Gothic"/>
              </a:rPr>
              <a:t> </a:t>
            </a:r>
            <a:r>
              <a:rPr sz="1100" dirty="0">
                <a:latin typeface="Century Gothic"/>
                <a:cs typeface="Century Gothic"/>
              </a:rPr>
              <a:t>one</a:t>
            </a:r>
            <a:r>
              <a:rPr sz="1100" spc="-10" dirty="0">
                <a:latin typeface="Century Gothic"/>
                <a:cs typeface="Century Gothic"/>
              </a:rPr>
              <a:t> </a:t>
            </a:r>
            <a:r>
              <a:rPr sz="1100" spc="-20" dirty="0">
                <a:latin typeface="Century Gothic"/>
                <a:cs typeface="Century Gothic"/>
              </a:rPr>
              <a:t>time</a:t>
            </a:r>
            <a:endParaRPr sz="1100">
              <a:latin typeface="Century Gothic"/>
              <a:cs typeface="Century Gothic"/>
            </a:endParaRPr>
          </a:p>
          <a:p>
            <a:pPr marL="182880" indent="-170180">
              <a:lnSpc>
                <a:spcPct val="100000"/>
              </a:lnSpc>
              <a:buFont typeface="Arial"/>
              <a:buChar char="•"/>
              <a:tabLst>
                <a:tab pos="182880" algn="l"/>
              </a:tabLst>
            </a:pPr>
            <a:r>
              <a:rPr sz="1100" dirty="0">
                <a:latin typeface="Century Gothic"/>
                <a:cs typeface="Century Gothic"/>
              </a:rPr>
              <a:t>Helpful</a:t>
            </a:r>
            <a:r>
              <a:rPr sz="1100" spc="-50" dirty="0">
                <a:latin typeface="Century Gothic"/>
                <a:cs typeface="Century Gothic"/>
              </a:rPr>
              <a:t> </a:t>
            </a:r>
            <a:r>
              <a:rPr sz="1100" dirty="0">
                <a:latin typeface="Century Gothic"/>
                <a:cs typeface="Century Gothic"/>
              </a:rPr>
              <a:t>pharmacists</a:t>
            </a:r>
            <a:r>
              <a:rPr sz="1100" spc="-55" dirty="0">
                <a:latin typeface="Century Gothic"/>
                <a:cs typeface="Century Gothic"/>
              </a:rPr>
              <a:t> </a:t>
            </a:r>
            <a:r>
              <a:rPr sz="1100" dirty="0">
                <a:latin typeface="Century Gothic"/>
                <a:cs typeface="Century Gothic"/>
              </a:rPr>
              <a:t>available</a:t>
            </a:r>
            <a:r>
              <a:rPr sz="1100" spc="-70" dirty="0">
                <a:latin typeface="Century Gothic"/>
                <a:cs typeface="Century Gothic"/>
              </a:rPr>
              <a:t> </a:t>
            </a:r>
            <a:r>
              <a:rPr sz="1100" spc="-20" dirty="0">
                <a:latin typeface="Century Gothic"/>
                <a:cs typeface="Century Gothic"/>
              </a:rPr>
              <a:t>24/7</a:t>
            </a:r>
            <a:endParaRPr sz="1100">
              <a:latin typeface="Century Gothic"/>
              <a:cs typeface="Century Gothic"/>
            </a:endParaRPr>
          </a:p>
          <a:p>
            <a:pPr marL="182880" indent="-170180">
              <a:lnSpc>
                <a:spcPct val="100000"/>
              </a:lnSpc>
              <a:buFont typeface="Arial"/>
              <a:buChar char="•"/>
              <a:tabLst>
                <a:tab pos="182880" algn="l"/>
              </a:tabLst>
            </a:pPr>
            <a:r>
              <a:rPr sz="1100" dirty="0">
                <a:latin typeface="Century Gothic"/>
                <a:cs typeface="Century Gothic"/>
              </a:rPr>
              <a:t>Automatic</a:t>
            </a:r>
            <a:r>
              <a:rPr sz="1100" spc="-10" dirty="0">
                <a:latin typeface="Century Gothic"/>
                <a:cs typeface="Century Gothic"/>
              </a:rPr>
              <a:t> </a:t>
            </a:r>
            <a:r>
              <a:rPr sz="1100" dirty="0">
                <a:latin typeface="Century Gothic"/>
                <a:cs typeface="Century Gothic"/>
              </a:rPr>
              <a:t>refills</a:t>
            </a:r>
            <a:r>
              <a:rPr sz="1100" spc="-50" dirty="0">
                <a:latin typeface="Century Gothic"/>
                <a:cs typeface="Century Gothic"/>
              </a:rPr>
              <a:t> </a:t>
            </a:r>
            <a:r>
              <a:rPr sz="1100" dirty="0">
                <a:latin typeface="Century Gothic"/>
                <a:cs typeface="Century Gothic"/>
              </a:rPr>
              <a:t>and</a:t>
            </a:r>
            <a:r>
              <a:rPr sz="1100" spc="-35" dirty="0">
                <a:latin typeface="Century Gothic"/>
                <a:cs typeface="Century Gothic"/>
              </a:rPr>
              <a:t> </a:t>
            </a:r>
            <a:r>
              <a:rPr sz="1100" dirty="0">
                <a:latin typeface="Century Gothic"/>
                <a:cs typeface="Century Gothic"/>
              </a:rPr>
              <a:t>refill</a:t>
            </a:r>
            <a:r>
              <a:rPr sz="1100" spc="-40" dirty="0">
                <a:latin typeface="Century Gothic"/>
                <a:cs typeface="Century Gothic"/>
              </a:rPr>
              <a:t> </a:t>
            </a:r>
            <a:r>
              <a:rPr sz="1100" dirty="0">
                <a:latin typeface="Century Gothic"/>
                <a:cs typeface="Century Gothic"/>
              </a:rPr>
              <a:t>reminders</a:t>
            </a:r>
            <a:r>
              <a:rPr sz="1100" spc="-55" dirty="0">
                <a:latin typeface="Century Gothic"/>
                <a:cs typeface="Century Gothic"/>
              </a:rPr>
              <a:t> </a:t>
            </a:r>
            <a:r>
              <a:rPr sz="1100" dirty="0">
                <a:latin typeface="Century Gothic"/>
                <a:cs typeface="Century Gothic"/>
              </a:rPr>
              <a:t>so</a:t>
            </a:r>
            <a:r>
              <a:rPr sz="1100" spc="-35" dirty="0">
                <a:latin typeface="Century Gothic"/>
                <a:cs typeface="Century Gothic"/>
              </a:rPr>
              <a:t> </a:t>
            </a:r>
            <a:r>
              <a:rPr sz="1100" dirty="0">
                <a:latin typeface="Century Gothic"/>
                <a:cs typeface="Century Gothic"/>
              </a:rPr>
              <a:t>you</a:t>
            </a:r>
            <a:r>
              <a:rPr sz="1100" spc="-25" dirty="0">
                <a:latin typeface="Century Gothic"/>
                <a:cs typeface="Century Gothic"/>
              </a:rPr>
              <a:t> </a:t>
            </a:r>
            <a:r>
              <a:rPr sz="1100" dirty="0">
                <a:latin typeface="Century Gothic"/>
                <a:cs typeface="Century Gothic"/>
              </a:rPr>
              <a:t>don’t</a:t>
            </a:r>
            <a:r>
              <a:rPr sz="1100" spc="-15" dirty="0">
                <a:latin typeface="Century Gothic"/>
                <a:cs typeface="Century Gothic"/>
              </a:rPr>
              <a:t> </a:t>
            </a:r>
            <a:r>
              <a:rPr sz="1100" dirty="0">
                <a:latin typeface="Century Gothic"/>
                <a:cs typeface="Century Gothic"/>
              </a:rPr>
              <a:t>miss</a:t>
            </a:r>
            <a:r>
              <a:rPr sz="1100" spc="-30" dirty="0">
                <a:latin typeface="Century Gothic"/>
                <a:cs typeface="Century Gothic"/>
              </a:rPr>
              <a:t> </a:t>
            </a:r>
            <a:r>
              <a:rPr sz="1100" dirty="0">
                <a:latin typeface="Century Gothic"/>
                <a:cs typeface="Century Gothic"/>
              </a:rPr>
              <a:t>a</a:t>
            </a:r>
            <a:r>
              <a:rPr sz="1100" spc="-30" dirty="0">
                <a:latin typeface="Century Gothic"/>
                <a:cs typeface="Century Gothic"/>
              </a:rPr>
              <a:t> </a:t>
            </a:r>
            <a:r>
              <a:rPr sz="1100" spc="-20" dirty="0">
                <a:latin typeface="Century Gothic"/>
                <a:cs typeface="Century Gothic"/>
              </a:rPr>
              <a:t>dose</a:t>
            </a:r>
            <a:endParaRPr sz="1100">
              <a:latin typeface="Century Gothic"/>
              <a:cs typeface="Century Gothic"/>
            </a:endParaRPr>
          </a:p>
          <a:p>
            <a:pPr marL="182880" indent="-170180">
              <a:lnSpc>
                <a:spcPct val="100000"/>
              </a:lnSpc>
              <a:buFont typeface="Arial"/>
              <a:buChar char="•"/>
              <a:tabLst>
                <a:tab pos="182880" algn="l"/>
              </a:tabLst>
            </a:pPr>
            <a:r>
              <a:rPr sz="1100" dirty="0">
                <a:latin typeface="Century Gothic"/>
                <a:cs typeface="Century Gothic"/>
              </a:rPr>
              <a:t>Flexible</a:t>
            </a:r>
            <a:r>
              <a:rPr sz="1100" spc="-65" dirty="0">
                <a:latin typeface="Century Gothic"/>
                <a:cs typeface="Century Gothic"/>
              </a:rPr>
              <a:t> </a:t>
            </a:r>
            <a:r>
              <a:rPr sz="1100" dirty="0">
                <a:latin typeface="Century Gothic"/>
                <a:cs typeface="Century Gothic"/>
              </a:rPr>
              <a:t>payment</a:t>
            </a:r>
            <a:r>
              <a:rPr sz="1100" spc="-40" dirty="0">
                <a:latin typeface="Century Gothic"/>
                <a:cs typeface="Century Gothic"/>
              </a:rPr>
              <a:t> </a:t>
            </a:r>
            <a:r>
              <a:rPr sz="1100" spc="-10" dirty="0">
                <a:latin typeface="Century Gothic"/>
                <a:cs typeface="Century Gothic"/>
              </a:rPr>
              <a:t>options</a:t>
            </a:r>
            <a:endParaRPr sz="1100">
              <a:latin typeface="Century Gothic"/>
              <a:cs typeface="Century Gothic"/>
            </a:endParaRPr>
          </a:p>
        </p:txBody>
      </p:sp>
      <p:sp>
        <p:nvSpPr>
          <p:cNvPr id="13" name="object 13"/>
          <p:cNvSpPr txBox="1"/>
          <p:nvPr/>
        </p:nvSpPr>
        <p:spPr>
          <a:xfrm>
            <a:off x="182879" y="6092952"/>
            <a:ext cx="3619500" cy="3060700"/>
          </a:xfrm>
          <a:prstGeom prst="rect">
            <a:avLst/>
          </a:prstGeom>
          <a:solidFill>
            <a:srgbClr val="CACACA"/>
          </a:solidFill>
        </p:spPr>
        <p:txBody>
          <a:bodyPr vert="horz" wrap="square" lIns="0" tIns="44450" rIns="0" bIns="0" rtlCol="0">
            <a:spAutoFit/>
          </a:bodyPr>
          <a:lstStyle/>
          <a:p>
            <a:pPr marL="91440">
              <a:lnSpc>
                <a:spcPct val="100000"/>
              </a:lnSpc>
              <a:spcBef>
                <a:spcPts val="350"/>
              </a:spcBef>
            </a:pPr>
            <a:r>
              <a:rPr sz="1400" b="1" dirty="0">
                <a:solidFill>
                  <a:srgbClr val="1F487C"/>
                </a:solidFill>
                <a:latin typeface="Century Gothic"/>
                <a:cs typeface="Century Gothic"/>
              </a:rPr>
              <a:t>3</a:t>
            </a:r>
            <a:r>
              <a:rPr sz="1400" b="1" spc="-25" dirty="0">
                <a:solidFill>
                  <a:srgbClr val="1F487C"/>
                </a:solidFill>
                <a:latin typeface="Century Gothic"/>
                <a:cs typeface="Century Gothic"/>
              </a:rPr>
              <a:t> </a:t>
            </a:r>
            <a:r>
              <a:rPr sz="1400" b="1" dirty="0">
                <a:solidFill>
                  <a:srgbClr val="1F487C"/>
                </a:solidFill>
                <a:latin typeface="Century Gothic"/>
                <a:cs typeface="Century Gothic"/>
              </a:rPr>
              <a:t>easy</a:t>
            </a:r>
            <a:r>
              <a:rPr sz="1400" b="1" spc="-25" dirty="0">
                <a:solidFill>
                  <a:srgbClr val="1F487C"/>
                </a:solidFill>
                <a:latin typeface="Century Gothic"/>
                <a:cs typeface="Century Gothic"/>
              </a:rPr>
              <a:t> </a:t>
            </a:r>
            <a:r>
              <a:rPr sz="1400" b="1" dirty="0">
                <a:solidFill>
                  <a:srgbClr val="1F487C"/>
                </a:solidFill>
                <a:latin typeface="Century Gothic"/>
                <a:cs typeface="Century Gothic"/>
              </a:rPr>
              <a:t>ways</a:t>
            </a:r>
            <a:r>
              <a:rPr sz="1400" b="1" spc="-30" dirty="0">
                <a:solidFill>
                  <a:srgbClr val="1F487C"/>
                </a:solidFill>
                <a:latin typeface="Century Gothic"/>
                <a:cs typeface="Century Gothic"/>
              </a:rPr>
              <a:t> </a:t>
            </a:r>
            <a:r>
              <a:rPr sz="1400" b="1" dirty="0">
                <a:solidFill>
                  <a:srgbClr val="1F487C"/>
                </a:solidFill>
                <a:latin typeface="Century Gothic"/>
                <a:cs typeface="Century Gothic"/>
              </a:rPr>
              <a:t>to</a:t>
            </a:r>
            <a:r>
              <a:rPr sz="1400" b="1" spc="-15" dirty="0">
                <a:solidFill>
                  <a:srgbClr val="1F487C"/>
                </a:solidFill>
                <a:latin typeface="Century Gothic"/>
                <a:cs typeface="Century Gothic"/>
              </a:rPr>
              <a:t> </a:t>
            </a:r>
            <a:r>
              <a:rPr sz="1400" b="1" dirty="0">
                <a:solidFill>
                  <a:srgbClr val="1F487C"/>
                </a:solidFill>
                <a:latin typeface="Century Gothic"/>
                <a:cs typeface="Century Gothic"/>
              </a:rPr>
              <a:t>switch</a:t>
            </a:r>
            <a:r>
              <a:rPr sz="1400" b="1" spc="-25" dirty="0">
                <a:solidFill>
                  <a:srgbClr val="1F487C"/>
                </a:solidFill>
                <a:latin typeface="Century Gothic"/>
                <a:cs typeface="Century Gothic"/>
              </a:rPr>
              <a:t> </a:t>
            </a:r>
            <a:r>
              <a:rPr sz="1400" b="1" dirty="0">
                <a:solidFill>
                  <a:srgbClr val="1F487C"/>
                </a:solidFill>
                <a:latin typeface="Century Gothic"/>
                <a:cs typeface="Century Gothic"/>
              </a:rPr>
              <a:t>to</a:t>
            </a:r>
            <a:r>
              <a:rPr sz="1400" b="1" spc="-15" dirty="0">
                <a:solidFill>
                  <a:srgbClr val="1F487C"/>
                </a:solidFill>
                <a:latin typeface="Century Gothic"/>
                <a:cs typeface="Century Gothic"/>
              </a:rPr>
              <a:t> </a:t>
            </a:r>
            <a:r>
              <a:rPr sz="1400" b="1" dirty="0">
                <a:solidFill>
                  <a:srgbClr val="1F487C"/>
                </a:solidFill>
                <a:latin typeface="Century Gothic"/>
                <a:cs typeface="Century Gothic"/>
              </a:rPr>
              <a:t>home</a:t>
            </a:r>
            <a:r>
              <a:rPr sz="1400" b="1" spc="-35" dirty="0">
                <a:solidFill>
                  <a:srgbClr val="1F487C"/>
                </a:solidFill>
                <a:latin typeface="Century Gothic"/>
                <a:cs typeface="Century Gothic"/>
              </a:rPr>
              <a:t> </a:t>
            </a:r>
            <a:r>
              <a:rPr sz="1400" b="1" spc="-10" dirty="0">
                <a:solidFill>
                  <a:srgbClr val="1F487C"/>
                </a:solidFill>
                <a:latin typeface="Century Gothic"/>
                <a:cs typeface="Century Gothic"/>
              </a:rPr>
              <a:t>delivery</a:t>
            </a:r>
            <a:endParaRPr sz="1400">
              <a:latin typeface="Century Gothic"/>
              <a:cs typeface="Century Gothic"/>
            </a:endParaRPr>
          </a:p>
          <a:p>
            <a:pPr marL="320040" marR="105410" indent="-228600">
              <a:lnSpc>
                <a:spcPct val="100000"/>
              </a:lnSpc>
              <a:spcBef>
                <a:spcPts val="1320"/>
              </a:spcBef>
              <a:buAutoNum type="arabicPeriod"/>
              <a:tabLst>
                <a:tab pos="320040" algn="l"/>
              </a:tabLst>
            </a:pPr>
            <a:r>
              <a:rPr sz="1100" b="1" dirty="0">
                <a:latin typeface="Century Gothic"/>
                <a:cs typeface="Century Gothic"/>
              </a:rPr>
              <a:t>Log</a:t>
            </a:r>
            <a:r>
              <a:rPr sz="1100" b="1" spc="-20" dirty="0">
                <a:latin typeface="Century Gothic"/>
                <a:cs typeface="Century Gothic"/>
              </a:rPr>
              <a:t> </a:t>
            </a:r>
            <a:r>
              <a:rPr sz="1100" b="1" dirty="0">
                <a:latin typeface="Century Gothic"/>
                <a:cs typeface="Century Gothic"/>
              </a:rPr>
              <a:t>in to</a:t>
            </a:r>
            <a:r>
              <a:rPr sz="1100" b="1" spc="-30" dirty="0">
                <a:latin typeface="Century Gothic"/>
                <a:cs typeface="Century Gothic"/>
              </a:rPr>
              <a:t> </a:t>
            </a:r>
            <a:r>
              <a:rPr sz="1100" b="1" dirty="0">
                <a:latin typeface="Century Gothic"/>
                <a:cs typeface="Century Gothic"/>
              </a:rPr>
              <a:t>the</a:t>
            </a:r>
            <a:r>
              <a:rPr sz="1100" b="1" spc="-20" dirty="0">
                <a:latin typeface="Century Gothic"/>
                <a:cs typeface="Century Gothic"/>
              </a:rPr>
              <a:t> </a:t>
            </a:r>
            <a:r>
              <a:rPr sz="1100" b="1" dirty="0">
                <a:latin typeface="Century Gothic"/>
                <a:cs typeface="Century Gothic"/>
              </a:rPr>
              <a:t>myCigna</a:t>
            </a:r>
            <a:r>
              <a:rPr sz="1100" b="1" spc="-25" dirty="0">
                <a:latin typeface="Century Gothic"/>
                <a:cs typeface="Century Gothic"/>
              </a:rPr>
              <a:t> </a:t>
            </a:r>
            <a:r>
              <a:rPr sz="1100" b="1" dirty="0">
                <a:latin typeface="Century Gothic"/>
                <a:cs typeface="Century Gothic"/>
              </a:rPr>
              <a:t>App</a:t>
            </a:r>
            <a:r>
              <a:rPr sz="1100" b="1" spc="-15" dirty="0">
                <a:latin typeface="Century Gothic"/>
                <a:cs typeface="Century Gothic"/>
              </a:rPr>
              <a:t> </a:t>
            </a:r>
            <a:r>
              <a:rPr sz="1100" b="1" dirty="0">
                <a:latin typeface="Century Gothic"/>
                <a:cs typeface="Century Gothic"/>
              </a:rPr>
              <a:t>or</a:t>
            </a:r>
            <a:r>
              <a:rPr sz="1100" b="1" spc="-25" dirty="0">
                <a:latin typeface="Century Gothic"/>
                <a:cs typeface="Century Gothic"/>
              </a:rPr>
              <a:t> </a:t>
            </a:r>
            <a:r>
              <a:rPr sz="1100" b="1" dirty="0">
                <a:latin typeface="Century Gothic"/>
                <a:cs typeface="Century Gothic"/>
              </a:rPr>
              <a:t>myCigna.com</a:t>
            </a:r>
            <a:r>
              <a:rPr sz="1100" b="1" spc="-25" dirty="0">
                <a:latin typeface="Century Gothic"/>
                <a:cs typeface="Century Gothic"/>
              </a:rPr>
              <a:t> to </a:t>
            </a:r>
            <a:r>
              <a:rPr sz="1100" b="1" dirty="0">
                <a:latin typeface="Century Gothic"/>
                <a:cs typeface="Century Gothic"/>
              </a:rPr>
              <a:t>move</a:t>
            </a:r>
            <a:r>
              <a:rPr sz="1100" b="1" spc="-45" dirty="0">
                <a:latin typeface="Century Gothic"/>
                <a:cs typeface="Century Gothic"/>
              </a:rPr>
              <a:t> </a:t>
            </a:r>
            <a:r>
              <a:rPr sz="1100" b="1" dirty="0">
                <a:latin typeface="Century Gothic"/>
                <a:cs typeface="Century Gothic"/>
              </a:rPr>
              <a:t>your</a:t>
            </a:r>
            <a:r>
              <a:rPr sz="1100" b="1" spc="-30" dirty="0">
                <a:latin typeface="Century Gothic"/>
                <a:cs typeface="Century Gothic"/>
              </a:rPr>
              <a:t> </a:t>
            </a:r>
            <a:r>
              <a:rPr sz="1100" b="1" dirty="0">
                <a:latin typeface="Century Gothic"/>
                <a:cs typeface="Century Gothic"/>
              </a:rPr>
              <a:t>prescription</a:t>
            </a:r>
            <a:r>
              <a:rPr sz="1100" b="1" spc="-55" dirty="0">
                <a:latin typeface="Century Gothic"/>
                <a:cs typeface="Century Gothic"/>
              </a:rPr>
              <a:t> </a:t>
            </a:r>
            <a:r>
              <a:rPr sz="1100" b="1" dirty="0">
                <a:latin typeface="Century Gothic"/>
                <a:cs typeface="Century Gothic"/>
              </a:rPr>
              <a:t>electronically.</a:t>
            </a:r>
            <a:r>
              <a:rPr sz="1100" b="1" spc="245" dirty="0">
                <a:latin typeface="Century Gothic"/>
                <a:cs typeface="Century Gothic"/>
              </a:rPr>
              <a:t> </a:t>
            </a:r>
            <a:r>
              <a:rPr sz="1100" dirty="0">
                <a:latin typeface="Century Gothic"/>
                <a:cs typeface="Century Gothic"/>
              </a:rPr>
              <a:t>Click</a:t>
            </a:r>
            <a:r>
              <a:rPr sz="1100" spc="-40" dirty="0">
                <a:latin typeface="Century Gothic"/>
                <a:cs typeface="Century Gothic"/>
              </a:rPr>
              <a:t> </a:t>
            </a:r>
            <a:r>
              <a:rPr sz="1100" spc="-25" dirty="0">
                <a:latin typeface="Century Gothic"/>
                <a:cs typeface="Century Gothic"/>
              </a:rPr>
              <a:t>on </a:t>
            </a:r>
            <a:r>
              <a:rPr sz="1100" dirty="0">
                <a:latin typeface="Century Gothic"/>
                <a:cs typeface="Century Gothic"/>
              </a:rPr>
              <a:t>the</a:t>
            </a:r>
            <a:r>
              <a:rPr sz="1100" spc="5" dirty="0">
                <a:latin typeface="Century Gothic"/>
                <a:cs typeface="Century Gothic"/>
              </a:rPr>
              <a:t> </a:t>
            </a:r>
            <a:r>
              <a:rPr sz="1100" spc="-10" dirty="0">
                <a:latin typeface="Century Gothic"/>
                <a:cs typeface="Century Gothic"/>
              </a:rPr>
              <a:t>Prescriptions</a:t>
            </a:r>
            <a:r>
              <a:rPr sz="1100" spc="-35" dirty="0">
                <a:latin typeface="Century Gothic"/>
                <a:cs typeface="Century Gothic"/>
              </a:rPr>
              <a:t> </a:t>
            </a:r>
            <a:r>
              <a:rPr sz="1100" dirty="0">
                <a:latin typeface="Century Gothic"/>
                <a:cs typeface="Century Gothic"/>
              </a:rPr>
              <a:t>tab</a:t>
            </a:r>
            <a:r>
              <a:rPr sz="1100" spc="-5" dirty="0">
                <a:latin typeface="Century Gothic"/>
                <a:cs typeface="Century Gothic"/>
              </a:rPr>
              <a:t> </a:t>
            </a:r>
            <a:r>
              <a:rPr sz="1100" dirty="0">
                <a:latin typeface="Century Gothic"/>
                <a:cs typeface="Century Gothic"/>
              </a:rPr>
              <a:t>and</a:t>
            </a:r>
            <a:r>
              <a:rPr sz="1100" spc="-10" dirty="0">
                <a:latin typeface="Century Gothic"/>
                <a:cs typeface="Century Gothic"/>
              </a:rPr>
              <a:t> </a:t>
            </a:r>
            <a:r>
              <a:rPr sz="1100" dirty="0">
                <a:latin typeface="Century Gothic"/>
                <a:cs typeface="Century Gothic"/>
              </a:rPr>
              <a:t>select</a:t>
            </a:r>
            <a:r>
              <a:rPr sz="1100" spc="-25" dirty="0">
                <a:latin typeface="Century Gothic"/>
                <a:cs typeface="Century Gothic"/>
              </a:rPr>
              <a:t> My</a:t>
            </a:r>
            <a:r>
              <a:rPr sz="1100" spc="500" dirty="0">
                <a:latin typeface="Century Gothic"/>
                <a:cs typeface="Century Gothic"/>
              </a:rPr>
              <a:t> </a:t>
            </a:r>
            <a:r>
              <a:rPr sz="1100" spc="-10" dirty="0">
                <a:latin typeface="Century Gothic"/>
                <a:cs typeface="Century Gothic"/>
              </a:rPr>
              <a:t>Medications</a:t>
            </a:r>
            <a:r>
              <a:rPr sz="1100" spc="-35" dirty="0">
                <a:latin typeface="Century Gothic"/>
                <a:cs typeface="Century Gothic"/>
              </a:rPr>
              <a:t> </a:t>
            </a:r>
            <a:r>
              <a:rPr sz="1100" dirty="0">
                <a:latin typeface="Century Gothic"/>
                <a:cs typeface="Century Gothic"/>
              </a:rPr>
              <a:t>from</a:t>
            </a:r>
            <a:r>
              <a:rPr sz="1100" spc="-15" dirty="0">
                <a:latin typeface="Century Gothic"/>
                <a:cs typeface="Century Gothic"/>
              </a:rPr>
              <a:t> </a:t>
            </a:r>
            <a:r>
              <a:rPr sz="1100" dirty="0">
                <a:latin typeface="Century Gothic"/>
                <a:cs typeface="Century Gothic"/>
              </a:rPr>
              <a:t>the</a:t>
            </a:r>
            <a:r>
              <a:rPr sz="1100" spc="-5" dirty="0">
                <a:latin typeface="Century Gothic"/>
                <a:cs typeface="Century Gothic"/>
              </a:rPr>
              <a:t> </a:t>
            </a:r>
            <a:r>
              <a:rPr sz="1100" dirty="0">
                <a:latin typeface="Century Gothic"/>
                <a:cs typeface="Century Gothic"/>
              </a:rPr>
              <a:t>dropdown</a:t>
            </a:r>
            <a:r>
              <a:rPr sz="1100" spc="-20" dirty="0">
                <a:latin typeface="Century Gothic"/>
                <a:cs typeface="Century Gothic"/>
              </a:rPr>
              <a:t> </a:t>
            </a:r>
            <a:r>
              <a:rPr sz="1100" dirty="0">
                <a:latin typeface="Century Gothic"/>
                <a:cs typeface="Century Gothic"/>
              </a:rPr>
              <a:t>menu.</a:t>
            </a:r>
            <a:r>
              <a:rPr sz="1100" spc="-25" dirty="0">
                <a:latin typeface="Century Gothic"/>
                <a:cs typeface="Century Gothic"/>
              </a:rPr>
              <a:t> </a:t>
            </a:r>
            <a:r>
              <a:rPr sz="1100" spc="-20" dirty="0">
                <a:latin typeface="Century Gothic"/>
                <a:cs typeface="Century Gothic"/>
              </a:rPr>
              <a:t>Then </a:t>
            </a:r>
            <a:r>
              <a:rPr sz="1100" dirty="0">
                <a:latin typeface="Century Gothic"/>
                <a:cs typeface="Century Gothic"/>
              </a:rPr>
              <a:t>simply</a:t>
            </a:r>
            <a:r>
              <a:rPr sz="1100" spc="-35" dirty="0">
                <a:latin typeface="Century Gothic"/>
                <a:cs typeface="Century Gothic"/>
              </a:rPr>
              <a:t> </a:t>
            </a:r>
            <a:r>
              <a:rPr sz="1100" dirty="0">
                <a:latin typeface="Century Gothic"/>
                <a:cs typeface="Century Gothic"/>
              </a:rPr>
              <a:t>click</a:t>
            </a:r>
            <a:r>
              <a:rPr sz="1100" spc="-45" dirty="0">
                <a:latin typeface="Century Gothic"/>
                <a:cs typeface="Century Gothic"/>
              </a:rPr>
              <a:t> </a:t>
            </a:r>
            <a:r>
              <a:rPr sz="1100" dirty="0">
                <a:latin typeface="Century Gothic"/>
                <a:cs typeface="Century Gothic"/>
              </a:rPr>
              <a:t>the</a:t>
            </a:r>
            <a:r>
              <a:rPr sz="1100" spc="-15" dirty="0">
                <a:latin typeface="Century Gothic"/>
                <a:cs typeface="Century Gothic"/>
              </a:rPr>
              <a:t> </a:t>
            </a:r>
            <a:r>
              <a:rPr sz="1100" dirty="0">
                <a:latin typeface="Century Gothic"/>
                <a:cs typeface="Century Gothic"/>
              </a:rPr>
              <a:t>button</a:t>
            </a:r>
            <a:r>
              <a:rPr sz="1100" spc="-25" dirty="0">
                <a:latin typeface="Century Gothic"/>
                <a:cs typeface="Century Gothic"/>
              </a:rPr>
              <a:t> </a:t>
            </a:r>
            <a:r>
              <a:rPr sz="1100" dirty="0">
                <a:latin typeface="Century Gothic"/>
                <a:cs typeface="Century Gothic"/>
              </a:rPr>
              <a:t>next</a:t>
            </a:r>
            <a:r>
              <a:rPr sz="1100" spc="-30" dirty="0">
                <a:latin typeface="Century Gothic"/>
                <a:cs typeface="Century Gothic"/>
              </a:rPr>
              <a:t> </a:t>
            </a:r>
            <a:r>
              <a:rPr sz="1100" dirty="0">
                <a:latin typeface="Century Gothic"/>
                <a:cs typeface="Century Gothic"/>
              </a:rPr>
              <a:t>to</a:t>
            </a:r>
            <a:r>
              <a:rPr sz="1100" spc="-15"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spc="-10" dirty="0">
                <a:latin typeface="Century Gothic"/>
                <a:cs typeface="Century Gothic"/>
              </a:rPr>
              <a:t>medication </a:t>
            </a:r>
            <a:r>
              <a:rPr sz="1100" dirty="0">
                <a:latin typeface="Century Gothic"/>
                <a:cs typeface="Century Gothic"/>
              </a:rPr>
              <a:t>name</a:t>
            </a:r>
            <a:r>
              <a:rPr sz="1100" spc="-25" dirty="0">
                <a:latin typeface="Century Gothic"/>
                <a:cs typeface="Century Gothic"/>
              </a:rPr>
              <a:t> </a:t>
            </a:r>
            <a:r>
              <a:rPr sz="1100" dirty="0">
                <a:latin typeface="Century Gothic"/>
                <a:cs typeface="Century Gothic"/>
              </a:rPr>
              <a:t>to</a:t>
            </a:r>
            <a:r>
              <a:rPr sz="1100" spc="-20" dirty="0">
                <a:latin typeface="Century Gothic"/>
                <a:cs typeface="Century Gothic"/>
              </a:rPr>
              <a:t> </a:t>
            </a:r>
            <a:r>
              <a:rPr sz="1100" dirty="0">
                <a:latin typeface="Century Gothic"/>
                <a:cs typeface="Century Gothic"/>
              </a:rPr>
              <a:t>move</a:t>
            </a:r>
            <a:r>
              <a:rPr sz="1100" spc="-15" dirty="0">
                <a:latin typeface="Century Gothic"/>
                <a:cs typeface="Century Gothic"/>
              </a:rPr>
              <a:t> </a:t>
            </a:r>
            <a:r>
              <a:rPr sz="1100" dirty="0">
                <a:latin typeface="Century Gothic"/>
                <a:cs typeface="Century Gothic"/>
              </a:rPr>
              <a:t>your</a:t>
            </a:r>
            <a:r>
              <a:rPr sz="1100" spc="-40" dirty="0">
                <a:latin typeface="Century Gothic"/>
                <a:cs typeface="Century Gothic"/>
              </a:rPr>
              <a:t> </a:t>
            </a:r>
            <a:r>
              <a:rPr sz="1100" spc="-10" dirty="0">
                <a:latin typeface="Century Gothic"/>
                <a:cs typeface="Century Gothic"/>
              </a:rPr>
              <a:t>prescription(s).</a:t>
            </a:r>
            <a:endParaRPr sz="1100">
              <a:latin typeface="Century Gothic"/>
              <a:cs typeface="Century Gothic"/>
            </a:endParaRPr>
          </a:p>
          <a:p>
            <a:pPr marL="320675" indent="-229235">
              <a:lnSpc>
                <a:spcPct val="100000"/>
              </a:lnSpc>
              <a:buAutoNum type="arabicPeriod"/>
              <a:tabLst>
                <a:tab pos="320675" algn="l"/>
              </a:tabLst>
            </a:pPr>
            <a:r>
              <a:rPr sz="1100" b="1" dirty="0">
                <a:latin typeface="Century Gothic"/>
                <a:cs typeface="Century Gothic"/>
              </a:rPr>
              <a:t>Call</a:t>
            </a:r>
            <a:r>
              <a:rPr sz="1100" b="1" spc="-20" dirty="0">
                <a:latin typeface="Century Gothic"/>
                <a:cs typeface="Century Gothic"/>
              </a:rPr>
              <a:t> </a:t>
            </a:r>
            <a:r>
              <a:rPr sz="1100" b="1" dirty="0">
                <a:latin typeface="Century Gothic"/>
                <a:cs typeface="Century Gothic"/>
              </a:rPr>
              <a:t>your</a:t>
            </a:r>
            <a:r>
              <a:rPr sz="1100" b="1" spc="-20" dirty="0">
                <a:latin typeface="Century Gothic"/>
                <a:cs typeface="Century Gothic"/>
              </a:rPr>
              <a:t> </a:t>
            </a:r>
            <a:r>
              <a:rPr sz="1100" b="1" dirty="0">
                <a:latin typeface="Century Gothic"/>
                <a:cs typeface="Century Gothic"/>
              </a:rPr>
              <a:t>doctors</a:t>
            </a:r>
            <a:r>
              <a:rPr sz="1100" b="1" spc="-40" dirty="0">
                <a:latin typeface="Century Gothic"/>
                <a:cs typeface="Century Gothic"/>
              </a:rPr>
              <a:t> </a:t>
            </a:r>
            <a:r>
              <a:rPr sz="1100" b="1" dirty="0">
                <a:latin typeface="Century Gothic"/>
                <a:cs typeface="Century Gothic"/>
              </a:rPr>
              <a:t>office.</a:t>
            </a:r>
            <a:r>
              <a:rPr sz="1100" b="1" spc="285" dirty="0">
                <a:latin typeface="Century Gothic"/>
                <a:cs typeface="Century Gothic"/>
              </a:rPr>
              <a:t> </a:t>
            </a:r>
            <a:r>
              <a:rPr sz="1100" dirty="0">
                <a:latin typeface="Century Gothic"/>
                <a:cs typeface="Century Gothic"/>
              </a:rPr>
              <a:t>Ask</a:t>
            </a:r>
            <a:r>
              <a:rPr sz="1100" spc="-10" dirty="0">
                <a:latin typeface="Century Gothic"/>
                <a:cs typeface="Century Gothic"/>
              </a:rPr>
              <a:t> </a:t>
            </a:r>
            <a:r>
              <a:rPr sz="1100" dirty="0">
                <a:latin typeface="Century Gothic"/>
                <a:cs typeface="Century Gothic"/>
              </a:rPr>
              <a:t>them</a:t>
            </a:r>
            <a:r>
              <a:rPr sz="1100" spc="-5" dirty="0">
                <a:latin typeface="Century Gothic"/>
                <a:cs typeface="Century Gothic"/>
              </a:rPr>
              <a:t> </a:t>
            </a:r>
            <a:r>
              <a:rPr sz="1100" dirty="0">
                <a:latin typeface="Century Gothic"/>
                <a:cs typeface="Century Gothic"/>
              </a:rPr>
              <a:t>to</a:t>
            </a:r>
            <a:r>
              <a:rPr sz="1100" spc="-20" dirty="0">
                <a:latin typeface="Century Gothic"/>
                <a:cs typeface="Century Gothic"/>
              </a:rPr>
              <a:t> </a:t>
            </a:r>
            <a:r>
              <a:rPr sz="1100" dirty="0">
                <a:latin typeface="Century Gothic"/>
                <a:cs typeface="Century Gothic"/>
              </a:rPr>
              <a:t>send</a:t>
            </a:r>
            <a:r>
              <a:rPr sz="1100" spc="-25" dirty="0">
                <a:latin typeface="Century Gothic"/>
                <a:cs typeface="Century Gothic"/>
              </a:rPr>
              <a:t> </a:t>
            </a:r>
            <a:r>
              <a:rPr sz="1100" spc="-50" dirty="0">
                <a:latin typeface="Century Gothic"/>
                <a:cs typeface="Century Gothic"/>
              </a:rPr>
              <a:t>a</a:t>
            </a:r>
            <a:endParaRPr sz="1100">
              <a:latin typeface="Century Gothic"/>
              <a:cs typeface="Century Gothic"/>
            </a:endParaRPr>
          </a:p>
          <a:p>
            <a:pPr marL="320040">
              <a:lnSpc>
                <a:spcPct val="100000"/>
              </a:lnSpc>
            </a:pPr>
            <a:r>
              <a:rPr sz="1100" spc="-10" dirty="0">
                <a:latin typeface="Century Gothic"/>
                <a:cs typeface="Century Gothic"/>
              </a:rPr>
              <a:t>90-</a:t>
            </a:r>
            <a:r>
              <a:rPr sz="1100" dirty="0">
                <a:latin typeface="Century Gothic"/>
                <a:cs typeface="Century Gothic"/>
              </a:rPr>
              <a:t>day</a:t>
            </a:r>
            <a:r>
              <a:rPr sz="1100" spc="-30" dirty="0">
                <a:latin typeface="Century Gothic"/>
                <a:cs typeface="Century Gothic"/>
              </a:rPr>
              <a:t> </a:t>
            </a:r>
            <a:r>
              <a:rPr sz="1100" dirty="0">
                <a:latin typeface="Century Gothic"/>
                <a:cs typeface="Century Gothic"/>
              </a:rPr>
              <a:t>prescription</a:t>
            </a:r>
            <a:r>
              <a:rPr sz="1100" spc="-25" dirty="0">
                <a:latin typeface="Century Gothic"/>
                <a:cs typeface="Century Gothic"/>
              </a:rPr>
              <a:t> </a:t>
            </a:r>
            <a:r>
              <a:rPr sz="1100" dirty="0">
                <a:latin typeface="Century Gothic"/>
                <a:cs typeface="Century Gothic"/>
              </a:rPr>
              <a:t>(with</a:t>
            </a:r>
            <a:r>
              <a:rPr sz="1100" spc="20" dirty="0">
                <a:latin typeface="Century Gothic"/>
                <a:cs typeface="Century Gothic"/>
              </a:rPr>
              <a:t> </a:t>
            </a:r>
            <a:r>
              <a:rPr sz="1100" dirty="0">
                <a:latin typeface="Century Gothic"/>
                <a:cs typeface="Century Gothic"/>
              </a:rPr>
              <a:t>refills)</a:t>
            </a:r>
            <a:r>
              <a:rPr sz="1100" spc="-50" dirty="0">
                <a:latin typeface="Century Gothic"/>
                <a:cs typeface="Century Gothic"/>
              </a:rPr>
              <a:t> </a:t>
            </a:r>
            <a:r>
              <a:rPr sz="1100" spc="-10" dirty="0">
                <a:latin typeface="Century Gothic"/>
                <a:cs typeface="Century Gothic"/>
              </a:rPr>
              <a:t>electronically</a:t>
            </a:r>
            <a:r>
              <a:rPr sz="1100" spc="-35" dirty="0">
                <a:latin typeface="Century Gothic"/>
                <a:cs typeface="Century Gothic"/>
              </a:rPr>
              <a:t> </a:t>
            </a:r>
            <a:r>
              <a:rPr sz="1100" spc="-25" dirty="0">
                <a:latin typeface="Century Gothic"/>
                <a:cs typeface="Century Gothic"/>
              </a:rPr>
              <a:t>to</a:t>
            </a:r>
            <a:endParaRPr sz="1100">
              <a:latin typeface="Century Gothic"/>
              <a:cs typeface="Century Gothic"/>
            </a:endParaRPr>
          </a:p>
          <a:p>
            <a:pPr marL="320040">
              <a:lnSpc>
                <a:spcPct val="100000"/>
              </a:lnSpc>
            </a:pPr>
            <a:r>
              <a:rPr sz="1100" dirty="0">
                <a:latin typeface="Century Gothic"/>
                <a:cs typeface="Century Gothic"/>
              </a:rPr>
              <a:t>Express</a:t>
            </a:r>
            <a:r>
              <a:rPr sz="1100" spc="-55" dirty="0">
                <a:latin typeface="Century Gothic"/>
                <a:cs typeface="Century Gothic"/>
              </a:rPr>
              <a:t> </a:t>
            </a:r>
            <a:r>
              <a:rPr sz="1100" dirty="0">
                <a:latin typeface="Century Gothic"/>
                <a:cs typeface="Century Gothic"/>
              </a:rPr>
              <a:t>Scripts</a:t>
            </a:r>
            <a:r>
              <a:rPr sz="1100" spc="-35" dirty="0">
                <a:latin typeface="Century Gothic"/>
                <a:cs typeface="Century Gothic"/>
              </a:rPr>
              <a:t> </a:t>
            </a:r>
            <a:r>
              <a:rPr sz="1100" dirty="0">
                <a:latin typeface="Century Gothic"/>
                <a:cs typeface="Century Gothic"/>
              </a:rPr>
              <a:t>Home</a:t>
            </a:r>
            <a:r>
              <a:rPr sz="1100" spc="-25" dirty="0">
                <a:latin typeface="Century Gothic"/>
                <a:cs typeface="Century Gothic"/>
              </a:rPr>
              <a:t> </a:t>
            </a:r>
            <a:r>
              <a:rPr sz="1100" dirty="0">
                <a:latin typeface="Century Gothic"/>
                <a:cs typeface="Century Gothic"/>
              </a:rPr>
              <a:t>Delivery,</a:t>
            </a:r>
            <a:r>
              <a:rPr sz="1100" spc="-40" dirty="0">
                <a:latin typeface="Century Gothic"/>
                <a:cs typeface="Century Gothic"/>
              </a:rPr>
              <a:t> </a:t>
            </a:r>
            <a:r>
              <a:rPr sz="1100" b="1" spc="-25" dirty="0">
                <a:latin typeface="Century Gothic"/>
                <a:cs typeface="Century Gothic"/>
              </a:rPr>
              <a:t>Or,</a:t>
            </a:r>
            <a:endParaRPr sz="1100">
              <a:latin typeface="Century Gothic"/>
              <a:cs typeface="Century Gothic"/>
            </a:endParaRPr>
          </a:p>
          <a:p>
            <a:pPr marL="320040" marR="164465" indent="-228600">
              <a:lnSpc>
                <a:spcPct val="100000"/>
              </a:lnSpc>
              <a:buAutoNum type="arabicPeriod" startAt="3"/>
              <a:tabLst>
                <a:tab pos="320040" algn="l"/>
              </a:tabLst>
            </a:pPr>
            <a:r>
              <a:rPr sz="1100" b="1" dirty="0">
                <a:latin typeface="Century Gothic"/>
                <a:cs typeface="Century Gothic"/>
              </a:rPr>
              <a:t>Call</a:t>
            </a:r>
            <a:r>
              <a:rPr sz="1100" b="1" spc="-25" dirty="0">
                <a:latin typeface="Century Gothic"/>
                <a:cs typeface="Century Gothic"/>
              </a:rPr>
              <a:t> </a:t>
            </a:r>
            <a:r>
              <a:rPr sz="1100" b="1" dirty="0">
                <a:latin typeface="Century Gothic"/>
                <a:cs typeface="Century Gothic"/>
              </a:rPr>
              <a:t>Express</a:t>
            </a:r>
            <a:r>
              <a:rPr sz="1100" b="1" spc="-25" dirty="0">
                <a:latin typeface="Century Gothic"/>
                <a:cs typeface="Century Gothic"/>
              </a:rPr>
              <a:t> </a:t>
            </a:r>
            <a:r>
              <a:rPr sz="1100" b="1" dirty="0">
                <a:latin typeface="Century Gothic"/>
                <a:cs typeface="Century Gothic"/>
              </a:rPr>
              <a:t>Scripts</a:t>
            </a:r>
            <a:r>
              <a:rPr sz="1100" b="1" spc="-25" dirty="0">
                <a:latin typeface="Century Gothic"/>
                <a:cs typeface="Century Gothic"/>
              </a:rPr>
              <a:t> </a:t>
            </a:r>
            <a:r>
              <a:rPr sz="1100" b="1" dirty="0">
                <a:latin typeface="Century Gothic"/>
                <a:cs typeface="Century Gothic"/>
              </a:rPr>
              <a:t>Pharmacy</a:t>
            </a:r>
            <a:r>
              <a:rPr sz="1100" b="1" spc="-35" dirty="0">
                <a:latin typeface="Century Gothic"/>
                <a:cs typeface="Century Gothic"/>
              </a:rPr>
              <a:t> </a:t>
            </a:r>
            <a:r>
              <a:rPr sz="1100" b="1" dirty="0">
                <a:latin typeface="Century Gothic"/>
                <a:cs typeface="Century Gothic"/>
              </a:rPr>
              <a:t>at</a:t>
            </a:r>
            <a:r>
              <a:rPr sz="1100" b="1" spc="-30" dirty="0">
                <a:latin typeface="Century Gothic"/>
                <a:cs typeface="Century Gothic"/>
              </a:rPr>
              <a:t> </a:t>
            </a:r>
            <a:r>
              <a:rPr sz="1100" b="1" spc="-10" dirty="0">
                <a:latin typeface="Century Gothic"/>
                <a:cs typeface="Century Gothic"/>
              </a:rPr>
              <a:t>800.835.3784. </a:t>
            </a:r>
            <a:r>
              <a:rPr sz="1100" dirty="0">
                <a:latin typeface="Century Gothic"/>
                <a:cs typeface="Century Gothic"/>
              </a:rPr>
              <a:t>They’ll</a:t>
            </a:r>
            <a:r>
              <a:rPr sz="1100" spc="-30" dirty="0">
                <a:latin typeface="Century Gothic"/>
                <a:cs typeface="Century Gothic"/>
              </a:rPr>
              <a:t> </a:t>
            </a:r>
            <a:r>
              <a:rPr sz="1100" dirty="0">
                <a:latin typeface="Century Gothic"/>
                <a:cs typeface="Century Gothic"/>
              </a:rPr>
              <a:t>contact</a:t>
            </a:r>
            <a:r>
              <a:rPr sz="1100" spc="-40" dirty="0">
                <a:latin typeface="Century Gothic"/>
                <a:cs typeface="Century Gothic"/>
              </a:rPr>
              <a:t> </a:t>
            </a:r>
            <a:r>
              <a:rPr sz="1100" dirty="0">
                <a:latin typeface="Century Gothic"/>
                <a:cs typeface="Century Gothic"/>
              </a:rPr>
              <a:t>your</a:t>
            </a:r>
            <a:r>
              <a:rPr sz="1100" spc="-40" dirty="0">
                <a:latin typeface="Century Gothic"/>
                <a:cs typeface="Century Gothic"/>
              </a:rPr>
              <a:t> </a:t>
            </a:r>
            <a:r>
              <a:rPr sz="1100" dirty="0">
                <a:latin typeface="Century Gothic"/>
                <a:cs typeface="Century Gothic"/>
              </a:rPr>
              <a:t>doctor’s</a:t>
            </a:r>
            <a:r>
              <a:rPr sz="1100" spc="-35" dirty="0">
                <a:latin typeface="Century Gothic"/>
                <a:cs typeface="Century Gothic"/>
              </a:rPr>
              <a:t> </a:t>
            </a:r>
            <a:r>
              <a:rPr sz="1100" dirty="0">
                <a:latin typeface="Century Gothic"/>
                <a:cs typeface="Century Gothic"/>
              </a:rPr>
              <a:t>office</a:t>
            </a:r>
            <a:r>
              <a:rPr sz="1100" spc="-30" dirty="0">
                <a:latin typeface="Century Gothic"/>
                <a:cs typeface="Century Gothic"/>
              </a:rPr>
              <a:t> </a:t>
            </a:r>
            <a:r>
              <a:rPr sz="1100" dirty="0">
                <a:latin typeface="Century Gothic"/>
                <a:cs typeface="Century Gothic"/>
              </a:rPr>
              <a:t>to</a:t>
            </a:r>
            <a:r>
              <a:rPr sz="1100" spc="-20" dirty="0">
                <a:latin typeface="Century Gothic"/>
                <a:cs typeface="Century Gothic"/>
              </a:rPr>
              <a:t> help </a:t>
            </a:r>
            <a:r>
              <a:rPr sz="1100" dirty="0">
                <a:latin typeface="Century Gothic"/>
                <a:cs typeface="Century Gothic"/>
              </a:rPr>
              <a:t>transfer</a:t>
            </a:r>
            <a:r>
              <a:rPr sz="1100" spc="-30" dirty="0">
                <a:latin typeface="Century Gothic"/>
                <a:cs typeface="Century Gothic"/>
              </a:rPr>
              <a:t> </a:t>
            </a:r>
            <a:r>
              <a:rPr sz="1100" dirty="0">
                <a:latin typeface="Century Gothic"/>
                <a:cs typeface="Century Gothic"/>
              </a:rPr>
              <a:t>your</a:t>
            </a:r>
            <a:r>
              <a:rPr sz="1100" spc="-15" dirty="0">
                <a:latin typeface="Century Gothic"/>
                <a:cs typeface="Century Gothic"/>
              </a:rPr>
              <a:t> </a:t>
            </a:r>
            <a:r>
              <a:rPr sz="1100" spc="-10" dirty="0">
                <a:latin typeface="Century Gothic"/>
                <a:cs typeface="Century Gothic"/>
              </a:rPr>
              <a:t>prescription.</a:t>
            </a:r>
            <a:r>
              <a:rPr sz="1100" spc="-30" dirty="0">
                <a:latin typeface="Century Gothic"/>
                <a:cs typeface="Century Gothic"/>
              </a:rPr>
              <a:t> </a:t>
            </a:r>
            <a:r>
              <a:rPr sz="1100" dirty="0">
                <a:latin typeface="Century Gothic"/>
                <a:cs typeface="Century Gothic"/>
              </a:rPr>
              <a:t>Have</a:t>
            </a:r>
            <a:r>
              <a:rPr sz="1100" spc="-35" dirty="0">
                <a:latin typeface="Century Gothic"/>
                <a:cs typeface="Century Gothic"/>
              </a:rPr>
              <a:t> </a:t>
            </a:r>
            <a:r>
              <a:rPr sz="1100" dirty="0">
                <a:latin typeface="Century Gothic"/>
                <a:cs typeface="Century Gothic"/>
              </a:rPr>
              <a:t>your</a:t>
            </a:r>
            <a:r>
              <a:rPr sz="1100" spc="-15" dirty="0">
                <a:latin typeface="Century Gothic"/>
                <a:cs typeface="Century Gothic"/>
              </a:rPr>
              <a:t> </a:t>
            </a:r>
            <a:r>
              <a:rPr sz="1100" dirty="0">
                <a:latin typeface="Century Gothic"/>
                <a:cs typeface="Century Gothic"/>
              </a:rPr>
              <a:t>Cigna</a:t>
            </a:r>
            <a:r>
              <a:rPr sz="1100" spc="-10" dirty="0">
                <a:latin typeface="Century Gothic"/>
                <a:cs typeface="Century Gothic"/>
              </a:rPr>
              <a:t> </a:t>
            </a:r>
            <a:r>
              <a:rPr sz="1100" spc="-25" dirty="0">
                <a:latin typeface="Century Gothic"/>
                <a:cs typeface="Century Gothic"/>
              </a:rPr>
              <a:t>ID </a:t>
            </a:r>
            <a:r>
              <a:rPr sz="1100" dirty="0">
                <a:latin typeface="Century Gothic"/>
                <a:cs typeface="Century Gothic"/>
              </a:rPr>
              <a:t>card,</a:t>
            </a:r>
            <a:r>
              <a:rPr sz="1100" spc="-60" dirty="0">
                <a:latin typeface="Century Gothic"/>
                <a:cs typeface="Century Gothic"/>
              </a:rPr>
              <a:t> </a:t>
            </a:r>
            <a:r>
              <a:rPr sz="1100" dirty="0">
                <a:latin typeface="Century Gothic"/>
                <a:cs typeface="Century Gothic"/>
              </a:rPr>
              <a:t>doctor’s</a:t>
            </a:r>
            <a:r>
              <a:rPr sz="1100" spc="-30" dirty="0">
                <a:latin typeface="Century Gothic"/>
                <a:cs typeface="Century Gothic"/>
              </a:rPr>
              <a:t> </a:t>
            </a:r>
            <a:r>
              <a:rPr sz="1100" dirty="0">
                <a:latin typeface="Century Gothic"/>
                <a:cs typeface="Century Gothic"/>
              </a:rPr>
              <a:t>contact</a:t>
            </a:r>
            <a:r>
              <a:rPr sz="1100" spc="-20" dirty="0">
                <a:latin typeface="Century Gothic"/>
                <a:cs typeface="Century Gothic"/>
              </a:rPr>
              <a:t> </a:t>
            </a:r>
            <a:r>
              <a:rPr sz="1100" dirty="0">
                <a:latin typeface="Century Gothic"/>
                <a:cs typeface="Century Gothic"/>
              </a:rPr>
              <a:t>information</a:t>
            </a:r>
            <a:r>
              <a:rPr sz="1100" spc="-20" dirty="0">
                <a:latin typeface="Century Gothic"/>
                <a:cs typeface="Century Gothic"/>
              </a:rPr>
              <a:t> </a:t>
            </a:r>
            <a:r>
              <a:rPr sz="1100" spc="-25" dirty="0">
                <a:latin typeface="Century Gothic"/>
                <a:cs typeface="Century Gothic"/>
              </a:rPr>
              <a:t>and </a:t>
            </a:r>
            <a:r>
              <a:rPr sz="1100" spc="-10" dirty="0">
                <a:latin typeface="Century Gothic"/>
                <a:cs typeface="Century Gothic"/>
              </a:rPr>
              <a:t>medication</a:t>
            </a:r>
            <a:r>
              <a:rPr sz="1100" spc="-30" dirty="0">
                <a:latin typeface="Century Gothic"/>
                <a:cs typeface="Century Gothic"/>
              </a:rPr>
              <a:t> </a:t>
            </a:r>
            <a:r>
              <a:rPr sz="1100" dirty="0">
                <a:latin typeface="Century Gothic"/>
                <a:cs typeface="Century Gothic"/>
              </a:rPr>
              <a:t>name(s)</a:t>
            </a:r>
            <a:r>
              <a:rPr sz="1100" spc="-20" dirty="0">
                <a:latin typeface="Century Gothic"/>
                <a:cs typeface="Century Gothic"/>
              </a:rPr>
              <a:t> </a:t>
            </a:r>
            <a:r>
              <a:rPr sz="1100" dirty="0">
                <a:latin typeface="Century Gothic"/>
                <a:cs typeface="Century Gothic"/>
              </a:rPr>
              <a:t>ready</a:t>
            </a:r>
            <a:r>
              <a:rPr sz="1100" spc="-40" dirty="0">
                <a:latin typeface="Century Gothic"/>
                <a:cs typeface="Century Gothic"/>
              </a:rPr>
              <a:t> </a:t>
            </a:r>
            <a:r>
              <a:rPr sz="1100" dirty="0">
                <a:latin typeface="Century Gothic"/>
                <a:cs typeface="Century Gothic"/>
              </a:rPr>
              <a:t>when</a:t>
            </a:r>
            <a:r>
              <a:rPr sz="1100" spc="-10" dirty="0">
                <a:latin typeface="Century Gothic"/>
                <a:cs typeface="Century Gothic"/>
              </a:rPr>
              <a:t> </a:t>
            </a:r>
            <a:r>
              <a:rPr sz="1100" dirty="0">
                <a:latin typeface="Century Gothic"/>
                <a:cs typeface="Century Gothic"/>
              </a:rPr>
              <a:t>you</a:t>
            </a:r>
            <a:r>
              <a:rPr sz="1100" spc="-25" dirty="0">
                <a:latin typeface="Century Gothic"/>
                <a:cs typeface="Century Gothic"/>
              </a:rPr>
              <a:t> </a:t>
            </a:r>
            <a:r>
              <a:rPr sz="1100" spc="-20" dirty="0">
                <a:latin typeface="Century Gothic"/>
                <a:cs typeface="Century Gothic"/>
              </a:rPr>
              <a:t>call.</a:t>
            </a:r>
            <a:endParaRPr sz="1100">
              <a:latin typeface="Century Gothic"/>
              <a:cs typeface="Century Gothic"/>
            </a:endParaRPr>
          </a:p>
        </p:txBody>
      </p:sp>
      <p:sp>
        <p:nvSpPr>
          <p:cNvPr id="14" name="object 14"/>
          <p:cNvSpPr txBox="1"/>
          <p:nvPr/>
        </p:nvSpPr>
        <p:spPr>
          <a:xfrm>
            <a:off x="4120896" y="6092952"/>
            <a:ext cx="3618229" cy="1615440"/>
          </a:xfrm>
          <a:prstGeom prst="rect">
            <a:avLst/>
          </a:prstGeom>
          <a:solidFill>
            <a:srgbClr val="CACACA"/>
          </a:solidFill>
        </p:spPr>
        <p:txBody>
          <a:bodyPr vert="horz" wrap="square" lIns="0" tIns="43815" rIns="0" bIns="0" rtlCol="0">
            <a:spAutoFit/>
          </a:bodyPr>
          <a:lstStyle/>
          <a:p>
            <a:pPr marL="90805">
              <a:lnSpc>
                <a:spcPct val="100000"/>
              </a:lnSpc>
              <a:spcBef>
                <a:spcPts val="345"/>
              </a:spcBef>
            </a:pPr>
            <a:r>
              <a:rPr sz="1400" b="1" dirty="0">
                <a:solidFill>
                  <a:srgbClr val="1F487C"/>
                </a:solidFill>
                <a:latin typeface="Century Gothic"/>
                <a:cs typeface="Century Gothic"/>
              </a:rPr>
              <a:t>Got</a:t>
            </a:r>
            <a:r>
              <a:rPr sz="1400" b="1" spc="-20" dirty="0">
                <a:solidFill>
                  <a:srgbClr val="1F487C"/>
                </a:solidFill>
                <a:latin typeface="Century Gothic"/>
                <a:cs typeface="Century Gothic"/>
              </a:rPr>
              <a:t> </a:t>
            </a:r>
            <a:r>
              <a:rPr sz="1400" b="1" dirty="0">
                <a:solidFill>
                  <a:srgbClr val="1F487C"/>
                </a:solidFill>
                <a:latin typeface="Century Gothic"/>
                <a:cs typeface="Century Gothic"/>
              </a:rPr>
              <a:t>a</a:t>
            </a:r>
            <a:r>
              <a:rPr sz="1400" b="1" spc="-25" dirty="0">
                <a:solidFill>
                  <a:srgbClr val="1F487C"/>
                </a:solidFill>
                <a:latin typeface="Century Gothic"/>
                <a:cs typeface="Century Gothic"/>
              </a:rPr>
              <a:t> </a:t>
            </a:r>
            <a:r>
              <a:rPr sz="1400" b="1" dirty="0">
                <a:solidFill>
                  <a:srgbClr val="1F487C"/>
                </a:solidFill>
                <a:latin typeface="Century Gothic"/>
                <a:cs typeface="Century Gothic"/>
              </a:rPr>
              <a:t>new</a:t>
            </a:r>
            <a:r>
              <a:rPr sz="1400" b="1" spc="-10" dirty="0">
                <a:solidFill>
                  <a:srgbClr val="1F487C"/>
                </a:solidFill>
                <a:latin typeface="Century Gothic"/>
                <a:cs typeface="Century Gothic"/>
              </a:rPr>
              <a:t> prescription?</a:t>
            </a:r>
            <a:endParaRPr sz="1400">
              <a:latin typeface="Century Gothic"/>
              <a:cs typeface="Century Gothic"/>
            </a:endParaRPr>
          </a:p>
          <a:p>
            <a:pPr marL="90805" marR="649605">
              <a:lnSpc>
                <a:spcPct val="100000"/>
              </a:lnSpc>
            </a:pPr>
            <a:r>
              <a:rPr sz="1100" dirty="0">
                <a:latin typeface="Century Gothic"/>
                <a:cs typeface="Century Gothic"/>
              </a:rPr>
              <a:t>Ask</a:t>
            </a:r>
            <a:r>
              <a:rPr sz="1100" spc="-15" dirty="0">
                <a:latin typeface="Century Gothic"/>
                <a:cs typeface="Century Gothic"/>
              </a:rPr>
              <a:t> </a:t>
            </a:r>
            <a:r>
              <a:rPr sz="1100" dirty="0">
                <a:latin typeface="Century Gothic"/>
                <a:cs typeface="Century Gothic"/>
              </a:rPr>
              <a:t>your</a:t>
            </a:r>
            <a:r>
              <a:rPr sz="1100" spc="-35" dirty="0">
                <a:latin typeface="Century Gothic"/>
                <a:cs typeface="Century Gothic"/>
              </a:rPr>
              <a:t> </a:t>
            </a:r>
            <a:r>
              <a:rPr sz="1100" dirty="0">
                <a:latin typeface="Century Gothic"/>
                <a:cs typeface="Century Gothic"/>
              </a:rPr>
              <a:t>doctor</a:t>
            </a:r>
            <a:r>
              <a:rPr sz="1100" spc="-25" dirty="0">
                <a:latin typeface="Century Gothic"/>
                <a:cs typeface="Century Gothic"/>
              </a:rPr>
              <a:t> </a:t>
            </a:r>
            <a:r>
              <a:rPr sz="1100" dirty="0">
                <a:latin typeface="Century Gothic"/>
                <a:cs typeface="Century Gothic"/>
              </a:rPr>
              <a:t>to</a:t>
            </a:r>
            <a:r>
              <a:rPr sz="1100" spc="-25" dirty="0">
                <a:latin typeface="Century Gothic"/>
                <a:cs typeface="Century Gothic"/>
              </a:rPr>
              <a:t> </a:t>
            </a:r>
            <a:r>
              <a:rPr sz="1100" dirty="0">
                <a:latin typeface="Century Gothic"/>
                <a:cs typeface="Century Gothic"/>
              </a:rPr>
              <a:t>send</a:t>
            </a:r>
            <a:r>
              <a:rPr sz="1100" spc="-30" dirty="0">
                <a:latin typeface="Century Gothic"/>
                <a:cs typeface="Century Gothic"/>
              </a:rPr>
              <a:t> </a:t>
            </a:r>
            <a:r>
              <a:rPr sz="1100" dirty="0">
                <a:latin typeface="Century Gothic"/>
                <a:cs typeface="Century Gothic"/>
              </a:rPr>
              <a:t>it</a:t>
            </a:r>
            <a:r>
              <a:rPr sz="1100" spc="-25" dirty="0">
                <a:latin typeface="Century Gothic"/>
                <a:cs typeface="Century Gothic"/>
              </a:rPr>
              <a:t> </a:t>
            </a:r>
            <a:r>
              <a:rPr sz="1100" dirty="0">
                <a:latin typeface="Century Gothic"/>
                <a:cs typeface="Century Gothic"/>
              </a:rPr>
              <a:t>to</a:t>
            </a:r>
            <a:r>
              <a:rPr sz="1100" spc="-10" dirty="0">
                <a:latin typeface="Century Gothic"/>
                <a:cs typeface="Century Gothic"/>
              </a:rPr>
              <a:t> </a:t>
            </a:r>
            <a:r>
              <a:rPr sz="1100" dirty="0">
                <a:latin typeface="Century Gothic"/>
                <a:cs typeface="Century Gothic"/>
              </a:rPr>
              <a:t>Express</a:t>
            </a:r>
            <a:r>
              <a:rPr sz="1100" spc="-60" dirty="0">
                <a:latin typeface="Century Gothic"/>
                <a:cs typeface="Century Gothic"/>
              </a:rPr>
              <a:t> </a:t>
            </a:r>
            <a:r>
              <a:rPr sz="1100" spc="-10" dirty="0">
                <a:latin typeface="Century Gothic"/>
                <a:cs typeface="Century Gothic"/>
              </a:rPr>
              <a:t>Scripts </a:t>
            </a:r>
            <a:r>
              <a:rPr sz="1100" dirty="0">
                <a:latin typeface="Century Gothic"/>
                <a:cs typeface="Century Gothic"/>
              </a:rPr>
              <a:t>Pharmacy</a:t>
            </a:r>
            <a:r>
              <a:rPr sz="1100" spc="-50" dirty="0">
                <a:latin typeface="Century Gothic"/>
                <a:cs typeface="Century Gothic"/>
              </a:rPr>
              <a:t> </a:t>
            </a:r>
            <a:r>
              <a:rPr sz="1100" dirty="0">
                <a:latin typeface="Century Gothic"/>
                <a:cs typeface="Century Gothic"/>
              </a:rPr>
              <a:t>using</a:t>
            </a:r>
            <a:r>
              <a:rPr sz="1100" spc="-40" dirty="0">
                <a:latin typeface="Century Gothic"/>
                <a:cs typeface="Century Gothic"/>
              </a:rPr>
              <a:t> </a:t>
            </a:r>
            <a:r>
              <a:rPr sz="1100" dirty="0">
                <a:latin typeface="Century Gothic"/>
                <a:cs typeface="Century Gothic"/>
              </a:rPr>
              <a:t>one</a:t>
            </a:r>
            <a:r>
              <a:rPr sz="1100" spc="-20" dirty="0">
                <a:latin typeface="Century Gothic"/>
                <a:cs typeface="Century Gothic"/>
              </a:rPr>
              <a:t> </a:t>
            </a:r>
            <a:r>
              <a:rPr sz="1100" dirty="0">
                <a:latin typeface="Century Gothic"/>
                <a:cs typeface="Century Gothic"/>
              </a:rPr>
              <a:t>of</a:t>
            </a:r>
            <a:r>
              <a:rPr sz="1100" spc="-15" dirty="0">
                <a:latin typeface="Century Gothic"/>
                <a:cs typeface="Century Gothic"/>
              </a:rPr>
              <a:t> </a:t>
            </a:r>
            <a:r>
              <a:rPr sz="1100" dirty="0">
                <a:latin typeface="Century Gothic"/>
                <a:cs typeface="Century Gothic"/>
              </a:rPr>
              <a:t>these</a:t>
            </a:r>
            <a:r>
              <a:rPr sz="1100" spc="-25" dirty="0">
                <a:latin typeface="Century Gothic"/>
                <a:cs typeface="Century Gothic"/>
              </a:rPr>
              <a:t> </a:t>
            </a:r>
            <a:r>
              <a:rPr sz="1100" spc="-10" dirty="0">
                <a:latin typeface="Century Gothic"/>
                <a:cs typeface="Century Gothic"/>
              </a:rPr>
              <a:t>methods:</a:t>
            </a:r>
            <a:endParaRPr sz="1100">
              <a:latin typeface="Century Gothic"/>
              <a:cs typeface="Century Gothic"/>
            </a:endParaRPr>
          </a:p>
          <a:p>
            <a:pPr marL="319405" marR="159385" indent="-228600">
              <a:lnSpc>
                <a:spcPct val="100000"/>
              </a:lnSpc>
              <a:spcBef>
                <a:spcPts val="1320"/>
              </a:spcBef>
              <a:buAutoNum type="arabicPeriod"/>
              <a:tabLst>
                <a:tab pos="319405" algn="l"/>
              </a:tabLst>
            </a:pPr>
            <a:r>
              <a:rPr sz="1100" b="1" spc="-10" dirty="0">
                <a:latin typeface="Century Gothic"/>
                <a:cs typeface="Century Gothic"/>
              </a:rPr>
              <a:t>Electronically:</a:t>
            </a:r>
            <a:r>
              <a:rPr sz="1100" b="1" spc="-30" dirty="0">
                <a:latin typeface="Century Gothic"/>
                <a:cs typeface="Century Gothic"/>
              </a:rPr>
              <a:t> </a:t>
            </a:r>
            <a:r>
              <a:rPr sz="1100" dirty="0">
                <a:latin typeface="Century Gothic"/>
                <a:cs typeface="Century Gothic"/>
              </a:rPr>
              <a:t>For</a:t>
            </a:r>
            <a:r>
              <a:rPr sz="1100" spc="-10" dirty="0">
                <a:latin typeface="Century Gothic"/>
                <a:cs typeface="Century Gothic"/>
              </a:rPr>
              <a:t> </a:t>
            </a:r>
            <a:r>
              <a:rPr sz="1100" dirty="0">
                <a:latin typeface="Century Gothic"/>
                <a:cs typeface="Century Gothic"/>
              </a:rPr>
              <a:t>fastest</a:t>
            </a:r>
            <a:r>
              <a:rPr sz="1100" spc="-30" dirty="0">
                <a:latin typeface="Century Gothic"/>
                <a:cs typeface="Century Gothic"/>
              </a:rPr>
              <a:t> </a:t>
            </a:r>
            <a:r>
              <a:rPr sz="1100" dirty="0">
                <a:latin typeface="Century Gothic"/>
                <a:cs typeface="Century Gothic"/>
              </a:rPr>
              <a:t>service,</a:t>
            </a:r>
            <a:r>
              <a:rPr sz="1100" spc="-40" dirty="0">
                <a:latin typeface="Century Gothic"/>
                <a:cs typeface="Century Gothic"/>
              </a:rPr>
              <a:t> </a:t>
            </a:r>
            <a:r>
              <a:rPr sz="1100" dirty="0">
                <a:latin typeface="Century Gothic"/>
                <a:cs typeface="Century Gothic"/>
              </a:rPr>
              <a:t>they </a:t>
            </a:r>
            <a:r>
              <a:rPr sz="1100" spc="-25" dirty="0">
                <a:latin typeface="Century Gothic"/>
                <a:cs typeface="Century Gothic"/>
              </a:rPr>
              <a:t>can </a:t>
            </a:r>
            <a:r>
              <a:rPr sz="1100" dirty="0">
                <a:latin typeface="Century Gothic"/>
                <a:cs typeface="Century Gothic"/>
              </a:rPr>
              <a:t>send</a:t>
            </a:r>
            <a:r>
              <a:rPr sz="1100" spc="-20" dirty="0">
                <a:latin typeface="Century Gothic"/>
                <a:cs typeface="Century Gothic"/>
              </a:rPr>
              <a:t> </a:t>
            </a:r>
            <a:r>
              <a:rPr sz="1100" dirty="0">
                <a:latin typeface="Century Gothic"/>
                <a:cs typeface="Century Gothic"/>
              </a:rPr>
              <a:t>your</a:t>
            </a:r>
            <a:r>
              <a:rPr sz="1100" spc="-25" dirty="0">
                <a:latin typeface="Century Gothic"/>
                <a:cs typeface="Century Gothic"/>
              </a:rPr>
              <a:t> </a:t>
            </a:r>
            <a:r>
              <a:rPr sz="1100" dirty="0">
                <a:latin typeface="Century Gothic"/>
                <a:cs typeface="Century Gothic"/>
              </a:rPr>
              <a:t>prescription</a:t>
            </a:r>
            <a:r>
              <a:rPr sz="1100" spc="-30" dirty="0">
                <a:latin typeface="Century Gothic"/>
                <a:cs typeface="Century Gothic"/>
              </a:rPr>
              <a:t> </a:t>
            </a:r>
            <a:r>
              <a:rPr sz="1100" spc="-10" dirty="0">
                <a:latin typeface="Century Gothic"/>
                <a:cs typeface="Century Gothic"/>
              </a:rPr>
              <a:t>electronically</a:t>
            </a:r>
            <a:r>
              <a:rPr sz="1100" spc="-40" dirty="0">
                <a:latin typeface="Century Gothic"/>
                <a:cs typeface="Century Gothic"/>
              </a:rPr>
              <a:t> </a:t>
            </a:r>
            <a:r>
              <a:rPr sz="1100" dirty="0">
                <a:latin typeface="Century Gothic"/>
                <a:cs typeface="Century Gothic"/>
              </a:rPr>
              <a:t>to</a:t>
            </a:r>
            <a:r>
              <a:rPr sz="1100" spc="5" dirty="0">
                <a:latin typeface="Century Gothic"/>
                <a:cs typeface="Century Gothic"/>
              </a:rPr>
              <a:t> </a:t>
            </a:r>
            <a:r>
              <a:rPr sz="1100" spc="-10" dirty="0">
                <a:latin typeface="Century Gothic"/>
                <a:cs typeface="Century Gothic"/>
              </a:rPr>
              <a:t>Express </a:t>
            </a:r>
            <a:r>
              <a:rPr sz="1100" dirty="0">
                <a:latin typeface="Century Gothic"/>
                <a:cs typeface="Century Gothic"/>
              </a:rPr>
              <a:t>Scripts</a:t>
            </a:r>
            <a:r>
              <a:rPr sz="1100" spc="-45" dirty="0">
                <a:latin typeface="Century Gothic"/>
                <a:cs typeface="Century Gothic"/>
              </a:rPr>
              <a:t> </a:t>
            </a:r>
            <a:r>
              <a:rPr sz="1100" dirty="0">
                <a:latin typeface="Century Gothic"/>
                <a:cs typeface="Century Gothic"/>
              </a:rPr>
              <a:t>Home</a:t>
            </a:r>
            <a:r>
              <a:rPr sz="1100" spc="-5" dirty="0">
                <a:latin typeface="Century Gothic"/>
                <a:cs typeface="Century Gothic"/>
              </a:rPr>
              <a:t> </a:t>
            </a:r>
            <a:r>
              <a:rPr sz="1100" dirty="0">
                <a:latin typeface="Century Gothic"/>
                <a:cs typeface="Century Gothic"/>
              </a:rPr>
              <a:t>Delivery,</a:t>
            </a:r>
            <a:r>
              <a:rPr sz="1100" spc="-55" dirty="0">
                <a:latin typeface="Century Gothic"/>
                <a:cs typeface="Century Gothic"/>
              </a:rPr>
              <a:t> </a:t>
            </a:r>
            <a:r>
              <a:rPr sz="1100" dirty="0">
                <a:latin typeface="Century Gothic"/>
                <a:cs typeface="Century Gothic"/>
              </a:rPr>
              <a:t>NCPDP</a:t>
            </a:r>
            <a:r>
              <a:rPr sz="1100" spc="-10" dirty="0">
                <a:latin typeface="Century Gothic"/>
                <a:cs typeface="Century Gothic"/>
              </a:rPr>
              <a:t> 2623735</a:t>
            </a:r>
            <a:endParaRPr sz="1100">
              <a:latin typeface="Century Gothic"/>
              <a:cs typeface="Century Gothic"/>
            </a:endParaRPr>
          </a:p>
          <a:p>
            <a:pPr marL="319405" marR="114935" indent="-228600">
              <a:lnSpc>
                <a:spcPct val="100000"/>
              </a:lnSpc>
              <a:buAutoNum type="arabicPeriod"/>
              <a:tabLst>
                <a:tab pos="319405" algn="l"/>
              </a:tabLst>
            </a:pPr>
            <a:r>
              <a:rPr sz="1100" b="1" dirty="0">
                <a:latin typeface="Century Gothic"/>
                <a:cs typeface="Century Gothic"/>
              </a:rPr>
              <a:t>By</a:t>
            </a:r>
            <a:r>
              <a:rPr sz="1100" b="1" spc="-10" dirty="0">
                <a:latin typeface="Century Gothic"/>
                <a:cs typeface="Century Gothic"/>
              </a:rPr>
              <a:t> </a:t>
            </a:r>
            <a:r>
              <a:rPr sz="1100" b="1" dirty="0">
                <a:latin typeface="Century Gothic"/>
                <a:cs typeface="Century Gothic"/>
              </a:rPr>
              <a:t>fax: </a:t>
            </a:r>
            <a:r>
              <a:rPr sz="1100" dirty="0">
                <a:latin typeface="Century Gothic"/>
                <a:cs typeface="Century Gothic"/>
              </a:rPr>
              <a:t>They</a:t>
            </a:r>
            <a:r>
              <a:rPr sz="1100" spc="-20" dirty="0">
                <a:latin typeface="Century Gothic"/>
                <a:cs typeface="Century Gothic"/>
              </a:rPr>
              <a:t> </a:t>
            </a:r>
            <a:r>
              <a:rPr sz="1100" dirty="0">
                <a:latin typeface="Century Gothic"/>
                <a:cs typeface="Century Gothic"/>
              </a:rPr>
              <a:t>can</a:t>
            </a:r>
            <a:r>
              <a:rPr sz="1100" spc="-20" dirty="0">
                <a:latin typeface="Century Gothic"/>
                <a:cs typeface="Century Gothic"/>
              </a:rPr>
              <a:t> </a:t>
            </a:r>
            <a:r>
              <a:rPr sz="1100" dirty="0">
                <a:latin typeface="Century Gothic"/>
                <a:cs typeface="Century Gothic"/>
              </a:rPr>
              <a:t>call</a:t>
            </a:r>
            <a:r>
              <a:rPr sz="1100" spc="-20" dirty="0">
                <a:latin typeface="Century Gothic"/>
                <a:cs typeface="Century Gothic"/>
              </a:rPr>
              <a:t> </a:t>
            </a:r>
            <a:r>
              <a:rPr sz="1100" b="1" dirty="0">
                <a:latin typeface="Century Gothic"/>
                <a:cs typeface="Century Gothic"/>
              </a:rPr>
              <a:t>888-</a:t>
            </a:r>
            <a:r>
              <a:rPr sz="1100" b="1" spc="-10" dirty="0">
                <a:latin typeface="Century Gothic"/>
                <a:cs typeface="Century Gothic"/>
              </a:rPr>
              <a:t>327-9791</a:t>
            </a:r>
            <a:r>
              <a:rPr sz="1100" b="1" spc="-55" dirty="0">
                <a:latin typeface="Century Gothic"/>
                <a:cs typeface="Century Gothic"/>
              </a:rPr>
              <a:t> </a:t>
            </a:r>
            <a:r>
              <a:rPr sz="1100" dirty="0">
                <a:latin typeface="Century Gothic"/>
                <a:cs typeface="Century Gothic"/>
              </a:rPr>
              <a:t>to</a:t>
            </a:r>
            <a:r>
              <a:rPr sz="1100" spc="-5" dirty="0">
                <a:latin typeface="Century Gothic"/>
                <a:cs typeface="Century Gothic"/>
              </a:rPr>
              <a:t> </a:t>
            </a:r>
            <a:r>
              <a:rPr sz="1100" dirty="0">
                <a:latin typeface="Century Gothic"/>
                <a:cs typeface="Century Gothic"/>
              </a:rPr>
              <a:t>get</a:t>
            </a:r>
            <a:r>
              <a:rPr sz="1100" spc="-20" dirty="0">
                <a:latin typeface="Century Gothic"/>
                <a:cs typeface="Century Gothic"/>
              </a:rPr>
              <a:t> </a:t>
            </a:r>
            <a:r>
              <a:rPr sz="1100" dirty="0">
                <a:latin typeface="Century Gothic"/>
                <a:cs typeface="Century Gothic"/>
              </a:rPr>
              <a:t>a</a:t>
            </a:r>
            <a:r>
              <a:rPr sz="1100" spc="-15" dirty="0">
                <a:latin typeface="Century Gothic"/>
                <a:cs typeface="Century Gothic"/>
              </a:rPr>
              <a:t> </a:t>
            </a:r>
            <a:r>
              <a:rPr sz="1100" spc="-25" dirty="0">
                <a:latin typeface="Century Gothic"/>
                <a:cs typeface="Century Gothic"/>
              </a:rPr>
              <a:t>Fax </a:t>
            </a:r>
            <a:r>
              <a:rPr sz="1100" dirty="0">
                <a:latin typeface="Century Gothic"/>
                <a:cs typeface="Century Gothic"/>
              </a:rPr>
              <a:t>Order</a:t>
            </a:r>
            <a:r>
              <a:rPr sz="1100" spc="-20" dirty="0">
                <a:latin typeface="Century Gothic"/>
                <a:cs typeface="Century Gothic"/>
              </a:rPr>
              <a:t> </a:t>
            </a:r>
            <a:r>
              <a:rPr sz="1100" spc="-10" dirty="0">
                <a:latin typeface="Century Gothic"/>
                <a:cs typeface="Century Gothic"/>
              </a:rPr>
              <a:t>Form.</a:t>
            </a:r>
            <a:endParaRPr sz="1100">
              <a:latin typeface="Century Gothic"/>
              <a:cs typeface="Century Gothic"/>
            </a:endParaRPr>
          </a:p>
        </p:txBody>
      </p:sp>
      <p:pic>
        <p:nvPicPr>
          <p:cNvPr id="15" name="object 15"/>
          <p:cNvPicPr/>
          <p:nvPr/>
        </p:nvPicPr>
        <p:blipFill>
          <a:blip r:embed="rId4" cstate="print"/>
          <a:stretch>
            <a:fillRect/>
          </a:stretch>
        </p:blipFill>
        <p:spPr>
          <a:xfrm>
            <a:off x="4197096" y="7865364"/>
            <a:ext cx="3401119" cy="1880616"/>
          </a:xfrm>
          <a:prstGeom prst="rect">
            <a:avLst/>
          </a:prstGeom>
        </p:spPr>
      </p:pic>
      <p:sp>
        <p:nvSpPr>
          <p:cNvPr id="16" name="object 16"/>
          <p:cNvSpPr txBox="1">
            <a:spLocks noGrp="1"/>
          </p:cNvSpPr>
          <p:nvPr>
            <p:ph type="sldNum" sz="quarter" idx="7"/>
          </p:nvPr>
        </p:nvSpPr>
        <p:spPr>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6</a:t>
            </a:r>
            <a:r>
              <a:rPr spc="500" dirty="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3" name="object 3"/>
          <p:cNvGrpSpPr/>
          <p:nvPr/>
        </p:nvGrpSpPr>
        <p:grpSpPr>
          <a:xfrm>
            <a:off x="3646932" y="9698735"/>
            <a:ext cx="4125595" cy="359410"/>
            <a:chOff x="3646932" y="9698735"/>
            <a:chExt cx="4125595" cy="359410"/>
          </a:xfrm>
        </p:grpSpPr>
        <p:sp>
          <p:nvSpPr>
            <p:cNvPr id="4" name="object 4"/>
            <p:cNvSpPr/>
            <p:nvPr/>
          </p:nvSpPr>
          <p:spPr>
            <a:xfrm>
              <a:off x="4124896" y="9855707"/>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6" name="object 6"/>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grpSp>
        <p:nvGrpSpPr>
          <p:cNvPr id="7" name="object 7"/>
          <p:cNvGrpSpPr/>
          <p:nvPr/>
        </p:nvGrpSpPr>
        <p:grpSpPr>
          <a:xfrm>
            <a:off x="0" y="50292"/>
            <a:ext cx="7772400" cy="2734310"/>
            <a:chOff x="0" y="50292"/>
            <a:chExt cx="7772400" cy="2734310"/>
          </a:xfrm>
        </p:grpSpPr>
        <p:sp>
          <p:nvSpPr>
            <p:cNvPr id="8" name="object 8"/>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pic>
          <p:nvPicPr>
            <p:cNvPr id="9" name="object 9"/>
            <p:cNvPicPr/>
            <p:nvPr/>
          </p:nvPicPr>
          <p:blipFill>
            <a:blip r:embed="rId2" cstate="print"/>
            <a:stretch>
              <a:fillRect/>
            </a:stretch>
          </p:blipFill>
          <p:spPr>
            <a:xfrm>
              <a:off x="0" y="687323"/>
              <a:ext cx="7772400" cy="2097024"/>
            </a:xfrm>
            <a:prstGeom prst="rect">
              <a:avLst/>
            </a:prstGeom>
          </p:spPr>
        </p:pic>
        <p:pic>
          <p:nvPicPr>
            <p:cNvPr id="10" name="object 10"/>
            <p:cNvPicPr/>
            <p:nvPr/>
          </p:nvPicPr>
          <p:blipFill>
            <a:blip r:embed="rId3" cstate="print"/>
            <a:stretch>
              <a:fillRect/>
            </a:stretch>
          </p:blipFill>
          <p:spPr>
            <a:xfrm>
              <a:off x="6894576" y="50292"/>
              <a:ext cx="583692" cy="649224"/>
            </a:xfrm>
            <a:prstGeom prst="rect">
              <a:avLst/>
            </a:prstGeom>
          </p:spPr>
        </p:pic>
      </p:grpSp>
      <p:sp>
        <p:nvSpPr>
          <p:cNvPr id="11" name="object 11"/>
          <p:cNvSpPr txBox="1"/>
          <p:nvPr/>
        </p:nvSpPr>
        <p:spPr>
          <a:xfrm>
            <a:off x="293319" y="209803"/>
            <a:ext cx="1233805" cy="330835"/>
          </a:xfrm>
          <a:prstGeom prst="rect">
            <a:avLst/>
          </a:prstGeom>
        </p:spPr>
        <p:txBody>
          <a:bodyPr vert="horz" wrap="square" lIns="0" tIns="12700" rIns="0" bIns="0" rtlCol="0">
            <a:spAutoFit/>
          </a:bodyPr>
          <a:lstStyle/>
          <a:p>
            <a:pPr marL="12700">
              <a:lnSpc>
                <a:spcPct val="100000"/>
              </a:lnSpc>
              <a:spcBef>
                <a:spcPts val="100"/>
              </a:spcBef>
            </a:pPr>
            <a:r>
              <a:rPr sz="2000" spc="-10" dirty="0">
                <a:latin typeface="Century Gothic"/>
                <a:cs typeface="Century Gothic"/>
              </a:rPr>
              <a:t>SaveonSP</a:t>
            </a:r>
            <a:endParaRPr sz="2000">
              <a:latin typeface="Century Gothic"/>
              <a:cs typeface="Century Gothic"/>
            </a:endParaRPr>
          </a:p>
        </p:txBody>
      </p:sp>
      <p:sp>
        <p:nvSpPr>
          <p:cNvPr id="12" name="object 12"/>
          <p:cNvSpPr txBox="1"/>
          <p:nvPr/>
        </p:nvSpPr>
        <p:spPr>
          <a:xfrm>
            <a:off x="325932" y="3011170"/>
            <a:ext cx="7186295" cy="2204720"/>
          </a:xfrm>
          <a:prstGeom prst="rect">
            <a:avLst/>
          </a:prstGeom>
        </p:spPr>
        <p:txBody>
          <a:bodyPr vert="horz" wrap="square" lIns="0" tIns="12700" rIns="0" bIns="0" rtlCol="0">
            <a:spAutoFit/>
          </a:bodyPr>
          <a:lstStyle/>
          <a:p>
            <a:pPr marL="12700" marR="292735">
              <a:lnSpc>
                <a:spcPct val="100000"/>
              </a:lnSpc>
              <a:spcBef>
                <a:spcPts val="100"/>
              </a:spcBef>
            </a:pPr>
            <a:r>
              <a:rPr sz="1400" b="1" dirty="0">
                <a:latin typeface="Century Gothic"/>
                <a:cs typeface="Century Gothic"/>
              </a:rPr>
              <a:t>Specialty</a:t>
            </a:r>
            <a:r>
              <a:rPr sz="1400" b="1" spc="-20" dirty="0">
                <a:latin typeface="Century Gothic"/>
                <a:cs typeface="Century Gothic"/>
              </a:rPr>
              <a:t> </a:t>
            </a:r>
            <a:r>
              <a:rPr sz="1400" b="1" dirty="0">
                <a:latin typeface="Century Gothic"/>
                <a:cs typeface="Century Gothic"/>
              </a:rPr>
              <a:t>medications</a:t>
            </a:r>
            <a:r>
              <a:rPr sz="1400" b="1" spc="-15" dirty="0">
                <a:latin typeface="Century Gothic"/>
                <a:cs typeface="Century Gothic"/>
              </a:rPr>
              <a:t> </a:t>
            </a:r>
            <a:r>
              <a:rPr sz="1400" b="1" dirty="0">
                <a:latin typeface="Century Gothic"/>
                <a:cs typeface="Century Gothic"/>
              </a:rPr>
              <a:t>can</a:t>
            </a:r>
            <a:r>
              <a:rPr sz="1400" b="1" spc="-20" dirty="0">
                <a:latin typeface="Century Gothic"/>
                <a:cs typeface="Century Gothic"/>
              </a:rPr>
              <a:t> </a:t>
            </a:r>
            <a:r>
              <a:rPr sz="1400" b="1" dirty="0">
                <a:latin typeface="Century Gothic"/>
                <a:cs typeface="Century Gothic"/>
              </a:rPr>
              <a:t>cost</a:t>
            </a:r>
            <a:r>
              <a:rPr sz="1400" b="1" spc="-15" dirty="0">
                <a:latin typeface="Century Gothic"/>
                <a:cs typeface="Century Gothic"/>
              </a:rPr>
              <a:t> </a:t>
            </a:r>
            <a:r>
              <a:rPr sz="1400" b="1" dirty="0">
                <a:latin typeface="Century Gothic"/>
                <a:cs typeface="Century Gothic"/>
              </a:rPr>
              <a:t>a</a:t>
            </a:r>
            <a:r>
              <a:rPr sz="1400" b="1" spc="-20" dirty="0">
                <a:latin typeface="Century Gothic"/>
                <a:cs typeface="Century Gothic"/>
              </a:rPr>
              <a:t> </a:t>
            </a:r>
            <a:r>
              <a:rPr sz="1400" b="1" dirty="0">
                <a:latin typeface="Century Gothic"/>
                <a:cs typeface="Century Gothic"/>
              </a:rPr>
              <a:t>lot</a:t>
            </a:r>
            <a:r>
              <a:rPr sz="1400" b="1" spc="-15" dirty="0">
                <a:latin typeface="Century Gothic"/>
                <a:cs typeface="Century Gothic"/>
              </a:rPr>
              <a:t> </a:t>
            </a:r>
            <a:r>
              <a:rPr sz="1400" b="1" dirty="0">
                <a:latin typeface="Century Gothic"/>
                <a:cs typeface="Century Gothic"/>
              </a:rPr>
              <a:t>of</a:t>
            </a:r>
            <a:r>
              <a:rPr sz="1400" b="1" spc="-25" dirty="0">
                <a:latin typeface="Century Gothic"/>
                <a:cs typeface="Century Gothic"/>
              </a:rPr>
              <a:t> </a:t>
            </a:r>
            <a:r>
              <a:rPr sz="1400" b="1" dirty="0">
                <a:latin typeface="Century Gothic"/>
                <a:cs typeface="Century Gothic"/>
              </a:rPr>
              <a:t>money.</a:t>
            </a:r>
            <a:r>
              <a:rPr sz="1400" b="1" spc="-35" dirty="0">
                <a:latin typeface="Century Gothic"/>
                <a:cs typeface="Century Gothic"/>
              </a:rPr>
              <a:t> </a:t>
            </a:r>
            <a:r>
              <a:rPr sz="1400" b="1" dirty="0">
                <a:latin typeface="Century Gothic"/>
                <a:cs typeface="Century Gothic"/>
              </a:rPr>
              <a:t>That’s</a:t>
            </a:r>
            <a:r>
              <a:rPr sz="1400" b="1" spc="-25" dirty="0">
                <a:latin typeface="Century Gothic"/>
                <a:cs typeface="Century Gothic"/>
              </a:rPr>
              <a:t> </a:t>
            </a:r>
            <a:r>
              <a:rPr sz="1400" b="1" dirty="0">
                <a:latin typeface="Century Gothic"/>
                <a:cs typeface="Century Gothic"/>
              </a:rPr>
              <a:t>why</a:t>
            </a:r>
            <a:r>
              <a:rPr sz="1400" b="1" spc="-35" dirty="0">
                <a:latin typeface="Century Gothic"/>
                <a:cs typeface="Century Gothic"/>
              </a:rPr>
              <a:t> </a:t>
            </a:r>
            <a:r>
              <a:rPr sz="1400" b="1" dirty="0">
                <a:latin typeface="Century Gothic"/>
                <a:cs typeface="Century Gothic"/>
              </a:rPr>
              <a:t>your</a:t>
            </a:r>
            <a:r>
              <a:rPr sz="1400" b="1" spc="-25" dirty="0">
                <a:latin typeface="Century Gothic"/>
                <a:cs typeface="Century Gothic"/>
              </a:rPr>
              <a:t> </a:t>
            </a:r>
            <a:r>
              <a:rPr sz="1400" b="1" dirty="0">
                <a:latin typeface="Century Gothic"/>
                <a:cs typeface="Century Gothic"/>
              </a:rPr>
              <a:t>plan</a:t>
            </a:r>
            <a:r>
              <a:rPr sz="1400" b="1" spc="-15" dirty="0">
                <a:latin typeface="Century Gothic"/>
                <a:cs typeface="Century Gothic"/>
              </a:rPr>
              <a:t> </a:t>
            </a:r>
            <a:r>
              <a:rPr sz="1400" b="1" dirty="0">
                <a:latin typeface="Century Gothic"/>
                <a:cs typeface="Century Gothic"/>
              </a:rPr>
              <a:t>offers</a:t>
            </a:r>
            <a:r>
              <a:rPr sz="1400" b="1" spc="-40" dirty="0">
                <a:latin typeface="Century Gothic"/>
                <a:cs typeface="Century Gothic"/>
              </a:rPr>
              <a:t> </a:t>
            </a:r>
            <a:r>
              <a:rPr sz="1400" b="1" spc="-50" dirty="0">
                <a:latin typeface="Century Gothic"/>
                <a:cs typeface="Century Gothic"/>
              </a:rPr>
              <a:t>a </a:t>
            </a:r>
            <a:r>
              <a:rPr sz="1400" b="1" dirty="0">
                <a:latin typeface="Century Gothic"/>
                <a:cs typeface="Century Gothic"/>
              </a:rPr>
              <a:t>program</a:t>
            </a:r>
            <a:r>
              <a:rPr sz="1400" b="1" spc="-20" dirty="0">
                <a:latin typeface="Century Gothic"/>
                <a:cs typeface="Century Gothic"/>
              </a:rPr>
              <a:t> </a:t>
            </a:r>
            <a:r>
              <a:rPr sz="1400" b="1" dirty="0">
                <a:latin typeface="Century Gothic"/>
                <a:cs typeface="Century Gothic"/>
              </a:rPr>
              <a:t>called</a:t>
            </a:r>
            <a:r>
              <a:rPr sz="1400" b="1" spc="-30" dirty="0">
                <a:latin typeface="Century Gothic"/>
                <a:cs typeface="Century Gothic"/>
              </a:rPr>
              <a:t> </a:t>
            </a:r>
            <a:r>
              <a:rPr sz="1400" b="1" dirty="0">
                <a:latin typeface="Century Gothic"/>
                <a:cs typeface="Century Gothic"/>
              </a:rPr>
              <a:t>SaveonSP,</a:t>
            </a:r>
            <a:r>
              <a:rPr sz="1400" b="1" spc="-55" dirty="0">
                <a:latin typeface="Century Gothic"/>
                <a:cs typeface="Century Gothic"/>
              </a:rPr>
              <a:t> </a:t>
            </a:r>
            <a:r>
              <a:rPr sz="1400" b="1" dirty="0">
                <a:latin typeface="Century Gothic"/>
                <a:cs typeface="Century Gothic"/>
              </a:rPr>
              <a:t>which</a:t>
            </a:r>
            <a:r>
              <a:rPr sz="1400" b="1" spc="-30" dirty="0">
                <a:latin typeface="Century Gothic"/>
                <a:cs typeface="Century Gothic"/>
              </a:rPr>
              <a:t> </a:t>
            </a:r>
            <a:r>
              <a:rPr sz="1400" b="1" dirty="0">
                <a:latin typeface="Century Gothic"/>
                <a:cs typeface="Century Gothic"/>
              </a:rPr>
              <a:t>can</a:t>
            </a:r>
            <a:r>
              <a:rPr sz="1400" b="1" spc="-30" dirty="0">
                <a:latin typeface="Century Gothic"/>
                <a:cs typeface="Century Gothic"/>
              </a:rPr>
              <a:t> </a:t>
            </a:r>
            <a:r>
              <a:rPr sz="1400" b="1" dirty="0">
                <a:latin typeface="Century Gothic"/>
                <a:cs typeface="Century Gothic"/>
              </a:rPr>
              <a:t>help</a:t>
            </a:r>
            <a:r>
              <a:rPr sz="1400" b="1" spc="-30" dirty="0">
                <a:latin typeface="Century Gothic"/>
                <a:cs typeface="Century Gothic"/>
              </a:rPr>
              <a:t> </a:t>
            </a:r>
            <a:r>
              <a:rPr sz="1400" b="1" dirty="0">
                <a:latin typeface="Century Gothic"/>
                <a:cs typeface="Century Gothic"/>
              </a:rPr>
              <a:t>lower</a:t>
            </a:r>
            <a:r>
              <a:rPr sz="1400" b="1" spc="-20" dirty="0">
                <a:latin typeface="Century Gothic"/>
                <a:cs typeface="Century Gothic"/>
              </a:rPr>
              <a:t> </a:t>
            </a:r>
            <a:r>
              <a:rPr sz="1400" b="1" dirty="0">
                <a:latin typeface="Century Gothic"/>
                <a:cs typeface="Century Gothic"/>
              </a:rPr>
              <a:t>your</a:t>
            </a:r>
            <a:r>
              <a:rPr sz="1400" b="1" spc="-30" dirty="0">
                <a:latin typeface="Century Gothic"/>
                <a:cs typeface="Century Gothic"/>
              </a:rPr>
              <a:t> </a:t>
            </a:r>
            <a:r>
              <a:rPr sz="1400" b="1" spc="-10" dirty="0">
                <a:latin typeface="Century Gothic"/>
                <a:cs typeface="Century Gothic"/>
              </a:rPr>
              <a:t>out-of-</a:t>
            </a:r>
            <a:r>
              <a:rPr sz="1400" b="1" dirty="0">
                <a:latin typeface="Century Gothic"/>
                <a:cs typeface="Century Gothic"/>
              </a:rPr>
              <a:t>pocket</a:t>
            </a:r>
            <a:r>
              <a:rPr sz="1400" b="1" spc="-25" dirty="0">
                <a:latin typeface="Century Gothic"/>
                <a:cs typeface="Century Gothic"/>
              </a:rPr>
              <a:t> </a:t>
            </a:r>
            <a:r>
              <a:rPr sz="1400" b="1" dirty="0">
                <a:latin typeface="Century Gothic"/>
                <a:cs typeface="Century Gothic"/>
              </a:rPr>
              <a:t>costs</a:t>
            </a:r>
            <a:r>
              <a:rPr sz="1400" b="1" spc="-25" dirty="0">
                <a:latin typeface="Century Gothic"/>
                <a:cs typeface="Century Gothic"/>
              </a:rPr>
              <a:t> </a:t>
            </a:r>
            <a:r>
              <a:rPr sz="1400" b="1" dirty="0">
                <a:latin typeface="Century Gothic"/>
                <a:cs typeface="Century Gothic"/>
              </a:rPr>
              <a:t>to</a:t>
            </a:r>
            <a:r>
              <a:rPr sz="1400" b="1" spc="-10" dirty="0">
                <a:latin typeface="Century Gothic"/>
                <a:cs typeface="Century Gothic"/>
              </a:rPr>
              <a:t> </a:t>
            </a:r>
            <a:r>
              <a:rPr sz="1400" b="1" spc="-25" dirty="0">
                <a:latin typeface="Century Gothic"/>
                <a:cs typeface="Century Gothic"/>
              </a:rPr>
              <a:t>$0. </a:t>
            </a:r>
            <a:r>
              <a:rPr sz="1400" b="1" dirty="0">
                <a:latin typeface="Century Gothic"/>
                <a:cs typeface="Century Gothic"/>
              </a:rPr>
              <a:t>And</a:t>
            </a:r>
            <a:r>
              <a:rPr sz="1400" b="1" spc="-25" dirty="0">
                <a:latin typeface="Century Gothic"/>
                <a:cs typeface="Century Gothic"/>
              </a:rPr>
              <a:t> </a:t>
            </a:r>
            <a:r>
              <a:rPr sz="1400" b="1" dirty="0">
                <a:latin typeface="Century Gothic"/>
                <a:cs typeface="Century Gothic"/>
              </a:rPr>
              <a:t>there’s</a:t>
            </a:r>
            <a:r>
              <a:rPr sz="1400" b="1" spc="-25" dirty="0">
                <a:latin typeface="Century Gothic"/>
                <a:cs typeface="Century Gothic"/>
              </a:rPr>
              <a:t> </a:t>
            </a:r>
            <a:r>
              <a:rPr sz="1400" b="1" dirty="0">
                <a:latin typeface="Century Gothic"/>
                <a:cs typeface="Century Gothic"/>
              </a:rPr>
              <a:t>no</a:t>
            </a:r>
            <a:r>
              <a:rPr sz="1400" b="1" spc="-20" dirty="0">
                <a:latin typeface="Century Gothic"/>
                <a:cs typeface="Century Gothic"/>
              </a:rPr>
              <a:t> </a:t>
            </a:r>
            <a:r>
              <a:rPr sz="1400" b="1" dirty="0">
                <a:latin typeface="Century Gothic"/>
                <a:cs typeface="Century Gothic"/>
              </a:rPr>
              <a:t>extra</a:t>
            </a:r>
            <a:r>
              <a:rPr sz="1400" b="1" spc="-10" dirty="0">
                <a:latin typeface="Century Gothic"/>
                <a:cs typeface="Century Gothic"/>
              </a:rPr>
              <a:t> </a:t>
            </a:r>
            <a:r>
              <a:rPr sz="1400" b="1" dirty="0">
                <a:latin typeface="Century Gothic"/>
                <a:cs typeface="Century Gothic"/>
              </a:rPr>
              <a:t>cost</a:t>
            </a:r>
            <a:r>
              <a:rPr sz="1400" b="1" spc="-20" dirty="0">
                <a:latin typeface="Century Gothic"/>
                <a:cs typeface="Century Gothic"/>
              </a:rPr>
              <a:t> </a:t>
            </a:r>
            <a:r>
              <a:rPr sz="1400" b="1" dirty="0">
                <a:latin typeface="Century Gothic"/>
                <a:cs typeface="Century Gothic"/>
              </a:rPr>
              <a:t>to</a:t>
            </a:r>
            <a:r>
              <a:rPr sz="1400" b="1" spc="-25" dirty="0">
                <a:latin typeface="Century Gothic"/>
                <a:cs typeface="Century Gothic"/>
              </a:rPr>
              <a:t> </a:t>
            </a:r>
            <a:r>
              <a:rPr sz="1400" b="1" spc="-10" dirty="0">
                <a:latin typeface="Century Gothic"/>
                <a:cs typeface="Century Gothic"/>
              </a:rPr>
              <a:t>participate.</a:t>
            </a:r>
            <a:endParaRPr sz="1400">
              <a:latin typeface="Century Gothic"/>
              <a:cs typeface="Century Gothic"/>
            </a:endParaRPr>
          </a:p>
          <a:p>
            <a:pPr marL="12700">
              <a:lnSpc>
                <a:spcPct val="100000"/>
              </a:lnSpc>
              <a:spcBef>
                <a:spcPts val="1545"/>
              </a:spcBef>
            </a:pPr>
            <a:r>
              <a:rPr sz="1400" b="1" dirty="0">
                <a:solidFill>
                  <a:srgbClr val="EA8411"/>
                </a:solidFill>
                <a:latin typeface="Century Gothic"/>
                <a:cs typeface="Century Gothic"/>
              </a:rPr>
              <a:t>Enroll</a:t>
            </a:r>
            <a:r>
              <a:rPr sz="1400" b="1" spc="-25" dirty="0">
                <a:solidFill>
                  <a:srgbClr val="EA8411"/>
                </a:solidFill>
                <a:latin typeface="Century Gothic"/>
                <a:cs typeface="Century Gothic"/>
              </a:rPr>
              <a:t> </a:t>
            </a:r>
            <a:r>
              <a:rPr sz="1400" b="1" dirty="0">
                <a:solidFill>
                  <a:srgbClr val="EA8411"/>
                </a:solidFill>
                <a:latin typeface="Century Gothic"/>
                <a:cs typeface="Century Gothic"/>
              </a:rPr>
              <a:t>in</a:t>
            </a:r>
            <a:r>
              <a:rPr sz="1400" b="1" spc="-25" dirty="0">
                <a:solidFill>
                  <a:srgbClr val="EA8411"/>
                </a:solidFill>
                <a:latin typeface="Century Gothic"/>
                <a:cs typeface="Century Gothic"/>
              </a:rPr>
              <a:t> </a:t>
            </a:r>
            <a:r>
              <a:rPr sz="1400" b="1" dirty="0">
                <a:solidFill>
                  <a:srgbClr val="EA8411"/>
                </a:solidFill>
                <a:latin typeface="Century Gothic"/>
                <a:cs typeface="Century Gothic"/>
              </a:rPr>
              <a:t>SaveonSP</a:t>
            </a:r>
            <a:r>
              <a:rPr sz="1400" b="1" spc="-25" dirty="0">
                <a:solidFill>
                  <a:srgbClr val="EA8411"/>
                </a:solidFill>
                <a:latin typeface="Century Gothic"/>
                <a:cs typeface="Century Gothic"/>
              </a:rPr>
              <a:t> </a:t>
            </a:r>
            <a:r>
              <a:rPr sz="1400" b="1" dirty="0">
                <a:solidFill>
                  <a:srgbClr val="EA8411"/>
                </a:solidFill>
                <a:latin typeface="Century Gothic"/>
                <a:cs typeface="Century Gothic"/>
              </a:rPr>
              <a:t>and</a:t>
            </a:r>
            <a:r>
              <a:rPr sz="1400" b="1" spc="-20" dirty="0">
                <a:solidFill>
                  <a:srgbClr val="EA8411"/>
                </a:solidFill>
                <a:latin typeface="Century Gothic"/>
                <a:cs typeface="Century Gothic"/>
              </a:rPr>
              <a:t> save.</a:t>
            </a:r>
            <a:endParaRPr sz="1400">
              <a:latin typeface="Century Gothic"/>
              <a:cs typeface="Century Gothic"/>
            </a:endParaRPr>
          </a:p>
          <a:p>
            <a:pPr marL="12700">
              <a:lnSpc>
                <a:spcPct val="100000"/>
              </a:lnSpc>
              <a:spcBef>
                <a:spcPts val="1689"/>
              </a:spcBef>
            </a:pPr>
            <a:r>
              <a:rPr sz="1200" dirty="0">
                <a:solidFill>
                  <a:srgbClr val="221F1F"/>
                </a:solidFill>
                <a:latin typeface="Century Gothic"/>
                <a:cs typeface="Century Gothic"/>
              </a:rPr>
              <a:t>Certain</a:t>
            </a:r>
            <a:r>
              <a:rPr sz="1200" spc="10" dirty="0">
                <a:solidFill>
                  <a:srgbClr val="221F1F"/>
                </a:solidFill>
                <a:latin typeface="Century Gothic"/>
                <a:cs typeface="Century Gothic"/>
              </a:rPr>
              <a:t> </a:t>
            </a:r>
            <a:r>
              <a:rPr sz="1200" dirty="0">
                <a:solidFill>
                  <a:srgbClr val="221F1F"/>
                </a:solidFill>
                <a:latin typeface="Century Gothic"/>
                <a:cs typeface="Century Gothic"/>
              </a:rPr>
              <a:t>specialty</a:t>
            </a:r>
            <a:r>
              <a:rPr sz="1200" spc="-40" dirty="0">
                <a:solidFill>
                  <a:srgbClr val="221F1F"/>
                </a:solidFill>
                <a:latin typeface="Century Gothic"/>
                <a:cs typeface="Century Gothic"/>
              </a:rPr>
              <a:t> </a:t>
            </a:r>
            <a:r>
              <a:rPr sz="1200" dirty="0">
                <a:solidFill>
                  <a:srgbClr val="221F1F"/>
                </a:solidFill>
                <a:latin typeface="Century Gothic"/>
                <a:cs typeface="Century Gothic"/>
              </a:rPr>
              <a:t>medication</a:t>
            </a:r>
            <a:r>
              <a:rPr sz="1200" spc="-5" dirty="0">
                <a:solidFill>
                  <a:srgbClr val="221F1F"/>
                </a:solidFill>
                <a:latin typeface="Century Gothic"/>
                <a:cs typeface="Century Gothic"/>
              </a:rPr>
              <a:t> </a:t>
            </a:r>
            <a:r>
              <a:rPr sz="1200" dirty="0">
                <a:solidFill>
                  <a:srgbClr val="221F1F"/>
                </a:solidFill>
                <a:latin typeface="Century Gothic"/>
                <a:cs typeface="Century Gothic"/>
              </a:rPr>
              <a:t>are</a:t>
            </a:r>
            <a:r>
              <a:rPr sz="1200" spc="-30" dirty="0">
                <a:solidFill>
                  <a:srgbClr val="221F1F"/>
                </a:solidFill>
                <a:latin typeface="Century Gothic"/>
                <a:cs typeface="Century Gothic"/>
              </a:rPr>
              <a:t> </a:t>
            </a:r>
            <a:r>
              <a:rPr sz="1200" dirty="0">
                <a:solidFill>
                  <a:srgbClr val="221F1F"/>
                </a:solidFill>
                <a:latin typeface="Century Gothic"/>
                <a:cs typeface="Century Gothic"/>
              </a:rPr>
              <a:t>eligible</a:t>
            </a:r>
            <a:r>
              <a:rPr sz="1200" spc="-60" dirty="0">
                <a:solidFill>
                  <a:srgbClr val="221F1F"/>
                </a:solidFill>
                <a:latin typeface="Century Gothic"/>
                <a:cs typeface="Century Gothic"/>
              </a:rPr>
              <a:t> </a:t>
            </a:r>
            <a:r>
              <a:rPr sz="1200" dirty="0">
                <a:solidFill>
                  <a:srgbClr val="221F1F"/>
                </a:solidFill>
                <a:latin typeface="Century Gothic"/>
                <a:cs typeface="Century Gothic"/>
              </a:rPr>
              <a:t>for</a:t>
            </a:r>
            <a:r>
              <a:rPr sz="1200" spc="-20" dirty="0">
                <a:solidFill>
                  <a:srgbClr val="221F1F"/>
                </a:solidFill>
                <a:latin typeface="Century Gothic"/>
                <a:cs typeface="Century Gothic"/>
              </a:rPr>
              <a:t> </a:t>
            </a:r>
            <a:r>
              <a:rPr sz="1200" dirty="0">
                <a:solidFill>
                  <a:srgbClr val="221F1F"/>
                </a:solidFill>
                <a:latin typeface="Century Gothic"/>
                <a:cs typeface="Century Gothic"/>
              </a:rPr>
              <a:t>the</a:t>
            </a:r>
            <a:r>
              <a:rPr sz="1200" spc="5" dirty="0">
                <a:solidFill>
                  <a:srgbClr val="221F1F"/>
                </a:solidFill>
                <a:latin typeface="Century Gothic"/>
                <a:cs typeface="Century Gothic"/>
              </a:rPr>
              <a:t> </a:t>
            </a:r>
            <a:r>
              <a:rPr sz="1200" dirty="0">
                <a:solidFill>
                  <a:srgbClr val="221F1F"/>
                </a:solidFill>
                <a:latin typeface="Century Gothic"/>
                <a:cs typeface="Century Gothic"/>
              </a:rPr>
              <a:t>SaveonSP</a:t>
            </a:r>
            <a:r>
              <a:rPr sz="1200" spc="-10" dirty="0">
                <a:solidFill>
                  <a:srgbClr val="221F1F"/>
                </a:solidFill>
                <a:latin typeface="Century Gothic"/>
                <a:cs typeface="Century Gothic"/>
              </a:rPr>
              <a:t> </a:t>
            </a:r>
            <a:r>
              <a:rPr sz="1200" dirty="0">
                <a:solidFill>
                  <a:srgbClr val="221F1F"/>
                </a:solidFill>
                <a:latin typeface="Century Gothic"/>
                <a:cs typeface="Century Gothic"/>
              </a:rPr>
              <a:t>program.</a:t>
            </a:r>
            <a:r>
              <a:rPr sz="1200" spc="-15" dirty="0">
                <a:solidFill>
                  <a:srgbClr val="221F1F"/>
                </a:solidFill>
                <a:latin typeface="Century Gothic"/>
                <a:cs typeface="Century Gothic"/>
              </a:rPr>
              <a:t> </a:t>
            </a:r>
            <a:r>
              <a:rPr sz="1200" dirty="0">
                <a:solidFill>
                  <a:srgbClr val="221F1F"/>
                </a:solidFill>
                <a:latin typeface="Century Gothic"/>
                <a:cs typeface="Century Gothic"/>
              </a:rPr>
              <a:t>If</a:t>
            </a:r>
            <a:r>
              <a:rPr sz="1200" spc="-50" dirty="0">
                <a:solidFill>
                  <a:srgbClr val="221F1F"/>
                </a:solidFill>
                <a:latin typeface="Century Gothic"/>
                <a:cs typeface="Century Gothic"/>
              </a:rPr>
              <a:t> </a:t>
            </a:r>
            <a:r>
              <a:rPr sz="1200" dirty="0">
                <a:solidFill>
                  <a:srgbClr val="221F1F"/>
                </a:solidFill>
                <a:latin typeface="Century Gothic"/>
                <a:cs typeface="Century Gothic"/>
              </a:rPr>
              <a:t>you’re</a:t>
            </a:r>
            <a:r>
              <a:rPr sz="1200" spc="-20" dirty="0">
                <a:solidFill>
                  <a:srgbClr val="221F1F"/>
                </a:solidFill>
                <a:latin typeface="Century Gothic"/>
                <a:cs typeface="Century Gothic"/>
              </a:rPr>
              <a:t> </a:t>
            </a:r>
            <a:r>
              <a:rPr sz="1200" dirty="0">
                <a:solidFill>
                  <a:srgbClr val="221F1F"/>
                </a:solidFill>
                <a:latin typeface="Century Gothic"/>
                <a:cs typeface="Century Gothic"/>
              </a:rPr>
              <a:t>filling</a:t>
            </a:r>
            <a:r>
              <a:rPr sz="1200" spc="-45" dirty="0">
                <a:solidFill>
                  <a:srgbClr val="221F1F"/>
                </a:solidFill>
                <a:latin typeface="Century Gothic"/>
                <a:cs typeface="Century Gothic"/>
              </a:rPr>
              <a:t> </a:t>
            </a:r>
            <a:r>
              <a:rPr sz="1200" dirty="0">
                <a:solidFill>
                  <a:srgbClr val="221F1F"/>
                </a:solidFill>
                <a:latin typeface="Century Gothic"/>
                <a:cs typeface="Century Gothic"/>
              </a:rPr>
              <a:t>an</a:t>
            </a:r>
            <a:r>
              <a:rPr sz="1200" spc="-20" dirty="0">
                <a:solidFill>
                  <a:srgbClr val="221F1F"/>
                </a:solidFill>
                <a:latin typeface="Century Gothic"/>
                <a:cs typeface="Century Gothic"/>
              </a:rPr>
              <a:t> </a:t>
            </a:r>
            <a:r>
              <a:rPr sz="1200" spc="-10" dirty="0">
                <a:solidFill>
                  <a:srgbClr val="221F1F"/>
                </a:solidFill>
                <a:latin typeface="Century Gothic"/>
                <a:cs typeface="Century Gothic"/>
              </a:rPr>
              <a:t>eligible</a:t>
            </a:r>
            <a:endParaRPr sz="1200">
              <a:latin typeface="Century Gothic"/>
              <a:cs typeface="Century Gothic"/>
            </a:endParaRPr>
          </a:p>
          <a:p>
            <a:pPr marL="12700">
              <a:lnSpc>
                <a:spcPct val="100000"/>
              </a:lnSpc>
            </a:pPr>
            <a:r>
              <a:rPr sz="1200" dirty="0">
                <a:solidFill>
                  <a:srgbClr val="221F1F"/>
                </a:solidFill>
                <a:latin typeface="Century Gothic"/>
                <a:cs typeface="Century Gothic"/>
              </a:rPr>
              <a:t>medication,</a:t>
            </a:r>
            <a:r>
              <a:rPr sz="1200" spc="-5" dirty="0">
                <a:solidFill>
                  <a:srgbClr val="221F1F"/>
                </a:solidFill>
                <a:latin typeface="Century Gothic"/>
                <a:cs typeface="Century Gothic"/>
              </a:rPr>
              <a:t> </a:t>
            </a:r>
            <a:r>
              <a:rPr sz="1200" dirty="0">
                <a:solidFill>
                  <a:srgbClr val="221F1F"/>
                </a:solidFill>
                <a:latin typeface="Century Gothic"/>
                <a:cs typeface="Century Gothic"/>
              </a:rPr>
              <a:t>a</a:t>
            </a:r>
            <a:r>
              <a:rPr sz="1200" spc="-20" dirty="0">
                <a:solidFill>
                  <a:srgbClr val="221F1F"/>
                </a:solidFill>
                <a:latin typeface="Century Gothic"/>
                <a:cs typeface="Century Gothic"/>
              </a:rPr>
              <a:t> </a:t>
            </a:r>
            <a:r>
              <a:rPr sz="1200" dirty="0">
                <a:solidFill>
                  <a:srgbClr val="221F1F"/>
                </a:solidFill>
                <a:latin typeface="Century Gothic"/>
                <a:cs typeface="Century Gothic"/>
              </a:rPr>
              <a:t>representative</a:t>
            </a:r>
            <a:r>
              <a:rPr sz="1200" spc="15" dirty="0">
                <a:solidFill>
                  <a:srgbClr val="221F1F"/>
                </a:solidFill>
                <a:latin typeface="Century Gothic"/>
                <a:cs typeface="Century Gothic"/>
              </a:rPr>
              <a:t> </a:t>
            </a:r>
            <a:r>
              <a:rPr sz="1200" dirty="0">
                <a:solidFill>
                  <a:srgbClr val="221F1F"/>
                </a:solidFill>
                <a:latin typeface="Century Gothic"/>
                <a:cs typeface="Century Gothic"/>
              </a:rPr>
              <a:t>from</a:t>
            </a:r>
            <a:r>
              <a:rPr sz="1200" spc="-20" dirty="0">
                <a:solidFill>
                  <a:srgbClr val="221F1F"/>
                </a:solidFill>
                <a:latin typeface="Century Gothic"/>
                <a:cs typeface="Century Gothic"/>
              </a:rPr>
              <a:t> </a:t>
            </a:r>
            <a:r>
              <a:rPr sz="1200" dirty="0">
                <a:solidFill>
                  <a:srgbClr val="221F1F"/>
                </a:solidFill>
                <a:latin typeface="Century Gothic"/>
                <a:cs typeface="Century Gothic"/>
              </a:rPr>
              <a:t>SaveonSP will</a:t>
            </a:r>
            <a:r>
              <a:rPr sz="1200" spc="-30" dirty="0">
                <a:solidFill>
                  <a:srgbClr val="221F1F"/>
                </a:solidFill>
                <a:latin typeface="Century Gothic"/>
                <a:cs typeface="Century Gothic"/>
              </a:rPr>
              <a:t> </a:t>
            </a:r>
            <a:r>
              <a:rPr sz="1200" dirty="0">
                <a:solidFill>
                  <a:srgbClr val="221F1F"/>
                </a:solidFill>
                <a:latin typeface="Century Gothic"/>
                <a:cs typeface="Century Gothic"/>
              </a:rPr>
              <a:t>call</a:t>
            </a:r>
            <a:r>
              <a:rPr sz="1200" spc="-65" dirty="0">
                <a:solidFill>
                  <a:srgbClr val="221F1F"/>
                </a:solidFill>
                <a:latin typeface="Century Gothic"/>
                <a:cs typeface="Century Gothic"/>
              </a:rPr>
              <a:t> </a:t>
            </a:r>
            <a:r>
              <a:rPr sz="1200" dirty="0">
                <a:solidFill>
                  <a:srgbClr val="221F1F"/>
                </a:solidFill>
                <a:latin typeface="Century Gothic"/>
                <a:cs typeface="Century Gothic"/>
              </a:rPr>
              <a:t>you</a:t>
            </a:r>
            <a:r>
              <a:rPr sz="1200" spc="-25" dirty="0">
                <a:solidFill>
                  <a:srgbClr val="221F1F"/>
                </a:solidFill>
                <a:latin typeface="Century Gothic"/>
                <a:cs typeface="Century Gothic"/>
              </a:rPr>
              <a:t> </a:t>
            </a:r>
            <a:r>
              <a:rPr sz="1200" dirty="0">
                <a:solidFill>
                  <a:srgbClr val="221F1F"/>
                </a:solidFill>
                <a:latin typeface="Century Gothic"/>
                <a:cs typeface="Century Gothic"/>
              </a:rPr>
              <a:t>to talk</a:t>
            </a:r>
            <a:r>
              <a:rPr sz="1200" spc="-20" dirty="0">
                <a:solidFill>
                  <a:srgbClr val="221F1F"/>
                </a:solidFill>
                <a:latin typeface="Century Gothic"/>
                <a:cs typeface="Century Gothic"/>
              </a:rPr>
              <a:t> </a:t>
            </a:r>
            <a:r>
              <a:rPr sz="1200" dirty="0">
                <a:solidFill>
                  <a:srgbClr val="221F1F"/>
                </a:solidFill>
                <a:latin typeface="Century Gothic"/>
                <a:cs typeface="Century Gothic"/>
              </a:rPr>
              <a:t>about</a:t>
            </a:r>
            <a:r>
              <a:rPr sz="1200" spc="-15" dirty="0">
                <a:solidFill>
                  <a:srgbClr val="221F1F"/>
                </a:solidFill>
                <a:latin typeface="Century Gothic"/>
                <a:cs typeface="Century Gothic"/>
              </a:rPr>
              <a:t> </a:t>
            </a:r>
            <a:r>
              <a:rPr sz="1200" dirty="0">
                <a:solidFill>
                  <a:srgbClr val="221F1F"/>
                </a:solidFill>
                <a:latin typeface="Century Gothic"/>
                <a:cs typeface="Century Gothic"/>
              </a:rPr>
              <a:t>enrolling</a:t>
            </a:r>
            <a:r>
              <a:rPr sz="1200" spc="-45" dirty="0">
                <a:solidFill>
                  <a:srgbClr val="221F1F"/>
                </a:solidFill>
                <a:latin typeface="Century Gothic"/>
                <a:cs typeface="Century Gothic"/>
              </a:rPr>
              <a:t> </a:t>
            </a:r>
            <a:r>
              <a:rPr sz="1200" dirty="0">
                <a:solidFill>
                  <a:srgbClr val="221F1F"/>
                </a:solidFill>
                <a:latin typeface="Century Gothic"/>
                <a:cs typeface="Century Gothic"/>
              </a:rPr>
              <a:t>in</a:t>
            </a:r>
            <a:r>
              <a:rPr sz="1200" spc="-30" dirty="0">
                <a:solidFill>
                  <a:srgbClr val="221F1F"/>
                </a:solidFill>
                <a:latin typeface="Century Gothic"/>
                <a:cs typeface="Century Gothic"/>
              </a:rPr>
              <a:t> </a:t>
            </a:r>
            <a:r>
              <a:rPr sz="1200" dirty="0">
                <a:solidFill>
                  <a:srgbClr val="221F1F"/>
                </a:solidFill>
                <a:latin typeface="Century Gothic"/>
                <a:cs typeface="Century Gothic"/>
              </a:rPr>
              <a:t>the</a:t>
            </a:r>
            <a:r>
              <a:rPr sz="1200" spc="5" dirty="0">
                <a:solidFill>
                  <a:srgbClr val="221F1F"/>
                </a:solidFill>
                <a:latin typeface="Century Gothic"/>
                <a:cs typeface="Century Gothic"/>
              </a:rPr>
              <a:t> </a:t>
            </a:r>
            <a:r>
              <a:rPr sz="1200" spc="-10" dirty="0">
                <a:solidFill>
                  <a:srgbClr val="221F1F"/>
                </a:solidFill>
                <a:latin typeface="Century Gothic"/>
                <a:cs typeface="Century Gothic"/>
              </a:rPr>
              <a:t>program.</a:t>
            </a:r>
            <a:endParaRPr sz="1200">
              <a:latin typeface="Century Gothic"/>
              <a:cs typeface="Century Gothic"/>
            </a:endParaRPr>
          </a:p>
          <a:p>
            <a:pPr marL="12700">
              <a:lnSpc>
                <a:spcPct val="100000"/>
              </a:lnSpc>
              <a:spcBef>
                <a:spcPts val="1440"/>
              </a:spcBef>
            </a:pPr>
            <a:r>
              <a:rPr sz="1200" dirty="0">
                <a:solidFill>
                  <a:srgbClr val="221F1F"/>
                </a:solidFill>
                <a:latin typeface="Century Gothic"/>
                <a:cs typeface="Century Gothic"/>
              </a:rPr>
              <a:t>If</a:t>
            </a:r>
            <a:r>
              <a:rPr sz="1200" spc="-55" dirty="0">
                <a:solidFill>
                  <a:srgbClr val="221F1F"/>
                </a:solidFill>
                <a:latin typeface="Century Gothic"/>
                <a:cs typeface="Century Gothic"/>
              </a:rPr>
              <a:t> </a:t>
            </a:r>
            <a:r>
              <a:rPr sz="1200" dirty="0">
                <a:solidFill>
                  <a:srgbClr val="221F1F"/>
                </a:solidFill>
                <a:latin typeface="Century Gothic"/>
                <a:cs typeface="Century Gothic"/>
              </a:rPr>
              <a:t>you</a:t>
            </a:r>
            <a:r>
              <a:rPr sz="1200" spc="-20" dirty="0">
                <a:solidFill>
                  <a:srgbClr val="221F1F"/>
                </a:solidFill>
                <a:latin typeface="Century Gothic"/>
                <a:cs typeface="Century Gothic"/>
              </a:rPr>
              <a:t> </a:t>
            </a:r>
            <a:r>
              <a:rPr sz="1200" dirty="0">
                <a:solidFill>
                  <a:srgbClr val="221F1F"/>
                </a:solidFill>
                <a:latin typeface="Century Gothic"/>
                <a:cs typeface="Century Gothic"/>
              </a:rPr>
              <a:t>choose</a:t>
            </a:r>
            <a:r>
              <a:rPr sz="1200" spc="-25" dirty="0">
                <a:solidFill>
                  <a:srgbClr val="221F1F"/>
                </a:solidFill>
                <a:latin typeface="Century Gothic"/>
                <a:cs typeface="Century Gothic"/>
              </a:rPr>
              <a:t> </a:t>
            </a:r>
            <a:r>
              <a:rPr sz="1200" dirty="0">
                <a:solidFill>
                  <a:srgbClr val="221F1F"/>
                </a:solidFill>
                <a:latin typeface="Century Gothic"/>
                <a:cs typeface="Century Gothic"/>
              </a:rPr>
              <a:t>to</a:t>
            </a:r>
            <a:r>
              <a:rPr sz="1200" spc="-5" dirty="0">
                <a:solidFill>
                  <a:srgbClr val="221F1F"/>
                </a:solidFill>
                <a:latin typeface="Century Gothic"/>
                <a:cs typeface="Century Gothic"/>
              </a:rPr>
              <a:t> </a:t>
            </a:r>
            <a:r>
              <a:rPr sz="1200" dirty="0">
                <a:solidFill>
                  <a:srgbClr val="221F1F"/>
                </a:solidFill>
                <a:latin typeface="Century Gothic"/>
                <a:cs typeface="Century Gothic"/>
              </a:rPr>
              <a:t>participate,</a:t>
            </a:r>
            <a:r>
              <a:rPr sz="1200" spc="15" dirty="0">
                <a:solidFill>
                  <a:srgbClr val="221F1F"/>
                </a:solidFill>
                <a:latin typeface="Century Gothic"/>
                <a:cs typeface="Century Gothic"/>
              </a:rPr>
              <a:t> </a:t>
            </a:r>
            <a:r>
              <a:rPr sz="1200" dirty="0">
                <a:solidFill>
                  <a:srgbClr val="221F1F"/>
                </a:solidFill>
                <a:latin typeface="Century Gothic"/>
                <a:cs typeface="Century Gothic"/>
              </a:rPr>
              <a:t>you’ll</a:t>
            </a:r>
            <a:r>
              <a:rPr sz="1200" spc="-55" dirty="0">
                <a:solidFill>
                  <a:srgbClr val="221F1F"/>
                </a:solidFill>
                <a:latin typeface="Century Gothic"/>
                <a:cs typeface="Century Gothic"/>
              </a:rPr>
              <a:t> </a:t>
            </a:r>
            <a:r>
              <a:rPr sz="1200" dirty="0">
                <a:solidFill>
                  <a:srgbClr val="221F1F"/>
                </a:solidFill>
                <a:latin typeface="Century Gothic"/>
                <a:cs typeface="Century Gothic"/>
              </a:rPr>
              <a:t>pay</a:t>
            </a:r>
            <a:r>
              <a:rPr sz="1200" spc="-25" dirty="0">
                <a:solidFill>
                  <a:srgbClr val="221F1F"/>
                </a:solidFill>
                <a:latin typeface="Century Gothic"/>
                <a:cs typeface="Century Gothic"/>
              </a:rPr>
              <a:t> </a:t>
            </a:r>
            <a:r>
              <a:rPr sz="1200" dirty="0">
                <a:solidFill>
                  <a:srgbClr val="221F1F"/>
                </a:solidFill>
                <a:latin typeface="Century Gothic"/>
                <a:cs typeface="Century Gothic"/>
              </a:rPr>
              <a:t>$0</a:t>
            </a:r>
            <a:r>
              <a:rPr sz="1200" spc="-25" dirty="0">
                <a:solidFill>
                  <a:srgbClr val="221F1F"/>
                </a:solidFill>
                <a:latin typeface="Century Gothic"/>
                <a:cs typeface="Century Gothic"/>
              </a:rPr>
              <a:t> </a:t>
            </a:r>
            <a:r>
              <a:rPr sz="1200" dirty="0">
                <a:solidFill>
                  <a:srgbClr val="221F1F"/>
                </a:solidFill>
                <a:latin typeface="Century Gothic"/>
                <a:cs typeface="Century Gothic"/>
              </a:rPr>
              <a:t>for</a:t>
            </a:r>
            <a:r>
              <a:rPr sz="1200" spc="-25" dirty="0">
                <a:solidFill>
                  <a:srgbClr val="221F1F"/>
                </a:solidFill>
                <a:latin typeface="Century Gothic"/>
                <a:cs typeface="Century Gothic"/>
              </a:rPr>
              <a:t> </a:t>
            </a:r>
            <a:r>
              <a:rPr sz="1200" dirty="0">
                <a:solidFill>
                  <a:srgbClr val="221F1F"/>
                </a:solidFill>
                <a:latin typeface="Century Gothic"/>
                <a:cs typeface="Century Gothic"/>
              </a:rPr>
              <a:t>your</a:t>
            </a:r>
            <a:r>
              <a:rPr sz="1200" spc="-30" dirty="0">
                <a:solidFill>
                  <a:srgbClr val="221F1F"/>
                </a:solidFill>
                <a:latin typeface="Century Gothic"/>
                <a:cs typeface="Century Gothic"/>
              </a:rPr>
              <a:t> </a:t>
            </a:r>
            <a:r>
              <a:rPr sz="1200" dirty="0">
                <a:solidFill>
                  <a:srgbClr val="221F1F"/>
                </a:solidFill>
                <a:latin typeface="Century Gothic"/>
                <a:cs typeface="Century Gothic"/>
              </a:rPr>
              <a:t>medication.</a:t>
            </a:r>
            <a:r>
              <a:rPr sz="1200" spc="-5" dirty="0">
                <a:solidFill>
                  <a:srgbClr val="221F1F"/>
                </a:solidFill>
                <a:latin typeface="Century Gothic"/>
                <a:cs typeface="Century Gothic"/>
              </a:rPr>
              <a:t> </a:t>
            </a:r>
            <a:r>
              <a:rPr sz="1200" dirty="0">
                <a:solidFill>
                  <a:srgbClr val="221F1F"/>
                </a:solidFill>
                <a:latin typeface="Century Gothic"/>
                <a:cs typeface="Century Gothic"/>
              </a:rPr>
              <a:t>If</a:t>
            </a:r>
            <a:r>
              <a:rPr sz="1200" spc="-55" dirty="0">
                <a:solidFill>
                  <a:srgbClr val="221F1F"/>
                </a:solidFill>
                <a:latin typeface="Century Gothic"/>
                <a:cs typeface="Century Gothic"/>
              </a:rPr>
              <a:t> </a:t>
            </a:r>
            <a:r>
              <a:rPr sz="1200" dirty="0">
                <a:solidFill>
                  <a:srgbClr val="221F1F"/>
                </a:solidFill>
                <a:latin typeface="Century Gothic"/>
                <a:cs typeface="Century Gothic"/>
              </a:rPr>
              <a:t>you</a:t>
            </a:r>
            <a:r>
              <a:rPr sz="1200" spc="-15" dirty="0">
                <a:solidFill>
                  <a:srgbClr val="221F1F"/>
                </a:solidFill>
                <a:latin typeface="Century Gothic"/>
                <a:cs typeface="Century Gothic"/>
              </a:rPr>
              <a:t> </a:t>
            </a:r>
            <a:r>
              <a:rPr sz="1200" dirty="0">
                <a:solidFill>
                  <a:srgbClr val="221F1F"/>
                </a:solidFill>
                <a:latin typeface="Century Gothic"/>
                <a:cs typeface="Century Gothic"/>
              </a:rPr>
              <a:t>choose</a:t>
            </a:r>
            <a:r>
              <a:rPr sz="1200" spc="-25" dirty="0">
                <a:solidFill>
                  <a:srgbClr val="221F1F"/>
                </a:solidFill>
                <a:latin typeface="Century Gothic"/>
                <a:cs typeface="Century Gothic"/>
              </a:rPr>
              <a:t> </a:t>
            </a:r>
            <a:r>
              <a:rPr sz="1200" dirty="0">
                <a:solidFill>
                  <a:srgbClr val="221F1F"/>
                </a:solidFill>
                <a:latin typeface="Century Gothic"/>
                <a:cs typeface="Century Gothic"/>
              </a:rPr>
              <a:t>not</a:t>
            </a:r>
            <a:r>
              <a:rPr sz="1200" spc="-10" dirty="0">
                <a:solidFill>
                  <a:srgbClr val="221F1F"/>
                </a:solidFill>
                <a:latin typeface="Century Gothic"/>
                <a:cs typeface="Century Gothic"/>
              </a:rPr>
              <a:t> </a:t>
            </a:r>
            <a:r>
              <a:rPr sz="1200" dirty="0">
                <a:solidFill>
                  <a:srgbClr val="221F1F"/>
                </a:solidFill>
                <a:latin typeface="Century Gothic"/>
                <a:cs typeface="Century Gothic"/>
              </a:rPr>
              <a:t>to</a:t>
            </a:r>
            <a:r>
              <a:rPr sz="1200" spc="-5" dirty="0">
                <a:solidFill>
                  <a:srgbClr val="221F1F"/>
                </a:solidFill>
                <a:latin typeface="Century Gothic"/>
                <a:cs typeface="Century Gothic"/>
              </a:rPr>
              <a:t> </a:t>
            </a:r>
            <a:r>
              <a:rPr sz="1200" dirty="0">
                <a:solidFill>
                  <a:srgbClr val="221F1F"/>
                </a:solidFill>
                <a:latin typeface="Century Gothic"/>
                <a:cs typeface="Century Gothic"/>
              </a:rPr>
              <a:t>participate</a:t>
            </a:r>
            <a:r>
              <a:rPr sz="1200" spc="25" dirty="0">
                <a:solidFill>
                  <a:srgbClr val="221F1F"/>
                </a:solidFill>
                <a:latin typeface="Century Gothic"/>
                <a:cs typeface="Century Gothic"/>
              </a:rPr>
              <a:t> </a:t>
            </a:r>
            <a:r>
              <a:rPr sz="1200" spc="-25" dirty="0">
                <a:solidFill>
                  <a:srgbClr val="221F1F"/>
                </a:solidFill>
                <a:latin typeface="Century Gothic"/>
                <a:cs typeface="Century Gothic"/>
              </a:rPr>
              <a:t>in</a:t>
            </a:r>
            <a:endParaRPr sz="1200">
              <a:latin typeface="Century Gothic"/>
              <a:cs typeface="Century Gothic"/>
            </a:endParaRPr>
          </a:p>
          <a:p>
            <a:pPr marL="12700">
              <a:lnSpc>
                <a:spcPct val="100000"/>
              </a:lnSpc>
            </a:pPr>
            <a:r>
              <a:rPr sz="1200" dirty="0">
                <a:solidFill>
                  <a:srgbClr val="221F1F"/>
                </a:solidFill>
                <a:latin typeface="Century Gothic"/>
                <a:cs typeface="Century Gothic"/>
              </a:rPr>
              <a:t>SaveonSP, you’ll</a:t>
            </a:r>
            <a:r>
              <a:rPr sz="1200" spc="-15" dirty="0">
                <a:solidFill>
                  <a:srgbClr val="221F1F"/>
                </a:solidFill>
                <a:latin typeface="Century Gothic"/>
                <a:cs typeface="Century Gothic"/>
              </a:rPr>
              <a:t> </a:t>
            </a:r>
            <a:r>
              <a:rPr sz="1200" dirty="0">
                <a:solidFill>
                  <a:srgbClr val="221F1F"/>
                </a:solidFill>
                <a:latin typeface="Century Gothic"/>
                <a:cs typeface="Century Gothic"/>
              </a:rPr>
              <a:t>pay</a:t>
            </a:r>
            <a:r>
              <a:rPr sz="1200" spc="-55" dirty="0">
                <a:solidFill>
                  <a:srgbClr val="221F1F"/>
                </a:solidFill>
                <a:latin typeface="Century Gothic"/>
                <a:cs typeface="Century Gothic"/>
              </a:rPr>
              <a:t> </a:t>
            </a:r>
            <a:r>
              <a:rPr sz="1200" dirty="0">
                <a:solidFill>
                  <a:srgbClr val="221F1F"/>
                </a:solidFill>
                <a:latin typeface="Century Gothic"/>
                <a:cs typeface="Century Gothic"/>
              </a:rPr>
              <a:t>a</a:t>
            </a:r>
            <a:r>
              <a:rPr sz="1200" spc="-15" dirty="0">
                <a:solidFill>
                  <a:srgbClr val="221F1F"/>
                </a:solidFill>
                <a:latin typeface="Century Gothic"/>
                <a:cs typeface="Century Gothic"/>
              </a:rPr>
              <a:t> </a:t>
            </a:r>
            <a:r>
              <a:rPr sz="1200" dirty="0">
                <a:solidFill>
                  <a:srgbClr val="221F1F"/>
                </a:solidFill>
                <a:latin typeface="Century Gothic"/>
                <a:cs typeface="Century Gothic"/>
              </a:rPr>
              <a:t>higher</a:t>
            </a:r>
            <a:r>
              <a:rPr sz="1200" spc="-15" dirty="0">
                <a:solidFill>
                  <a:srgbClr val="221F1F"/>
                </a:solidFill>
                <a:latin typeface="Century Gothic"/>
                <a:cs typeface="Century Gothic"/>
              </a:rPr>
              <a:t> </a:t>
            </a:r>
            <a:r>
              <a:rPr sz="1200" dirty="0">
                <a:solidFill>
                  <a:srgbClr val="221F1F"/>
                </a:solidFill>
                <a:latin typeface="Century Gothic"/>
                <a:cs typeface="Century Gothic"/>
              </a:rPr>
              <a:t>copay</a:t>
            </a:r>
            <a:r>
              <a:rPr sz="1200" spc="-25" dirty="0">
                <a:solidFill>
                  <a:srgbClr val="221F1F"/>
                </a:solidFill>
                <a:latin typeface="Century Gothic"/>
                <a:cs typeface="Century Gothic"/>
              </a:rPr>
              <a:t> </a:t>
            </a:r>
            <a:r>
              <a:rPr sz="1200" dirty="0">
                <a:solidFill>
                  <a:srgbClr val="221F1F"/>
                </a:solidFill>
                <a:latin typeface="Century Gothic"/>
                <a:cs typeface="Century Gothic"/>
              </a:rPr>
              <a:t>when</a:t>
            </a:r>
            <a:r>
              <a:rPr sz="1200" spc="-25" dirty="0">
                <a:solidFill>
                  <a:srgbClr val="221F1F"/>
                </a:solidFill>
                <a:latin typeface="Century Gothic"/>
                <a:cs typeface="Century Gothic"/>
              </a:rPr>
              <a:t> </a:t>
            </a:r>
            <a:r>
              <a:rPr sz="1200" dirty="0">
                <a:solidFill>
                  <a:srgbClr val="221F1F"/>
                </a:solidFill>
                <a:latin typeface="Century Gothic"/>
                <a:cs typeface="Century Gothic"/>
              </a:rPr>
              <a:t>you</a:t>
            </a:r>
            <a:r>
              <a:rPr sz="1200" spc="-10" dirty="0">
                <a:solidFill>
                  <a:srgbClr val="221F1F"/>
                </a:solidFill>
                <a:latin typeface="Century Gothic"/>
                <a:cs typeface="Century Gothic"/>
              </a:rPr>
              <a:t> </a:t>
            </a:r>
            <a:r>
              <a:rPr sz="1200" dirty="0">
                <a:solidFill>
                  <a:srgbClr val="221F1F"/>
                </a:solidFill>
                <a:latin typeface="Century Gothic"/>
                <a:cs typeface="Century Gothic"/>
              </a:rPr>
              <a:t>fill</a:t>
            </a:r>
            <a:r>
              <a:rPr sz="1200" spc="-50" dirty="0">
                <a:solidFill>
                  <a:srgbClr val="221F1F"/>
                </a:solidFill>
                <a:latin typeface="Century Gothic"/>
                <a:cs typeface="Century Gothic"/>
              </a:rPr>
              <a:t> </a:t>
            </a:r>
            <a:r>
              <a:rPr sz="1200" dirty="0">
                <a:solidFill>
                  <a:srgbClr val="221F1F"/>
                </a:solidFill>
                <a:latin typeface="Century Gothic"/>
                <a:cs typeface="Century Gothic"/>
              </a:rPr>
              <a:t>your</a:t>
            </a:r>
            <a:r>
              <a:rPr sz="1200" spc="-10" dirty="0">
                <a:solidFill>
                  <a:srgbClr val="221F1F"/>
                </a:solidFill>
                <a:latin typeface="Century Gothic"/>
                <a:cs typeface="Century Gothic"/>
              </a:rPr>
              <a:t> medication.</a:t>
            </a:r>
            <a:endParaRPr sz="1200">
              <a:latin typeface="Century Gothic"/>
              <a:cs typeface="Century Gothic"/>
            </a:endParaRPr>
          </a:p>
        </p:txBody>
      </p:sp>
      <p:pic>
        <p:nvPicPr>
          <p:cNvPr id="13" name="object 13"/>
          <p:cNvPicPr/>
          <p:nvPr/>
        </p:nvPicPr>
        <p:blipFill>
          <a:blip r:embed="rId4" cstate="print"/>
          <a:stretch>
            <a:fillRect/>
          </a:stretch>
        </p:blipFill>
        <p:spPr>
          <a:xfrm>
            <a:off x="3886200" y="5495544"/>
            <a:ext cx="3335670" cy="2775204"/>
          </a:xfrm>
          <a:prstGeom prst="rect">
            <a:avLst/>
          </a:prstGeom>
        </p:spPr>
      </p:pic>
      <p:sp>
        <p:nvSpPr>
          <p:cNvPr id="14" name="object 14"/>
          <p:cNvSpPr txBox="1"/>
          <p:nvPr/>
        </p:nvSpPr>
        <p:spPr>
          <a:xfrm>
            <a:off x="325932" y="8386317"/>
            <a:ext cx="7131050" cy="1123315"/>
          </a:xfrm>
          <a:prstGeom prst="rect">
            <a:avLst/>
          </a:prstGeom>
        </p:spPr>
        <p:txBody>
          <a:bodyPr vert="horz" wrap="square" lIns="0" tIns="12700" rIns="0" bIns="0" rtlCol="0">
            <a:spAutoFit/>
          </a:bodyPr>
          <a:lstStyle/>
          <a:p>
            <a:pPr marL="241300" marR="64135" indent="-229235">
              <a:lnSpc>
                <a:spcPct val="100000"/>
              </a:lnSpc>
              <a:spcBef>
                <a:spcPts val="100"/>
              </a:spcBef>
              <a:buAutoNum type="arabicPeriod"/>
              <a:tabLst>
                <a:tab pos="241300" algn="l"/>
              </a:tabLst>
            </a:pPr>
            <a:r>
              <a:rPr sz="1200" i="1" dirty="0">
                <a:latin typeface="Century Gothic"/>
                <a:cs typeface="Century Gothic"/>
              </a:rPr>
              <a:t>SaveonSP is</a:t>
            </a:r>
            <a:r>
              <a:rPr sz="1200" i="1" spc="-35" dirty="0">
                <a:latin typeface="Century Gothic"/>
                <a:cs typeface="Century Gothic"/>
              </a:rPr>
              <a:t> </a:t>
            </a:r>
            <a:r>
              <a:rPr sz="1200" i="1" dirty="0">
                <a:latin typeface="Century Gothic"/>
                <a:cs typeface="Century Gothic"/>
              </a:rPr>
              <a:t>an</a:t>
            </a:r>
            <a:r>
              <a:rPr sz="1200" i="1" spc="-10" dirty="0">
                <a:latin typeface="Century Gothic"/>
                <a:cs typeface="Century Gothic"/>
              </a:rPr>
              <a:t> </a:t>
            </a:r>
            <a:r>
              <a:rPr sz="1200" i="1" dirty="0">
                <a:latin typeface="Century Gothic"/>
                <a:cs typeface="Century Gothic"/>
              </a:rPr>
              <a:t>Express</a:t>
            </a:r>
            <a:r>
              <a:rPr sz="1200" i="1" spc="-40" dirty="0">
                <a:latin typeface="Century Gothic"/>
                <a:cs typeface="Century Gothic"/>
              </a:rPr>
              <a:t> </a:t>
            </a:r>
            <a:r>
              <a:rPr sz="1200" i="1" dirty="0">
                <a:latin typeface="Century Gothic"/>
                <a:cs typeface="Century Gothic"/>
              </a:rPr>
              <a:t>Scripts</a:t>
            </a:r>
            <a:r>
              <a:rPr sz="1200" i="1" spc="-50" dirty="0">
                <a:latin typeface="Century Gothic"/>
                <a:cs typeface="Century Gothic"/>
              </a:rPr>
              <a:t> </a:t>
            </a:r>
            <a:r>
              <a:rPr sz="1200" i="1" dirty="0">
                <a:latin typeface="Century Gothic"/>
                <a:cs typeface="Century Gothic"/>
              </a:rPr>
              <a:t>program,</a:t>
            </a:r>
            <a:r>
              <a:rPr sz="1200" i="1" spc="5" dirty="0">
                <a:latin typeface="Century Gothic"/>
                <a:cs typeface="Century Gothic"/>
              </a:rPr>
              <a:t> </a:t>
            </a:r>
            <a:r>
              <a:rPr sz="1200" i="1" dirty="0">
                <a:latin typeface="Century Gothic"/>
                <a:cs typeface="Century Gothic"/>
              </a:rPr>
              <a:t>and</a:t>
            </a:r>
            <a:r>
              <a:rPr sz="1200" i="1" spc="-10" dirty="0">
                <a:latin typeface="Century Gothic"/>
                <a:cs typeface="Century Gothic"/>
              </a:rPr>
              <a:t> </a:t>
            </a:r>
            <a:r>
              <a:rPr sz="1200" i="1" dirty="0">
                <a:latin typeface="Century Gothic"/>
                <a:cs typeface="Century Gothic"/>
              </a:rPr>
              <a:t>Express</a:t>
            </a:r>
            <a:r>
              <a:rPr sz="1200" i="1" spc="-40" dirty="0">
                <a:latin typeface="Century Gothic"/>
                <a:cs typeface="Century Gothic"/>
              </a:rPr>
              <a:t> </a:t>
            </a:r>
            <a:r>
              <a:rPr sz="1200" i="1" dirty="0">
                <a:latin typeface="Century Gothic"/>
                <a:cs typeface="Century Gothic"/>
              </a:rPr>
              <a:t>Scripts</a:t>
            </a:r>
            <a:r>
              <a:rPr sz="1200" i="1" spc="-50" dirty="0">
                <a:latin typeface="Century Gothic"/>
                <a:cs typeface="Century Gothic"/>
              </a:rPr>
              <a:t> </a:t>
            </a:r>
            <a:r>
              <a:rPr sz="1200" i="1" dirty="0">
                <a:latin typeface="Century Gothic"/>
                <a:cs typeface="Century Gothic"/>
              </a:rPr>
              <a:t>is</a:t>
            </a:r>
            <a:r>
              <a:rPr sz="1200" i="1" spc="-30" dirty="0">
                <a:latin typeface="Century Gothic"/>
                <a:cs typeface="Century Gothic"/>
              </a:rPr>
              <a:t> </a:t>
            </a:r>
            <a:r>
              <a:rPr sz="1200" i="1" dirty="0">
                <a:latin typeface="Century Gothic"/>
                <a:cs typeface="Century Gothic"/>
              </a:rPr>
              <a:t>now</a:t>
            </a:r>
            <a:r>
              <a:rPr sz="1200" i="1" spc="-15" dirty="0">
                <a:latin typeface="Century Gothic"/>
                <a:cs typeface="Century Gothic"/>
              </a:rPr>
              <a:t> </a:t>
            </a:r>
            <a:r>
              <a:rPr sz="1200" i="1" dirty="0">
                <a:latin typeface="Century Gothic"/>
                <a:cs typeface="Century Gothic"/>
              </a:rPr>
              <a:t>a</a:t>
            </a:r>
            <a:r>
              <a:rPr sz="1200" i="1" spc="-15" dirty="0">
                <a:latin typeface="Century Gothic"/>
                <a:cs typeface="Century Gothic"/>
              </a:rPr>
              <a:t> </a:t>
            </a:r>
            <a:r>
              <a:rPr sz="1200" i="1" dirty="0">
                <a:latin typeface="Century Gothic"/>
                <a:cs typeface="Century Gothic"/>
              </a:rPr>
              <a:t>Cigna</a:t>
            </a:r>
            <a:r>
              <a:rPr sz="1200" i="1" spc="-10" dirty="0">
                <a:latin typeface="Century Gothic"/>
                <a:cs typeface="Century Gothic"/>
              </a:rPr>
              <a:t> company. </a:t>
            </a:r>
            <a:r>
              <a:rPr sz="1200" i="1" dirty="0">
                <a:latin typeface="Century Gothic"/>
                <a:cs typeface="Century Gothic"/>
              </a:rPr>
              <a:t>SaveonSP,</a:t>
            </a:r>
            <a:r>
              <a:rPr sz="1200" i="1" spc="-5" dirty="0">
                <a:latin typeface="Century Gothic"/>
                <a:cs typeface="Century Gothic"/>
              </a:rPr>
              <a:t> </a:t>
            </a:r>
            <a:r>
              <a:rPr sz="1200" i="1" dirty="0">
                <a:latin typeface="Century Gothic"/>
                <a:cs typeface="Century Gothic"/>
              </a:rPr>
              <a:t>Express</a:t>
            </a:r>
            <a:r>
              <a:rPr sz="1200" i="1" spc="-40" dirty="0">
                <a:latin typeface="Century Gothic"/>
                <a:cs typeface="Century Gothic"/>
              </a:rPr>
              <a:t> </a:t>
            </a:r>
            <a:r>
              <a:rPr sz="1200" i="1" dirty="0">
                <a:latin typeface="Century Gothic"/>
                <a:cs typeface="Century Gothic"/>
              </a:rPr>
              <a:t>Scripts</a:t>
            </a:r>
            <a:r>
              <a:rPr sz="1200" i="1" spc="-55" dirty="0">
                <a:latin typeface="Century Gothic"/>
                <a:cs typeface="Century Gothic"/>
              </a:rPr>
              <a:t> </a:t>
            </a:r>
            <a:r>
              <a:rPr sz="1200" i="1" dirty="0">
                <a:latin typeface="Century Gothic"/>
                <a:cs typeface="Century Gothic"/>
              </a:rPr>
              <a:t>and</a:t>
            </a:r>
            <a:r>
              <a:rPr sz="1200" i="1" spc="-10" dirty="0">
                <a:latin typeface="Century Gothic"/>
                <a:cs typeface="Century Gothic"/>
              </a:rPr>
              <a:t> </a:t>
            </a:r>
            <a:r>
              <a:rPr sz="1200" i="1" dirty="0">
                <a:latin typeface="Century Gothic"/>
                <a:cs typeface="Century Gothic"/>
              </a:rPr>
              <a:t>Cigna</a:t>
            </a:r>
            <a:r>
              <a:rPr sz="1200" i="1" spc="-5" dirty="0">
                <a:latin typeface="Century Gothic"/>
                <a:cs typeface="Century Gothic"/>
              </a:rPr>
              <a:t> </a:t>
            </a:r>
            <a:r>
              <a:rPr sz="1200" i="1" dirty="0">
                <a:latin typeface="Century Gothic"/>
                <a:cs typeface="Century Gothic"/>
              </a:rPr>
              <a:t>are</a:t>
            </a:r>
            <a:r>
              <a:rPr sz="1200" i="1" spc="-25" dirty="0">
                <a:latin typeface="Century Gothic"/>
                <a:cs typeface="Century Gothic"/>
              </a:rPr>
              <a:t> </a:t>
            </a:r>
            <a:r>
              <a:rPr sz="1200" i="1" dirty="0">
                <a:latin typeface="Century Gothic"/>
                <a:cs typeface="Century Gothic"/>
              </a:rPr>
              <a:t>working</a:t>
            </a:r>
            <a:r>
              <a:rPr sz="1200" i="1" spc="-10" dirty="0">
                <a:latin typeface="Century Gothic"/>
                <a:cs typeface="Century Gothic"/>
              </a:rPr>
              <a:t> </a:t>
            </a:r>
            <a:r>
              <a:rPr sz="1200" i="1" dirty="0">
                <a:latin typeface="Century Gothic"/>
                <a:cs typeface="Century Gothic"/>
              </a:rPr>
              <a:t>together</a:t>
            </a:r>
            <a:r>
              <a:rPr sz="1200" i="1" spc="-25" dirty="0">
                <a:latin typeface="Century Gothic"/>
                <a:cs typeface="Century Gothic"/>
              </a:rPr>
              <a:t> </a:t>
            </a:r>
            <a:r>
              <a:rPr sz="1200" i="1" dirty="0">
                <a:latin typeface="Century Gothic"/>
                <a:cs typeface="Century Gothic"/>
              </a:rPr>
              <a:t>to</a:t>
            </a:r>
            <a:r>
              <a:rPr sz="1200" i="1" spc="-20" dirty="0">
                <a:latin typeface="Century Gothic"/>
                <a:cs typeface="Century Gothic"/>
              </a:rPr>
              <a:t> </a:t>
            </a:r>
            <a:r>
              <a:rPr sz="1200" i="1" dirty="0">
                <a:latin typeface="Century Gothic"/>
                <a:cs typeface="Century Gothic"/>
              </a:rPr>
              <a:t>better</a:t>
            </a:r>
            <a:r>
              <a:rPr sz="1200" i="1" spc="-50" dirty="0">
                <a:latin typeface="Century Gothic"/>
                <a:cs typeface="Century Gothic"/>
              </a:rPr>
              <a:t> </a:t>
            </a:r>
            <a:r>
              <a:rPr sz="1200" i="1" dirty="0">
                <a:latin typeface="Century Gothic"/>
                <a:cs typeface="Century Gothic"/>
              </a:rPr>
              <a:t>serve</a:t>
            </a:r>
            <a:r>
              <a:rPr sz="1200" i="1" spc="-30" dirty="0">
                <a:latin typeface="Century Gothic"/>
                <a:cs typeface="Century Gothic"/>
              </a:rPr>
              <a:t> </a:t>
            </a:r>
            <a:r>
              <a:rPr sz="1200" i="1" dirty="0">
                <a:latin typeface="Century Gothic"/>
                <a:cs typeface="Century Gothic"/>
              </a:rPr>
              <a:t>you</a:t>
            </a:r>
            <a:r>
              <a:rPr sz="1200" i="1" spc="-35" dirty="0">
                <a:latin typeface="Century Gothic"/>
                <a:cs typeface="Century Gothic"/>
              </a:rPr>
              <a:t> </a:t>
            </a:r>
            <a:r>
              <a:rPr sz="1200" i="1" dirty="0">
                <a:latin typeface="Century Gothic"/>
                <a:cs typeface="Century Gothic"/>
              </a:rPr>
              <a:t>and</a:t>
            </a:r>
            <a:r>
              <a:rPr sz="1200" i="1" spc="-10" dirty="0">
                <a:latin typeface="Century Gothic"/>
                <a:cs typeface="Century Gothic"/>
              </a:rPr>
              <a:t> </a:t>
            </a:r>
            <a:r>
              <a:rPr sz="1200" i="1" dirty="0">
                <a:latin typeface="Century Gothic"/>
                <a:cs typeface="Century Gothic"/>
              </a:rPr>
              <a:t>all</a:t>
            </a:r>
            <a:r>
              <a:rPr sz="1200" i="1" spc="-25" dirty="0">
                <a:latin typeface="Century Gothic"/>
                <a:cs typeface="Century Gothic"/>
              </a:rPr>
              <a:t> </a:t>
            </a:r>
            <a:r>
              <a:rPr sz="1200" i="1" dirty="0">
                <a:latin typeface="Century Gothic"/>
                <a:cs typeface="Century Gothic"/>
              </a:rPr>
              <a:t>of</a:t>
            </a:r>
            <a:r>
              <a:rPr sz="1200" i="1" spc="-20" dirty="0">
                <a:latin typeface="Century Gothic"/>
                <a:cs typeface="Century Gothic"/>
              </a:rPr>
              <a:t> your </a:t>
            </a:r>
            <a:r>
              <a:rPr sz="1200" i="1" dirty="0">
                <a:latin typeface="Century Gothic"/>
                <a:cs typeface="Century Gothic"/>
              </a:rPr>
              <a:t>pharmacy,</a:t>
            </a:r>
            <a:r>
              <a:rPr sz="1200" i="1" spc="-25" dirty="0">
                <a:latin typeface="Century Gothic"/>
                <a:cs typeface="Century Gothic"/>
              </a:rPr>
              <a:t> </a:t>
            </a:r>
            <a:r>
              <a:rPr sz="1200" i="1" dirty="0">
                <a:latin typeface="Century Gothic"/>
                <a:cs typeface="Century Gothic"/>
              </a:rPr>
              <a:t>health</a:t>
            </a:r>
            <a:r>
              <a:rPr sz="1200" i="1" spc="-45" dirty="0">
                <a:latin typeface="Century Gothic"/>
                <a:cs typeface="Century Gothic"/>
              </a:rPr>
              <a:t> </a:t>
            </a:r>
            <a:r>
              <a:rPr sz="1200" i="1" dirty="0">
                <a:latin typeface="Century Gothic"/>
                <a:cs typeface="Century Gothic"/>
              </a:rPr>
              <a:t>and</a:t>
            </a:r>
            <a:r>
              <a:rPr sz="1200" i="1" spc="-20" dirty="0">
                <a:latin typeface="Century Gothic"/>
                <a:cs typeface="Century Gothic"/>
              </a:rPr>
              <a:t> </a:t>
            </a:r>
            <a:r>
              <a:rPr sz="1200" i="1" dirty="0">
                <a:latin typeface="Century Gothic"/>
                <a:cs typeface="Century Gothic"/>
              </a:rPr>
              <a:t>wellness</a:t>
            </a:r>
            <a:r>
              <a:rPr sz="1200" i="1" spc="-60" dirty="0">
                <a:latin typeface="Century Gothic"/>
                <a:cs typeface="Century Gothic"/>
              </a:rPr>
              <a:t> </a:t>
            </a:r>
            <a:r>
              <a:rPr sz="1200" i="1" spc="-10" dirty="0">
                <a:latin typeface="Century Gothic"/>
                <a:cs typeface="Century Gothic"/>
              </a:rPr>
              <a:t>needs.</a:t>
            </a:r>
            <a:endParaRPr sz="1200">
              <a:latin typeface="Century Gothic"/>
              <a:cs typeface="Century Gothic"/>
            </a:endParaRPr>
          </a:p>
          <a:p>
            <a:pPr marL="241300" marR="5080" indent="-229235">
              <a:lnSpc>
                <a:spcPct val="100000"/>
              </a:lnSpc>
              <a:buAutoNum type="arabicPeriod"/>
              <a:tabLst>
                <a:tab pos="241300" algn="l"/>
              </a:tabLst>
            </a:pPr>
            <a:r>
              <a:rPr sz="1200" i="1" dirty="0">
                <a:latin typeface="Century Gothic"/>
                <a:cs typeface="Century Gothic"/>
              </a:rPr>
              <a:t>The</a:t>
            </a:r>
            <a:r>
              <a:rPr sz="1200" i="1" spc="-15" dirty="0">
                <a:latin typeface="Century Gothic"/>
                <a:cs typeface="Century Gothic"/>
              </a:rPr>
              <a:t> </a:t>
            </a:r>
            <a:r>
              <a:rPr sz="1200" i="1" dirty="0">
                <a:latin typeface="Century Gothic"/>
                <a:cs typeface="Century Gothic"/>
              </a:rPr>
              <a:t>drug</a:t>
            </a:r>
            <a:r>
              <a:rPr sz="1200" i="1" spc="-20" dirty="0">
                <a:latin typeface="Century Gothic"/>
                <a:cs typeface="Century Gothic"/>
              </a:rPr>
              <a:t> </a:t>
            </a:r>
            <a:r>
              <a:rPr sz="1200" i="1" dirty="0">
                <a:latin typeface="Century Gothic"/>
                <a:cs typeface="Century Gothic"/>
              </a:rPr>
              <a:t>classes,</a:t>
            </a:r>
            <a:r>
              <a:rPr sz="1200" i="1" spc="-40" dirty="0">
                <a:latin typeface="Century Gothic"/>
                <a:cs typeface="Century Gothic"/>
              </a:rPr>
              <a:t> </a:t>
            </a:r>
            <a:r>
              <a:rPr sz="1200" i="1" dirty="0">
                <a:latin typeface="Century Gothic"/>
                <a:cs typeface="Century Gothic"/>
              </a:rPr>
              <a:t>medications</a:t>
            </a:r>
            <a:r>
              <a:rPr sz="1200" i="1" spc="-45" dirty="0">
                <a:latin typeface="Century Gothic"/>
                <a:cs typeface="Century Gothic"/>
              </a:rPr>
              <a:t> </a:t>
            </a:r>
            <a:r>
              <a:rPr sz="1200" i="1" dirty="0">
                <a:latin typeface="Century Gothic"/>
                <a:cs typeface="Century Gothic"/>
              </a:rPr>
              <a:t>and</a:t>
            </a:r>
            <a:r>
              <a:rPr sz="1200" i="1" spc="-5" dirty="0">
                <a:latin typeface="Century Gothic"/>
                <a:cs typeface="Century Gothic"/>
              </a:rPr>
              <a:t> </a:t>
            </a:r>
            <a:r>
              <a:rPr sz="1200" i="1" dirty="0">
                <a:latin typeface="Century Gothic"/>
                <a:cs typeface="Century Gothic"/>
              </a:rPr>
              <a:t>associated</a:t>
            </a:r>
            <a:r>
              <a:rPr sz="1200" i="1" spc="-40" dirty="0">
                <a:latin typeface="Century Gothic"/>
                <a:cs typeface="Century Gothic"/>
              </a:rPr>
              <a:t> </a:t>
            </a:r>
            <a:r>
              <a:rPr sz="1200" i="1" dirty="0">
                <a:latin typeface="Century Gothic"/>
                <a:cs typeface="Century Gothic"/>
              </a:rPr>
              <a:t>copays</a:t>
            </a:r>
            <a:r>
              <a:rPr sz="1200" i="1" spc="-25" dirty="0">
                <a:latin typeface="Century Gothic"/>
                <a:cs typeface="Century Gothic"/>
              </a:rPr>
              <a:t> </a:t>
            </a:r>
            <a:r>
              <a:rPr sz="1200" i="1" dirty="0">
                <a:latin typeface="Century Gothic"/>
                <a:cs typeface="Century Gothic"/>
              </a:rPr>
              <a:t>included</a:t>
            </a:r>
            <a:r>
              <a:rPr sz="1200" i="1" spc="-50" dirty="0">
                <a:latin typeface="Century Gothic"/>
                <a:cs typeface="Century Gothic"/>
              </a:rPr>
              <a:t> </a:t>
            </a:r>
            <a:r>
              <a:rPr sz="1200" i="1" dirty="0">
                <a:latin typeface="Century Gothic"/>
                <a:cs typeface="Century Gothic"/>
              </a:rPr>
              <a:t>in</a:t>
            </a:r>
            <a:r>
              <a:rPr sz="1200" i="1" spc="-30" dirty="0">
                <a:latin typeface="Century Gothic"/>
                <a:cs typeface="Century Gothic"/>
              </a:rPr>
              <a:t> </a:t>
            </a:r>
            <a:r>
              <a:rPr sz="1200" i="1" dirty="0">
                <a:latin typeface="Century Gothic"/>
                <a:cs typeface="Century Gothic"/>
              </a:rPr>
              <a:t>this</a:t>
            </a:r>
            <a:r>
              <a:rPr sz="1200" i="1" spc="-30" dirty="0">
                <a:latin typeface="Century Gothic"/>
                <a:cs typeface="Century Gothic"/>
              </a:rPr>
              <a:t> </a:t>
            </a:r>
            <a:r>
              <a:rPr sz="1200" i="1" dirty="0">
                <a:latin typeface="Century Gothic"/>
                <a:cs typeface="Century Gothic"/>
              </a:rPr>
              <a:t>program are</a:t>
            </a:r>
            <a:r>
              <a:rPr sz="1200" i="1" spc="-20" dirty="0">
                <a:latin typeface="Century Gothic"/>
                <a:cs typeface="Century Gothic"/>
              </a:rPr>
              <a:t> </a:t>
            </a:r>
            <a:r>
              <a:rPr sz="1200" i="1" dirty="0">
                <a:latin typeface="Century Gothic"/>
                <a:cs typeface="Century Gothic"/>
              </a:rPr>
              <a:t>subject</a:t>
            </a:r>
            <a:r>
              <a:rPr sz="1200" i="1" spc="-30" dirty="0">
                <a:latin typeface="Century Gothic"/>
                <a:cs typeface="Century Gothic"/>
              </a:rPr>
              <a:t> </a:t>
            </a:r>
            <a:r>
              <a:rPr sz="1200" i="1" spc="-25" dirty="0">
                <a:latin typeface="Century Gothic"/>
                <a:cs typeface="Century Gothic"/>
              </a:rPr>
              <a:t>to </a:t>
            </a:r>
            <a:r>
              <a:rPr sz="1200" i="1" dirty="0">
                <a:latin typeface="Century Gothic"/>
                <a:cs typeface="Century Gothic"/>
              </a:rPr>
              <a:t>change.</a:t>
            </a:r>
            <a:r>
              <a:rPr sz="1200" i="1" spc="5" dirty="0">
                <a:latin typeface="Century Gothic"/>
                <a:cs typeface="Century Gothic"/>
              </a:rPr>
              <a:t> </a:t>
            </a:r>
            <a:r>
              <a:rPr sz="1200" i="1" dirty="0">
                <a:latin typeface="Century Gothic"/>
                <a:cs typeface="Century Gothic"/>
              </a:rPr>
              <a:t>Check</a:t>
            </a:r>
            <a:r>
              <a:rPr sz="1200" i="1" spc="-20" dirty="0">
                <a:latin typeface="Century Gothic"/>
                <a:cs typeface="Century Gothic"/>
              </a:rPr>
              <a:t> </a:t>
            </a:r>
            <a:r>
              <a:rPr sz="1200" i="1" dirty="0">
                <a:latin typeface="Century Gothic"/>
                <a:cs typeface="Century Gothic"/>
              </a:rPr>
              <a:t>your</a:t>
            </a:r>
            <a:r>
              <a:rPr sz="1200" i="1" spc="-30" dirty="0">
                <a:latin typeface="Century Gothic"/>
                <a:cs typeface="Century Gothic"/>
              </a:rPr>
              <a:t> </a:t>
            </a:r>
            <a:r>
              <a:rPr sz="1200" i="1" dirty="0">
                <a:latin typeface="Century Gothic"/>
                <a:cs typeface="Century Gothic"/>
              </a:rPr>
              <a:t>plan</a:t>
            </a:r>
            <a:r>
              <a:rPr sz="1200" i="1" spc="-15" dirty="0">
                <a:latin typeface="Century Gothic"/>
                <a:cs typeface="Century Gothic"/>
              </a:rPr>
              <a:t> </a:t>
            </a:r>
            <a:r>
              <a:rPr sz="1200" i="1" dirty="0">
                <a:latin typeface="Century Gothic"/>
                <a:cs typeface="Century Gothic"/>
              </a:rPr>
              <a:t>materials</a:t>
            </a:r>
            <a:r>
              <a:rPr sz="1200" i="1" spc="-40" dirty="0">
                <a:latin typeface="Century Gothic"/>
                <a:cs typeface="Century Gothic"/>
              </a:rPr>
              <a:t> </a:t>
            </a:r>
            <a:r>
              <a:rPr sz="1200" i="1" dirty="0">
                <a:latin typeface="Century Gothic"/>
                <a:cs typeface="Century Gothic"/>
              </a:rPr>
              <a:t>to</a:t>
            </a:r>
            <a:r>
              <a:rPr sz="1200" i="1" spc="-30" dirty="0">
                <a:latin typeface="Century Gothic"/>
                <a:cs typeface="Century Gothic"/>
              </a:rPr>
              <a:t> </a:t>
            </a:r>
            <a:r>
              <a:rPr sz="1200" i="1" dirty="0">
                <a:latin typeface="Century Gothic"/>
                <a:cs typeface="Century Gothic"/>
              </a:rPr>
              <a:t>see</a:t>
            </a:r>
            <a:r>
              <a:rPr sz="1200" i="1" spc="-25" dirty="0">
                <a:latin typeface="Century Gothic"/>
                <a:cs typeface="Century Gothic"/>
              </a:rPr>
              <a:t> </a:t>
            </a:r>
            <a:r>
              <a:rPr sz="1200" i="1" dirty="0">
                <a:latin typeface="Century Gothic"/>
                <a:cs typeface="Century Gothic"/>
              </a:rPr>
              <a:t>which</a:t>
            </a:r>
            <a:r>
              <a:rPr sz="1200" i="1" spc="-20" dirty="0">
                <a:latin typeface="Century Gothic"/>
                <a:cs typeface="Century Gothic"/>
              </a:rPr>
              <a:t> </a:t>
            </a:r>
            <a:r>
              <a:rPr sz="1200" i="1" dirty="0">
                <a:latin typeface="Century Gothic"/>
                <a:cs typeface="Century Gothic"/>
              </a:rPr>
              <a:t>medications</a:t>
            </a:r>
            <a:r>
              <a:rPr sz="1200" i="1" spc="-35" dirty="0">
                <a:latin typeface="Century Gothic"/>
                <a:cs typeface="Century Gothic"/>
              </a:rPr>
              <a:t> </a:t>
            </a:r>
            <a:r>
              <a:rPr sz="1200" i="1" dirty="0">
                <a:latin typeface="Century Gothic"/>
                <a:cs typeface="Century Gothic"/>
              </a:rPr>
              <a:t>are</a:t>
            </a:r>
            <a:r>
              <a:rPr sz="1200" i="1" spc="-20" dirty="0">
                <a:latin typeface="Century Gothic"/>
                <a:cs typeface="Century Gothic"/>
              </a:rPr>
              <a:t> </a:t>
            </a:r>
            <a:r>
              <a:rPr sz="1200" i="1" dirty="0">
                <a:latin typeface="Century Gothic"/>
                <a:cs typeface="Century Gothic"/>
              </a:rPr>
              <a:t>eligible</a:t>
            </a:r>
            <a:r>
              <a:rPr sz="1200" i="1" spc="-50" dirty="0">
                <a:latin typeface="Century Gothic"/>
                <a:cs typeface="Century Gothic"/>
              </a:rPr>
              <a:t> </a:t>
            </a:r>
            <a:r>
              <a:rPr sz="1200" i="1" dirty="0">
                <a:latin typeface="Century Gothic"/>
                <a:cs typeface="Century Gothic"/>
              </a:rPr>
              <a:t>for</a:t>
            </a:r>
            <a:r>
              <a:rPr sz="1200" i="1" spc="-20" dirty="0">
                <a:latin typeface="Century Gothic"/>
                <a:cs typeface="Century Gothic"/>
              </a:rPr>
              <a:t> </a:t>
            </a:r>
            <a:r>
              <a:rPr sz="1200" i="1" dirty="0">
                <a:latin typeface="Century Gothic"/>
                <a:cs typeface="Century Gothic"/>
              </a:rPr>
              <a:t>the</a:t>
            </a:r>
            <a:r>
              <a:rPr sz="1200" i="1" spc="20" dirty="0">
                <a:latin typeface="Century Gothic"/>
                <a:cs typeface="Century Gothic"/>
              </a:rPr>
              <a:t> </a:t>
            </a:r>
            <a:r>
              <a:rPr sz="1200" i="1" spc="-10" dirty="0">
                <a:latin typeface="Century Gothic"/>
                <a:cs typeface="Century Gothic"/>
              </a:rPr>
              <a:t>SaveonSP program.</a:t>
            </a:r>
            <a:endParaRPr sz="1200">
              <a:latin typeface="Century Gothic"/>
              <a:cs typeface="Century Gothic"/>
            </a:endParaRPr>
          </a:p>
        </p:txBody>
      </p:sp>
      <p:sp>
        <p:nvSpPr>
          <p:cNvPr id="16" name="object 16"/>
          <p:cNvSpPr txBox="1">
            <a:spLocks noGrp="1"/>
          </p:cNvSpPr>
          <p:nvPr>
            <p:ph type="sldNum" sz="quarter" idx="7"/>
          </p:nvPr>
        </p:nvSpPr>
        <p:spPr>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7</a:t>
            </a:r>
            <a:r>
              <a:rPr spc="500" dirty="0"/>
              <a:t> </a:t>
            </a:r>
          </a:p>
        </p:txBody>
      </p:sp>
      <p:sp>
        <p:nvSpPr>
          <p:cNvPr id="15" name="object 15"/>
          <p:cNvSpPr txBox="1"/>
          <p:nvPr/>
        </p:nvSpPr>
        <p:spPr>
          <a:xfrm>
            <a:off x="730707" y="5787644"/>
            <a:ext cx="2590800" cy="1671955"/>
          </a:xfrm>
          <a:prstGeom prst="rect">
            <a:avLst/>
          </a:prstGeom>
        </p:spPr>
        <p:txBody>
          <a:bodyPr vert="horz" wrap="square" lIns="0" tIns="12700" rIns="0" bIns="0" rtlCol="0">
            <a:spAutoFit/>
          </a:bodyPr>
          <a:lstStyle/>
          <a:p>
            <a:pPr marL="12700" marR="5080">
              <a:lnSpc>
                <a:spcPct val="100000"/>
              </a:lnSpc>
              <a:spcBef>
                <a:spcPts val="100"/>
              </a:spcBef>
            </a:pPr>
            <a:r>
              <a:rPr sz="1200" b="1" dirty="0">
                <a:solidFill>
                  <a:srgbClr val="221F1F"/>
                </a:solidFill>
                <a:latin typeface="Century Gothic"/>
                <a:cs typeface="Century Gothic"/>
              </a:rPr>
              <a:t>Conditions</a:t>
            </a:r>
            <a:r>
              <a:rPr sz="1200" b="1" spc="-20" dirty="0">
                <a:solidFill>
                  <a:srgbClr val="221F1F"/>
                </a:solidFill>
                <a:latin typeface="Century Gothic"/>
                <a:cs typeface="Century Gothic"/>
              </a:rPr>
              <a:t> </a:t>
            </a:r>
            <a:r>
              <a:rPr sz="1200" b="1" dirty="0">
                <a:solidFill>
                  <a:srgbClr val="221F1F"/>
                </a:solidFill>
                <a:latin typeface="Century Gothic"/>
                <a:cs typeface="Century Gothic"/>
              </a:rPr>
              <a:t>supported</a:t>
            </a:r>
            <a:r>
              <a:rPr sz="1200" b="1" spc="-35" dirty="0">
                <a:solidFill>
                  <a:srgbClr val="221F1F"/>
                </a:solidFill>
                <a:latin typeface="Century Gothic"/>
                <a:cs typeface="Century Gothic"/>
              </a:rPr>
              <a:t> </a:t>
            </a:r>
            <a:r>
              <a:rPr sz="1200" b="1" dirty="0">
                <a:solidFill>
                  <a:srgbClr val="221F1F"/>
                </a:solidFill>
                <a:latin typeface="Century Gothic"/>
                <a:cs typeface="Century Gothic"/>
              </a:rPr>
              <a:t>by </a:t>
            </a:r>
            <a:r>
              <a:rPr sz="1200" b="1" spc="-10" dirty="0">
                <a:solidFill>
                  <a:srgbClr val="221F1F"/>
                </a:solidFill>
                <a:latin typeface="Century Gothic"/>
                <a:cs typeface="Century Gothic"/>
              </a:rPr>
              <a:t>SaveonSP </a:t>
            </a:r>
            <a:r>
              <a:rPr sz="1200" b="1" dirty="0">
                <a:solidFill>
                  <a:srgbClr val="221F1F"/>
                </a:solidFill>
                <a:latin typeface="Century Gothic"/>
                <a:cs typeface="Century Gothic"/>
              </a:rPr>
              <a:t>include,</a:t>
            </a:r>
            <a:r>
              <a:rPr sz="1200" b="1" spc="-20" dirty="0">
                <a:solidFill>
                  <a:srgbClr val="221F1F"/>
                </a:solidFill>
                <a:latin typeface="Century Gothic"/>
                <a:cs typeface="Century Gothic"/>
              </a:rPr>
              <a:t> </a:t>
            </a:r>
            <a:r>
              <a:rPr sz="1200" b="1" dirty="0">
                <a:solidFill>
                  <a:srgbClr val="221F1F"/>
                </a:solidFill>
                <a:latin typeface="Century Gothic"/>
                <a:cs typeface="Century Gothic"/>
              </a:rPr>
              <a:t>but</a:t>
            </a:r>
            <a:r>
              <a:rPr sz="1200" b="1" spc="-15" dirty="0">
                <a:solidFill>
                  <a:srgbClr val="221F1F"/>
                </a:solidFill>
                <a:latin typeface="Century Gothic"/>
                <a:cs typeface="Century Gothic"/>
              </a:rPr>
              <a:t> </a:t>
            </a:r>
            <a:r>
              <a:rPr sz="1200" b="1" dirty="0">
                <a:solidFill>
                  <a:srgbClr val="221F1F"/>
                </a:solidFill>
                <a:latin typeface="Century Gothic"/>
                <a:cs typeface="Century Gothic"/>
              </a:rPr>
              <a:t>are</a:t>
            </a:r>
            <a:r>
              <a:rPr sz="1200" b="1" spc="-15" dirty="0">
                <a:solidFill>
                  <a:srgbClr val="221F1F"/>
                </a:solidFill>
                <a:latin typeface="Century Gothic"/>
                <a:cs typeface="Century Gothic"/>
              </a:rPr>
              <a:t> </a:t>
            </a:r>
            <a:r>
              <a:rPr sz="1200" b="1" dirty="0">
                <a:solidFill>
                  <a:srgbClr val="221F1F"/>
                </a:solidFill>
                <a:latin typeface="Century Gothic"/>
                <a:cs typeface="Century Gothic"/>
              </a:rPr>
              <a:t>not</a:t>
            </a:r>
            <a:r>
              <a:rPr sz="1200" b="1" spc="-15" dirty="0">
                <a:solidFill>
                  <a:srgbClr val="221F1F"/>
                </a:solidFill>
                <a:latin typeface="Century Gothic"/>
                <a:cs typeface="Century Gothic"/>
              </a:rPr>
              <a:t> </a:t>
            </a:r>
            <a:r>
              <a:rPr sz="1200" b="1" dirty="0">
                <a:solidFill>
                  <a:srgbClr val="221F1F"/>
                </a:solidFill>
                <a:latin typeface="Century Gothic"/>
                <a:cs typeface="Century Gothic"/>
              </a:rPr>
              <a:t>limited</a:t>
            </a:r>
            <a:r>
              <a:rPr sz="1200" b="1" spc="-30" dirty="0">
                <a:solidFill>
                  <a:srgbClr val="221F1F"/>
                </a:solidFill>
                <a:latin typeface="Century Gothic"/>
                <a:cs typeface="Century Gothic"/>
              </a:rPr>
              <a:t> </a:t>
            </a:r>
            <a:r>
              <a:rPr sz="1200" b="1" spc="-25" dirty="0">
                <a:solidFill>
                  <a:srgbClr val="221F1F"/>
                </a:solidFill>
                <a:latin typeface="Century Gothic"/>
                <a:cs typeface="Century Gothic"/>
              </a:rPr>
              <a:t>to:</a:t>
            </a:r>
            <a:endParaRPr sz="1200">
              <a:latin typeface="Century Gothic"/>
              <a:cs typeface="Century Gothic"/>
            </a:endParaRPr>
          </a:p>
          <a:p>
            <a:pPr marL="186055" indent="-173355">
              <a:lnSpc>
                <a:spcPct val="100000"/>
              </a:lnSpc>
              <a:spcBef>
                <a:spcPts val="1440"/>
              </a:spcBef>
              <a:buFont typeface="Arial"/>
              <a:buChar char="•"/>
              <a:tabLst>
                <a:tab pos="186055" algn="l"/>
              </a:tabLst>
            </a:pPr>
            <a:r>
              <a:rPr sz="1200" dirty="0">
                <a:solidFill>
                  <a:srgbClr val="221F1F"/>
                </a:solidFill>
                <a:latin typeface="Century Gothic"/>
                <a:cs typeface="Century Gothic"/>
              </a:rPr>
              <a:t>Hepatitis</a:t>
            </a:r>
            <a:r>
              <a:rPr sz="1200" spc="-45" dirty="0">
                <a:solidFill>
                  <a:srgbClr val="221F1F"/>
                </a:solidFill>
                <a:latin typeface="Century Gothic"/>
                <a:cs typeface="Century Gothic"/>
              </a:rPr>
              <a:t> </a:t>
            </a:r>
            <a:r>
              <a:rPr sz="1200" spc="-50" dirty="0">
                <a:solidFill>
                  <a:srgbClr val="221F1F"/>
                </a:solidFill>
                <a:latin typeface="Century Gothic"/>
                <a:cs typeface="Century Gothic"/>
              </a:rPr>
              <a:t>C</a:t>
            </a:r>
            <a:endParaRPr sz="1200">
              <a:latin typeface="Century Gothic"/>
              <a:cs typeface="Century Gothic"/>
            </a:endParaRPr>
          </a:p>
          <a:p>
            <a:pPr marL="186055" indent="-173355">
              <a:lnSpc>
                <a:spcPct val="100000"/>
              </a:lnSpc>
              <a:buFont typeface="Arial"/>
              <a:buChar char="•"/>
              <a:tabLst>
                <a:tab pos="186055" algn="l"/>
              </a:tabLst>
            </a:pPr>
            <a:r>
              <a:rPr sz="1200" dirty="0">
                <a:solidFill>
                  <a:srgbClr val="221F1F"/>
                </a:solidFill>
                <a:latin typeface="Century Gothic"/>
                <a:cs typeface="Century Gothic"/>
              </a:rPr>
              <a:t>Multiple</a:t>
            </a:r>
            <a:r>
              <a:rPr sz="1200" spc="-55" dirty="0">
                <a:solidFill>
                  <a:srgbClr val="221F1F"/>
                </a:solidFill>
                <a:latin typeface="Century Gothic"/>
                <a:cs typeface="Century Gothic"/>
              </a:rPr>
              <a:t> </a:t>
            </a:r>
            <a:r>
              <a:rPr sz="1200" spc="-10" dirty="0">
                <a:solidFill>
                  <a:srgbClr val="221F1F"/>
                </a:solidFill>
                <a:latin typeface="Century Gothic"/>
                <a:cs typeface="Century Gothic"/>
              </a:rPr>
              <a:t>Sclerosis</a:t>
            </a:r>
            <a:endParaRPr sz="1200">
              <a:latin typeface="Century Gothic"/>
              <a:cs typeface="Century Gothic"/>
            </a:endParaRPr>
          </a:p>
          <a:p>
            <a:pPr marL="186055" indent="-173355">
              <a:lnSpc>
                <a:spcPct val="100000"/>
              </a:lnSpc>
              <a:buFont typeface="Arial"/>
              <a:buChar char="•"/>
              <a:tabLst>
                <a:tab pos="186055" algn="l"/>
              </a:tabLst>
            </a:pPr>
            <a:r>
              <a:rPr sz="1200" spc="-10" dirty="0">
                <a:solidFill>
                  <a:srgbClr val="221F1F"/>
                </a:solidFill>
                <a:latin typeface="Century Gothic"/>
                <a:cs typeface="Century Gothic"/>
              </a:rPr>
              <a:t>Psoriasis</a:t>
            </a:r>
            <a:endParaRPr sz="1200">
              <a:latin typeface="Century Gothic"/>
              <a:cs typeface="Century Gothic"/>
            </a:endParaRPr>
          </a:p>
          <a:p>
            <a:pPr marL="186055" indent="-173355">
              <a:lnSpc>
                <a:spcPct val="100000"/>
              </a:lnSpc>
              <a:buFont typeface="Arial"/>
              <a:buChar char="•"/>
              <a:tabLst>
                <a:tab pos="186055" algn="l"/>
              </a:tabLst>
            </a:pPr>
            <a:r>
              <a:rPr sz="1200" dirty="0">
                <a:solidFill>
                  <a:srgbClr val="221F1F"/>
                </a:solidFill>
                <a:latin typeface="Century Gothic"/>
                <a:cs typeface="Century Gothic"/>
              </a:rPr>
              <a:t>Inflammatory</a:t>
            </a:r>
            <a:r>
              <a:rPr sz="1200" spc="-45" dirty="0">
                <a:solidFill>
                  <a:srgbClr val="221F1F"/>
                </a:solidFill>
                <a:latin typeface="Century Gothic"/>
                <a:cs typeface="Century Gothic"/>
              </a:rPr>
              <a:t> </a:t>
            </a:r>
            <a:r>
              <a:rPr sz="1200" dirty="0">
                <a:solidFill>
                  <a:srgbClr val="221F1F"/>
                </a:solidFill>
                <a:latin typeface="Century Gothic"/>
                <a:cs typeface="Century Gothic"/>
              </a:rPr>
              <a:t>Bowel</a:t>
            </a:r>
            <a:r>
              <a:rPr sz="1200" spc="-50" dirty="0">
                <a:solidFill>
                  <a:srgbClr val="221F1F"/>
                </a:solidFill>
                <a:latin typeface="Century Gothic"/>
                <a:cs typeface="Century Gothic"/>
              </a:rPr>
              <a:t> </a:t>
            </a:r>
            <a:r>
              <a:rPr sz="1200" spc="-10" dirty="0">
                <a:solidFill>
                  <a:srgbClr val="221F1F"/>
                </a:solidFill>
                <a:latin typeface="Century Gothic"/>
                <a:cs typeface="Century Gothic"/>
              </a:rPr>
              <a:t>Disease</a:t>
            </a:r>
            <a:endParaRPr sz="1200">
              <a:latin typeface="Century Gothic"/>
              <a:cs typeface="Century Gothic"/>
            </a:endParaRPr>
          </a:p>
          <a:p>
            <a:pPr marL="186055" indent="-173355">
              <a:lnSpc>
                <a:spcPct val="100000"/>
              </a:lnSpc>
              <a:buFont typeface="Arial"/>
              <a:buChar char="•"/>
              <a:tabLst>
                <a:tab pos="186055" algn="l"/>
              </a:tabLst>
            </a:pPr>
            <a:r>
              <a:rPr sz="1200" dirty="0">
                <a:solidFill>
                  <a:srgbClr val="221F1F"/>
                </a:solidFill>
                <a:latin typeface="Century Gothic"/>
                <a:cs typeface="Century Gothic"/>
              </a:rPr>
              <a:t>Rheumatoid</a:t>
            </a:r>
            <a:r>
              <a:rPr sz="1200" spc="-50" dirty="0">
                <a:solidFill>
                  <a:srgbClr val="221F1F"/>
                </a:solidFill>
                <a:latin typeface="Century Gothic"/>
                <a:cs typeface="Century Gothic"/>
              </a:rPr>
              <a:t> </a:t>
            </a:r>
            <a:r>
              <a:rPr sz="1200" spc="-10" dirty="0">
                <a:solidFill>
                  <a:srgbClr val="221F1F"/>
                </a:solidFill>
                <a:latin typeface="Century Gothic"/>
                <a:cs typeface="Century Gothic"/>
              </a:rPr>
              <a:t>Arthritis</a:t>
            </a:r>
            <a:endParaRPr sz="1200">
              <a:latin typeface="Century Gothic"/>
              <a:cs typeface="Century Gothic"/>
            </a:endParaRPr>
          </a:p>
          <a:p>
            <a:pPr marL="185420" indent="-172720">
              <a:lnSpc>
                <a:spcPct val="100000"/>
              </a:lnSpc>
              <a:buFont typeface="Arial"/>
              <a:buChar char="•"/>
              <a:tabLst>
                <a:tab pos="185420" algn="l"/>
              </a:tabLst>
            </a:pPr>
            <a:r>
              <a:rPr sz="1200" spc="-10" dirty="0">
                <a:solidFill>
                  <a:srgbClr val="221F1F"/>
                </a:solidFill>
                <a:latin typeface="Century Gothic"/>
                <a:cs typeface="Century Gothic"/>
              </a:rPr>
              <a:t>Oncology</a:t>
            </a:r>
            <a:endParaRPr sz="1200">
              <a:latin typeface="Century Gothic"/>
              <a:cs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3" name="object 3"/>
          <p:cNvGrpSpPr/>
          <p:nvPr/>
        </p:nvGrpSpPr>
        <p:grpSpPr>
          <a:xfrm>
            <a:off x="3646932" y="9698735"/>
            <a:ext cx="4125595" cy="359410"/>
            <a:chOff x="3646932" y="9698735"/>
            <a:chExt cx="4125595" cy="359410"/>
          </a:xfrm>
        </p:grpSpPr>
        <p:sp>
          <p:nvSpPr>
            <p:cNvPr id="4" name="object 4"/>
            <p:cNvSpPr/>
            <p:nvPr/>
          </p:nvSpPr>
          <p:spPr>
            <a:xfrm>
              <a:off x="4124896" y="9855707"/>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6" name="object 6"/>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sp>
        <p:nvSpPr>
          <p:cNvPr id="7" name="object 7"/>
          <p:cNvSpPr txBox="1"/>
          <p:nvPr/>
        </p:nvSpPr>
        <p:spPr>
          <a:xfrm>
            <a:off x="293319" y="209803"/>
            <a:ext cx="2796540"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Fitness</a:t>
            </a:r>
            <a:r>
              <a:rPr sz="2000" spc="-60" dirty="0">
                <a:latin typeface="Century Gothic"/>
                <a:cs typeface="Century Gothic"/>
              </a:rPr>
              <a:t> </a:t>
            </a:r>
            <a:r>
              <a:rPr sz="2000" spc="-10" dirty="0">
                <a:latin typeface="Century Gothic"/>
                <a:cs typeface="Century Gothic"/>
              </a:rPr>
              <a:t>Reimbursement</a:t>
            </a:r>
            <a:endParaRPr sz="2000" dirty="0">
              <a:latin typeface="Century Gothic"/>
              <a:cs typeface="Century Gothic"/>
            </a:endParaRPr>
          </a:p>
        </p:txBody>
      </p:sp>
      <p:sp>
        <p:nvSpPr>
          <p:cNvPr id="8" name="object 8"/>
          <p:cNvSpPr txBox="1"/>
          <p:nvPr/>
        </p:nvSpPr>
        <p:spPr>
          <a:xfrm>
            <a:off x="324713" y="4038346"/>
            <a:ext cx="3477260" cy="1786889"/>
          </a:xfrm>
          <a:prstGeom prst="rect">
            <a:avLst/>
          </a:prstGeom>
        </p:spPr>
        <p:txBody>
          <a:bodyPr vert="horz" wrap="square" lIns="0" tIns="13335" rIns="0" bIns="0" rtlCol="0">
            <a:spAutoFit/>
          </a:bodyPr>
          <a:lstStyle/>
          <a:p>
            <a:pPr marL="12700" marR="83820">
              <a:lnSpc>
                <a:spcPct val="100000"/>
              </a:lnSpc>
              <a:spcBef>
                <a:spcPts val="105"/>
              </a:spcBef>
            </a:pPr>
            <a:r>
              <a:rPr sz="1050" b="1" dirty="0">
                <a:solidFill>
                  <a:srgbClr val="C00000"/>
                </a:solidFill>
                <a:latin typeface="Century Gothic"/>
                <a:cs typeface="Century Gothic"/>
              </a:rPr>
              <a:t>What</a:t>
            </a:r>
            <a:r>
              <a:rPr sz="1050" b="1" spc="-25" dirty="0">
                <a:solidFill>
                  <a:srgbClr val="C00000"/>
                </a:solidFill>
                <a:latin typeface="Century Gothic"/>
                <a:cs typeface="Century Gothic"/>
              </a:rPr>
              <a:t> </a:t>
            </a:r>
            <a:r>
              <a:rPr sz="1050" b="1" dirty="0">
                <a:solidFill>
                  <a:srgbClr val="C00000"/>
                </a:solidFill>
                <a:latin typeface="Century Gothic"/>
                <a:cs typeface="Century Gothic"/>
              </a:rPr>
              <a:t>kind</a:t>
            </a:r>
            <a:r>
              <a:rPr sz="1050" b="1" spc="-25" dirty="0">
                <a:solidFill>
                  <a:srgbClr val="C00000"/>
                </a:solidFill>
                <a:latin typeface="Century Gothic"/>
                <a:cs typeface="Century Gothic"/>
              </a:rPr>
              <a:t> </a:t>
            </a:r>
            <a:r>
              <a:rPr sz="1050" b="1" dirty="0">
                <a:solidFill>
                  <a:srgbClr val="C00000"/>
                </a:solidFill>
                <a:latin typeface="Century Gothic"/>
                <a:cs typeface="Century Gothic"/>
              </a:rPr>
              <a:t>of health</a:t>
            </a:r>
            <a:r>
              <a:rPr sz="1050" b="1" spc="-25" dirty="0">
                <a:solidFill>
                  <a:srgbClr val="C00000"/>
                </a:solidFill>
                <a:latin typeface="Century Gothic"/>
                <a:cs typeface="Century Gothic"/>
              </a:rPr>
              <a:t> </a:t>
            </a:r>
            <a:r>
              <a:rPr sz="1050" b="1" dirty="0">
                <a:solidFill>
                  <a:srgbClr val="C00000"/>
                </a:solidFill>
                <a:latin typeface="Century Gothic"/>
                <a:cs typeface="Century Gothic"/>
              </a:rPr>
              <a:t>club</a:t>
            </a:r>
            <a:r>
              <a:rPr sz="1050" b="1" spc="-30" dirty="0">
                <a:solidFill>
                  <a:srgbClr val="C00000"/>
                </a:solidFill>
                <a:latin typeface="Century Gothic"/>
                <a:cs typeface="Century Gothic"/>
              </a:rPr>
              <a:t> </a:t>
            </a:r>
            <a:r>
              <a:rPr sz="1050" b="1" dirty="0">
                <a:solidFill>
                  <a:srgbClr val="C00000"/>
                </a:solidFill>
                <a:latin typeface="Century Gothic"/>
                <a:cs typeface="Century Gothic"/>
              </a:rPr>
              <a:t>membership</a:t>
            </a:r>
            <a:r>
              <a:rPr sz="1050" b="1" spc="-50" dirty="0">
                <a:solidFill>
                  <a:srgbClr val="C00000"/>
                </a:solidFill>
                <a:latin typeface="Century Gothic"/>
                <a:cs typeface="Century Gothic"/>
              </a:rPr>
              <a:t> </a:t>
            </a:r>
            <a:r>
              <a:rPr sz="1050" b="1" dirty="0">
                <a:solidFill>
                  <a:srgbClr val="C00000"/>
                </a:solidFill>
                <a:latin typeface="Century Gothic"/>
                <a:cs typeface="Century Gothic"/>
              </a:rPr>
              <a:t>or</a:t>
            </a:r>
            <a:r>
              <a:rPr sz="1050" b="1" spc="10" dirty="0">
                <a:solidFill>
                  <a:srgbClr val="C00000"/>
                </a:solidFill>
                <a:latin typeface="Century Gothic"/>
                <a:cs typeface="Century Gothic"/>
              </a:rPr>
              <a:t> </a:t>
            </a:r>
            <a:r>
              <a:rPr sz="1050" b="1" dirty="0">
                <a:solidFill>
                  <a:srgbClr val="C00000"/>
                </a:solidFill>
                <a:latin typeface="Century Gothic"/>
                <a:cs typeface="Century Gothic"/>
              </a:rPr>
              <a:t>fitness</a:t>
            </a:r>
            <a:r>
              <a:rPr sz="1050" b="1" spc="-20" dirty="0">
                <a:solidFill>
                  <a:srgbClr val="C00000"/>
                </a:solidFill>
                <a:latin typeface="Century Gothic"/>
                <a:cs typeface="Century Gothic"/>
              </a:rPr>
              <a:t> </a:t>
            </a:r>
            <a:r>
              <a:rPr sz="1050" b="1" spc="-10" dirty="0">
                <a:solidFill>
                  <a:srgbClr val="C00000"/>
                </a:solidFill>
                <a:latin typeface="Century Gothic"/>
                <a:cs typeface="Century Gothic"/>
              </a:rPr>
              <a:t>class </a:t>
            </a:r>
            <a:r>
              <a:rPr sz="1050" b="1" dirty="0">
                <a:solidFill>
                  <a:srgbClr val="C00000"/>
                </a:solidFill>
                <a:latin typeface="Century Gothic"/>
                <a:cs typeface="Century Gothic"/>
              </a:rPr>
              <a:t>may</a:t>
            </a:r>
            <a:r>
              <a:rPr sz="1050" b="1" spc="-25" dirty="0">
                <a:solidFill>
                  <a:srgbClr val="C00000"/>
                </a:solidFill>
                <a:latin typeface="Century Gothic"/>
                <a:cs typeface="Century Gothic"/>
              </a:rPr>
              <a:t> </a:t>
            </a:r>
            <a:r>
              <a:rPr sz="1050" b="1" spc="-10" dirty="0">
                <a:solidFill>
                  <a:srgbClr val="C00000"/>
                </a:solidFill>
                <a:latin typeface="Century Gothic"/>
                <a:cs typeface="Century Gothic"/>
              </a:rPr>
              <a:t>qualify?</a:t>
            </a:r>
            <a:endParaRPr sz="1050">
              <a:latin typeface="Century Gothic"/>
              <a:cs typeface="Century Gothic"/>
            </a:endParaRPr>
          </a:p>
          <a:p>
            <a:pPr marL="12700" marR="5080">
              <a:lnSpc>
                <a:spcPct val="100000"/>
              </a:lnSpc>
            </a:pPr>
            <a:r>
              <a:rPr sz="1050" dirty="0">
                <a:solidFill>
                  <a:srgbClr val="221F1F"/>
                </a:solidFill>
                <a:latin typeface="Century Gothic"/>
                <a:cs typeface="Century Gothic"/>
              </a:rPr>
              <a:t>Start</a:t>
            </a:r>
            <a:r>
              <a:rPr sz="1050" spc="-40" dirty="0">
                <a:solidFill>
                  <a:srgbClr val="221F1F"/>
                </a:solidFill>
                <a:latin typeface="Century Gothic"/>
                <a:cs typeface="Century Gothic"/>
              </a:rPr>
              <a:t> </a:t>
            </a:r>
            <a:r>
              <a:rPr sz="1050" dirty="0">
                <a:solidFill>
                  <a:srgbClr val="221F1F"/>
                </a:solidFill>
                <a:latin typeface="Century Gothic"/>
                <a:cs typeface="Century Gothic"/>
              </a:rPr>
              <a:t>exercising</a:t>
            </a:r>
            <a:r>
              <a:rPr sz="1050" spc="-35" dirty="0">
                <a:solidFill>
                  <a:srgbClr val="221F1F"/>
                </a:solidFill>
                <a:latin typeface="Century Gothic"/>
                <a:cs typeface="Century Gothic"/>
              </a:rPr>
              <a:t> </a:t>
            </a:r>
            <a:r>
              <a:rPr sz="1050" dirty="0">
                <a:solidFill>
                  <a:srgbClr val="221F1F"/>
                </a:solidFill>
                <a:latin typeface="Century Gothic"/>
                <a:cs typeface="Century Gothic"/>
              </a:rPr>
              <a:t>your</a:t>
            </a:r>
            <a:r>
              <a:rPr sz="1050" spc="-15" dirty="0">
                <a:solidFill>
                  <a:srgbClr val="221F1F"/>
                </a:solidFill>
                <a:latin typeface="Century Gothic"/>
                <a:cs typeface="Century Gothic"/>
              </a:rPr>
              <a:t> </a:t>
            </a:r>
            <a:r>
              <a:rPr sz="1050" dirty="0">
                <a:solidFill>
                  <a:srgbClr val="221F1F"/>
                </a:solidFill>
                <a:latin typeface="Century Gothic"/>
                <a:cs typeface="Century Gothic"/>
              </a:rPr>
              <a:t>option</a:t>
            </a:r>
            <a:r>
              <a:rPr sz="1050" spc="-65" dirty="0">
                <a:solidFill>
                  <a:srgbClr val="221F1F"/>
                </a:solidFill>
                <a:latin typeface="Century Gothic"/>
                <a:cs typeface="Century Gothic"/>
              </a:rPr>
              <a:t> </a:t>
            </a:r>
            <a:r>
              <a:rPr sz="1050" dirty="0">
                <a:solidFill>
                  <a:srgbClr val="221F1F"/>
                </a:solidFill>
                <a:latin typeface="Century Gothic"/>
                <a:cs typeface="Century Gothic"/>
              </a:rPr>
              <a:t>by</a:t>
            </a:r>
            <a:r>
              <a:rPr sz="1050" spc="-25" dirty="0">
                <a:solidFill>
                  <a:srgbClr val="221F1F"/>
                </a:solidFill>
                <a:latin typeface="Century Gothic"/>
                <a:cs typeface="Century Gothic"/>
              </a:rPr>
              <a:t> </a:t>
            </a:r>
            <a:r>
              <a:rPr sz="1050" dirty="0">
                <a:solidFill>
                  <a:srgbClr val="221F1F"/>
                </a:solidFill>
                <a:latin typeface="Century Gothic"/>
                <a:cs typeface="Century Gothic"/>
              </a:rPr>
              <a:t>picking</a:t>
            </a:r>
            <a:r>
              <a:rPr sz="1050" spc="-60" dirty="0">
                <a:solidFill>
                  <a:srgbClr val="221F1F"/>
                </a:solidFill>
                <a:latin typeface="Century Gothic"/>
                <a:cs typeface="Century Gothic"/>
              </a:rPr>
              <a:t> </a:t>
            </a:r>
            <a:r>
              <a:rPr sz="1050" dirty="0">
                <a:solidFill>
                  <a:srgbClr val="221F1F"/>
                </a:solidFill>
                <a:latin typeface="Century Gothic"/>
                <a:cs typeface="Century Gothic"/>
              </a:rPr>
              <a:t>a</a:t>
            </a:r>
            <a:r>
              <a:rPr sz="1050" spc="-35" dirty="0">
                <a:solidFill>
                  <a:srgbClr val="221F1F"/>
                </a:solidFill>
                <a:latin typeface="Century Gothic"/>
                <a:cs typeface="Century Gothic"/>
              </a:rPr>
              <a:t> </a:t>
            </a:r>
            <a:r>
              <a:rPr sz="1050" dirty="0">
                <a:solidFill>
                  <a:srgbClr val="221F1F"/>
                </a:solidFill>
                <a:latin typeface="Century Gothic"/>
                <a:cs typeface="Century Gothic"/>
              </a:rPr>
              <a:t>qualified</a:t>
            </a:r>
            <a:r>
              <a:rPr sz="1050" spc="-50" dirty="0">
                <a:solidFill>
                  <a:srgbClr val="221F1F"/>
                </a:solidFill>
                <a:latin typeface="Century Gothic"/>
                <a:cs typeface="Century Gothic"/>
              </a:rPr>
              <a:t> </a:t>
            </a:r>
            <a:r>
              <a:rPr sz="1050" spc="-10" dirty="0">
                <a:solidFill>
                  <a:srgbClr val="221F1F"/>
                </a:solidFill>
                <a:latin typeface="Century Gothic"/>
                <a:cs typeface="Century Gothic"/>
              </a:rPr>
              <a:t>full-</a:t>
            </a:r>
            <a:r>
              <a:rPr sz="1050" dirty="0">
                <a:solidFill>
                  <a:srgbClr val="221F1F"/>
                </a:solidFill>
                <a:latin typeface="Century Gothic"/>
                <a:cs typeface="Century Gothic"/>
              </a:rPr>
              <a:t>service</a:t>
            </a:r>
            <a:r>
              <a:rPr sz="1050" spc="-25" dirty="0">
                <a:solidFill>
                  <a:srgbClr val="221F1F"/>
                </a:solidFill>
                <a:latin typeface="Century Gothic"/>
                <a:cs typeface="Century Gothic"/>
              </a:rPr>
              <a:t> </a:t>
            </a:r>
            <a:r>
              <a:rPr sz="1050" dirty="0">
                <a:solidFill>
                  <a:srgbClr val="221F1F"/>
                </a:solidFill>
                <a:latin typeface="Century Gothic"/>
                <a:cs typeface="Century Gothic"/>
              </a:rPr>
              <a:t>health</a:t>
            </a:r>
            <a:r>
              <a:rPr sz="1050" spc="-40" dirty="0">
                <a:solidFill>
                  <a:srgbClr val="221F1F"/>
                </a:solidFill>
                <a:latin typeface="Century Gothic"/>
                <a:cs typeface="Century Gothic"/>
              </a:rPr>
              <a:t> </a:t>
            </a:r>
            <a:r>
              <a:rPr sz="1050" dirty="0">
                <a:solidFill>
                  <a:srgbClr val="221F1F"/>
                </a:solidFill>
                <a:latin typeface="Century Gothic"/>
                <a:cs typeface="Century Gothic"/>
              </a:rPr>
              <a:t>club</a:t>
            </a:r>
            <a:r>
              <a:rPr sz="1050" spc="-45" dirty="0">
                <a:solidFill>
                  <a:srgbClr val="221F1F"/>
                </a:solidFill>
                <a:latin typeface="Century Gothic"/>
                <a:cs typeface="Century Gothic"/>
              </a:rPr>
              <a:t> </a:t>
            </a:r>
            <a:r>
              <a:rPr sz="1050" dirty="0">
                <a:solidFill>
                  <a:srgbClr val="221F1F"/>
                </a:solidFill>
                <a:latin typeface="Century Gothic"/>
                <a:cs typeface="Century Gothic"/>
              </a:rPr>
              <a:t>that</a:t>
            </a:r>
            <a:r>
              <a:rPr sz="1050" spc="-35" dirty="0">
                <a:solidFill>
                  <a:srgbClr val="221F1F"/>
                </a:solidFill>
                <a:latin typeface="Century Gothic"/>
                <a:cs typeface="Century Gothic"/>
              </a:rPr>
              <a:t> </a:t>
            </a:r>
            <a:r>
              <a:rPr sz="1050" dirty="0">
                <a:solidFill>
                  <a:srgbClr val="221F1F"/>
                </a:solidFill>
                <a:latin typeface="Century Gothic"/>
                <a:cs typeface="Century Gothic"/>
              </a:rPr>
              <a:t>works</a:t>
            </a:r>
            <a:r>
              <a:rPr sz="1050" spc="-40" dirty="0">
                <a:solidFill>
                  <a:srgbClr val="221F1F"/>
                </a:solidFill>
                <a:latin typeface="Century Gothic"/>
                <a:cs typeface="Century Gothic"/>
              </a:rPr>
              <a:t> </a:t>
            </a:r>
            <a:r>
              <a:rPr sz="1050" dirty="0">
                <a:solidFill>
                  <a:srgbClr val="221F1F"/>
                </a:solidFill>
                <a:latin typeface="Century Gothic"/>
                <a:cs typeface="Century Gothic"/>
              </a:rPr>
              <a:t>for</a:t>
            </a:r>
            <a:r>
              <a:rPr sz="1050" spc="-30" dirty="0">
                <a:solidFill>
                  <a:srgbClr val="221F1F"/>
                </a:solidFill>
                <a:latin typeface="Century Gothic"/>
                <a:cs typeface="Century Gothic"/>
              </a:rPr>
              <a:t> </a:t>
            </a:r>
            <a:r>
              <a:rPr sz="1050" dirty="0">
                <a:solidFill>
                  <a:srgbClr val="221F1F"/>
                </a:solidFill>
                <a:latin typeface="Century Gothic"/>
                <a:cs typeface="Century Gothic"/>
              </a:rPr>
              <a:t>you.</a:t>
            </a:r>
            <a:r>
              <a:rPr sz="1050" spc="-15" dirty="0">
                <a:solidFill>
                  <a:srgbClr val="221F1F"/>
                </a:solidFill>
                <a:latin typeface="Century Gothic"/>
                <a:cs typeface="Century Gothic"/>
              </a:rPr>
              <a:t> </a:t>
            </a:r>
            <a:r>
              <a:rPr sz="1050" dirty="0">
                <a:solidFill>
                  <a:srgbClr val="221F1F"/>
                </a:solidFill>
                <a:latin typeface="Century Gothic"/>
                <a:cs typeface="Century Gothic"/>
              </a:rPr>
              <a:t>The</a:t>
            </a:r>
            <a:r>
              <a:rPr sz="1050" spc="-15" dirty="0">
                <a:solidFill>
                  <a:srgbClr val="221F1F"/>
                </a:solidFill>
                <a:latin typeface="Century Gothic"/>
                <a:cs typeface="Century Gothic"/>
              </a:rPr>
              <a:t> </a:t>
            </a:r>
            <a:r>
              <a:rPr sz="1050" dirty="0">
                <a:solidFill>
                  <a:srgbClr val="221F1F"/>
                </a:solidFill>
                <a:latin typeface="Century Gothic"/>
                <a:cs typeface="Century Gothic"/>
              </a:rPr>
              <a:t>facility</a:t>
            </a:r>
            <a:r>
              <a:rPr sz="1050" spc="-50" dirty="0">
                <a:solidFill>
                  <a:srgbClr val="221F1F"/>
                </a:solidFill>
                <a:latin typeface="Century Gothic"/>
                <a:cs typeface="Century Gothic"/>
              </a:rPr>
              <a:t> </a:t>
            </a:r>
            <a:r>
              <a:rPr sz="1050" spc="-25" dirty="0">
                <a:solidFill>
                  <a:srgbClr val="221F1F"/>
                </a:solidFill>
                <a:latin typeface="Century Gothic"/>
                <a:cs typeface="Century Gothic"/>
              </a:rPr>
              <a:t>you </a:t>
            </a:r>
            <a:r>
              <a:rPr sz="1050" dirty="0">
                <a:solidFill>
                  <a:srgbClr val="221F1F"/>
                </a:solidFill>
                <a:latin typeface="Century Gothic"/>
                <a:cs typeface="Century Gothic"/>
              </a:rPr>
              <a:t>choose</a:t>
            </a:r>
            <a:r>
              <a:rPr sz="1050" spc="-35" dirty="0">
                <a:solidFill>
                  <a:srgbClr val="221F1F"/>
                </a:solidFill>
                <a:latin typeface="Century Gothic"/>
                <a:cs typeface="Century Gothic"/>
              </a:rPr>
              <a:t> </a:t>
            </a:r>
            <a:r>
              <a:rPr sz="1050" i="1" dirty="0">
                <a:solidFill>
                  <a:srgbClr val="221F1F"/>
                </a:solidFill>
                <a:latin typeface="Century Gothic"/>
                <a:cs typeface="Century Gothic"/>
              </a:rPr>
              <a:t>must</a:t>
            </a:r>
            <a:r>
              <a:rPr sz="1050" i="1" spc="-40" dirty="0">
                <a:solidFill>
                  <a:srgbClr val="221F1F"/>
                </a:solidFill>
                <a:latin typeface="Century Gothic"/>
                <a:cs typeface="Century Gothic"/>
              </a:rPr>
              <a:t> </a:t>
            </a:r>
            <a:r>
              <a:rPr sz="1050" dirty="0">
                <a:solidFill>
                  <a:srgbClr val="221F1F"/>
                </a:solidFill>
                <a:latin typeface="Century Gothic"/>
                <a:cs typeface="Century Gothic"/>
              </a:rPr>
              <a:t>have</a:t>
            </a:r>
            <a:r>
              <a:rPr sz="1050" spc="-30" dirty="0">
                <a:solidFill>
                  <a:srgbClr val="221F1F"/>
                </a:solidFill>
                <a:latin typeface="Century Gothic"/>
                <a:cs typeface="Century Gothic"/>
              </a:rPr>
              <a:t> </a:t>
            </a:r>
            <a:r>
              <a:rPr sz="1050" dirty="0">
                <a:solidFill>
                  <a:srgbClr val="221F1F"/>
                </a:solidFill>
                <a:latin typeface="Century Gothic"/>
                <a:cs typeface="Century Gothic"/>
              </a:rPr>
              <a:t>a</a:t>
            </a:r>
            <a:r>
              <a:rPr sz="1050" spc="-5" dirty="0">
                <a:solidFill>
                  <a:srgbClr val="221F1F"/>
                </a:solidFill>
                <a:latin typeface="Century Gothic"/>
                <a:cs typeface="Century Gothic"/>
              </a:rPr>
              <a:t> </a:t>
            </a:r>
            <a:r>
              <a:rPr sz="1050" dirty="0">
                <a:solidFill>
                  <a:srgbClr val="221F1F"/>
                </a:solidFill>
                <a:latin typeface="Century Gothic"/>
                <a:cs typeface="Century Gothic"/>
              </a:rPr>
              <a:t>vast</a:t>
            </a:r>
            <a:r>
              <a:rPr sz="1050" spc="-40" dirty="0">
                <a:solidFill>
                  <a:srgbClr val="221F1F"/>
                </a:solidFill>
                <a:latin typeface="Century Gothic"/>
                <a:cs typeface="Century Gothic"/>
              </a:rPr>
              <a:t> </a:t>
            </a:r>
            <a:r>
              <a:rPr sz="1050" dirty="0">
                <a:solidFill>
                  <a:srgbClr val="221F1F"/>
                </a:solidFill>
                <a:latin typeface="Century Gothic"/>
                <a:cs typeface="Century Gothic"/>
              </a:rPr>
              <a:t>array</a:t>
            </a:r>
            <a:r>
              <a:rPr sz="1050" spc="-20" dirty="0">
                <a:solidFill>
                  <a:srgbClr val="221F1F"/>
                </a:solidFill>
                <a:latin typeface="Century Gothic"/>
                <a:cs typeface="Century Gothic"/>
              </a:rPr>
              <a:t> </a:t>
            </a:r>
            <a:r>
              <a:rPr sz="1050" dirty="0">
                <a:solidFill>
                  <a:srgbClr val="221F1F"/>
                </a:solidFill>
                <a:latin typeface="Century Gothic"/>
                <a:cs typeface="Century Gothic"/>
              </a:rPr>
              <a:t>of</a:t>
            </a:r>
            <a:r>
              <a:rPr sz="1050" spc="-25" dirty="0">
                <a:solidFill>
                  <a:srgbClr val="221F1F"/>
                </a:solidFill>
                <a:latin typeface="Century Gothic"/>
                <a:cs typeface="Century Gothic"/>
              </a:rPr>
              <a:t> </a:t>
            </a:r>
            <a:r>
              <a:rPr sz="1050" dirty="0">
                <a:solidFill>
                  <a:srgbClr val="221F1F"/>
                </a:solidFill>
                <a:latin typeface="Century Gothic"/>
                <a:cs typeface="Century Gothic"/>
              </a:rPr>
              <a:t>cardiovascular</a:t>
            </a:r>
            <a:r>
              <a:rPr sz="1050" spc="-50" dirty="0">
                <a:solidFill>
                  <a:srgbClr val="221F1F"/>
                </a:solidFill>
                <a:latin typeface="Century Gothic"/>
                <a:cs typeface="Century Gothic"/>
              </a:rPr>
              <a:t> </a:t>
            </a:r>
            <a:r>
              <a:rPr sz="1050" spc="-25" dirty="0">
                <a:solidFill>
                  <a:srgbClr val="221F1F"/>
                </a:solidFill>
                <a:latin typeface="Century Gothic"/>
                <a:cs typeface="Century Gothic"/>
              </a:rPr>
              <a:t>and </a:t>
            </a:r>
            <a:r>
              <a:rPr sz="1050" spc="-10" dirty="0">
                <a:solidFill>
                  <a:srgbClr val="221F1F"/>
                </a:solidFill>
                <a:latin typeface="Century Gothic"/>
                <a:cs typeface="Century Gothic"/>
              </a:rPr>
              <a:t>strength-</a:t>
            </a:r>
            <a:r>
              <a:rPr sz="1050" dirty="0">
                <a:solidFill>
                  <a:srgbClr val="221F1F"/>
                </a:solidFill>
                <a:latin typeface="Century Gothic"/>
                <a:cs typeface="Century Gothic"/>
              </a:rPr>
              <a:t>training</a:t>
            </a:r>
            <a:r>
              <a:rPr sz="1050" spc="-45" dirty="0">
                <a:solidFill>
                  <a:srgbClr val="221F1F"/>
                </a:solidFill>
                <a:latin typeface="Century Gothic"/>
                <a:cs typeface="Century Gothic"/>
              </a:rPr>
              <a:t> </a:t>
            </a:r>
            <a:r>
              <a:rPr sz="1050" dirty="0">
                <a:solidFill>
                  <a:srgbClr val="221F1F"/>
                </a:solidFill>
                <a:latin typeface="Century Gothic"/>
                <a:cs typeface="Century Gothic"/>
              </a:rPr>
              <a:t>exercise</a:t>
            </a:r>
            <a:r>
              <a:rPr sz="1050" spc="-10" dirty="0">
                <a:solidFill>
                  <a:srgbClr val="221F1F"/>
                </a:solidFill>
                <a:latin typeface="Century Gothic"/>
                <a:cs typeface="Century Gothic"/>
              </a:rPr>
              <a:t> </a:t>
            </a:r>
            <a:r>
              <a:rPr sz="1050" dirty="0">
                <a:solidFill>
                  <a:srgbClr val="221F1F"/>
                </a:solidFill>
                <a:latin typeface="Century Gothic"/>
                <a:cs typeface="Century Gothic"/>
              </a:rPr>
              <a:t>equipment,</a:t>
            </a:r>
            <a:r>
              <a:rPr sz="1050" spc="-45" dirty="0">
                <a:solidFill>
                  <a:srgbClr val="221F1F"/>
                </a:solidFill>
                <a:latin typeface="Century Gothic"/>
                <a:cs typeface="Century Gothic"/>
              </a:rPr>
              <a:t> </a:t>
            </a:r>
            <a:r>
              <a:rPr sz="1050" dirty="0">
                <a:solidFill>
                  <a:srgbClr val="221F1F"/>
                </a:solidFill>
                <a:latin typeface="Century Gothic"/>
                <a:cs typeface="Century Gothic"/>
              </a:rPr>
              <a:t>such</a:t>
            </a:r>
            <a:r>
              <a:rPr sz="1050" spc="-10" dirty="0">
                <a:solidFill>
                  <a:srgbClr val="221F1F"/>
                </a:solidFill>
                <a:latin typeface="Century Gothic"/>
                <a:cs typeface="Century Gothic"/>
              </a:rPr>
              <a:t> </a:t>
            </a:r>
            <a:r>
              <a:rPr sz="1050" spc="-25" dirty="0">
                <a:solidFill>
                  <a:srgbClr val="221F1F"/>
                </a:solidFill>
                <a:latin typeface="Century Gothic"/>
                <a:cs typeface="Century Gothic"/>
              </a:rPr>
              <a:t>as </a:t>
            </a:r>
            <a:r>
              <a:rPr sz="1050" dirty="0">
                <a:solidFill>
                  <a:srgbClr val="221F1F"/>
                </a:solidFill>
                <a:latin typeface="Century Gothic"/>
                <a:cs typeface="Century Gothic"/>
              </a:rPr>
              <a:t>traditional</a:t>
            </a:r>
            <a:r>
              <a:rPr sz="1050" spc="-45" dirty="0">
                <a:solidFill>
                  <a:srgbClr val="221F1F"/>
                </a:solidFill>
                <a:latin typeface="Century Gothic"/>
                <a:cs typeface="Century Gothic"/>
              </a:rPr>
              <a:t> </a:t>
            </a:r>
            <a:r>
              <a:rPr sz="1050" dirty="0">
                <a:solidFill>
                  <a:srgbClr val="221F1F"/>
                </a:solidFill>
                <a:latin typeface="Century Gothic"/>
                <a:cs typeface="Century Gothic"/>
              </a:rPr>
              <a:t>health</a:t>
            </a:r>
            <a:r>
              <a:rPr sz="1050" spc="-40" dirty="0">
                <a:solidFill>
                  <a:srgbClr val="221F1F"/>
                </a:solidFill>
                <a:latin typeface="Century Gothic"/>
                <a:cs typeface="Century Gothic"/>
              </a:rPr>
              <a:t> </a:t>
            </a:r>
            <a:r>
              <a:rPr sz="1050" dirty="0">
                <a:solidFill>
                  <a:srgbClr val="221F1F"/>
                </a:solidFill>
                <a:latin typeface="Century Gothic"/>
                <a:cs typeface="Century Gothic"/>
              </a:rPr>
              <a:t>clubs</a:t>
            </a:r>
            <a:r>
              <a:rPr sz="1050" spc="-35" dirty="0">
                <a:solidFill>
                  <a:srgbClr val="221F1F"/>
                </a:solidFill>
                <a:latin typeface="Century Gothic"/>
                <a:cs typeface="Century Gothic"/>
              </a:rPr>
              <a:t> </a:t>
            </a:r>
            <a:r>
              <a:rPr sz="1050" dirty="0">
                <a:solidFill>
                  <a:srgbClr val="221F1F"/>
                </a:solidFill>
                <a:latin typeface="Century Gothic"/>
                <a:cs typeface="Century Gothic"/>
              </a:rPr>
              <a:t>and</a:t>
            </a:r>
            <a:r>
              <a:rPr sz="1050" spc="-35" dirty="0">
                <a:solidFill>
                  <a:srgbClr val="221F1F"/>
                </a:solidFill>
                <a:latin typeface="Century Gothic"/>
                <a:cs typeface="Century Gothic"/>
              </a:rPr>
              <a:t> </a:t>
            </a:r>
            <a:r>
              <a:rPr sz="1050" dirty="0">
                <a:solidFill>
                  <a:srgbClr val="221F1F"/>
                </a:solidFill>
                <a:latin typeface="Century Gothic"/>
                <a:cs typeface="Century Gothic"/>
              </a:rPr>
              <a:t>YMCAs.</a:t>
            </a:r>
            <a:r>
              <a:rPr sz="1050" spc="-25" dirty="0">
                <a:solidFill>
                  <a:srgbClr val="221F1F"/>
                </a:solidFill>
                <a:latin typeface="Century Gothic"/>
                <a:cs typeface="Century Gothic"/>
              </a:rPr>
              <a:t> </a:t>
            </a:r>
            <a:r>
              <a:rPr sz="1050" dirty="0">
                <a:solidFill>
                  <a:srgbClr val="221F1F"/>
                </a:solidFill>
                <a:latin typeface="Century Gothic"/>
                <a:cs typeface="Century Gothic"/>
              </a:rPr>
              <a:t>You</a:t>
            </a:r>
            <a:r>
              <a:rPr sz="1050" spc="-15" dirty="0">
                <a:solidFill>
                  <a:srgbClr val="221F1F"/>
                </a:solidFill>
                <a:latin typeface="Century Gothic"/>
                <a:cs typeface="Century Gothic"/>
              </a:rPr>
              <a:t> </a:t>
            </a:r>
            <a:r>
              <a:rPr sz="1050" dirty="0">
                <a:solidFill>
                  <a:srgbClr val="221F1F"/>
                </a:solidFill>
                <a:latin typeface="Century Gothic"/>
                <a:cs typeface="Century Gothic"/>
              </a:rPr>
              <a:t>may</a:t>
            </a:r>
            <a:r>
              <a:rPr sz="1050" spc="-50" dirty="0">
                <a:solidFill>
                  <a:srgbClr val="221F1F"/>
                </a:solidFill>
                <a:latin typeface="Century Gothic"/>
                <a:cs typeface="Century Gothic"/>
              </a:rPr>
              <a:t> </a:t>
            </a:r>
            <a:r>
              <a:rPr sz="1050" spc="-20" dirty="0">
                <a:solidFill>
                  <a:srgbClr val="221F1F"/>
                </a:solidFill>
                <a:latin typeface="Century Gothic"/>
                <a:cs typeface="Century Gothic"/>
              </a:rPr>
              <a:t>also </a:t>
            </a:r>
            <a:r>
              <a:rPr sz="1050" dirty="0">
                <a:solidFill>
                  <a:srgbClr val="221F1F"/>
                </a:solidFill>
                <a:latin typeface="Century Gothic"/>
                <a:cs typeface="Century Gothic"/>
              </a:rPr>
              <a:t>attend</a:t>
            </a:r>
            <a:r>
              <a:rPr sz="1050" spc="-30" dirty="0">
                <a:solidFill>
                  <a:srgbClr val="221F1F"/>
                </a:solidFill>
                <a:latin typeface="Century Gothic"/>
                <a:cs typeface="Century Gothic"/>
              </a:rPr>
              <a:t> </a:t>
            </a:r>
            <a:r>
              <a:rPr sz="1050" dirty="0">
                <a:solidFill>
                  <a:srgbClr val="221F1F"/>
                </a:solidFill>
                <a:latin typeface="Century Gothic"/>
                <a:cs typeface="Century Gothic"/>
              </a:rPr>
              <a:t>fitness</a:t>
            </a:r>
            <a:r>
              <a:rPr sz="1050" spc="-10" dirty="0">
                <a:solidFill>
                  <a:srgbClr val="221F1F"/>
                </a:solidFill>
                <a:latin typeface="Century Gothic"/>
                <a:cs typeface="Century Gothic"/>
              </a:rPr>
              <a:t> </a:t>
            </a:r>
            <a:r>
              <a:rPr sz="1050" dirty="0">
                <a:solidFill>
                  <a:srgbClr val="221F1F"/>
                </a:solidFill>
                <a:latin typeface="Century Gothic"/>
                <a:cs typeface="Century Gothic"/>
              </a:rPr>
              <a:t>classes</a:t>
            </a:r>
            <a:r>
              <a:rPr sz="1050" spc="-40" dirty="0">
                <a:solidFill>
                  <a:srgbClr val="221F1F"/>
                </a:solidFill>
                <a:latin typeface="Century Gothic"/>
                <a:cs typeface="Century Gothic"/>
              </a:rPr>
              <a:t> </a:t>
            </a:r>
            <a:r>
              <a:rPr sz="1050" dirty="0">
                <a:solidFill>
                  <a:srgbClr val="221F1F"/>
                </a:solidFill>
                <a:latin typeface="Century Gothic"/>
                <a:cs typeface="Century Gothic"/>
              </a:rPr>
              <a:t>at</a:t>
            </a:r>
            <a:r>
              <a:rPr sz="1050" spc="-25" dirty="0">
                <a:solidFill>
                  <a:srgbClr val="221F1F"/>
                </a:solidFill>
                <a:latin typeface="Century Gothic"/>
                <a:cs typeface="Century Gothic"/>
              </a:rPr>
              <a:t> </a:t>
            </a:r>
            <a:r>
              <a:rPr sz="1050" dirty="0">
                <a:solidFill>
                  <a:srgbClr val="221F1F"/>
                </a:solidFill>
                <a:latin typeface="Century Gothic"/>
                <a:cs typeface="Century Gothic"/>
              </a:rPr>
              <a:t>a</a:t>
            </a:r>
            <a:r>
              <a:rPr sz="1050" spc="-25" dirty="0">
                <a:solidFill>
                  <a:srgbClr val="221F1F"/>
                </a:solidFill>
                <a:latin typeface="Century Gothic"/>
                <a:cs typeface="Century Gothic"/>
              </a:rPr>
              <a:t> </a:t>
            </a:r>
            <a:r>
              <a:rPr sz="1050" dirty="0">
                <a:solidFill>
                  <a:srgbClr val="221F1F"/>
                </a:solidFill>
                <a:latin typeface="Century Gothic"/>
                <a:cs typeface="Century Gothic"/>
              </a:rPr>
              <a:t>qualified</a:t>
            </a:r>
            <a:r>
              <a:rPr sz="1050" spc="-40" dirty="0">
                <a:solidFill>
                  <a:srgbClr val="221F1F"/>
                </a:solidFill>
                <a:latin typeface="Century Gothic"/>
                <a:cs typeface="Century Gothic"/>
              </a:rPr>
              <a:t> </a:t>
            </a:r>
            <a:r>
              <a:rPr sz="1050" dirty="0">
                <a:solidFill>
                  <a:srgbClr val="221F1F"/>
                </a:solidFill>
                <a:latin typeface="Century Gothic"/>
                <a:cs typeface="Century Gothic"/>
              </a:rPr>
              <a:t>health</a:t>
            </a:r>
            <a:r>
              <a:rPr sz="1050" spc="-40" dirty="0">
                <a:solidFill>
                  <a:srgbClr val="221F1F"/>
                </a:solidFill>
                <a:latin typeface="Century Gothic"/>
                <a:cs typeface="Century Gothic"/>
              </a:rPr>
              <a:t> </a:t>
            </a:r>
            <a:r>
              <a:rPr sz="1050" dirty="0">
                <a:solidFill>
                  <a:srgbClr val="221F1F"/>
                </a:solidFill>
                <a:latin typeface="Century Gothic"/>
                <a:cs typeface="Century Gothic"/>
              </a:rPr>
              <a:t>club</a:t>
            </a:r>
            <a:r>
              <a:rPr sz="1050" spc="-50" dirty="0">
                <a:solidFill>
                  <a:srgbClr val="221F1F"/>
                </a:solidFill>
                <a:latin typeface="Century Gothic"/>
                <a:cs typeface="Century Gothic"/>
              </a:rPr>
              <a:t> </a:t>
            </a:r>
            <a:r>
              <a:rPr sz="1050" spc="-25" dirty="0">
                <a:solidFill>
                  <a:srgbClr val="221F1F"/>
                </a:solidFill>
                <a:latin typeface="Century Gothic"/>
                <a:cs typeface="Century Gothic"/>
              </a:rPr>
              <a:t>or </a:t>
            </a:r>
            <a:r>
              <a:rPr sz="1050" dirty="0">
                <a:solidFill>
                  <a:srgbClr val="221F1F"/>
                </a:solidFill>
                <a:latin typeface="Century Gothic"/>
                <a:cs typeface="Century Gothic"/>
              </a:rPr>
              <a:t>studio</a:t>
            </a:r>
            <a:r>
              <a:rPr sz="1050" spc="-5" dirty="0">
                <a:solidFill>
                  <a:srgbClr val="221F1F"/>
                </a:solidFill>
                <a:latin typeface="Century Gothic"/>
                <a:cs typeface="Century Gothic"/>
              </a:rPr>
              <a:t> </a:t>
            </a:r>
            <a:r>
              <a:rPr sz="1050" dirty="0">
                <a:solidFill>
                  <a:srgbClr val="221F1F"/>
                </a:solidFill>
                <a:latin typeface="Century Gothic"/>
                <a:cs typeface="Century Gothic"/>
              </a:rPr>
              <a:t>without</a:t>
            </a:r>
            <a:r>
              <a:rPr sz="1050" spc="-50" dirty="0">
                <a:solidFill>
                  <a:srgbClr val="221F1F"/>
                </a:solidFill>
                <a:latin typeface="Century Gothic"/>
                <a:cs typeface="Century Gothic"/>
              </a:rPr>
              <a:t> </a:t>
            </a:r>
            <a:r>
              <a:rPr sz="1050" dirty="0">
                <a:solidFill>
                  <a:srgbClr val="221F1F"/>
                </a:solidFill>
                <a:latin typeface="Century Gothic"/>
                <a:cs typeface="Century Gothic"/>
              </a:rPr>
              <a:t>an</a:t>
            </a:r>
            <a:r>
              <a:rPr sz="1050" spc="-15" dirty="0">
                <a:solidFill>
                  <a:srgbClr val="221F1F"/>
                </a:solidFill>
                <a:latin typeface="Century Gothic"/>
                <a:cs typeface="Century Gothic"/>
              </a:rPr>
              <a:t> </a:t>
            </a:r>
            <a:r>
              <a:rPr sz="1050" dirty="0">
                <a:solidFill>
                  <a:srgbClr val="221F1F"/>
                </a:solidFill>
                <a:latin typeface="Century Gothic"/>
                <a:cs typeface="Century Gothic"/>
              </a:rPr>
              <a:t>annual</a:t>
            </a:r>
            <a:r>
              <a:rPr sz="1050" spc="-45" dirty="0">
                <a:solidFill>
                  <a:srgbClr val="221F1F"/>
                </a:solidFill>
                <a:latin typeface="Century Gothic"/>
                <a:cs typeface="Century Gothic"/>
              </a:rPr>
              <a:t> </a:t>
            </a:r>
            <a:r>
              <a:rPr sz="1050" dirty="0">
                <a:solidFill>
                  <a:srgbClr val="221F1F"/>
                </a:solidFill>
                <a:latin typeface="Century Gothic"/>
                <a:cs typeface="Century Gothic"/>
              </a:rPr>
              <a:t>membership.</a:t>
            </a:r>
            <a:r>
              <a:rPr sz="1050" spc="-45" dirty="0">
                <a:solidFill>
                  <a:srgbClr val="221F1F"/>
                </a:solidFill>
                <a:latin typeface="Century Gothic"/>
                <a:cs typeface="Century Gothic"/>
              </a:rPr>
              <a:t> </a:t>
            </a:r>
            <a:r>
              <a:rPr sz="1050" dirty="0">
                <a:solidFill>
                  <a:srgbClr val="221F1F"/>
                </a:solidFill>
                <a:latin typeface="Century Gothic"/>
                <a:cs typeface="Century Gothic"/>
              </a:rPr>
              <a:t>Online</a:t>
            </a:r>
            <a:r>
              <a:rPr sz="1050" spc="-45" dirty="0">
                <a:solidFill>
                  <a:srgbClr val="221F1F"/>
                </a:solidFill>
                <a:latin typeface="Century Gothic"/>
                <a:cs typeface="Century Gothic"/>
              </a:rPr>
              <a:t> </a:t>
            </a:r>
            <a:r>
              <a:rPr sz="1050" spc="-10" dirty="0">
                <a:solidFill>
                  <a:srgbClr val="221F1F"/>
                </a:solidFill>
                <a:latin typeface="Century Gothic"/>
                <a:cs typeface="Century Gothic"/>
              </a:rPr>
              <a:t>fitness </a:t>
            </a:r>
            <a:r>
              <a:rPr sz="1050" dirty="0">
                <a:solidFill>
                  <a:srgbClr val="221F1F"/>
                </a:solidFill>
                <a:latin typeface="Century Gothic"/>
                <a:cs typeface="Century Gothic"/>
              </a:rPr>
              <a:t>subscriptions</a:t>
            </a:r>
            <a:r>
              <a:rPr sz="1050" spc="-55" dirty="0">
                <a:solidFill>
                  <a:srgbClr val="221F1F"/>
                </a:solidFill>
                <a:latin typeface="Century Gothic"/>
                <a:cs typeface="Century Gothic"/>
              </a:rPr>
              <a:t> </a:t>
            </a:r>
            <a:r>
              <a:rPr sz="1050" dirty="0">
                <a:solidFill>
                  <a:srgbClr val="221F1F"/>
                </a:solidFill>
                <a:latin typeface="Century Gothic"/>
                <a:cs typeface="Century Gothic"/>
              </a:rPr>
              <a:t>such</a:t>
            </a:r>
            <a:r>
              <a:rPr sz="1050" spc="-25" dirty="0">
                <a:solidFill>
                  <a:srgbClr val="221F1F"/>
                </a:solidFill>
                <a:latin typeface="Century Gothic"/>
                <a:cs typeface="Century Gothic"/>
              </a:rPr>
              <a:t> </a:t>
            </a:r>
            <a:r>
              <a:rPr sz="1050" dirty="0">
                <a:solidFill>
                  <a:srgbClr val="221F1F"/>
                </a:solidFill>
                <a:latin typeface="Century Gothic"/>
                <a:cs typeface="Century Gothic"/>
              </a:rPr>
              <a:t>as</a:t>
            </a:r>
            <a:r>
              <a:rPr sz="1050" spc="-15" dirty="0">
                <a:solidFill>
                  <a:srgbClr val="221F1F"/>
                </a:solidFill>
                <a:latin typeface="Century Gothic"/>
                <a:cs typeface="Century Gothic"/>
              </a:rPr>
              <a:t> </a:t>
            </a:r>
            <a:r>
              <a:rPr sz="1050" dirty="0">
                <a:solidFill>
                  <a:srgbClr val="221F1F"/>
                </a:solidFill>
                <a:latin typeface="Century Gothic"/>
                <a:cs typeface="Century Gothic"/>
              </a:rPr>
              <a:t>Peloton</a:t>
            </a:r>
            <a:r>
              <a:rPr sz="1050" spc="-45" dirty="0">
                <a:solidFill>
                  <a:srgbClr val="221F1F"/>
                </a:solidFill>
                <a:latin typeface="Century Gothic"/>
                <a:cs typeface="Century Gothic"/>
              </a:rPr>
              <a:t> </a:t>
            </a:r>
            <a:r>
              <a:rPr sz="1050" dirty="0">
                <a:solidFill>
                  <a:srgbClr val="221F1F"/>
                </a:solidFill>
                <a:latin typeface="Century Gothic"/>
                <a:cs typeface="Century Gothic"/>
              </a:rPr>
              <a:t>and</a:t>
            </a:r>
            <a:r>
              <a:rPr sz="1050" spc="-30" dirty="0">
                <a:solidFill>
                  <a:srgbClr val="221F1F"/>
                </a:solidFill>
                <a:latin typeface="Century Gothic"/>
                <a:cs typeface="Century Gothic"/>
              </a:rPr>
              <a:t> </a:t>
            </a:r>
            <a:r>
              <a:rPr sz="1050" dirty="0">
                <a:solidFill>
                  <a:srgbClr val="221F1F"/>
                </a:solidFill>
                <a:latin typeface="Century Gothic"/>
                <a:cs typeface="Century Gothic"/>
              </a:rPr>
              <a:t>Mirror</a:t>
            </a:r>
            <a:r>
              <a:rPr sz="1050" spc="-40" dirty="0">
                <a:solidFill>
                  <a:srgbClr val="221F1F"/>
                </a:solidFill>
                <a:latin typeface="Century Gothic"/>
                <a:cs typeface="Century Gothic"/>
              </a:rPr>
              <a:t> </a:t>
            </a:r>
            <a:r>
              <a:rPr sz="1050" dirty="0">
                <a:solidFill>
                  <a:srgbClr val="221F1F"/>
                </a:solidFill>
                <a:latin typeface="Century Gothic"/>
                <a:cs typeface="Century Gothic"/>
              </a:rPr>
              <a:t>are</a:t>
            </a:r>
            <a:r>
              <a:rPr sz="1050" spc="-20" dirty="0">
                <a:solidFill>
                  <a:srgbClr val="221F1F"/>
                </a:solidFill>
                <a:latin typeface="Century Gothic"/>
                <a:cs typeface="Century Gothic"/>
              </a:rPr>
              <a:t> also </a:t>
            </a:r>
            <a:r>
              <a:rPr sz="1050" dirty="0">
                <a:solidFill>
                  <a:srgbClr val="221F1F"/>
                </a:solidFill>
                <a:latin typeface="Century Gothic"/>
                <a:cs typeface="Century Gothic"/>
              </a:rPr>
              <a:t>eligible</a:t>
            </a:r>
            <a:r>
              <a:rPr sz="1050" spc="-50" dirty="0">
                <a:solidFill>
                  <a:srgbClr val="221F1F"/>
                </a:solidFill>
                <a:latin typeface="Century Gothic"/>
                <a:cs typeface="Century Gothic"/>
              </a:rPr>
              <a:t> </a:t>
            </a:r>
            <a:r>
              <a:rPr sz="1050" dirty="0">
                <a:solidFill>
                  <a:srgbClr val="221F1F"/>
                </a:solidFill>
                <a:latin typeface="Century Gothic"/>
                <a:cs typeface="Century Gothic"/>
              </a:rPr>
              <a:t>for</a:t>
            </a:r>
            <a:r>
              <a:rPr sz="1050" spc="-35" dirty="0">
                <a:solidFill>
                  <a:srgbClr val="221F1F"/>
                </a:solidFill>
                <a:latin typeface="Century Gothic"/>
                <a:cs typeface="Century Gothic"/>
              </a:rPr>
              <a:t> </a:t>
            </a:r>
            <a:r>
              <a:rPr sz="1050" spc="-10" dirty="0">
                <a:solidFill>
                  <a:srgbClr val="221F1F"/>
                </a:solidFill>
                <a:latin typeface="Century Gothic"/>
                <a:cs typeface="Century Gothic"/>
              </a:rPr>
              <a:t>reimbursement.</a:t>
            </a:r>
            <a:endParaRPr sz="1050">
              <a:latin typeface="Century Gothic"/>
              <a:cs typeface="Century Gothic"/>
            </a:endParaRPr>
          </a:p>
        </p:txBody>
      </p:sp>
      <p:grpSp>
        <p:nvGrpSpPr>
          <p:cNvPr id="9" name="object 9"/>
          <p:cNvGrpSpPr/>
          <p:nvPr/>
        </p:nvGrpSpPr>
        <p:grpSpPr>
          <a:xfrm>
            <a:off x="0" y="527303"/>
            <a:ext cx="7772780" cy="2731009"/>
            <a:chOff x="0" y="527303"/>
            <a:chExt cx="7772780" cy="2731009"/>
          </a:xfrm>
        </p:grpSpPr>
        <p:pic>
          <p:nvPicPr>
            <p:cNvPr id="10" name="object 10"/>
            <p:cNvPicPr/>
            <p:nvPr/>
          </p:nvPicPr>
          <p:blipFill>
            <a:blip r:embed="rId2" cstate="print"/>
            <a:stretch>
              <a:fillRect/>
            </a:stretch>
          </p:blipFill>
          <p:spPr>
            <a:xfrm>
              <a:off x="0" y="824484"/>
              <a:ext cx="7772400" cy="2433828"/>
            </a:xfrm>
            <a:prstGeom prst="rect">
              <a:avLst/>
            </a:prstGeom>
          </p:spPr>
        </p:pic>
        <p:sp>
          <p:nvSpPr>
            <p:cNvPr id="11" name="object 11"/>
            <p:cNvSpPr/>
            <p:nvPr/>
          </p:nvSpPr>
          <p:spPr>
            <a:xfrm>
              <a:off x="4829555" y="527303"/>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grpSp>
      <p:sp>
        <p:nvSpPr>
          <p:cNvPr id="13" name="object 13"/>
          <p:cNvSpPr txBox="1"/>
          <p:nvPr/>
        </p:nvSpPr>
        <p:spPr>
          <a:xfrm>
            <a:off x="286613" y="5886703"/>
            <a:ext cx="7247255" cy="1146810"/>
          </a:xfrm>
          <a:prstGeom prst="rect">
            <a:avLst/>
          </a:prstGeom>
        </p:spPr>
        <p:txBody>
          <a:bodyPr vert="horz" wrap="square" lIns="0" tIns="13335" rIns="0" bIns="0" rtlCol="0">
            <a:spAutoFit/>
          </a:bodyPr>
          <a:lstStyle/>
          <a:p>
            <a:pPr marL="50800">
              <a:lnSpc>
                <a:spcPct val="100000"/>
              </a:lnSpc>
              <a:spcBef>
                <a:spcPts val="105"/>
              </a:spcBef>
            </a:pPr>
            <a:r>
              <a:rPr sz="1050" b="1" dirty="0">
                <a:solidFill>
                  <a:srgbClr val="C00000"/>
                </a:solidFill>
                <a:latin typeface="Century Gothic"/>
                <a:cs typeface="Century Gothic"/>
              </a:rPr>
              <a:t>What</a:t>
            </a:r>
            <a:r>
              <a:rPr sz="1050" b="1" spc="-25" dirty="0">
                <a:solidFill>
                  <a:srgbClr val="C00000"/>
                </a:solidFill>
                <a:latin typeface="Century Gothic"/>
                <a:cs typeface="Century Gothic"/>
              </a:rPr>
              <a:t> </a:t>
            </a:r>
            <a:r>
              <a:rPr sz="1050" b="1" dirty="0">
                <a:solidFill>
                  <a:srgbClr val="C00000"/>
                </a:solidFill>
                <a:latin typeface="Century Gothic"/>
                <a:cs typeface="Century Gothic"/>
              </a:rPr>
              <a:t>you</a:t>
            </a:r>
            <a:r>
              <a:rPr sz="1050" b="1" spc="-10" dirty="0">
                <a:solidFill>
                  <a:srgbClr val="C00000"/>
                </a:solidFill>
                <a:latin typeface="Century Gothic"/>
                <a:cs typeface="Century Gothic"/>
              </a:rPr>
              <a:t> </a:t>
            </a:r>
            <a:r>
              <a:rPr sz="1050" b="1" dirty="0">
                <a:solidFill>
                  <a:srgbClr val="C00000"/>
                </a:solidFill>
                <a:latin typeface="Century Gothic"/>
                <a:cs typeface="Century Gothic"/>
              </a:rPr>
              <a:t>need</a:t>
            </a:r>
            <a:r>
              <a:rPr sz="1050" b="1" spc="-15" dirty="0">
                <a:solidFill>
                  <a:srgbClr val="C00000"/>
                </a:solidFill>
                <a:latin typeface="Century Gothic"/>
                <a:cs typeface="Century Gothic"/>
              </a:rPr>
              <a:t> </a:t>
            </a:r>
            <a:r>
              <a:rPr sz="1050" b="1" dirty="0">
                <a:solidFill>
                  <a:srgbClr val="C00000"/>
                </a:solidFill>
                <a:latin typeface="Century Gothic"/>
                <a:cs typeface="Century Gothic"/>
              </a:rPr>
              <a:t>to</a:t>
            </a:r>
            <a:r>
              <a:rPr sz="1050" b="1" spc="-5" dirty="0">
                <a:solidFill>
                  <a:srgbClr val="C00000"/>
                </a:solidFill>
                <a:latin typeface="Century Gothic"/>
                <a:cs typeface="Century Gothic"/>
              </a:rPr>
              <a:t> </a:t>
            </a:r>
            <a:r>
              <a:rPr sz="1050" b="1" spc="-25" dirty="0">
                <a:solidFill>
                  <a:srgbClr val="C00000"/>
                </a:solidFill>
                <a:latin typeface="Century Gothic"/>
                <a:cs typeface="Century Gothic"/>
              </a:rPr>
              <a:t>do:</a:t>
            </a:r>
            <a:endParaRPr sz="1050" dirty="0">
              <a:latin typeface="Century Gothic"/>
              <a:cs typeface="Century Gothic"/>
            </a:endParaRPr>
          </a:p>
          <a:p>
            <a:pPr marL="50800" marR="478790">
              <a:lnSpc>
                <a:spcPct val="100000"/>
              </a:lnSpc>
            </a:pPr>
            <a:r>
              <a:rPr sz="1050" dirty="0">
                <a:latin typeface="Century Gothic"/>
                <a:cs typeface="Century Gothic"/>
              </a:rPr>
              <a:t>At</a:t>
            </a:r>
            <a:r>
              <a:rPr sz="1050" spc="-10" dirty="0">
                <a:latin typeface="Century Gothic"/>
                <a:cs typeface="Century Gothic"/>
              </a:rPr>
              <a:t> </a:t>
            </a:r>
            <a:r>
              <a:rPr sz="1050" dirty="0">
                <a:latin typeface="Century Gothic"/>
                <a:cs typeface="Century Gothic"/>
              </a:rPr>
              <a:t>the</a:t>
            </a:r>
            <a:r>
              <a:rPr sz="1050" spc="-25" dirty="0">
                <a:latin typeface="Century Gothic"/>
                <a:cs typeface="Century Gothic"/>
              </a:rPr>
              <a:t> </a:t>
            </a:r>
            <a:r>
              <a:rPr sz="1050" dirty="0">
                <a:latin typeface="Century Gothic"/>
                <a:cs typeface="Century Gothic"/>
              </a:rPr>
              <a:t>time</a:t>
            </a:r>
            <a:r>
              <a:rPr sz="1050" spc="-20" dirty="0">
                <a:latin typeface="Century Gothic"/>
                <a:cs typeface="Century Gothic"/>
              </a:rPr>
              <a:t> </a:t>
            </a:r>
            <a:r>
              <a:rPr sz="1050" dirty="0">
                <a:latin typeface="Century Gothic"/>
                <a:cs typeface="Century Gothic"/>
              </a:rPr>
              <a:t>of</a:t>
            </a:r>
            <a:r>
              <a:rPr sz="1050" spc="-30" dirty="0">
                <a:latin typeface="Century Gothic"/>
                <a:cs typeface="Century Gothic"/>
              </a:rPr>
              <a:t> </a:t>
            </a:r>
            <a:r>
              <a:rPr sz="1050" dirty="0">
                <a:latin typeface="Century Gothic"/>
                <a:cs typeface="Century Gothic"/>
              </a:rPr>
              <a:t>reimbursement</a:t>
            </a:r>
            <a:r>
              <a:rPr sz="1050" spc="-50" dirty="0">
                <a:latin typeface="Century Gothic"/>
                <a:cs typeface="Century Gothic"/>
              </a:rPr>
              <a:t> </a:t>
            </a:r>
            <a:r>
              <a:rPr sz="1050" dirty="0">
                <a:latin typeface="Century Gothic"/>
                <a:cs typeface="Century Gothic"/>
              </a:rPr>
              <a:t>submission,</a:t>
            </a:r>
            <a:r>
              <a:rPr sz="1050" spc="-50" dirty="0">
                <a:latin typeface="Century Gothic"/>
                <a:cs typeface="Century Gothic"/>
              </a:rPr>
              <a:t> </a:t>
            </a:r>
            <a:r>
              <a:rPr sz="1050" dirty="0">
                <a:latin typeface="Century Gothic"/>
                <a:cs typeface="Century Gothic"/>
              </a:rPr>
              <a:t>the</a:t>
            </a:r>
            <a:r>
              <a:rPr sz="1050" spc="-15" dirty="0">
                <a:latin typeface="Century Gothic"/>
                <a:cs typeface="Century Gothic"/>
              </a:rPr>
              <a:t> </a:t>
            </a:r>
            <a:r>
              <a:rPr sz="1050" dirty="0">
                <a:latin typeface="Century Gothic"/>
                <a:cs typeface="Century Gothic"/>
              </a:rPr>
              <a:t>Cigna</a:t>
            </a:r>
            <a:r>
              <a:rPr sz="1050" spc="-40" dirty="0">
                <a:latin typeface="Century Gothic"/>
                <a:cs typeface="Century Gothic"/>
              </a:rPr>
              <a:t> </a:t>
            </a:r>
            <a:r>
              <a:rPr sz="1050" dirty="0">
                <a:latin typeface="Century Gothic"/>
                <a:cs typeface="Century Gothic"/>
              </a:rPr>
              <a:t>customer</a:t>
            </a:r>
            <a:r>
              <a:rPr sz="1050" spc="-40" dirty="0">
                <a:latin typeface="Century Gothic"/>
                <a:cs typeface="Century Gothic"/>
              </a:rPr>
              <a:t> </a:t>
            </a:r>
            <a:r>
              <a:rPr sz="1050" dirty="0">
                <a:latin typeface="Century Gothic"/>
                <a:cs typeface="Century Gothic"/>
              </a:rPr>
              <a:t>must</a:t>
            </a:r>
            <a:r>
              <a:rPr sz="1050" spc="-30" dirty="0">
                <a:latin typeface="Century Gothic"/>
                <a:cs typeface="Century Gothic"/>
              </a:rPr>
              <a:t> </a:t>
            </a:r>
            <a:r>
              <a:rPr sz="1050" dirty="0">
                <a:latin typeface="Century Gothic"/>
                <a:cs typeface="Century Gothic"/>
              </a:rPr>
              <a:t>be</a:t>
            </a:r>
            <a:r>
              <a:rPr sz="1050" spc="-25" dirty="0">
                <a:latin typeface="Century Gothic"/>
                <a:cs typeface="Century Gothic"/>
              </a:rPr>
              <a:t> </a:t>
            </a:r>
            <a:r>
              <a:rPr sz="1050" dirty="0">
                <a:latin typeface="Century Gothic"/>
                <a:cs typeface="Century Gothic"/>
              </a:rPr>
              <a:t>a</a:t>
            </a:r>
            <a:r>
              <a:rPr sz="1050" spc="-10" dirty="0">
                <a:latin typeface="Century Gothic"/>
                <a:cs typeface="Century Gothic"/>
              </a:rPr>
              <a:t> </a:t>
            </a:r>
            <a:r>
              <a:rPr sz="1050" dirty="0">
                <a:latin typeface="Century Gothic"/>
                <a:cs typeface="Century Gothic"/>
              </a:rPr>
              <a:t>current</a:t>
            </a:r>
            <a:r>
              <a:rPr sz="1050" spc="-25" dirty="0">
                <a:latin typeface="Century Gothic"/>
                <a:cs typeface="Century Gothic"/>
              </a:rPr>
              <a:t> </a:t>
            </a:r>
            <a:r>
              <a:rPr sz="1050" dirty="0">
                <a:latin typeface="Century Gothic"/>
                <a:cs typeface="Century Gothic"/>
              </a:rPr>
              <a:t>Coca-Cola</a:t>
            </a:r>
            <a:r>
              <a:rPr sz="1050" spc="-50" dirty="0">
                <a:latin typeface="Century Gothic"/>
                <a:cs typeface="Century Gothic"/>
              </a:rPr>
              <a:t> </a:t>
            </a:r>
            <a:r>
              <a:rPr sz="1050" spc="-10" dirty="0">
                <a:latin typeface="Century Gothic"/>
                <a:cs typeface="Century Gothic"/>
              </a:rPr>
              <a:t>Beverages </a:t>
            </a:r>
            <a:r>
              <a:rPr sz="1050" dirty="0">
                <a:latin typeface="Century Gothic"/>
                <a:cs typeface="Century Gothic"/>
              </a:rPr>
              <a:t>Northeast</a:t>
            </a:r>
            <a:r>
              <a:rPr sz="1050" spc="-45" dirty="0">
                <a:latin typeface="Century Gothic"/>
                <a:cs typeface="Century Gothic"/>
              </a:rPr>
              <a:t> </a:t>
            </a:r>
            <a:r>
              <a:rPr sz="1050" dirty="0">
                <a:latin typeface="Century Gothic"/>
                <a:cs typeface="Century Gothic"/>
              </a:rPr>
              <a:t>employee</a:t>
            </a:r>
            <a:r>
              <a:rPr sz="1050" spc="-30" dirty="0">
                <a:latin typeface="Century Gothic"/>
                <a:cs typeface="Century Gothic"/>
              </a:rPr>
              <a:t> </a:t>
            </a:r>
            <a:r>
              <a:rPr sz="1050" dirty="0">
                <a:latin typeface="Century Gothic"/>
                <a:cs typeface="Century Gothic"/>
              </a:rPr>
              <a:t>and</a:t>
            </a:r>
            <a:r>
              <a:rPr sz="1050" spc="-25" dirty="0">
                <a:latin typeface="Century Gothic"/>
                <a:cs typeface="Century Gothic"/>
              </a:rPr>
              <a:t> </a:t>
            </a:r>
            <a:r>
              <a:rPr sz="1050" dirty="0">
                <a:latin typeface="Century Gothic"/>
                <a:cs typeface="Century Gothic"/>
              </a:rPr>
              <a:t>be</a:t>
            </a:r>
            <a:r>
              <a:rPr sz="1050" spc="-20" dirty="0">
                <a:latin typeface="Century Gothic"/>
                <a:cs typeface="Century Gothic"/>
              </a:rPr>
              <a:t> </a:t>
            </a:r>
            <a:r>
              <a:rPr sz="1050" dirty="0">
                <a:latin typeface="Century Gothic"/>
                <a:cs typeface="Century Gothic"/>
              </a:rPr>
              <a:t>a</a:t>
            </a:r>
            <a:r>
              <a:rPr sz="1050" spc="-10" dirty="0">
                <a:latin typeface="Century Gothic"/>
                <a:cs typeface="Century Gothic"/>
              </a:rPr>
              <a:t> </a:t>
            </a:r>
            <a:r>
              <a:rPr sz="1050" dirty="0">
                <a:latin typeface="Century Gothic"/>
                <a:cs typeface="Century Gothic"/>
              </a:rPr>
              <a:t>customer</a:t>
            </a:r>
            <a:r>
              <a:rPr sz="1050" spc="-55" dirty="0">
                <a:latin typeface="Century Gothic"/>
                <a:cs typeface="Century Gothic"/>
              </a:rPr>
              <a:t> </a:t>
            </a:r>
            <a:r>
              <a:rPr sz="1050" dirty="0">
                <a:latin typeface="Century Gothic"/>
                <a:cs typeface="Century Gothic"/>
              </a:rPr>
              <a:t>of</a:t>
            </a:r>
            <a:r>
              <a:rPr sz="1050" spc="-15" dirty="0">
                <a:latin typeface="Century Gothic"/>
                <a:cs typeface="Century Gothic"/>
              </a:rPr>
              <a:t> </a:t>
            </a:r>
            <a:r>
              <a:rPr sz="1050" dirty="0">
                <a:latin typeface="Century Gothic"/>
                <a:cs typeface="Century Gothic"/>
              </a:rPr>
              <a:t>the</a:t>
            </a:r>
            <a:r>
              <a:rPr sz="1050" spc="-25" dirty="0">
                <a:latin typeface="Century Gothic"/>
                <a:cs typeface="Century Gothic"/>
              </a:rPr>
              <a:t> </a:t>
            </a:r>
            <a:r>
              <a:rPr sz="1050" dirty="0">
                <a:latin typeface="Century Gothic"/>
                <a:cs typeface="Century Gothic"/>
              </a:rPr>
              <a:t>Cigna</a:t>
            </a:r>
            <a:r>
              <a:rPr sz="1050" spc="-35" dirty="0">
                <a:latin typeface="Century Gothic"/>
                <a:cs typeface="Century Gothic"/>
              </a:rPr>
              <a:t> </a:t>
            </a:r>
            <a:r>
              <a:rPr sz="1050" dirty="0">
                <a:latin typeface="Century Gothic"/>
                <a:cs typeface="Century Gothic"/>
              </a:rPr>
              <a:t>Medical</a:t>
            </a:r>
            <a:r>
              <a:rPr sz="1050" spc="-25" dirty="0">
                <a:latin typeface="Century Gothic"/>
                <a:cs typeface="Century Gothic"/>
              </a:rPr>
              <a:t> </a:t>
            </a:r>
            <a:r>
              <a:rPr sz="1050" dirty="0">
                <a:latin typeface="Century Gothic"/>
                <a:cs typeface="Century Gothic"/>
              </a:rPr>
              <a:t>Plan</a:t>
            </a:r>
            <a:r>
              <a:rPr sz="1050" spc="-45" dirty="0">
                <a:latin typeface="Century Gothic"/>
                <a:cs typeface="Century Gothic"/>
              </a:rPr>
              <a:t> </a:t>
            </a:r>
            <a:r>
              <a:rPr sz="1050" dirty="0">
                <a:latin typeface="Century Gothic"/>
                <a:cs typeface="Century Gothic"/>
              </a:rPr>
              <a:t>to</a:t>
            </a:r>
            <a:r>
              <a:rPr sz="1050" spc="-20" dirty="0">
                <a:latin typeface="Century Gothic"/>
                <a:cs typeface="Century Gothic"/>
              </a:rPr>
              <a:t> </a:t>
            </a:r>
            <a:r>
              <a:rPr sz="1050" dirty="0">
                <a:latin typeface="Century Gothic"/>
                <a:cs typeface="Century Gothic"/>
              </a:rPr>
              <a:t>be</a:t>
            </a:r>
            <a:r>
              <a:rPr sz="1050" spc="-15" dirty="0">
                <a:latin typeface="Century Gothic"/>
                <a:cs typeface="Century Gothic"/>
              </a:rPr>
              <a:t> </a:t>
            </a:r>
            <a:r>
              <a:rPr sz="1050" dirty="0">
                <a:latin typeface="Century Gothic"/>
                <a:cs typeface="Century Gothic"/>
              </a:rPr>
              <a:t>eligible</a:t>
            </a:r>
            <a:r>
              <a:rPr sz="1050" spc="-45" dirty="0">
                <a:latin typeface="Century Gothic"/>
                <a:cs typeface="Century Gothic"/>
              </a:rPr>
              <a:t> </a:t>
            </a:r>
            <a:r>
              <a:rPr sz="1050" dirty="0">
                <a:latin typeface="Century Gothic"/>
                <a:cs typeface="Century Gothic"/>
              </a:rPr>
              <a:t>for</a:t>
            </a:r>
            <a:r>
              <a:rPr sz="1050" spc="-40" dirty="0">
                <a:latin typeface="Century Gothic"/>
                <a:cs typeface="Century Gothic"/>
              </a:rPr>
              <a:t> </a:t>
            </a:r>
            <a:r>
              <a:rPr sz="1050" dirty="0">
                <a:latin typeface="Century Gothic"/>
                <a:cs typeface="Century Gothic"/>
              </a:rPr>
              <a:t>this</a:t>
            </a:r>
            <a:r>
              <a:rPr sz="1050" spc="-10" dirty="0">
                <a:latin typeface="Century Gothic"/>
                <a:cs typeface="Century Gothic"/>
              </a:rPr>
              <a:t> reimbursement.</a:t>
            </a:r>
            <a:endParaRPr sz="1050" dirty="0">
              <a:latin typeface="Century Gothic"/>
              <a:cs typeface="Century Gothic"/>
            </a:endParaRPr>
          </a:p>
          <a:p>
            <a:pPr marL="50800" marR="43180">
              <a:lnSpc>
                <a:spcPct val="100000"/>
              </a:lnSpc>
              <a:spcBef>
                <a:spcPts val="1260"/>
              </a:spcBef>
            </a:pPr>
            <a:r>
              <a:rPr sz="1050" dirty="0">
                <a:latin typeface="Century Gothic"/>
                <a:cs typeface="Century Gothic"/>
              </a:rPr>
              <a:t>Reimbursement</a:t>
            </a:r>
            <a:r>
              <a:rPr sz="1050" spc="-60" dirty="0">
                <a:latin typeface="Century Gothic"/>
                <a:cs typeface="Century Gothic"/>
              </a:rPr>
              <a:t> </a:t>
            </a:r>
            <a:r>
              <a:rPr sz="1050" dirty="0">
                <a:latin typeface="Century Gothic"/>
                <a:cs typeface="Century Gothic"/>
              </a:rPr>
              <a:t>is</a:t>
            </a:r>
            <a:r>
              <a:rPr sz="1050" spc="-15" dirty="0">
                <a:latin typeface="Century Gothic"/>
                <a:cs typeface="Century Gothic"/>
              </a:rPr>
              <a:t> </a:t>
            </a:r>
            <a:r>
              <a:rPr sz="1050" dirty="0">
                <a:latin typeface="Century Gothic"/>
                <a:cs typeface="Century Gothic"/>
              </a:rPr>
              <a:t>based</a:t>
            </a:r>
            <a:r>
              <a:rPr sz="1050" spc="-20" dirty="0">
                <a:latin typeface="Century Gothic"/>
                <a:cs typeface="Century Gothic"/>
              </a:rPr>
              <a:t> </a:t>
            </a:r>
            <a:r>
              <a:rPr sz="1050" dirty="0">
                <a:latin typeface="Century Gothic"/>
                <a:cs typeface="Century Gothic"/>
              </a:rPr>
              <a:t>on</a:t>
            </a:r>
            <a:r>
              <a:rPr sz="1050" spc="-25" dirty="0">
                <a:latin typeface="Century Gothic"/>
                <a:cs typeface="Century Gothic"/>
              </a:rPr>
              <a:t> </a:t>
            </a:r>
            <a:r>
              <a:rPr sz="1050" dirty="0">
                <a:latin typeface="Century Gothic"/>
                <a:cs typeface="Century Gothic"/>
              </a:rPr>
              <a:t>your</a:t>
            </a:r>
            <a:r>
              <a:rPr sz="1050" spc="-20" dirty="0">
                <a:latin typeface="Century Gothic"/>
                <a:cs typeface="Century Gothic"/>
              </a:rPr>
              <a:t> </a:t>
            </a:r>
            <a:r>
              <a:rPr sz="1050" dirty="0">
                <a:latin typeface="Century Gothic"/>
                <a:cs typeface="Century Gothic"/>
              </a:rPr>
              <a:t>total</a:t>
            </a:r>
            <a:r>
              <a:rPr sz="1050" spc="-25" dirty="0">
                <a:latin typeface="Century Gothic"/>
                <a:cs typeface="Century Gothic"/>
              </a:rPr>
              <a:t> </a:t>
            </a:r>
            <a:r>
              <a:rPr sz="1050" dirty="0">
                <a:latin typeface="Century Gothic"/>
                <a:cs typeface="Century Gothic"/>
              </a:rPr>
              <a:t>receipts</a:t>
            </a:r>
            <a:r>
              <a:rPr sz="1050" spc="-30" dirty="0">
                <a:latin typeface="Century Gothic"/>
                <a:cs typeface="Century Gothic"/>
              </a:rPr>
              <a:t> </a:t>
            </a:r>
            <a:r>
              <a:rPr sz="1050" dirty="0">
                <a:latin typeface="Century Gothic"/>
                <a:cs typeface="Century Gothic"/>
              </a:rPr>
              <a:t>up</a:t>
            </a:r>
            <a:r>
              <a:rPr sz="1050" spc="-15" dirty="0">
                <a:latin typeface="Century Gothic"/>
                <a:cs typeface="Century Gothic"/>
              </a:rPr>
              <a:t> </a:t>
            </a:r>
            <a:r>
              <a:rPr sz="1050" dirty="0">
                <a:latin typeface="Century Gothic"/>
                <a:cs typeface="Century Gothic"/>
              </a:rPr>
              <a:t>to</a:t>
            </a:r>
            <a:r>
              <a:rPr sz="1050" spc="-25" dirty="0">
                <a:latin typeface="Century Gothic"/>
                <a:cs typeface="Century Gothic"/>
              </a:rPr>
              <a:t> </a:t>
            </a:r>
            <a:r>
              <a:rPr sz="1050" dirty="0">
                <a:latin typeface="Century Gothic"/>
                <a:cs typeface="Century Gothic"/>
              </a:rPr>
              <a:t>$500</a:t>
            </a:r>
            <a:r>
              <a:rPr sz="1050" spc="-10" dirty="0">
                <a:latin typeface="Century Gothic"/>
                <a:cs typeface="Century Gothic"/>
              </a:rPr>
              <a:t> </a:t>
            </a:r>
            <a:r>
              <a:rPr sz="1050" dirty="0">
                <a:latin typeface="Century Gothic"/>
                <a:cs typeface="Century Gothic"/>
              </a:rPr>
              <a:t>per</a:t>
            </a:r>
            <a:r>
              <a:rPr sz="1050" spc="-35" dirty="0">
                <a:latin typeface="Century Gothic"/>
                <a:cs typeface="Century Gothic"/>
              </a:rPr>
              <a:t> </a:t>
            </a:r>
            <a:r>
              <a:rPr sz="1050" dirty="0">
                <a:latin typeface="Century Gothic"/>
                <a:cs typeface="Century Gothic"/>
              </a:rPr>
              <a:t>calendar</a:t>
            </a:r>
            <a:r>
              <a:rPr sz="1050" spc="-60" dirty="0">
                <a:latin typeface="Century Gothic"/>
                <a:cs typeface="Century Gothic"/>
              </a:rPr>
              <a:t> </a:t>
            </a:r>
            <a:r>
              <a:rPr sz="1050" dirty="0">
                <a:latin typeface="Century Gothic"/>
                <a:cs typeface="Century Gothic"/>
              </a:rPr>
              <a:t>year</a:t>
            </a:r>
            <a:r>
              <a:rPr sz="1050" spc="-10" dirty="0">
                <a:latin typeface="Century Gothic"/>
                <a:cs typeface="Century Gothic"/>
              </a:rPr>
              <a:t> </a:t>
            </a:r>
            <a:r>
              <a:rPr sz="1050" dirty="0">
                <a:latin typeface="Century Gothic"/>
                <a:cs typeface="Century Gothic"/>
              </a:rPr>
              <a:t>per</a:t>
            </a:r>
            <a:r>
              <a:rPr sz="1050" spc="-30" dirty="0">
                <a:latin typeface="Century Gothic"/>
                <a:cs typeface="Century Gothic"/>
              </a:rPr>
              <a:t> </a:t>
            </a:r>
            <a:r>
              <a:rPr sz="1050" dirty="0">
                <a:latin typeface="Century Gothic"/>
                <a:cs typeface="Century Gothic"/>
              </a:rPr>
              <a:t>medical</a:t>
            </a:r>
            <a:r>
              <a:rPr sz="1050" spc="-50" dirty="0">
                <a:latin typeface="Century Gothic"/>
                <a:cs typeface="Century Gothic"/>
              </a:rPr>
              <a:t> </a:t>
            </a:r>
            <a:r>
              <a:rPr sz="1050" dirty="0">
                <a:latin typeface="Century Gothic"/>
                <a:cs typeface="Century Gothic"/>
              </a:rPr>
              <a:t>plan</a:t>
            </a:r>
            <a:r>
              <a:rPr sz="1050" spc="-50" dirty="0">
                <a:latin typeface="Century Gothic"/>
                <a:cs typeface="Century Gothic"/>
              </a:rPr>
              <a:t> </a:t>
            </a:r>
            <a:r>
              <a:rPr sz="1050" spc="-10" dirty="0">
                <a:latin typeface="Century Gothic"/>
                <a:cs typeface="Century Gothic"/>
              </a:rPr>
              <a:t>participant. Reimbursement</a:t>
            </a:r>
            <a:r>
              <a:rPr sz="1050" spc="-50" dirty="0">
                <a:latin typeface="Century Gothic"/>
                <a:cs typeface="Century Gothic"/>
              </a:rPr>
              <a:t> </a:t>
            </a:r>
            <a:r>
              <a:rPr lang="en-US" sz="1050" spc="-50" dirty="0">
                <a:latin typeface="Century Gothic"/>
                <a:cs typeface="Century Gothic"/>
              </a:rPr>
              <a:t>request</a:t>
            </a:r>
            <a:r>
              <a:rPr sz="1050" dirty="0">
                <a:latin typeface="Century Gothic"/>
                <a:cs typeface="Century Gothic"/>
              </a:rPr>
              <a:t>s</a:t>
            </a:r>
            <a:r>
              <a:rPr sz="1050" spc="-40" dirty="0">
                <a:latin typeface="Century Gothic"/>
                <a:cs typeface="Century Gothic"/>
              </a:rPr>
              <a:t> </a:t>
            </a:r>
            <a:r>
              <a:rPr sz="1050" dirty="0">
                <a:latin typeface="Century Gothic"/>
                <a:cs typeface="Century Gothic"/>
              </a:rPr>
              <a:t>and</a:t>
            </a:r>
            <a:r>
              <a:rPr sz="1050" spc="-15" dirty="0">
                <a:latin typeface="Century Gothic"/>
                <a:cs typeface="Century Gothic"/>
              </a:rPr>
              <a:t> </a:t>
            </a:r>
            <a:r>
              <a:rPr sz="1050" dirty="0">
                <a:latin typeface="Century Gothic"/>
                <a:cs typeface="Century Gothic"/>
              </a:rPr>
              <a:t>receipts</a:t>
            </a:r>
            <a:r>
              <a:rPr sz="1050" spc="-5" dirty="0">
                <a:latin typeface="Century Gothic"/>
                <a:cs typeface="Century Gothic"/>
              </a:rPr>
              <a:t> </a:t>
            </a:r>
            <a:r>
              <a:rPr sz="1050" dirty="0">
                <a:latin typeface="Century Gothic"/>
                <a:cs typeface="Century Gothic"/>
              </a:rPr>
              <a:t>must</a:t>
            </a:r>
            <a:r>
              <a:rPr sz="1050" spc="-25" dirty="0">
                <a:latin typeface="Century Gothic"/>
                <a:cs typeface="Century Gothic"/>
              </a:rPr>
              <a:t> </a:t>
            </a:r>
            <a:r>
              <a:rPr sz="1050" dirty="0">
                <a:latin typeface="Century Gothic"/>
                <a:cs typeface="Century Gothic"/>
              </a:rPr>
              <a:t>be</a:t>
            </a:r>
            <a:r>
              <a:rPr sz="1050" spc="-15" dirty="0">
                <a:latin typeface="Century Gothic"/>
                <a:cs typeface="Century Gothic"/>
              </a:rPr>
              <a:t> </a:t>
            </a:r>
            <a:r>
              <a:rPr sz="1050" dirty="0">
                <a:latin typeface="Century Gothic"/>
                <a:cs typeface="Century Gothic"/>
              </a:rPr>
              <a:t>completed</a:t>
            </a:r>
            <a:r>
              <a:rPr sz="1050" spc="-30" dirty="0">
                <a:latin typeface="Century Gothic"/>
                <a:cs typeface="Century Gothic"/>
              </a:rPr>
              <a:t> </a:t>
            </a:r>
            <a:r>
              <a:rPr sz="1050" dirty="0">
                <a:latin typeface="Century Gothic"/>
                <a:cs typeface="Century Gothic"/>
              </a:rPr>
              <a:t>and</a:t>
            </a:r>
            <a:r>
              <a:rPr sz="1050" spc="-15" dirty="0">
                <a:latin typeface="Century Gothic"/>
                <a:cs typeface="Century Gothic"/>
              </a:rPr>
              <a:t> </a:t>
            </a:r>
            <a:r>
              <a:rPr sz="1050" dirty="0">
                <a:latin typeface="Century Gothic"/>
                <a:cs typeface="Century Gothic"/>
              </a:rPr>
              <a:t>submitted</a:t>
            </a:r>
            <a:r>
              <a:rPr sz="1050" spc="-15" dirty="0">
                <a:latin typeface="Century Gothic"/>
                <a:cs typeface="Century Gothic"/>
              </a:rPr>
              <a:t> </a:t>
            </a:r>
            <a:r>
              <a:rPr sz="1050" dirty="0">
                <a:latin typeface="Century Gothic"/>
                <a:cs typeface="Century Gothic"/>
              </a:rPr>
              <a:t>no</a:t>
            </a:r>
            <a:r>
              <a:rPr sz="1050" spc="-5" dirty="0">
                <a:latin typeface="Century Gothic"/>
                <a:cs typeface="Century Gothic"/>
              </a:rPr>
              <a:t> </a:t>
            </a:r>
            <a:r>
              <a:rPr sz="1050" dirty="0">
                <a:latin typeface="Century Gothic"/>
                <a:cs typeface="Century Gothic"/>
              </a:rPr>
              <a:t>later</a:t>
            </a:r>
            <a:r>
              <a:rPr sz="1050" spc="-30" dirty="0">
                <a:latin typeface="Century Gothic"/>
                <a:cs typeface="Century Gothic"/>
              </a:rPr>
              <a:t> </a:t>
            </a:r>
            <a:r>
              <a:rPr sz="1050" dirty="0">
                <a:latin typeface="Century Gothic"/>
                <a:cs typeface="Century Gothic"/>
              </a:rPr>
              <a:t>than</a:t>
            </a:r>
            <a:r>
              <a:rPr sz="1050" spc="-20" dirty="0">
                <a:latin typeface="Century Gothic"/>
                <a:cs typeface="Century Gothic"/>
              </a:rPr>
              <a:t> </a:t>
            </a:r>
            <a:r>
              <a:rPr sz="1050" dirty="0">
                <a:latin typeface="Century Gothic"/>
                <a:cs typeface="Century Gothic"/>
              </a:rPr>
              <a:t>March</a:t>
            </a:r>
            <a:r>
              <a:rPr sz="1050" spc="-35" dirty="0">
                <a:latin typeface="Century Gothic"/>
                <a:cs typeface="Century Gothic"/>
              </a:rPr>
              <a:t> </a:t>
            </a:r>
            <a:r>
              <a:rPr sz="1050" dirty="0">
                <a:latin typeface="Century Gothic"/>
                <a:cs typeface="Century Gothic"/>
              </a:rPr>
              <a:t>31</a:t>
            </a:r>
            <a:r>
              <a:rPr sz="1050" baseline="23809" dirty="0">
                <a:latin typeface="Century Gothic"/>
                <a:cs typeface="Century Gothic"/>
              </a:rPr>
              <a:t>st</a:t>
            </a:r>
            <a:r>
              <a:rPr sz="1050" spc="135" baseline="23809" dirty="0">
                <a:latin typeface="Century Gothic"/>
                <a:cs typeface="Century Gothic"/>
              </a:rPr>
              <a:t> </a:t>
            </a:r>
            <a:r>
              <a:rPr sz="1050" dirty="0">
                <a:latin typeface="Century Gothic"/>
                <a:cs typeface="Century Gothic"/>
              </a:rPr>
              <a:t>of</a:t>
            </a:r>
            <a:r>
              <a:rPr sz="1050" spc="-5" dirty="0">
                <a:latin typeface="Century Gothic"/>
                <a:cs typeface="Century Gothic"/>
              </a:rPr>
              <a:t> </a:t>
            </a:r>
            <a:r>
              <a:rPr sz="1050" dirty="0">
                <a:latin typeface="Century Gothic"/>
                <a:cs typeface="Century Gothic"/>
              </a:rPr>
              <a:t>the</a:t>
            </a:r>
            <a:r>
              <a:rPr sz="1050" spc="-15" dirty="0">
                <a:latin typeface="Century Gothic"/>
                <a:cs typeface="Century Gothic"/>
              </a:rPr>
              <a:t> </a:t>
            </a:r>
            <a:r>
              <a:rPr sz="1050" spc="-10" dirty="0">
                <a:latin typeface="Century Gothic"/>
                <a:cs typeface="Century Gothic"/>
              </a:rPr>
              <a:t>following </a:t>
            </a:r>
            <a:r>
              <a:rPr sz="1050" dirty="0">
                <a:latin typeface="Century Gothic"/>
                <a:cs typeface="Century Gothic"/>
              </a:rPr>
              <a:t>calendar</a:t>
            </a:r>
            <a:r>
              <a:rPr sz="1050" spc="-60" dirty="0">
                <a:latin typeface="Century Gothic"/>
                <a:cs typeface="Century Gothic"/>
              </a:rPr>
              <a:t> </a:t>
            </a:r>
            <a:r>
              <a:rPr sz="1050" spc="-20" dirty="0">
                <a:latin typeface="Century Gothic"/>
                <a:cs typeface="Century Gothic"/>
              </a:rPr>
              <a:t>year.</a:t>
            </a:r>
            <a:endParaRPr sz="1050" dirty="0">
              <a:latin typeface="Century Gothic"/>
              <a:cs typeface="Century Gothic"/>
            </a:endParaRPr>
          </a:p>
        </p:txBody>
      </p:sp>
      <p:sp>
        <p:nvSpPr>
          <p:cNvPr id="17" name="object 17"/>
          <p:cNvSpPr txBox="1">
            <a:spLocks noGrp="1"/>
          </p:cNvSpPr>
          <p:nvPr>
            <p:ph type="sldNum" sz="quarter" idx="7"/>
          </p:nvPr>
        </p:nvSpPr>
        <p:spPr>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8</a:t>
            </a:r>
            <a:r>
              <a:rPr spc="500" dirty="0"/>
              <a:t> </a:t>
            </a:r>
          </a:p>
        </p:txBody>
      </p:sp>
      <p:sp>
        <p:nvSpPr>
          <p:cNvPr id="14" name="object 14"/>
          <p:cNvSpPr txBox="1"/>
          <p:nvPr/>
        </p:nvSpPr>
        <p:spPr>
          <a:xfrm>
            <a:off x="324713" y="3349498"/>
            <a:ext cx="7091680" cy="529590"/>
          </a:xfrm>
          <a:prstGeom prst="rect">
            <a:avLst/>
          </a:prstGeom>
        </p:spPr>
        <p:txBody>
          <a:bodyPr vert="horz" wrap="square" lIns="0" tIns="12700" rIns="0" bIns="0" rtlCol="0">
            <a:spAutoFit/>
          </a:bodyPr>
          <a:lstStyle/>
          <a:p>
            <a:pPr marL="12700" marR="5080">
              <a:lnSpc>
                <a:spcPct val="100000"/>
              </a:lnSpc>
              <a:spcBef>
                <a:spcPts val="100"/>
              </a:spcBef>
            </a:pPr>
            <a:r>
              <a:rPr sz="1100" dirty="0">
                <a:solidFill>
                  <a:srgbClr val="221F1F"/>
                </a:solidFill>
                <a:latin typeface="Century Gothic"/>
                <a:cs typeface="Century Gothic"/>
              </a:rPr>
              <a:t>As</a:t>
            </a:r>
            <a:r>
              <a:rPr sz="1100" spc="-10" dirty="0">
                <a:solidFill>
                  <a:srgbClr val="221F1F"/>
                </a:solidFill>
                <a:latin typeface="Century Gothic"/>
                <a:cs typeface="Century Gothic"/>
              </a:rPr>
              <a:t> </a:t>
            </a:r>
            <a:r>
              <a:rPr sz="1100" dirty="0">
                <a:solidFill>
                  <a:srgbClr val="221F1F"/>
                </a:solidFill>
                <a:latin typeface="Century Gothic"/>
                <a:cs typeface="Century Gothic"/>
              </a:rPr>
              <a:t>a</a:t>
            </a:r>
            <a:r>
              <a:rPr sz="1100" spc="-20" dirty="0">
                <a:solidFill>
                  <a:srgbClr val="221F1F"/>
                </a:solidFill>
                <a:latin typeface="Century Gothic"/>
                <a:cs typeface="Century Gothic"/>
              </a:rPr>
              <a:t> </a:t>
            </a:r>
            <a:r>
              <a:rPr sz="1100" dirty="0">
                <a:solidFill>
                  <a:srgbClr val="221F1F"/>
                </a:solidFill>
                <a:latin typeface="Century Gothic"/>
                <a:cs typeface="Century Gothic"/>
              </a:rPr>
              <a:t>customer</a:t>
            </a:r>
            <a:r>
              <a:rPr sz="1100" spc="-50" dirty="0">
                <a:solidFill>
                  <a:srgbClr val="221F1F"/>
                </a:solidFill>
                <a:latin typeface="Century Gothic"/>
                <a:cs typeface="Century Gothic"/>
              </a:rPr>
              <a:t> </a:t>
            </a:r>
            <a:r>
              <a:rPr sz="1100" dirty="0">
                <a:solidFill>
                  <a:srgbClr val="221F1F"/>
                </a:solidFill>
                <a:latin typeface="Century Gothic"/>
                <a:cs typeface="Century Gothic"/>
              </a:rPr>
              <a:t>of</a:t>
            </a:r>
            <a:r>
              <a:rPr sz="1100" spc="-10" dirty="0">
                <a:solidFill>
                  <a:srgbClr val="221F1F"/>
                </a:solidFill>
                <a:latin typeface="Century Gothic"/>
                <a:cs typeface="Century Gothic"/>
              </a:rPr>
              <a:t> </a:t>
            </a:r>
            <a:r>
              <a:rPr sz="1100" dirty="0">
                <a:solidFill>
                  <a:srgbClr val="221F1F"/>
                </a:solidFill>
                <a:latin typeface="Century Gothic"/>
                <a:cs typeface="Century Gothic"/>
              </a:rPr>
              <a:t>the</a:t>
            </a:r>
            <a:r>
              <a:rPr sz="1100" spc="-20" dirty="0">
                <a:solidFill>
                  <a:srgbClr val="221F1F"/>
                </a:solidFill>
                <a:latin typeface="Century Gothic"/>
                <a:cs typeface="Century Gothic"/>
              </a:rPr>
              <a:t> </a:t>
            </a:r>
            <a:r>
              <a:rPr sz="1100" dirty="0">
                <a:solidFill>
                  <a:srgbClr val="221F1F"/>
                </a:solidFill>
                <a:latin typeface="Century Gothic"/>
                <a:cs typeface="Century Gothic"/>
              </a:rPr>
              <a:t>Cigna</a:t>
            </a:r>
            <a:r>
              <a:rPr sz="1100" spc="-35" dirty="0">
                <a:solidFill>
                  <a:srgbClr val="221F1F"/>
                </a:solidFill>
                <a:latin typeface="Century Gothic"/>
                <a:cs typeface="Century Gothic"/>
              </a:rPr>
              <a:t> </a:t>
            </a:r>
            <a:r>
              <a:rPr sz="1100" dirty="0">
                <a:solidFill>
                  <a:srgbClr val="221F1F"/>
                </a:solidFill>
                <a:latin typeface="Century Gothic"/>
                <a:cs typeface="Century Gothic"/>
              </a:rPr>
              <a:t>Medical</a:t>
            </a:r>
            <a:r>
              <a:rPr sz="1100" spc="-45" dirty="0">
                <a:solidFill>
                  <a:srgbClr val="221F1F"/>
                </a:solidFill>
                <a:latin typeface="Century Gothic"/>
                <a:cs typeface="Century Gothic"/>
              </a:rPr>
              <a:t> </a:t>
            </a:r>
            <a:r>
              <a:rPr sz="1100" dirty="0">
                <a:solidFill>
                  <a:srgbClr val="221F1F"/>
                </a:solidFill>
                <a:latin typeface="Century Gothic"/>
                <a:cs typeface="Century Gothic"/>
              </a:rPr>
              <a:t>Plan</a:t>
            </a:r>
            <a:r>
              <a:rPr sz="1100" spc="-20" dirty="0">
                <a:solidFill>
                  <a:srgbClr val="221F1F"/>
                </a:solidFill>
                <a:latin typeface="Century Gothic"/>
                <a:cs typeface="Century Gothic"/>
              </a:rPr>
              <a:t> </a:t>
            </a:r>
            <a:r>
              <a:rPr sz="1100" dirty="0">
                <a:solidFill>
                  <a:srgbClr val="221F1F"/>
                </a:solidFill>
                <a:latin typeface="Century Gothic"/>
                <a:cs typeface="Century Gothic"/>
              </a:rPr>
              <a:t>and</a:t>
            </a:r>
            <a:r>
              <a:rPr sz="1100" spc="-35" dirty="0">
                <a:solidFill>
                  <a:srgbClr val="221F1F"/>
                </a:solidFill>
                <a:latin typeface="Century Gothic"/>
                <a:cs typeface="Century Gothic"/>
              </a:rPr>
              <a:t> </a:t>
            </a:r>
            <a:r>
              <a:rPr sz="1100" dirty="0">
                <a:solidFill>
                  <a:srgbClr val="221F1F"/>
                </a:solidFill>
                <a:latin typeface="Century Gothic"/>
                <a:cs typeface="Century Gothic"/>
              </a:rPr>
              <a:t>an</a:t>
            </a:r>
            <a:r>
              <a:rPr sz="1100" spc="-15" dirty="0">
                <a:solidFill>
                  <a:srgbClr val="221F1F"/>
                </a:solidFill>
                <a:latin typeface="Century Gothic"/>
                <a:cs typeface="Century Gothic"/>
              </a:rPr>
              <a:t> </a:t>
            </a:r>
            <a:r>
              <a:rPr sz="1100" dirty="0">
                <a:solidFill>
                  <a:srgbClr val="221F1F"/>
                </a:solidFill>
                <a:latin typeface="Century Gothic"/>
                <a:cs typeface="Century Gothic"/>
              </a:rPr>
              <a:t>employee</a:t>
            </a:r>
            <a:r>
              <a:rPr sz="1100" spc="-45" dirty="0">
                <a:solidFill>
                  <a:srgbClr val="221F1F"/>
                </a:solidFill>
                <a:latin typeface="Century Gothic"/>
                <a:cs typeface="Century Gothic"/>
              </a:rPr>
              <a:t> </a:t>
            </a:r>
            <a:r>
              <a:rPr sz="1100" dirty="0">
                <a:solidFill>
                  <a:srgbClr val="221F1F"/>
                </a:solidFill>
                <a:latin typeface="Century Gothic"/>
                <a:cs typeface="Century Gothic"/>
              </a:rPr>
              <a:t>of</a:t>
            </a:r>
            <a:r>
              <a:rPr sz="1100" spc="-15" dirty="0">
                <a:solidFill>
                  <a:srgbClr val="221F1F"/>
                </a:solidFill>
                <a:latin typeface="Century Gothic"/>
                <a:cs typeface="Century Gothic"/>
              </a:rPr>
              <a:t> </a:t>
            </a:r>
            <a:r>
              <a:rPr sz="1100" dirty="0">
                <a:solidFill>
                  <a:srgbClr val="221F1F"/>
                </a:solidFill>
                <a:latin typeface="Century Gothic"/>
                <a:cs typeface="Century Gothic"/>
              </a:rPr>
              <a:t>Coca-Cola</a:t>
            </a:r>
            <a:r>
              <a:rPr sz="1100" spc="-40" dirty="0">
                <a:solidFill>
                  <a:srgbClr val="221F1F"/>
                </a:solidFill>
                <a:latin typeface="Century Gothic"/>
                <a:cs typeface="Century Gothic"/>
              </a:rPr>
              <a:t> </a:t>
            </a:r>
            <a:r>
              <a:rPr sz="1100" dirty="0">
                <a:solidFill>
                  <a:srgbClr val="221F1F"/>
                </a:solidFill>
                <a:latin typeface="Century Gothic"/>
                <a:cs typeface="Century Gothic"/>
              </a:rPr>
              <a:t>Beverages</a:t>
            </a:r>
            <a:r>
              <a:rPr sz="1100" spc="-55" dirty="0">
                <a:solidFill>
                  <a:srgbClr val="221F1F"/>
                </a:solidFill>
                <a:latin typeface="Century Gothic"/>
                <a:cs typeface="Century Gothic"/>
              </a:rPr>
              <a:t> </a:t>
            </a:r>
            <a:r>
              <a:rPr sz="1100" dirty="0">
                <a:solidFill>
                  <a:srgbClr val="221F1F"/>
                </a:solidFill>
                <a:latin typeface="Century Gothic"/>
                <a:cs typeface="Century Gothic"/>
              </a:rPr>
              <a:t>Northeast,</a:t>
            </a:r>
            <a:r>
              <a:rPr sz="1100" spc="-50" dirty="0">
                <a:solidFill>
                  <a:srgbClr val="221F1F"/>
                </a:solidFill>
                <a:latin typeface="Century Gothic"/>
                <a:cs typeface="Century Gothic"/>
              </a:rPr>
              <a:t> </a:t>
            </a:r>
            <a:r>
              <a:rPr sz="1100" dirty="0">
                <a:solidFill>
                  <a:srgbClr val="221F1F"/>
                </a:solidFill>
                <a:latin typeface="Century Gothic"/>
                <a:cs typeface="Century Gothic"/>
              </a:rPr>
              <a:t>you</a:t>
            </a:r>
            <a:r>
              <a:rPr sz="1100" spc="-35" dirty="0">
                <a:solidFill>
                  <a:srgbClr val="221F1F"/>
                </a:solidFill>
                <a:latin typeface="Century Gothic"/>
                <a:cs typeface="Century Gothic"/>
              </a:rPr>
              <a:t> </a:t>
            </a:r>
            <a:r>
              <a:rPr sz="1100" spc="-25" dirty="0">
                <a:solidFill>
                  <a:srgbClr val="221F1F"/>
                </a:solidFill>
                <a:latin typeface="Century Gothic"/>
                <a:cs typeface="Century Gothic"/>
              </a:rPr>
              <a:t>are </a:t>
            </a:r>
            <a:r>
              <a:rPr sz="1100" dirty="0">
                <a:solidFill>
                  <a:srgbClr val="221F1F"/>
                </a:solidFill>
                <a:latin typeface="Century Gothic"/>
                <a:cs typeface="Century Gothic"/>
              </a:rPr>
              <a:t>eligible</a:t>
            </a:r>
            <a:r>
              <a:rPr sz="1100" spc="-50" dirty="0">
                <a:solidFill>
                  <a:srgbClr val="221F1F"/>
                </a:solidFill>
                <a:latin typeface="Century Gothic"/>
                <a:cs typeface="Century Gothic"/>
              </a:rPr>
              <a:t> </a:t>
            </a:r>
            <a:r>
              <a:rPr sz="1100" dirty="0">
                <a:solidFill>
                  <a:srgbClr val="221F1F"/>
                </a:solidFill>
                <a:latin typeface="Century Gothic"/>
                <a:cs typeface="Century Gothic"/>
              </a:rPr>
              <a:t>for</a:t>
            </a:r>
            <a:r>
              <a:rPr sz="1100" spc="-20" dirty="0">
                <a:solidFill>
                  <a:srgbClr val="221F1F"/>
                </a:solidFill>
                <a:latin typeface="Century Gothic"/>
                <a:cs typeface="Century Gothic"/>
              </a:rPr>
              <a:t> </a:t>
            </a:r>
            <a:r>
              <a:rPr sz="1100" dirty="0">
                <a:solidFill>
                  <a:srgbClr val="221F1F"/>
                </a:solidFill>
                <a:latin typeface="Century Gothic"/>
                <a:cs typeface="Century Gothic"/>
              </a:rPr>
              <a:t>a</a:t>
            </a:r>
            <a:r>
              <a:rPr sz="1100" spc="-15" dirty="0">
                <a:solidFill>
                  <a:srgbClr val="221F1F"/>
                </a:solidFill>
                <a:latin typeface="Century Gothic"/>
                <a:cs typeface="Century Gothic"/>
              </a:rPr>
              <a:t> </a:t>
            </a:r>
            <a:r>
              <a:rPr sz="1100" dirty="0">
                <a:solidFill>
                  <a:srgbClr val="221F1F"/>
                </a:solidFill>
                <a:latin typeface="Century Gothic"/>
                <a:cs typeface="Century Gothic"/>
              </a:rPr>
              <a:t>fitness</a:t>
            </a:r>
            <a:r>
              <a:rPr sz="1100" spc="-35" dirty="0">
                <a:solidFill>
                  <a:srgbClr val="221F1F"/>
                </a:solidFill>
                <a:latin typeface="Century Gothic"/>
                <a:cs typeface="Century Gothic"/>
              </a:rPr>
              <a:t> </a:t>
            </a:r>
            <a:r>
              <a:rPr sz="1100" dirty="0">
                <a:solidFill>
                  <a:srgbClr val="221F1F"/>
                </a:solidFill>
                <a:latin typeface="Century Gothic"/>
                <a:cs typeface="Century Gothic"/>
              </a:rPr>
              <a:t>reimbursement.</a:t>
            </a:r>
            <a:r>
              <a:rPr sz="1100" spc="-45" dirty="0">
                <a:solidFill>
                  <a:srgbClr val="221F1F"/>
                </a:solidFill>
                <a:latin typeface="Century Gothic"/>
                <a:cs typeface="Century Gothic"/>
              </a:rPr>
              <a:t> </a:t>
            </a:r>
            <a:r>
              <a:rPr sz="1100" b="1" dirty="0">
                <a:solidFill>
                  <a:srgbClr val="221F1F"/>
                </a:solidFill>
                <a:latin typeface="Century Gothic"/>
                <a:cs typeface="Century Gothic"/>
              </a:rPr>
              <a:t>The</a:t>
            </a:r>
            <a:r>
              <a:rPr sz="1100" b="1" spc="-15" dirty="0">
                <a:solidFill>
                  <a:srgbClr val="221F1F"/>
                </a:solidFill>
                <a:latin typeface="Century Gothic"/>
                <a:cs typeface="Century Gothic"/>
              </a:rPr>
              <a:t> </a:t>
            </a:r>
            <a:r>
              <a:rPr sz="1100" b="1" dirty="0">
                <a:solidFill>
                  <a:srgbClr val="221F1F"/>
                </a:solidFill>
                <a:latin typeface="Century Gothic"/>
                <a:cs typeface="Century Gothic"/>
              </a:rPr>
              <a:t>maximum</a:t>
            </a:r>
            <a:r>
              <a:rPr sz="1100" b="1" spc="-20" dirty="0">
                <a:solidFill>
                  <a:srgbClr val="221F1F"/>
                </a:solidFill>
                <a:latin typeface="Century Gothic"/>
                <a:cs typeface="Century Gothic"/>
              </a:rPr>
              <a:t> </a:t>
            </a:r>
            <a:r>
              <a:rPr sz="1100" b="1" dirty="0">
                <a:solidFill>
                  <a:srgbClr val="221F1F"/>
                </a:solidFill>
                <a:latin typeface="Century Gothic"/>
                <a:cs typeface="Century Gothic"/>
              </a:rPr>
              <a:t>fitness</a:t>
            </a:r>
            <a:r>
              <a:rPr sz="1100" b="1" spc="-10" dirty="0">
                <a:solidFill>
                  <a:srgbClr val="221F1F"/>
                </a:solidFill>
                <a:latin typeface="Century Gothic"/>
                <a:cs typeface="Century Gothic"/>
              </a:rPr>
              <a:t> </a:t>
            </a:r>
            <a:r>
              <a:rPr sz="1100" b="1" dirty="0">
                <a:solidFill>
                  <a:srgbClr val="221F1F"/>
                </a:solidFill>
                <a:latin typeface="Century Gothic"/>
                <a:cs typeface="Century Gothic"/>
              </a:rPr>
              <a:t>benefit</a:t>
            </a:r>
            <a:r>
              <a:rPr sz="1100" b="1" spc="-40" dirty="0">
                <a:solidFill>
                  <a:srgbClr val="221F1F"/>
                </a:solidFill>
                <a:latin typeface="Century Gothic"/>
                <a:cs typeface="Century Gothic"/>
              </a:rPr>
              <a:t> </a:t>
            </a:r>
            <a:r>
              <a:rPr sz="1100" b="1" dirty="0">
                <a:solidFill>
                  <a:srgbClr val="221F1F"/>
                </a:solidFill>
                <a:latin typeface="Century Gothic"/>
                <a:cs typeface="Century Gothic"/>
              </a:rPr>
              <a:t>is</a:t>
            </a:r>
            <a:r>
              <a:rPr sz="1100" b="1" spc="-5" dirty="0">
                <a:solidFill>
                  <a:srgbClr val="221F1F"/>
                </a:solidFill>
                <a:latin typeface="Century Gothic"/>
                <a:cs typeface="Century Gothic"/>
              </a:rPr>
              <a:t> </a:t>
            </a:r>
            <a:r>
              <a:rPr sz="1100" b="1" dirty="0">
                <a:solidFill>
                  <a:srgbClr val="221F1F"/>
                </a:solidFill>
                <a:latin typeface="Century Gothic"/>
                <a:cs typeface="Century Gothic"/>
              </a:rPr>
              <a:t>$500</a:t>
            </a:r>
            <a:r>
              <a:rPr sz="1100" b="1" spc="-50" dirty="0">
                <a:solidFill>
                  <a:srgbClr val="221F1F"/>
                </a:solidFill>
                <a:latin typeface="Century Gothic"/>
                <a:cs typeface="Century Gothic"/>
              </a:rPr>
              <a:t> </a:t>
            </a:r>
            <a:r>
              <a:rPr sz="1100" b="1" dirty="0">
                <a:solidFill>
                  <a:srgbClr val="221F1F"/>
                </a:solidFill>
                <a:latin typeface="Century Gothic"/>
                <a:cs typeface="Century Gothic"/>
              </a:rPr>
              <a:t>per</a:t>
            </a:r>
            <a:r>
              <a:rPr sz="1100" b="1" spc="-25" dirty="0">
                <a:solidFill>
                  <a:srgbClr val="221F1F"/>
                </a:solidFill>
                <a:latin typeface="Century Gothic"/>
                <a:cs typeface="Century Gothic"/>
              </a:rPr>
              <a:t> </a:t>
            </a:r>
            <a:r>
              <a:rPr sz="1100" b="1" dirty="0">
                <a:solidFill>
                  <a:srgbClr val="221F1F"/>
                </a:solidFill>
                <a:latin typeface="Century Gothic"/>
                <a:cs typeface="Century Gothic"/>
              </a:rPr>
              <a:t>calendar</a:t>
            </a:r>
            <a:r>
              <a:rPr sz="1100" b="1" spc="-45" dirty="0">
                <a:solidFill>
                  <a:srgbClr val="221F1F"/>
                </a:solidFill>
                <a:latin typeface="Century Gothic"/>
                <a:cs typeface="Century Gothic"/>
              </a:rPr>
              <a:t> </a:t>
            </a:r>
            <a:r>
              <a:rPr sz="1100" b="1" dirty="0">
                <a:solidFill>
                  <a:srgbClr val="221F1F"/>
                </a:solidFill>
                <a:latin typeface="Century Gothic"/>
                <a:cs typeface="Century Gothic"/>
              </a:rPr>
              <a:t>year</a:t>
            </a:r>
            <a:r>
              <a:rPr sz="1100" b="1" spc="-25" dirty="0">
                <a:solidFill>
                  <a:srgbClr val="221F1F"/>
                </a:solidFill>
                <a:latin typeface="Century Gothic"/>
                <a:cs typeface="Century Gothic"/>
              </a:rPr>
              <a:t> </a:t>
            </a:r>
            <a:r>
              <a:rPr sz="1100" b="1" dirty="0">
                <a:solidFill>
                  <a:srgbClr val="221F1F"/>
                </a:solidFill>
                <a:latin typeface="Century Gothic"/>
                <a:cs typeface="Century Gothic"/>
              </a:rPr>
              <a:t>per</a:t>
            </a:r>
            <a:r>
              <a:rPr sz="1100" b="1" spc="-20" dirty="0">
                <a:solidFill>
                  <a:srgbClr val="221F1F"/>
                </a:solidFill>
                <a:latin typeface="Century Gothic"/>
                <a:cs typeface="Century Gothic"/>
              </a:rPr>
              <a:t> </a:t>
            </a:r>
            <a:r>
              <a:rPr sz="1100" b="1" spc="-10" dirty="0">
                <a:solidFill>
                  <a:srgbClr val="221F1F"/>
                </a:solidFill>
                <a:latin typeface="Century Gothic"/>
                <a:cs typeface="Century Gothic"/>
              </a:rPr>
              <a:t>medical </a:t>
            </a:r>
            <a:r>
              <a:rPr sz="1100" b="1" dirty="0">
                <a:solidFill>
                  <a:srgbClr val="221F1F"/>
                </a:solidFill>
                <a:latin typeface="Century Gothic"/>
                <a:cs typeface="Century Gothic"/>
              </a:rPr>
              <a:t>plan</a:t>
            </a:r>
            <a:r>
              <a:rPr sz="1100" b="1" spc="-15" dirty="0">
                <a:solidFill>
                  <a:srgbClr val="221F1F"/>
                </a:solidFill>
                <a:latin typeface="Century Gothic"/>
                <a:cs typeface="Century Gothic"/>
              </a:rPr>
              <a:t> </a:t>
            </a:r>
            <a:r>
              <a:rPr sz="1100" b="1" spc="-10" dirty="0">
                <a:solidFill>
                  <a:srgbClr val="221F1F"/>
                </a:solidFill>
                <a:latin typeface="Century Gothic"/>
                <a:cs typeface="Century Gothic"/>
              </a:rPr>
              <a:t>participant.</a:t>
            </a:r>
            <a:r>
              <a:rPr sz="1100" b="1" spc="-30" dirty="0">
                <a:solidFill>
                  <a:srgbClr val="221F1F"/>
                </a:solidFill>
                <a:latin typeface="Century Gothic"/>
                <a:cs typeface="Century Gothic"/>
              </a:rPr>
              <a:t> </a:t>
            </a:r>
            <a:r>
              <a:rPr sz="1100" b="1" dirty="0">
                <a:solidFill>
                  <a:srgbClr val="221F1F"/>
                </a:solidFill>
                <a:latin typeface="Century Gothic"/>
                <a:cs typeface="Century Gothic"/>
              </a:rPr>
              <a:t>Each</a:t>
            </a:r>
            <a:r>
              <a:rPr sz="1100" b="1" spc="-15" dirty="0">
                <a:solidFill>
                  <a:srgbClr val="221F1F"/>
                </a:solidFill>
                <a:latin typeface="Century Gothic"/>
                <a:cs typeface="Century Gothic"/>
              </a:rPr>
              <a:t> </a:t>
            </a:r>
            <a:r>
              <a:rPr sz="1100" b="1" dirty="0">
                <a:solidFill>
                  <a:srgbClr val="221F1F"/>
                </a:solidFill>
                <a:latin typeface="Century Gothic"/>
                <a:cs typeface="Century Gothic"/>
              </a:rPr>
              <a:t>member</a:t>
            </a:r>
            <a:r>
              <a:rPr sz="1100" b="1" spc="-15" dirty="0">
                <a:solidFill>
                  <a:srgbClr val="221F1F"/>
                </a:solidFill>
                <a:latin typeface="Century Gothic"/>
                <a:cs typeface="Century Gothic"/>
              </a:rPr>
              <a:t> </a:t>
            </a:r>
            <a:r>
              <a:rPr sz="1100" b="1" dirty="0">
                <a:solidFill>
                  <a:srgbClr val="221F1F"/>
                </a:solidFill>
                <a:latin typeface="Century Gothic"/>
                <a:cs typeface="Century Gothic"/>
              </a:rPr>
              <a:t>of</a:t>
            </a:r>
            <a:r>
              <a:rPr sz="1100" b="1" spc="-5" dirty="0">
                <a:solidFill>
                  <a:srgbClr val="221F1F"/>
                </a:solidFill>
                <a:latin typeface="Century Gothic"/>
                <a:cs typeface="Century Gothic"/>
              </a:rPr>
              <a:t> </a:t>
            </a:r>
            <a:r>
              <a:rPr sz="1100" b="1" dirty="0">
                <a:solidFill>
                  <a:srgbClr val="221F1F"/>
                </a:solidFill>
                <a:latin typeface="Century Gothic"/>
                <a:cs typeface="Century Gothic"/>
              </a:rPr>
              <a:t>your</a:t>
            </a:r>
            <a:r>
              <a:rPr sz="1100" b="1" spc="-10" dirty="0">
                <a:solidFill>
                  <a:srgbClr val="221F1F"/>
                </a:solidFill>
                <a:latin typeface="Century Gothic"/>
                <a:cs typeface="Century Gothic"/>
              </a:rPr>
              <a:t> </a:t>
            </a:r>
            <a:r>
              <a:rPr sz="1100" b="1" dirty="0">
                <a:solidFill>
                  <a:srgbClr val="221F1F"/>
                </a:solidFill>
                <a:latin typeface="Century Gothic"/>
                <a:cs typeface="Century Gothic"/>
              </a:rPr>
              <a:t>family</a:t>
            </a:r>
            <a:r>
              <a:rPr sz="1100" b="1" spc="-15" dirty="0">
                <a:solidFill>
                  <a:srgbClr val="221F1F"/>
                </a:solidFill>
                <a:latin typeface="Century Gothic"/>
                <a:cs typeface="Century Gothic"/>
              </a:rPr>
              <a:t> </a:t>
            </a:r>
            <a:r>
              <a:rPr sz="1100" b="1" dirty="0">
                <a:solidFill>
                  <a:srgbClr val="221F1F"/>
                </a:solidFill>
                <a:latin typeface="Century Gothic"/>
                <a:cs typeface="Century Gothic"/>
              </a:rPr>
              <a:t>qualifies</a:t>
            </a:r>
            <a:r>
              <a:rPr sz="1100" b="1" spc="-25" dirty="0">
                <a:solidFill>
                  <a:srgbClr val="221F1F"/>
                </a:solidFill>
                <a:latin typeface="Century Gothic"/>
                <a:cs typeface="Century Gothic"/>
              </a:rPr>
              <a:t> </a:t>
            </a:r>
            <a:r>
              <a:rPr sz="1100" b="1" dirty="0">
                <a:solidFill>
                  <a:srgbClr val="221F1F"/>
                </a:solidFill>
                <a:latin typeface="Century Gothic"/>
                <a:cs typeface="Century Gothic"/>
              </a:rPr>
              <a:t>if</a:t>
            </a:r>
            <a:r>
              <a:rPr sz="1100" b="1" spc="-5" dirty="0">
                <a:solidFill>
                  <a:srgbClr val="221F1F"/>
                </a:solidFill>
                <a:latin typeface="Century Gothic"/>
                <a:cs typeface="Century Gothic"/>
              </a:rPr>
              <a:t> </a:t>
            </a:r>
            <a:r>
              <a:rPr sz="1100" b="1" dirty="0">
                <a:solidFill>
                  <a:srgbClr val="221F1F"/>
                </a:solidFill>
                <a:latin typeface="Century Gothic"/>
                <a:cs typeface="Century Gothic"/>
              </a:rPr>
              <a:t>they</a:t>
            </a:r>
            <a:r>
              <a:rPr sz="1100" b="1" spc="-15" dirty="0">
                <a:solidFill>
                  <a:srgbClr val="221F1F"/>
                </a:solidFill>
                <a:latin typeface="Century Gothic"/>
                <a:cs typeface="Century Gothic"/>
              </a:rPr>
              <a:t> </a:t>
            </a:r>
            <a:r>
              <a:rPr sz="1100" b="1" dirty="0">
                <a:solidFill>
                  <a:srgbClr val="221F1F"/>
                </a:solidFill>
                <a:latin typeface="Century Gothic"/>
                <a:cs typeface="Century Gothic"/>
              </a:rPr>
              <a:t>are</a:t>
            </a:r>
            <a:r>
              <a:rPr sz="1100" b="1" spc="-10" dirty="0">
                <a:solidFill>
                  <a:srgbClr val="221F1F"/>
                </a:solidFill>
                <a:latin typeface="Century Gothic"/>
                <a:cs typeface="Century Gothic"/>
              </a:rPr>
              <a:t> </a:t>
            </a:r>
            <a:r>
              <a:rPr sz="1100" b="1" dirty="0">
                <a:solidFill>
                  <a:srgbClr val="221F1F"/>
                </a:solidFill>
                <a:latin typeface="Century Gothic"/>
                <a:cs typeface="Century Gothic"/>
              </a:rPr>
              <a:t>Cigna</a:t>
            </a:r>
            <a:r>
              <a:rPr sz="1100" b="1" spc="-15" dirty="0">
                <a:solidFill>
                  <a:srgbClr val="221F1F"/>
                </a:solidFill>
                <a:latin typeface="Century Gothic"/>
                <a:cs typeface="Century Gothic"/>
              </a:rPr>
              <a:t> </a:t>
            </a:r>
            <a:r>
              <a:rPr sz="1100" b="1" spc="-10" dirty="0">
                <a:solidFill>
                  <a:srgbClr val="221F1F"/>
                </a:solidFill>
                <a:latin typeface="Century Gothic"/>
                <a:cs typeface="Century Gothic"/>
              </a:rPr>
              <a:t>members.</a:t>
            </a:r>
            <a:endParaRPr sz="1100">
              <a:latin typeface="Century Gothic"/>
              <a:cs typeface="Century Gothic"/>
            </a:endParaRPr>
          </a:p>
        </p:txBody>
      </p:sp>
      <p:sp>
        <p:nvSpPr>
          <p:cNvPr id="15" name="object 15"/>
          <p:cNvSpPr txBox="1"/>
          <p:nvPr/>
        </p:nvSpPr>
        <p:spPr>
          <a:xfrm>
            <a:off x="4057269" y="4021073"/>
            <a:ext cx="3420110" cy="1786889"/>
          </a:xfrm>
          <a:prstGeom prst="rect">
            <a:avLst/>
          </a:prstGeom>
        </p:spPr>
        <p:txBody>
          <a:bodyPr vert="horz" wrap="square" lIns="0" tIns="13335" rIns="0" bIns="0" rtlCol="0">
            <a:spAutoFit/>
          </a:bodyPr>
          <a:lstStyle/>
          <a:p>
            <a:pPr marL="12700">
              <a:lnSpc>
                <a:spcPct val="100000"/>
              </a:lnSpc>
              <a:spcBef>
                <a:spcPts val="105"/>
              </a:spcBef>
            </a:pPr>
            <a:r>
              <a:rPr sz="1050" b="1" dirty="0">
                <a:solidFill>
                  <a:srgbClr val="C00000"/>
                </a:solidFill>
                <a:latin typeface="Century Gothic"/>
                <a:cs typeface="Century Gothic"/>
              </a:rPr>
              <a:t>What</a:t>
            </a:r>
            <a:r>
              <a:rPr sz="1050" b="1" spc="-10" dirty="0">
                <a:solidFill>
                  <a:srgbClr val="C00000"/>
                </a:solidFill>
                <a:latin typeface="Century Gothic"/>
                <a:cs typeface="Century Gothic"/>
              </a:rPr>
              <a:t> </a:t>
            </a:r>
            <a:r>
              <a:rPr sz="1050" b="1" dirty="0">
                <a:solidFill>
                  <a:srgbClr val="C00000"/>
                </a:solidFill>
                <a:latin typeface="Century Gothic"/>
                <a:cs typeface="Century Gothic"/>
              </a:rPr>
              <a:t>health</a:t>
            </a:r>
            <a:r>
              <a:rPr sz="1050" b="1" spc="-25" dirty="0">
                <a:solidFill>
                  <a:srgbClr val="C00000"/>
                </a:solidFill>
                <a:latin typeface="Century Gothic"/>
                <a:cs typeface="Century Gothic"/>
              </a:rPr>
              <a:t> </a:t>
            </a:r>
            <a:r>
              <a:rPr sz="1050" b="1" dirty="0">
                <a:solidFill>
                  <a:srgbClr val="C00000"/>
                </a:solidFill>
                <a:latin typeface="Century Gothic"/>
                <a:cs typeface="Century Gothic"/>
              </a:rPr>
              <a:t>clubs</a:t>
            </a:r>
            <a:r>
              <a:rPr sz="1050" b="1" spc="-15" dirty="0">
                <a:solidFill>
                  <a:srgbClr val="C00000"/>
                </a:solidFill>
                <a:latin typeface="Century Gothic"/>
                <a:cs typeface="Century Gothic"/>
              </a:rPr>
              <a:t> </a:t>
            </a:r>
            <a:r>
              <a:rPr sz="1050" b="1" dirty="0">
                <a:solidFill>
                  <a:srgbClr val="C00000"/>
                </a:solidFill>
                <a:latin typeface="Century Gothic"/>
                <a:cs typeface="Century Gothic"/>
              </a:rPr>
              <a:t>do not</a:t>
            </a:r>
            <a:r>
              <a:rPr sz="1050" b="1" spc="-10" dirty="0">
                <a:solidFill>
                  <a:srgbClr val="C00000"/>
                </a:solidFill>
                <a:latin typeface="Century Gothic"/>
                <a:cs typeface="Century Gothic"/>
              </a:rPr>
              <a:t> qualify?</a:t>
            </a:r>
            <a:endParaRPr sz="1050">
              <a:latin typeface="Century Gothic"/>
              <a:cs typeface="Century Gothic"/>
            </a:endParaRPr>
          </a:p>
          <a:p>
            <a:pPr marL="182880" indent="-170180">
              <a:lnSpc>
                <a:spcPct val="100000"/>
              </a:lnSpc>
              <a:buFont typeface="Arial"/>
              <a:buChar char="•"/>
              <a:tabLst>
                <a:tab pos="182880" algn="l"/>
              </a:tabLst>
            </a:pPr>
            <a:r>
              <a:rPr sz="1050" dirty="0">
                <a:solidFill>
                  <a:srgbClr val="221F1F"/>
                </a:solidFill>
                <a:latin typeface="Century Gothic"/>
                <a:cs typeface="Century Gothic"/>
              </a:rPr>
              <a:t>Martial</a:t>
            </a:r>
            <a:r>
              <a:rPr sz="1050" spc="-30" dirty="0">
                <a:solidFill>
                  <a:srgbClr val="221F1F"/>
                </a:solidFill>
                <a:latin typeface="Century Gothic"/>
                <a:cs typeface="Century Gothic"/>
              </a:rPr>
              <a:t> </a:t>
            </a:r>
            <a:r>
              <a:rPr sz="1050" dirty="0">
                <a:solidFill>
                  <a:srgbClr val="221F1F"/>
                </a:solidFill>
                <a:latin typeface="Century Gothic"/>
                <a:cs typeface="Century Gothic"/>
              </a:rPr>
              <a:t>arts</a:t>
            </a:r>
            <a:r>
              <a:rPr sz="1050" spc="-20" dirty="0">
                <a:solidFill>
                  <a:srgbClr val="221F1F"/>
                </a:solidFill>
                <a:latin typeface="Century Gothic"/>
                <a:cs typeface="Century Gothic"/>
              </a:rPr>
              <a:t> </a:t>
            </a:r>
            <a:r>
              <a:rPr sz="1050" spc="-10" dirty="0">
                <a:solidFill>
                  <a:srgbClr val="221F1F"/>
                </a:solidFill>
                <a:latin typeface="Century Gothic"/>
                <a:cs typeface="Century Gothic"/>
              </a:rPr>
              <a:t>centers;</a:t>
            </a:r>
            <a:endParaRPr sz="1050">
              <a:latin typeface="Century Gothic"/>
              <a:cs typeface="Century Gothic"/>
            </a:endParaRPr>
          </a:p>
          <a:p>
            <a:pPr marL="182880" indent="-170180">
              <a:lnSpc>
                <a:spcPct val="100000"/>
              </a:lnSpc>
              <a:buFont typeface="Arial"/>
              <a:buChar char="•"/>
              <a:tabLst>
                <a:tab pos="182880" algn="l"/>
              </a:tabLst>
            </a:pPr>
            <a:r>
              <a:rPr sz="1050" dirty="0">
                <a:solidFill>
                  <a:srgbClr val="221F1F"/>
                </a:solidFill>
                <a:latin typeface="Century Gothic"/>
                <a:cs typeface="Century Gothic"/>
              </a:rPr>
              <a:t>Gymnastic</a:t>
            </a:r>
            <a:r>
              <a:rPr sz="1050" spc="-55" dirty="0">
                <a:solidFill>
                  <a:srgbClr val="221F1F"/>
                </a:solidFill>
                <a:latin typeface="Century Gothic"/>
                <a:cs typeface="Century Gothic"/>
              </a:rPr>
              <a:t> </a:t>
            </a:r>
            <a:r>
              <a:rPr sz="1050" spc="-10" dirty="0">
                <a:solidFill>
                  <a:srgbClr val="221F1F"/>
                </a:solidFill>
                <a:latin typeface="Century Gothic"/>
                <a:cs typeface="Century Gothic"/>
              </a:rPr>
              <a:t>facilities;</a:t>
            </a:r>
            <a:endParaRPr sz="1050">
              <a:latin typeface="Century Gothic"/>
              <a:cs typeface="Century Gothic"/>
            </a:endParaRPr>
          </a:p>
          <a:p>
            <a:pPr marL="182880" indent="-170180">
              <a:lnSpc>
                <a:spcPct val="100000"/>
              </a:lnSpc>
              <a:buFont typeface="Arial"/>
              <a:buChar char="•"/>
              <a:tabLst>
                <a:tab pos="182880" algn="l"/>
              </a:tabLst>
            </a:pPr>
            <a:r>
              <a:rPr sz="1050" dirty="0">
                <a:solidFill>
                  <a:srgbClr val="221F1F"/>
                </a:solidFill>
                <a:latin typeface="Century Gothic"/>
                <a:cs typeface="Century Gothic"/>
              </a:rPr>
              <a:t>Country</a:t>
            </a:r>
            <a:r>
              <a:rPr sz="1050" spc="-60" dirty="0">
                <a:solidFill>
                  <a:srgbClr val="221F1F"/>
                </a:solidFill>
                <a:latin typeface="Century Gothic"/>
                <a:cs typeface="Century Gothic"/>
              </a:rPr>
              <a:t> </a:t>
            </a:r>
            <a:r>
              <a:rPr sz="1050" spc="-10" dirty="0">
                <a:solidFill>
                  <a:srgbClr val="221F1F"/>
                </a:solidFill>
                <a:latin typeface="Century Gothic"/>
                <a:cs typeface="Century Gothic"/>
              </a:rPr>
              <a:t>clubs;</a:t>
            </a:r>
            <a:endParaRPr sz="1050">
              <a:latin typeface="Century Gothic"/>
              <a:cs typeface="Century Gothic"/>
            </a:endParaRPr>
          </a:p>
          <a:p>
            <a:pPr marL="182880" indent="-170180">
              <a:lnSpc>
                <a:spcPct val="100000"/>
              </a:lnSpc>
              <a:buFont typeface="Arial"/>
              <a:buChar char="•"/>
              <a:tabLst>
                <a:tab pos="182880" algn="l"/>
              </a:tabLst>
            </a:pPr>
            <a:r>
              <a:rPr sz="1050" spc="-10" dirty="0">
                <a:solidFill>
                  <a:srgbClr val="221F1F"/>
                </a:solidFill>
                <a:latin typeface="Century Gothic"/>
                <a:cs typeface="Century Gothic"/>
              </a:rPr>
              <a:t>Tennis;</a:t>
            </a:r>
            <a:endParaRPr sz="1050">
              <a:latin typeface="Century Gothic"/>
              <a:cs typeface="Century Gothic"/>
            </a:endParaRPr>
          </a:p>
          <a:p>
            <a:pPr marL="182880" indent="-170180">
              <a:lnSpc>
                <a:spcPct val="100000"/>
              </a:lnSpc>
              <a:buFont typeface="Arial"/>
              <a:buChar char="•"/>
              <a:tabLst>
                <a:tab pos="182880" algn="l"/>
              </a:tabLst>
            </a:pPr>
            <a:r>
              <a:rPr sz="1050" dirty="0">
                <a:solidFill>
                  <a:srgbClr val="221F1F"/>
                </a:solidFill>
                <a:latin typeface="Century Gothic"/>
                <a:cs typeface="Century Gothic"/>
              </a:rPr>
              <a:t>Pool-only</a:t>
            </a:r>
            <a:r>
              <a:rPr sz="1050" spc="-55" dirty="0">
                <a:solidFill>
                  <a:srgbClr val="221F1F"/>
                </a:solidFill>
                <a:latin typeface="Century Gothic"/>
                <a:cs typeface="Century Gothic"/>
              </a:rPr>
              <a:t> </a:t>
            </a:r>
            <a:r>
              <a:rPr sz="1050" spc="-10" dirty="0">
                <a:solidFill>
                  <a:srgbClr val="221F1F"/>
                </a:solidFill>
                <a:latin typeface="Century Gothic"/>
                <a:cs typeface="Century Gothic"/>
              </a:rPr>
              <a:t>facilities;</a:t>
            </a:r>
            <a:endParaRPr sz="1050">
              <a:latin typeface="Century Gothic"/>
              <a:cs typeface="Century Gothic"/>
            </a:endParaRPr>
          </a:p>
          <a:p>
            <a:pPr marL="182880" indent="-170180">
              <a:lnSpc>
                <a:spcPct val="100000"/>
              </a:lnSpc>
              <a:buFont typeface="Arial"/>
              <a:buChar char="•"/>
              <a:tabLst>
                <a:tab pos="182880" algn="l"/>
              </a:tabLst>
            </a:pPr>
            <a:r>
              <a:rPr sz="1050" dirty="0">
                <a:solidFill>
                  <a:srgbClr val="221F1F"/>
                </a:solidFill>
                <a:latin typeface="Century Gothic"/>
                <a:cs typeface="Century Gothic"/>
              </a:rPr>
              <a:t>Social</a:t>
            </a:r>
            <a:r>
              <a:rPr sz="1050" spc="-55" dirty="0">
                <a:solidFill>
                  <a:srgbClr val="221F1F"/>
                </a:solidFill>
                <a:latin typeface="Century Gothic"/>
                <a:cs typeface="Century Gothic"/>
              </a:rPr>
              <a:t> </a:t>
            </a:r>
            <a:r>
              <a:rPr sz="1050" spc="-10" dirty="0">
                <a:solidFill>
                  <a:srgbClr val="221F1F"/>
                </a:solidFill>
                <a:latin typeface="Century Gothic"/>
                <a:cs typeface="Century Gothic"/>
              </a:rPr>
              <a:t>clubs;</a:t>
            </a:r>
            <a:endParaRPr sz="1050">
              <a:latin typeface="Century Gothic"/>
              <a:cs typeface="Century Gothic"/>
            </a:endParaRPr>
          </a:p>
          <a:p>
            <a:pPr marL="182880" indent="-170180">
              <a:lnSpc>
                <a:spcPct val="100000"/>
              </a:lnSpc>
              <a:buFont typeface="Arial"/>
              <a:buChar char="•"/>
              <a:tabLst>
                <a:tab pos="182880" algn="l"/>
              </a:tabLst>
            </a:pPr>
            <a:r>
              <a:rPr sz="1050" dirty="0">
                <a:solidFill>
                  <a:srgbClr val="221F1F"/>
                </a:solidFill>
                <a:latin typeface="Century Gothic"/>
                <a:cs typeface="Century Gothic"/>
              </a:rPr>
              <a:t>Sports</a:t>
            </a:r>
            <a:r>
              <a:rPr sz="1050" spc="-30" dirty="0">
                <a:solidFill>
                  <a:srgbClr val="221F1F"/>
                </a:solidFill>
                <a:latin typeface="Century Gothic"/>
                <a:cs typeface="Century Gothic"/>
              </a:rPr>
              <a:t> </a:t>
            </a:r>
            <a:r>
              <a:rPr sz="1050" dirty="0">
                <a:solidFill>
                  <a:srgbClr val="221F1F"/>
                </a:solidFill>
                <a:latin typeface="Century Gothic"/>
                <a:cs typeface="Century Gothic"/>
              </a:rPr>
              <a:t>teams</a:t>
            </a:r>
            <a:r>
              <a:rPr sz="1050" spc="-35" dirty="0">
                <a:solidFill>
                  <a:srgbClr val="221F1F"/>
                </a:solidFill>
                <a:latin typeface="Century Gothic"/>
                <a:cs typeface="Century Gothic"/>
              </a:rPr>
              <a:t> </a:t>
            </a:r>
            <a:r>
              <a:rPr sz="1050" dirty="0">
                <a:solidFill>
                  <a:srgbClr val="221F1F"/>
                </a:solidFill>
                <a:latin typeface="Century Gothic"/>
                <a:cs typeface="Century Gothic"/>
              </a:rPr>
              <a:t>and</a:t>
            </a:r>
            <a:r>
              <a:rPr sz="1050" spc="-30" dirty="0">
                <a:solidFill>
                  <a:srgbClr val="221F1F"/>
                </a:solidFill>
                <a:latin typeface="Century Gothic"/>
                <a:cs typeface="Century Gothic"/>
              </a:rPr>
              <a:t> </a:t>
            </a:r>
            <a:r>
              <a:rPr sz="1050" spc="-10" dirty="0">
                <a:solidFill>
                  <a:srgbClr val="221F1F"/>
                </a:solidFill>
                <a:latin typeface="Century Gothic"/>
                <a:cs typeface="Century Gothic"/>
              </a:rPr>
              <a:t>leagues;</a:t>
            </a:r>
            <a:endParaRPr sz="1050">
              <a:latin typeface="Century Gothic"/>
              <a:cs typeface="Century Gothic"/>
            </a:endParaRPr>
          </a:p>
          <a:p>
            <a:pPr marL="12700" marR="5080">
              <a:lnSpc>
                <a:spcPct val="100000"/>
              </a:lnSpc>
            </a:pPr>
            <a:r>
              <a:rPr sz="1050" dirty="0">
                <a:solidFill>
                  <a:srgbClr val="221F1F"/>
                </a:solidFill>
                <a:latin typeface="Century Gothic"/>
                <a:cs typeface="Century Gothic"/>
              </a:rPr>
              <a:t>**Fees</a:t>
            </a:r>
            <a:r>
              <a:rPr sz="1050" spc="20" dirty="0">
                <a:solidFill>
                  <a:srgbClr val="221F1F"/>
                </a:solidFill>
                <a:latin typeface="Century Gothic"/>
                <a:cs typeface="Century Gothic"/>
              </a:rPr>
              <a:t> </a:t>
            </a:r>
            <a:r>
              <a:rPr sz="1050" dirty="0">
                <a:solidFill>
                  <a:srgbClr val="221F1F"/>
                </a:solidFill>
                <a:latin typeface="Century Gothic"/>
                <a:cs typeface="Century Gothic"/>
              </a:rPr>
              <a:t>for</a:t>
            </a:r>
            <a:r>
              <a:rPr sz="1050" spc="-50" dirty="0">
                <a:solidFill>
                  <a:srgbClr val="221F1F"/>
                </a:solidFill>
                <a:latin typeface="Century Gothic"/>
                <a:cs typeface="Century Gothic"/>
              </a:rPr>
              <a:t> </a:t>
            </a:r>
            <a:r>
              <a:rPr sz="1050" dirty="0">
                <a:solidFill>
                  <a:srgbClr val="221F1F"/>
                </a:solidFill>
                <a:latin typeface="Century Gothic"/>
                <a:cs typeface="Century Gothic"/>
              </a:rPr>
              <a:t>personal</a:t>
            </a:r>
            <a:r>
              <a:rPr sz="1050" spc="-40" dirty="0">
                <a:solidFill>
                  <a:srgbClr val="221F1F"/>
                </a:solidFill>
                <a:latin typeface="Century Gothic"/>
                <a:cs typeface="Century Gothic"/>
              </a:rPr>
              <a:t> </a:t>
            </a:r>
            <a:r>
              <a:rPr sz="1050" dirty="0">
                <a:solidFill>
                  <a:srgbClr val="221F1F"/>
                </a:solidFill>
                <a:latin typeface="Century Gothic"/>
                <a:cs typeface="Century Gothic"/>
              </a:rPr>
              <a:t>training,</a:t>
            </a:r>
            <a:r>
              <a:rPr sz="1050" spc="-65" dirty="0">
                <a:solidFill>
                  <a:srgbClr val="221F1F"/>
                </a:solidFill>
                <a:latin typeface="Century Gothic"/>
                <a:cs typeface="Century Gothic"/>
              </a:rPr>
              <a:t> </a:t>
            </a:r>
            <a:r>
              <a:rPr sz="1050" dirty="0">
                <a:solidFill>
                  <a:srgbClr val="221F1F"/>
                </a:solidFill>
                <a:latin typeface="Century Gothic"/>
                <a:cs typeface="Century Gothic"/>
              </a:rPr>
              <a:t>lessons,</a:t>
            </a:r>
            <a:r>
              <a:rPr sz="1050" spc="-40" dirty="0">
                <a:solidFill>
                  <a:srgbClr val="221F1F"/>
                </a:solidFill>
                <a:latin typeface="Century Gothic"/>
                <a:cs typeface="Century Gothic"/>
              </a:rPr>
              <a:t> </a:t>
            </a:r>
            <a:r>
              <a:rPr sz="1050" dirty="0">
                <a:solidFill>
                  <a:srgbClr val="221F1F"/>
                </a:solidFill>
                <a:latin typeface="Century Gothic"/>
                <a:cs typeface="Century Gothic"/>
              </a:rPr>
              <a:t>coaching</a:t>
            </a:r>
            <a:r>
              <a:rPr sz="1050" spc="-60" dirty="0">
                <a:solidFill>
                  <a:srgbClr val="221F1F"/>
                </a:solidFill>
                <a:latin typeface="Century Gothic"/>
                <a:cs typeface="Century Gothic"/>
              </a:rPr>
              <a:t> </a:t>
            </a:r>
            <a:r>
              <a:rPr sz="1050" spc="-25" dirty="0">
                <a:solidFill>
                  <a:srgbClr val="221F1F"/>
                </a:solidFill>
                <a:latin typeface="Century Gothic"/>
                <a:cs typeface="Century Gothic"/>
              </a:rPr>
              <a:t>and </a:t>
            </a:r>
            <a:r>
              <a:rPr sz="1050" dirty="0">
                <a:solidFill>
                  <a:srgbClr val="221F1F"/>
                </a:solidFill>
                <a:latin typeface="Century Gothic"/>
                <a:cs typeface="Century Gothic"/>
              </a:rPr>
              <a:t>exercise</a:t>
            </a:r>
            <a:r>
              <a:rPr sz="1050" spc="-20" dirty="0">
                <a:solidFill>
                  <a:srgbClr val="221F1F"/>
                </a:solidFill>
                <a:latin typeface="Century Gothic"/>
                <a:cs typeface="Century Gothic"/>
              </a:rPr>
              <a:t> </a:t>
            </a:r>
            <a:r>
              <a:rPr sz="1050" dirty="0">
                <a:solidFill>
                  <a:srgbClr val="221F1F"/>
                </a:solidFill>
                <a:latin typeface="Century Gothic"/>
                <a:cs typeface="Century Gothic"/>
              </a:rPr>
              <a:t>equipment</a:t>
            </a:r>
            <a:r>
              <a:rPr sz="1050" spc="-45" dirty="0">
                <a:solidFill>
                  <a:srgbClr val="221F1F"/>
                </a:solidFill>
                <a:latin typeface="Century Gothic"/>
                <a:cs typeface="Century Gothic"/>
              </a:rPr>
              <a:t> </a:t>
            </a:r>
            <a:r>
              <a:rPr sz="1050" dirty="0">
                <a:solidFill>
                  <a:srgbClr val="221F1F"/>
                </a:solidFill>
                <a:latin typeface="Century Gothic"/>
                <a:cs typeface="Century Gothic"/>
              </a:rPr>
              <a:t>or</a:t>
            </a:r>
            <a:r>
              <a:rPr sz="1050" spc="-30" dirty="0">
                <a:solidFill>
                  <a:srgbClr val="221F1F"/>
                </a:solidFill>
                <a:latin typeface="Century Gothic"/>
                <a:cs typeface="Century Gothic"/>
              </a:rPr>
              <a:t> </a:t>
            </a:r>
            <a:r>
              <a:rPr sz="1050" dirty="0">
                <a:solidFill>
                  <a:srgbClr val="221F1F"/>
                </a:solidFill>
                <a:latin typeface="Century Gothic"/>
                <a:cs typeface="Century Gothic"/>
              </a:rPr>
              <a:t>clothing</a:t>
            </a:r>
            <a:r>
              <a:rPr sz="1050" spc="-35" dirty="0">
                <a:solidFill>
                  <a:srgbClr val="221F1F"/>
                </a:solidFill>
                <a:latin typeface="Century Gothic"/>
                <a:cs typeface="Century Gothic"/>
              </a:rPr>
              <a:t> </a:t>
            </a:r>
            <a:r>
              <a:rPr sz="1050" dirty="0">
                <a:solidFill>
                  <a:srgbClr val="221F1F"/>
                </a:solidFill>
                <a:latin typeface="Century Gothic"/>
                <a:cs typeface="Century Gothic"/>
              </a:rPr>
              <a:t>purchases</a:t>
            </a:r>
            <a:r>
              <a:rPr sz="1050" spc="-35" dirty="0">
                <a:solidFill>
                  <a:srgbClr val="221F1F"/>
                </a:solidFill>
                <a:latin typeface="Century Gothic"/>
                <a:cs typeface="Century Gothic"/>
              </a:rPr>
              <a:t> </a:t>
            </a:r>
            <a:r>
              <a:rPr sz="1050" dirty="0">
                <a:solidFill>
                  <a:srgbClr val="221F1F"/>
                </a:solidFill>
                <a:latin typeface="Century Gothic"/>
                <a:cs typeface="Century Gothic"/>
              </a:rPr>
              <a:t>will</a:t>
            </a:r>
            <a:r>
              <a:rPr sz="1050" spc="-25" dirty="0">
                <a:solidFill>
                  <a:srgbClr val="221F1F"/>
                </a:solidFill>
                <a:latin typeface="Century Gothic"/>
                <a:cs typeface="Century Gothic"/>
              </a:rPr>
              <a:t> </a:t>
            </a:r>
            <a:r>
              <a:rPr sz="1050" i="1" dirty="0">
                <a:solidFill>
                  <a:srgbClr val="221F1F"/>
                </a:solidFill>
                <a:latin typeface="Century Gothic"/>
                <a:cs typeface="Century Gothic"/>
              </a:rPr>
              <a:t>not</a:t>
            </a:r>
            <a:r>
              <a:rPr sz="1050" i="1" spc="-40" dirty="0">
                <a:solidFill>
                  <a:srgbClr val="221F1F"/>
                </a:solidFill>
                <a:latin typeface="Century Gothic"/>
                <a:cs typeface="Century Gothic"/>
              </a:rPr>
              <a:t> </a:t>
            </a:r>
            <a:r>
              <a:rPr sz="1050" spc="-25" dirty="0">
                <a:solidFill>
                  <a:srgbClr val="221F1F"/>
                </a:solidFill>
                <a:latin typeface="Century Gothic"/>
                <a:cs typeface="Century Gothic"/>
              </a:rPr>
              <a:t>be </a:t>
            </a:r>
            <a:r>
              <a:rPr sz="1050" spc="-10" dirty="0">
                <a:solidFill>
                  <a:srgbClr val="221F1F"/>
                </a:solidFill>
                <a:latin typeface="Century Gothic"/>
                <a:cs typeface="Century Gothic"/>
              </a:rPr>
              <a:t>covered.**</a:t>
            </a:r>
            <a:endParaRPr sz="1050">
              <a:latin typeface="Century Gothic"/>
              <a:cs typeface="Century Gothic"/>
            </a:endParaRPr>
          </a:p>
        </p:txBody>
      </p:sp>
      <p:sp>
        <p:nvSpPr>
          <p:cNvPr id="16" name="object 16"/>
          <p:cNvSpPr txBox="1"/>
          <p:nvPr/>
        </p:nvSpPr>
        <p:spPr>
          <a:xfrm>
            <a:off x="344829" y="7112254"/>
            <a:ext cx="6914287" cy="2477601"/>
          </a:xfrm>
          <a:prstGeom prst="rect">
            <a:avLst/>
          </a:prstGeom>
          <a:ln w="25400">
            <a:solidFill>
              <a:srgbClr val="7E7E7E"/>
            </a:solidFill>
          </a:ln>
        </p:spPr>
        <p:txBody>
          <a:bodyPr vert="horz" wrap="square" lIns="182880" tIns="33020" rIns="0" bIns="0" rtlCol="0" anchor="ctr" anchorCtr="0">
            <a:spAutoFit/>
          </a:bodyPr>
          <a:lstStyle/>
          <a:p>
            <a:pPr marL="182245" lvl="3">
              <a:spcBef>
                <a:spcPts val="260"/>
              </a:spcBef>
            </a:pPr>
            <a:r>
              <a:rPr sz="1050" b="1" dirty="0">
                <a:solidFill>
                  <a:srgbClr val="C00000"/>
                </a:solidFill>
                <a:latin typeface="Century Gothic"/>
                <a:cs typeface="Century Gothic"/>
              </a:rPr>
              <a:t>How</a:t>
            </a:r>
            <a:r>
              <a:rPr sz="1050" b="1" spc="-15" dirty="0">
                <a:solidFill>
                  <a:srgbClr val="C00000"/>
                </a:solidFill>
                <a:latin typeface="Century Gothic"/>
                <a:cs typeface="Century Gothic"/>
              </a:rPr>
              <a:t> </a:t>
            </a:r>
            <a:r>
              <a:rPr sz="1050" b="1" dirty="0">
                <a:solidFill>
                  <a:srgbClr val="C00000"/>
                </a:solidFill>
                <a:latin typeface="Century Gothic"/>
                <a:cs typeface="Century Gothic"/>
              </a:rPr>
              <a:t>to</a:t>
            </a:r>
            <a:r>
              <a:rPr sz="1050" b="1" spc="15" dirty="0">
                <a:solidFill>
                  <a:srgbClr val="C00000"/>
                </a:solidFill>
                <a:latin typeface="Century Gothic"/>
                <a:cs typeface="Century Gothic"/>
              </a:rPr>
              <a:t> </a:t>
            </a:r>
            <a:r>
              <a:rPr sz="1050" b="1" dirty="0">
                <a:solidFill>
                  <a:srgbClr val="C00000"/>
                </a:solidFill>
                <a:latin typeface="Century Gothic"/>
                <a:cs typeface="Century Gothic"/>
              </a:rPr>
              <a:t>submit</a:t>
            </a:r>
            <a:r>
              <a:rPr sz="1050" b="1" spc="-40" dirty="0">
                <a:solidFill>
                  <a:srgbClr val="C00000"/>
                </a:solidFill>
                <a:latin typeface="Century Gothic"/>
                <a:cs typeface="Century Gothic"/>
              </a:rPr>
              <a:t> </a:t>
            </a:r>
            <a:r>
              <a:rPr sz="1050" b="1" dirty="0">
                <a:solidFill>
                  <a:srgbClr val="C00000"/>
                </a:solidFill>
                <a:latin typeface="Century Gothic"/>
                <a:cs typeface="Century Gothic"/>
              </a:rPr>
              <a:t>for</a:t>
            </a:r>
            <a:r>
              <a:rPr sz="1050" b="1" spc="5" dirty="0">
                <a:solidFill>
                  <a:srgbClr val="C00000"/>
                </a:solidFill>
                <a:latin typeface="Century Gothic"/>
                <a:cs typeface="Century Gothic"/>
              </a:rPr>
              <a:t> </a:t>
            </a:r>
            <a:r>
              <a:rPr sz="1050" b="1" spc="-10" dirty="0">
                <a:solidFill>
                  <a:srgbClr val="C00000"/>
                </a:solidFill>
                <a:latin typeface="Century Gothic"/>
                <a:cs typeface="Century Gothic"/>
              </a:rPr>
              <a:t>reimbursement:</a:t>
            </a:r>
            <a:endParaRPr sz="1050" dirty="0">
              <a:latin typeface="Century Gothic"/>
              <a:cs typeface="Century Gothic"/>
            </a:endParaRPr>
          </a:p>
          <a:p>
            <a:pPr lvl="5" algn="l" rtl="0">
              <a:spcBef>
                <a:spcPts val="1200"/>
              </a:spcBef>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Tahoma" panose="020B0604030504040204" pitchFamily="34" charset="0"/>
                <a:cs typeface="Tahoma" panose="020B0604030504040204" pitchFamily="34" charset="0"/>
              </a:rPr>
              <a:t>Download the IncentFit app or visit </a:t>
            </a:r>
            <a:r>
              <a:rPr kumimoji="0" lang="en-US" sz="1200" b="0" i="0" u="none" strike="noStrike" kern="1200" cap="none" spc="0" normalizeH="0" baseline="0" noProof="0" dirty="0">
                <a:ln>
                  <a:noFill/>
                </a:ln>
                <a:solidFill>
                  <a:prstClr val="black"/>
                </a:solidFill>
                <a:effectLst/>
                <a:uLnTx/>
                <a:uFillTx/>
                <a:latin typeface="Calibri Light" panose="020F0302020204030204"/>
                <a:ea typeface="Tahoma" panose="020B0604030504040204" pitchFamily="34" charset="0"/>
                <a:cs typeface="Tahoma" panose="020B0604030504040204" pitchFamily="34" charset="0"/>
                <a:hlinkClick r:id="rId3"/>
              </a:rPr>
              <a:t>https://app.incentfit.com/login</a:t>
            </a:r>
            <a:r>
              <a:rPr kumimoji="0" lang="en-US" sz="1200" b="0" i="0" u="none" strike="noStrike" kern="1200" cap="none" spc="0" normalizeH="0" baseline="0" noProof="0" dirty="0">
                <a:ln>
                  <a:noFill/>
                </a:ln>
                <a:solidFill>
                  <a:prstClr val="black"/>
                </a:solidFill>
                <a:effectLst/>
                <a:uLnTx/>
                <a:uFillTx/>
                <a:latin typeface="Calibri Light" panose="020F0302020204030204"/>
                <a:ea typeface="Tahoma" panose="020B0604030504040204" pitchFamily="34" charset="0"/>
                <a:cs typeface="Tahoma" panose="020B0604030504040204" pitchFamily="34" charset="0"/>
              </a:rPr>
              <a:t>.  Set up an account with IncentFit, including direct deposit information.  Take a photo of your receipt with your phone and upload it to the IncentFit app or website. The photo should include your name, the facility name and amount paid.  You will be asked to confirm a few short questions and submit. </a:t>
            </a:r>
          </a:p>
          <a:p>
            <a:pPr marL="171450" lvl="4" indent="-171450" algn="l" rtl="0">
              <a:buClr>
                <a:srgbClr val="C00000"/>
              </a:buClr>
              <a:buFont typeface="Arial" panose="020B0604020202020204" pitchFamily="34" charset="0"/>
              <a:buChar char="•"/>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Tahoma" panose="020B0604030504040204" pitchFamily="34" charset="0"/>
                <a:cs typeface="Tahoma" panose="020B0604030504040204" pitchFamily="34" charset="0"/>
              </a:rPr>
              <a:t>Processing should take less than a week. </a:t>
            </a:r>
          </a:p>
          <a:p>
            <a:pPr marL="171450" lvl="4" indent="-171450" algn="l" rtl="0">
              <a:buClr>
                <a:srgbClr val="C00000"/>
              </a:buClr>
              <a:buFont typeface="Arial" panose="020B0604020202020204" pitchFamily="34" charset="0"/>
              <a:buChar char="•"/>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Tahoma" panose="020B0604030504040204" pitchFamily="34" charset="0"/>
                <a:cs typeface="Tahoma" panose="020B0604030504040204" pitchFamily="34" charset="0"/>
              </a:rPr>
              <a:t>Reimbursement is based on your total receipts up to $500 per calendar year per medical plan participant. </a:t>
            </a:r>
          </a:p>
          <a:p>
            <a:pPr marL="171450" lvl="4" indent="-171450" algn="l" rtl="0">
              <a:buClr>
                <a:srgbClr val="C00000"/>
              </a:buClr>
              <a:buFont typeface="Arial" panose="020B0604020202020204" pitchFamily="34" charset="0"/>
              <a:buChar char="•"/>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Tahoma" panose="020B0604030504040204" pitchFamily="34" charset="0"/>
                <a:cs typeface="Tahoma" panose="020B0604030504040204" pitchFamily="34" charset="0"/>
              </a:rPr>
              <a:t>Claims must be submitted no later than March 31</a:t>
            </a:r>
            <a:r>
              <a:rPr kumimoji="0" lang="en-US" sz="1200" b="0" i="0" u="none" strike="noStrike" kern="1200" cap="none" spc="0" normalizeH="0" baseline="30000" noProof="0" dirty="0">
                <a:ln>
                  <a:noFill/>
                </a:ln>
                <a:solidFill>
                  <a:prstClr val="black"/>
                </a:solidFill>
                <a:effectLst/>
                <a:uLnTx/>
                <a:uFillTx/>
                <a:latin typeface="Calibri Light" panose="020F0302020204030204"/>
                <a:ea typeface="Tahoma" panose="020B0604030504040204" pitchFamily="34" charset="0"/>
                <a:cs typeface="Tahoma" panose="020B0604030504040204" pitchFamily="34" charset="0"/>
              </a:rPr>
              <a:t>st</a:t>
            </a:r>
            <a:r>
              <a:rPr kumimoji="0" lang="en-US" sz="1200" b="0" i="0" u="none" strike="noStrike" kern="1200" cap="none" spc="0" normalizeH="0" baseline="0" noProof="0" dirty="0">
                <a:ln>
                  <a:noFill/>
                </a:ln>
                <a:solidFill>
                  <a:prstClr val="black"/>
                </a:solidFill>
                <a:effectLst/>
                <a:uLnTx/>
                <a:uFillTx/>
                <a:latin typeface="Calibri Light" panose="020F0302020204030204"/>
                <a:ea typeface="Tahoma" panose="020B0604030504040204" pitchFamily="34" charset="0"/>
                <a:cs typeface="Tahoma" panose="020B0604030504040204" pitchFamily="34" charset="0"/>
              </a:rPr>
              <a:t> of the following calendar year.</a:t>
            </a:r>
          </a:p>
          <a:p>
            <a:pPr marL="171450" lvl="4" indent="-171450" algn="l" rtl="0">
              <a:buClr>
                <a:srgbClr val="C00000"/>
              </a:buClr>
              <a:buFont typeface="Arial" panose="020B0604020202020204" pitchFamily="34" charset="0"/>
              <a:buChar char="•"/>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Tahoma" panose="020B0604030504040204" pitchFamily="34" charset="0"/>
                <a:cs typeface="Tahoma" panose="020B0604030504040204" pitchFamily="34" charset="0"/>
              </a:rPr>
              <a:t>At the time of reimbursement submission, you must be a current Coca-Cola Beverages Northeast employee and be a customer of the Cigna Medical Plan to be eligible. </a:t>
            </a:r>
          </a:p>
          <a:p>
            <a:pPr marR="26034" algn="ctr">
              <a:lnSpc>
                <a:spcPct val="100000"/>
              </a:lnSpc>
              <a:spcBef>
                <a:spcPts val="434"/>
              </a:spcBef>
            </a:pPr>
            <a:endParaRPr sz="1350" dirty="0">
              <a:highlight>
                <a:srgbClr val="FFFF00"/>
              </a:highlight>
              <a:latin typeface="Century Gothic"/>
              <a:cs typeface="Century Gothic"/>
            </a:endParaRPr>
          </a:p>
          <a:p>
            <a:pPr>
              <a:lnSpc>
                <a:spcPct val="100000"/>
              </a:lnSpc>
              <a:spcBef>
                <a:spcPts val="40"/>
              </a:spcBef>
            </a:pPr>
            <a:endParaRPr sz="1350" dirty="0">
              <a:highlight>
                <a:srgbClr val="FFFF00"/>
              </a:highlight>
              <a:latin typeface="Century Gothic"/>
              <a:cs typeface="Century Gothic"/>
            </a:endParaRPr>
          </a:p>
        </p:txBody>
      </p:sp>
      <p:pic>
        <p:nvPicPr>
          <p:cNvPr id="19" name="Picture 18">
            <a:extLst>
              <a:ext uri="{FF2B5EF4-FFF2-40B4-BE49-F238E27FC236}">
                <a16:creationId xmlns:a16="http://schemas.microsoft.com/office/drawing/2014/main" id="{5A445606-8C3A-1EE1-3A17-47ECF1B22D80}"/>
              </a:ext>
            </a:extLst>
          </p:cNvPr>
          <p:cNvPicPr>
            <a:picLocks noChangeAspect="1"/>
          </p:cNvPicPr>
          <p:nvPr/>
        </p:nvPicPr>
        <p:blipFill>
          <a:blip r:embed="rId4"/>
          <a:stretch>
            <a:fillRect/>
          </a:stretch>
        </p:blipFill>
        <p:spPr>
          <a:xfrm>
            <a:off x="5553705" y="56368"/>
            <a:ext cx="1909819" cy="73190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3" name="object 3"/>
          <p:cNvGrpSpPr/>
          <p:nvPr/>
        </p:nvGrpSpPr>
        <p:grpSpPr>
          <a:xfrm>
            <a:off x="0" y="9038843"/>
            <a:ext cx="7772400" cy="1019175"/>
            <a:chOff x="0" y="9038843"/>
            <a:chExt cx="7772400" cy="1019175"/>
          </a:xfrm>
        </p:grpSpPr>
        <p:sp>
          <p:nvSpPr>
            <p:cNvPr id="4" name="object 4"/>
            <p:cNvSpPr/>
            <p:nvPr/>
          </p:nvSpPr>
          <p:spPr>
            <a:xfrm>
              <a:off x="4124896" y="9855707"/>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pic>
          <p:nvPicPr>
            <p:cNvPr id="6" name="object 6"/>
            <p:cNvPicPr/>
            <p:nvPr/>
          </p:nvPicPr>
          <p:blipFill>
            <a:blip r:embed="rId2" cstate="print"/>
            <a:stretch>
              <a:fillRect/>
            </a:stretch>
          </p:blipFill>
          <p:spPr>
            <a:xfrm>
              <a:off x="0" y="9038843"/>
              <a:ext cx="7024116" cy="600456"/>
            </a:xfrm>
            <a:prstGeom prst="rect">
              <a:avLst/>
            </a:prstGeom>
          </p:spPr>
        </p:pic>
        <p:pic>
          <p:nvPicPr>
            <p:cNvPr id="7" name="object 7"/>
            <p:cNvPicPr/>
            <p:nvPr/>
          </p:nvPicPr>
          <p:blipFill>
            <a:blip r:embed="rId3" cstate="print"/>
            <a:stretch>
              <a:fillRect/>
            </a:stretch>
          </p:blipFill>
          <p:spPr>
            <a:xfrm>
              <a:off x="7024116" y="9038843"/>
              <a:ext cx="748283" cy="637032"/>
            </a:xfrm>
            <a:prstGeom prst="rect">
              <a:avLst/>
            </a:prstGeom>
          </p:spPr>
        </p:pic>
      </p:grpSp>
      <p:sp>
        <p:nvSpPr>
          <p:cNvPr id="8" name="object 8"/>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sp>
        <p:nvSpPr>
          <p:cNvPr id="9" name="object 9"/>
          <p:cNvSpPr txBox="1"/>
          <p:nvPr/>
        </p:nvSpPr>
        <p:spPr>
          <a:xfrm>
            <a:off x="293319" y="209803"/>
            <a:ext cx="1762760"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myCigna</a:t>
            </a:r>
            <a:r>
              <a:rPr sz="2000" spc="-15" dirty="0">
                <a:latin typeface="Century Gothic"/>
                <a:cs typeface="Century Gothic"/>
              </a:rPr>
              <a:t> </a:t>
            </a:r>
            <a:r>
              <a:rPr sz="2000" spc="-25" dirty="0">
                <a:latin typeface="Century Gothic"/>
                <a:cs typeface="Century Gothic"/>
              </a:rPr>
              <a:t>App</a:t>
            </a:r>
            <a:endParaRPr sz="2000">
              <a:latin typeface="Century Gothic"/>
              <a:cs typeface="Century Gothic"/>
            </a:endParaRPr>
          </a:p>
        </p:txBody>
      </p:sp>
      <p:sp>
        <p:nvSpPr>
          <p:cNvPr id="10" name="object 10"/>
          <p:cNvSpPr txBox="1"/>
          <p:nvPr/>
        </p:nvSpPr>
        <p:spPr>
          <a:xfrm>
            <a:off x="324713" y="3349498"/>
            <a:ext cx="6891020" cy="3312795"/>
          </a:xfrm>
          <a:prstGeom prst="rect">
            <a:avLst/>
          </a:prstGeom>
        </p:spPr>
        <p:txBody>
          <a:bodyPr vert="horz" wrap="square" lIns="0" tIns="12700" rIns="0" bIns="0" rtlCol="0">
            <a:spAutoFit/>
          </a:bodyPr>
          <a:lstStyle/>
          <a:p>
            <a:pPr marL="12700" marR="5080">
              <a:lnSpc>
                <a:spcPct val="100000"/>
              </a:lnSpc>
              <a:spcBef>
                <a:spcPts val="100"/>
              </a:spcBef>
            </a:pPr>
            <a:r>
              <a:rPr sz="1100" dirty="0">
                <a:latin typeface="Century Gothic"/>
                <a:cs typeface="Century Gothic"/>
              </a:rPr>
              <a:t>Now</a:t>
            </a:r>
            <a:r>
              <a:rPr sz="1100" spc="-25" dirty="0">
                <a:latin typeface="Century Gothic"/>
                <a:cs typeface="Century Gothic"/>
              </a:rPr>
              <a:t> </a:t>
            </a:r>
            <a:r>
              <a:rPr sz="1100" dirty="0">
                <a:latin typeface="Century Gothic"/>
                <a:cs typeface="Century Gothic"/>
              </a:rPr>
              <a:t>it’s</a:t>
            </a:r>
            <a:r>
              <a:rPr sz="1100" spc="-15" dirty="0">
                <a:latin typeface="Century Gothic"/>
                <a:cs typeface="Century Gothic"/>
              </a:rPr>
              <a:t> </a:t>
            </a:r>
            <a:r>
              <a:rPr sz="1100" dirty="0">
                <a:latin typeface="Century Gothic"/>
                <a:cs typeface="Century Gothic"/>
              </a:rPr>
              <a:t>easier</a:t>
            </a:r>
            <a:r>
              <a:rPr sz="1100" spc="-60" dirty="0">
                <a:latin typeface="Century Gothic"/>
                <a:cs typeface="Century Gothic"/>
              </a:rPr>
              <a:t> </a:t>
            </a:r>
            <a:r>
              <a:rPr sz="1100" dirty="0">
                <a:latin typeface="Century Gothic"/>
                <a:cs typeface="Century Gothic"/>
              </a:rPr>
              <a:t>than</a:t>
            </a:r>
            <a:r>
              <a:rPr sz="1100" spc="-5" dirty="0">
                <a:latin typeface="Century Gothic"/>
                <a:cs typeface="Century Gothic"/>
              </a:rPr>
              <a:t> </a:t>
            </a:r>
            <a:r>
              <a:rPr sz="1100" dirty="0">
                <a:latin typeface="Century Gothic"/>
                <a:cs typeface="Century Gothic"/>
              </a:rPr>
              <a:t>ever</a:t>
            </a:r>
            <a:r>
              <a:rPr sz="1100" spc="-45" dirty="0">
                <a:latin typeface="Century Gothic"/>
                <a:cs typeface="Century Gothic"/>
              </a:rPr>
              <a:t> </a:t>
            </a:r>
            <a:r>
              <a:rPr sz="1100" dirty="0">
                <a:latin typeface="Century Gothic"/>
                <a:cs typeface="Century Gothic"/>
              </a:rPr>
              <a:t>to</a:t>
            </a:r>
            <a:r>
              <a:rPr sz="1100" spc="-20" dirty="0">
                <a:latin typeface="Century Gothic"/>
                <a:cs typeface="Century Gothic"/>
              </a:rPr>
              <a:t> </a:t>
            </a:r>
            <a:r>
              <a:rPr sz="1100" dirty="0">
                <a:latin typeface="Century Gothic"/>
                <a:cs typeface="Century Gothic"/>
              </a:rPr>
              <a:t>manage</a:t>
            </a:r>
            <a:r>
              <a:rPr sz="1100" spc="-25" dirty="0">
                <a:latin typeface="Century Gothic"/>
                <a:cs typeface="Century Gothic"/>
              </a:rPr>
              <a:t> </a:t>
            </a:r>
            <a:r>
              <a:rPr sz="1100" dirty="0">
                <a:latin typeface="Century Gothic"/>
                <a:cs typeface="Century Gothic"/>
              </a:rPr>
              <a:t>your</a:t>
            </a:r>
            <a:r>
              <a:rPr sz="1100" spc="-40" dirty="0">
                <a:latin typeface="Century Gothic"/>
                <a:cs typeface="Century Gothic"/>
              </a:rPr>
              <a:t> </a:t>
            </a:r>
            <a:r>
              <a:rPr sz="1100" dirty="0">
                <a:latin typeface="Century Gothic"/>
                <a:cs typeface="Century Gothic"/>
              </a:rPr>
              <a:t>health</a:t>
            </a:r>
            <a:r>
              <a:rPr sz="1100" spc="-20" dirty="0">
                <a:latin typeface="Century Gothic"/>
                <a:cs typeface="Century Gothic"/>
              </a:rPr>
              <a:t> </a:t>
            </a:r>
            <a:r>
              <a:rPr sz="1100" dirty="0">
                <a:latin typeface="Century Gothic"/>
                <a:cs typeface="Century Gothic"/>
              </a:rPr>
              <a:t>and</a:t>
            </a:r>
            <a:r>
              <a:rPr sz="1100" spc="-30" dirty="0">
                <a:latin typeface="Century Gothic"/>
                <a:cs typeface="Century Gothic"/>
              </a:rPr>
              <a:t> </a:t>
            </a:r>
            <a:r>
              <a:rPr sz="1100" dirty="0">
                <a:latin typeface="Century Gothic"/>
                <a:cs typeface="Century Gothic"/>
              </a:rPr>
              <a:t>make</a:t>
            </a:r>
            <a:r>
              <a:rPr sz="1100" spc="-25" dirty="0">
                <a:latin typeface="Century Gothic"/>
                <a:cs typeface="Century Gothic"/>
              </a:rPr>
              <a:t> </a:t>
            </a:r>
            <a:r>
              <a:rPr sz="1100" dirty="0">
                <a:latin typeface="Century Gothic"/>
                <a:cs typeface="Century Gothic"/>
              </a:rPr>
              <a:t>the</a:t>
            </a:r>
            <a:r>
              <a:rPr sz="1100" spc="-20" dirty="0">
                <a:latin typeface="Century Gothic"/>
                <a:cs typeface="Century Gothic"/>
              </a:rPr>
              <a:t> </a:t>
            </a:r>
            <a:r>
              <a:rPr sz="1100" dirty="0">
                <a:latin typeface="Century Gothic"/>
                <a:cs typeface="Century Gothic"/>
              </a:rPr>
              <a:t>most</a:t>
            </a:r>
            <a:r>
              <a:rPr sz="1100" spc="-10" dirty="0">
                <a:latin typeface="Century Gothic"/>
                <a:cs typeface="Century Gothic"/>
              </a:rPr>
              <a:t> </a:t>
            </a:r>
            <a:r>
              <a:rPr sz="1100" dirty="0">
                <a:latin typeface="Century Gothic"/>
                <a:cs typeface="Century Gothic"/>
              </a:rPr>
              <a:t>of</a:t>
            </a:r>
            <a:r>
              <a:rPr sz="1100" spc="-20"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health</a:t>
            </a:r>
            <a:r>
              <a:rPr sz="1100" spc="-30" dirty="0">
                <a:latin typeface="Century Gothic"/>
                <a:cs typeface="Century Gothic"/>
              </a:rPr>
              <a:t> </a:t>
            </a:r>
            <a:r>
              <a:rPr sz="1100" dirty="0">
                <a:latin typeface="Century Gothic"/>
                <a:cs typeface="Century Gothic"/>
              </a:rPr>
              <a:t>plan</a:t>
            </a:r>
            <a:r>
              <a:rPr sz="1100" spc="-30" dirty="0">
                <a:latin typeface="Century Gothic"/>
                <a:cs typeface="Century Gothic"/>
              </a:rPr>
              <a:t> </a:t>
            </a:r>
            <a:r>
              <a:rPr sz="1100" dirty="0">
                <a:latin typeface="Century Gothic"/>
                <a:cs typeface="Century Gothic"/>
              </a:rPr>
              <a:t>on</a:t>
            </a:r>
            <a:r>
              <a:rPr sz="1100" spc="-10" dirty="0">
                <a:latin typeface="Century Gothic"/>
                <a:cs typeface="Century Gothic"/>
              </a:rPr>
              <a:t> </a:t>
            </a:r>
            <a:r>
              <a:rPr sz="1100" spc="-25" dirty="0">
                <a:latin typeface="Century Gothic"/>
                <a:cs typeface="Century Gothic"/>
              </a:rPr>
              <a:t>the </a:t>
            </a:r>
            <a:r>
              <a:rPr sz="1100" b="1" dirty="0">
                <a:latin typeface="Century Gothic"/>
                <a:cs typeface="Century Gothic"/>
              </a:rPr>
              <a:t>myCigna®</a:t>
            </a:r>
            <a:r>
              <a:rPr sz="1100" b="1" spc="-30" dirty="0">
                <a:latin typeface="Century Gothic"/>
                <a:cs typeface="Century Gothic"/>
              </a:rPr>
              <a:t> </a:t>
            </a:r>
            <a:r>
              <a:rPr sz="1100" b="1" dirty="0">
                <a:latin typeface="Century Gothic"/>
                <a:cs typeface="Century Gothic"/>
              </a:rPr>
              <a:t>website</a:t>
            </a:r>
            <a:r>
              <a:rPr sz="1100" b="1" spc="-45" dirty="0">
                <a:latin typeface="Century Gothic"/>
                <a:cs typeface="Century Gothic"/>
              </a:rPr>
              <a:t> </a:t>
            </a:r>
            <a:r>
              <a:rPr sz="1100" b="1" dirty="0">
                <a:latin typeface="Century Gothic"/>
                <a:cs typeface="Century Gothic"/>
              </a:rPr>
              <a:t>and</a:t>
            </a:r>
            <a:r>
              <a:rPr sz="1100" b="1" spc="-20" dirty="0">
                <a:latin typeface="Century Gothic"/>
                <a:cs typeface="Century Gothic"/>
              </a:rPr>
              <a:t> </a:t>
            </a:r>
            <a:r>
              <a:rPr sz="1100" b="1" dirty="0">
                <a:latin typeface="Century Gothic"/>
                <a:cs typeface="Century Gothic"/>
              </a:rPr>
              <a:t>app</a:t>
            </a:r>
            <a:r>
              <a:rPr sz="1100" dirty="0">
                <a:latin typeface="Century Gothic"/>
                <a:cs typeface="Century Gothic"/>
              </a:rPr>
              <a:t>.</a:t>
            </a:r>
            <a:r>
              <a:rPr sz="1100" spc="-55" dirty="0">
                <a:latin typeface="Century Gothic"/>
                <a:cs typeface="Century Gothic"/>
              </a:rPr>
              <a:t> </a:t>
            </a:r>
            <a:r>
              <a:rPr sz="1100" dirty="0">
                <a:latin typeface="Century Gothic"/>
                <a:cs typeface="Century Gothic"/>
              </a:rPr>
              <a:t>From</a:t>
            </a:r>
            <a:r>
              <a:rPr sz="1100" spc="-25" dirty="0">
                <a:latin typeface="Century Gothic"/>
                <a:cs typeface="Century Gothic"/>
              </a:rPr>
              <a:t> </a:t>
            </a:r>
            <a:r>
              <a:rPr sz="1100" dirty="0">
                <a:latin typeface="Century Gothic"/>
                <a:cs typeface="Century Gothic"/>
              </a:rPr>
              <a:t>programs</a:t>
            </a:r>
            <a:r>
              <a:rPr sz="1100" spc="-55" dirty="0">
                <a:latin typeface="Century Gothic"/>
                <a:cs typeface="Century Gothic"/>
              </a:rPr>
              <a:t> </a:t>
            </a:r>
            <a:r>
              <a:rPr sz="1100" dirty="0">
                <a:latin typeface="Century Gothic"/>
                <a:cs typeface="Century Gothic"/>
              </a:rPr>
              <a:t>that</a:t>
            </a:r>
            <a:r>
              <a:rPr sz="1100" spc="-25" dirty="0">
                <a:latin typeface="Century Gothic"/>
                <a:cs typeface="Century Gothic"/>
              </a:rPr>
              <a:t> </a:t>
            </a:r>
            <a:r>
              <a:rPr sz="1100" dirty="0">
                <a:latin typeface="Century Gothic"/>
                <a:cs typeface="Century Gothic"/>
              </a:rPr>
              <a:t>help</a:t>
            </a:r>
            <a:r>
              <a:rPr sz="1100" spc="-30" dirty="0">
                <a:latin typeface="Century Gothic"/>
                <a:cs typeface="Century Gothic"/>
              </a:rPr>
              <a:t> </a:t>
            </a:r>
            <a:r>
              <a:rPr sz="1100" dirty="0">
                <a:latin typeface="Century Gothic"/>
                <a:cs typeface="Century Gothic"/>
              </a:rPr>
              <a:t>improve</a:t>
            </a:r>
            <a:r>
              <a:rPr sz="1100" spc="-40" dirty="0">
                <a:latin typeface="Century Gothic"/>
                <a:cs typeface="Century Gothic"/>
              </a:rPr>
              <a:t> </a:t>
            </a:r>
            <a:r>
              <a:rPr sz="1100" dirty="0">
                <a:latin typeface="Century Gothic"/>
                <a:cs typeface="Century Gothic"/>
              </a:rPr>
              <a:t>your</a:t>
            </a:r>
            <a:r>
              <a:rPr sz="1100" spc="-40" dirty="0">
                <a:latin typeface="Century Gothic"/>
                <a:cs typeface="Century Gothic"/>
              </a:rPr>
              <a:t> </a:t>
            </a:r>
            <a:r>
              <a:rPr sz="1100" dirty="0">
                <a:latin typeface="Century Gothic"/>
                <a:cs typeface="Century Gothic"/>
              </a:rPr>
              <a:t>health</a:t>
            </a:r>
            <a:r>
              <a:rPr sz="1100" spc="-30" dirty="0">
                <a:latin typeface="Century Gothic"/>
                <a:cs typeface="Century Gothic"/>
              </a:rPr>
              <a:t> </a:t>
            </a:r>
            <a:r>
              <a:rPr sz="1100" dirty="0">
                <a:latin typeface="Century Gothic"/>
                <a:cs typeface="Century Gothic"/>
              </a:rPr>
              <a:t>to</a:t>
            </a:r>
            <a:r>
              <a:rPr sz="1100" spc="-25" dirty="0">
                <a:latin typeface="Century Gothic"/>
                <a:cs typeface="Century Gothic"/>
              </a:rPr>
              <a:t> </a:t>
            </a:r>
            <a:r>
              <a:rPr sz="1100" dirty="0">
                <a:latin typeface="Century Gothic"/>
                <a:cs typeface="Century Gothic"/>
              </a:rPr>
              <a:t>tools</a:t>
            </a:r>
            <a:r>
              <a:rPr sz="1100" spc="-20" dirty="0">
                <a:latin typeface="Century Gothic"/>
                <a:cs typeface="Century Gothic"/>
              </a:rPr>
              <a:t> </a:t>
            </a:r>
            <a:r>
              <a:rPr sz="1100" dirty="0">
                <a:latin typeface="Century Gothic"/>
                <a:cs typeface="Century Gothic"/>
              </a:rPr>
              <a:t>that</a:t>
            </a:r>
            <a:r>
              <a:rPr sz="1100" spc="-15" dirty="0">
                <a:latin typeface="Century Gothic"/>
                <a:cs typeface="Century Gothic"/>
              </a:rPr>
              <a:t> </a:t>
            </a:r>
            <a:r>
              <a:rPr sz="1100" dirty="0">
                <a:latin typeface="Century Gothic"/>
                <a:cs typeface="Century Gothic"/>
              </a:rPr>
              <a:t>help</a:t>
            </a:r>
            <a:r>
              <a:rPr sz="1100" spc="-25" dirty="0">
                <a:latin typeface="Century Gothic"/>
                <a:cs typeface="Century Gothic"/>
              </a:rPr>
              <a:t> </a:t>
            </a:r>
            <a:r>
              <a:rPr sz="1100" spc="-10" dirty="0">
                <a:latin typeface="Century Gothic"/>
                <a:cs typeface="Century Gothic"/>
              </a:rPr>
              <a:t>manage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health</a:t>
            </a:r>
            <a:r>
              <a:rPr sz="1100" spc="-30" dirty="0">
                <a:latin typeface="Century Gothic"/>
                <a:cs typeface="Century Gothic"/>
              </a:rPr>
              <a:t> </a:t>
            </a:r>
            <a:r>
              <a:rPr sz="1100" dirty="0">
                <a:latin typeface="Century Gothic"/>
                <a:cs typeface="Century Gothic"/>
              </a:rPr>
              <a:t>spending,</a:t>
            </a:r>
            <a:r>
              <a:rPr sz="1100" spc="-45" dirty="0">
                <a:latin typeface="Century Gothic"/>
                <a:cs typeface="Century Gothic"/>
              </a:rPr>
              <a:t> </a:t>
            </a:r>
            <a:r>
              <a:rPr sz="1100" dirty="0">
                <a:latin typeface="Century Gothic"/>
                <a:cs typeface="Century Gothic"/>
              </a:rPr>
              <a:t>there’s</a:t>
            </a:r>
            <a:r>
              <a:rPr sz="1100" spc="-40" dirty="0">
                <a:latin typeface="Century Gothic"/>
                <a:cs typeface="Century Gothic"/>
              </a:rPr>
              <a:t> </a:t>
            </a:r>
            <a:r>
              <a:rPr sz="1100" dirty="0">
                <a:latin typeface="Century Gothic"/>
                <a:cs typeface="Century Gothic"/>
              </a:rPr>
              <a:t>so</a:t>
            </a:r>
            <a:r>
              <a:rPr sz="1100" spc="-30" dirty="0">
                <a:latin typeface="Century Gothic"/>
                <a:cs typeface="Century Gothic"/>
              </a:rPr>
              <a:t> </a:t>
            </a:r>
            <a:r>
              <a:rPr sz="1100" dirty="0">
                <a:latin typeface="Century Gothic"/>
                <a:cs typeface="Century Gothic"/>
              </a:rPr>
              <a:t>much</a:t>
            </a:r>
            <a:r>
              <a:rPr sz="1100" spc="-20" dirty="0">
                <a:latin typeface="Century Gothic"/>
                <a:cs typeface="Century Gothic"/>
              </a:rPr>
              <a:t> </a:t>
            </a:r>
            <a:r>
              <a:rPr sz="1100" dirty="0">
                <a:latin typeface="Century Gothic"/>
                <a:cs typeface="Century Gothic"/>
              </a:rPr>
              <a:t>you</a:t>
            </a:r>
            <a:r>
              <a:rPr sz="1100" spc="-30" dirty="0">
                <a:latin typeface="Century Gothic"/>
                <a:cs typeface="Century Gothic"/>
              </a:rPr>
              <a:t> </a:t>
            </a:r>
            <a:r>
              <a:rPr sz="1100" dirty="0">
                <a:latin typeface="Century Gothic"/>
                <a:cs typeface="Century Gothic"/>
              </a:rPr>
              <a:t>can</a:t>
            </a:r>
            <a:r>
              <a:rPr sz="1100" spc="-25" dirty="0">
                <a:latin typeface="Century Gothic"/>
                <a:cs typeface="Century Gothic"/>
              </a:rPr>
              <a:t> do.</a:t>
            </a:r>
            <a:endParaRPr sz="1100">
              <a:latin typeface="Century Gothic"/>
              <a:cs typeface="Century Gothic"/>
            </a:endParaRPr>
          </a:p>
          <a:p>
            <a:pPr marL="194945" indent="-169545">
              <a:lnSpc>
                <a:spcPct val="100000"/>
              </a:lnSpc>
              <a:spcBef>
                <a:spcPts val="795"/>
              </a:spcBef>
              <a:buFont typeface="Arial"/>
              <a:buChar char="•"/>
              <a:tabLst>
                <a:tab pos="194945" algn="l"/>
              </a:tabLst>
            </a:pPr>
            <a:r>
              <a:rPr sz="1100" b="1" dirty="0">
                <a:solidFill>
                  <a:srgbClr val="221F1F"/>
                </a:solidFill>
                <a:latin typeface="Century Gothic"/>
                <a:cs typeface="Century Gothic"/>
              </a:rPr>
              <a:t>View,</a:t>
            </a:r>
            <a:r>
              <a:rPr sz="1100" b="1" spc="-25" dirty="0">
                <a:solidFill>
                  <a:srgbClr val="221F1F"/>
                </a:solidFill>
                <a:latin typeface="Century Gothic"/>
                <a:cs typeface="Century Gothic"/>
              </a:rPr>
              <a:t> </a:t>
            </a:r>
            <a:r>
              <a:rPr sz="1100" b="1" dirty="0">
                <a:solidFill>
                  <a:srgbClr val="221F1F"/>
                </a:solidFill>
                <a:latin typeface="Century Gothic"/>
                <a:cs typeface="Century Gothic"/>
              </a:rPr>
              <a:t>print,</a:t>
            </a:r>
            <a:r>
              <a:rPr sz="1100" b="1" spc="-20" dirty="0">
                <a:solidFill>
                  <a:srgbClr val="221F1F"/>
                </a:solidFill>
                <a:latin typeface="Century Gothic"/>
                <a:cs typeface="Century Gothic"/>
              </a:rPr>
              <a:t> </a:t>
            </a:r>
            <a:r>
              <a:rPr sz="1100" b="1" dirty="0">
                <a:solidFill>
                  <a:srgbClr val="221F1F"/>
                </a:solidFill>
                <a:latin typeface="Century Gothic"/>
                <a:cs typeface="Century Gothic"/>
              </a:rPr>
              <a:t>and</a:t>
            </a:r>
            <a:r>
              <a:rPr sz="1100" b="1" spc="-30" dirty="0">
                <a:solidFill>
                  <a:srgbClr val="221F1F"/>
                </a:solidFill>
                <a:latin typeface="Century Gothic"/>
                <a:cs typeface="Century Gothic"/>
              </a:rPr>
              <a:t> </a:t>
            </a:r>
            <a:r>
              <a:rPr sz="1100" b="1" dirty="0">
                <a:solidFill>
                  <a:srgbClr val="221F1F"/>
                </a:solidFill>
                <a:latin typeface="Century Gothic"/>
                <a:cs typeface="Century Gothic"/>
              </a:rPr>
              <a:t>send</a:t>
            </a:r>
            <a:r>
              <a:rPr sz="1100" b="1" spc="-25" dirty="0">
                <a:solidFill>
                  <a:srgbClr val="221F1F"/>
                </a:solidFill>
                <a:latin typeface="Century Gothic"/>
                <a:cs typeface="Century Gothic"/>
              </a:rPr>
              <a:t> </a:t>
            </a:r>
            <a:r>
              <a:rPr sz="1100" b="1" dirty="0">
                <a:solidFill>
                  <a:srgbClr val="221F1F"/>
                </a:solidFill>
                <a:latin typeface="Century Gothic"/>
                <a:cs typeface="Century Gothic"/>
              </a:rPr>
              <a:t>ID</a:t>
            </a:r>
            <a:r>
              <a:rPr sz="1100" b="1" spc="-10" dirty="0">
                <a:solidFill>
                  <a:srgbClr val="221F1F"/>
                </a:solidFill>
                <a:latin typeface="Century Gothic"/>
                <a:cs typeface="Century Gothic"/>
              </a:rPr>
              <a:t> cards*</a:t>
            </a:r>
            <a:endParaRPr sz="1100">
              <a:latin typeface="Century Gothic"/>
              <a:cs typeface="Century Gothic"/>
            </a:endParaRPr>
          </a:p>
          <a:p>
            <a:pPr marL="194945" indent="-169545">
              <a:lnSpc>
                <a:spcPct val="100000"/>
              </a:lnSpc>
              <a:spcBef>
                <a:spcPts val="1320"/>
              </a:spcBef>
              <a:buFont typeface="Arial"/>
              <a:buChar char="•"/>
              <a:tabLst>
                <a:tab pos="194945" algn="l"/>
              </a:tabLst>
            </a:pPr>
            <a:r>
              <a:rPr sz="1100" b="1" dirty="0">
                <a:solidFill>
                  <a:srgbClr val="221F1F"/>
                </a:solidFill>
                <a:latin typeface="Century Gothic"/>
                <a:cs typeface="Century Gothic"/>
              </a:rPr>
              <a:t>Find</a:t>
            </a:r>
            <a:r>
              <a:rPr sz="1100" b="1" spc="-20" dirty="0">
                <a:solidFill>
                  <a:srgbClr val="221F1F"/>
                </a:solidFill>
                <a:latin typeface="Century Gothic"/>
                <a:cs typeface="Century Gothic"/>
              </a:rPr>
              <a:t> </a:t>
            </a:r>
            <a:r>
              <a:rPr sz="1100" b="1" spc="-10" dirty="0">
                <a:solidFill>
                  <a:srgbClr val="221F1F"/>
                </a:solidFill>
                <a:latin typeface="Century Gothic"/>
                <a:cs typeface="Century Gothic"/>
              </a:rPr>
              <a:t>in-</a:t>
            </a:r>
            <a:r>
              <a:rPr sz="1100" b="1" dirty="0">
                <a:solidFill>
                  <a:srgbClr val="221F1F"/>
                </a:solidFill>
                <a:latin typeface="Century Gothic"/>
                <a:cs typeface="Century Gothic"/>
              </a:rPr>
              <a:t>network</a:t>
            </a:r>
            <a:r>
              <a:rPr sz="1100" b="1" spc="-50" dirty="0">
                <a:solidFill>
                  <a:srgbClr val="221F1F"/>
                </a:solidFill>
                <a:latin typeface="Century Gothic"/>
                <a:cs typeface="Century Gothic"/>
              </a:rPr>
              <a:t> </a:t>
            </a:r>
            <a:r>
              <a:rPr sz="1100" b="1" dirty="0">
                <a:solidFill>
                  <a:srgbClr val="221F1F"/>
                </a:solidFill>
                <a:latin typeface="Century Gothic"/>
                <a:cs typeface="Century Gothic"/>
              </a:rPr>
              <a:t>doctors,</a:t>
            </a:r>
            <a:r>
              <a:rPr sz="1100" b="1" spc="-30" dirty="0">
                <a:solidFill>
                  <a:srgbClr val="221F1F"/>
                </a:solidFill>
                <a:latin typeface="Century Gothic"/>
                <a:cs typeface="Century Gothic"/>
              </a:rPr>
              <a:t> </a:t>
            </a:r>
            <a:r>
              <a:rPr sz="1100" b="1" dirty="0">
                <a:solidFill>
                  <a:srgbClr val="221F1F"/>
                </a:solidFill>
                <a:latin typeface="Century Gothic"/>
                <a:cs typeface="Century Gothic"/>
              </a:rPr>
              <a:t>hospitals,</a:t>
            </a:r>
            <a:r>
              <a:rPr sz="1100" b="1" spc="-30" dirty="0">
                <a:solidFill>
                  <a:srgbClr val="221F1F"/>
                </a:solidFill>
                <a:latin typeface="Century Gothic"/>
                <a:cs typeface="Century Gothic"/>
              </a:rPr>
              <a:t> </a:t>
            </a:r>
            <a:r>
              <a:rPr sz="1100" b="1" dirty="0">
                <a:solidFill>
                  <a:srgbClr val="221F1F"/>
                </a:solidFill>
                <a:latin typeface="Century Gothic"/>
                <a:cs typeface="Century Gothic"/>
              </a:rPr>
              <a:t>and</a:t>
            </a:r>
            <a:r>
              <a:rPr sz="1100" b="1" spc="-20" dirty="0">
                <a:solidFill>
                  <a:srgbClr val="221F1F"/>
                </a:solidFill>
                <a:latin typeface="Century Gothic"/>
                <a:cs typeface="Century Gothic"/>
              </a:rPr>
              <a:t> </a:t>
            </a:r>
            <a:r>
              <a:rPr sz="1100" b="1" dirty="0">
                <a:solidFill>
                  <a:srgbClr val="221F1F"/>
                </a:solidFill>
                <a:latin typeface="Century Gothic"/>
                <a:cs typeface="Century Gothic"/>
              </a:rPr>
              <a:t>medical</a:t>
            </a:r>
            <a:r>
              <a:rPr sz="1100" b="1" spc="-30" dirty="0">
                <a:solidFill>
                  <a:srgbClr val="221F1F"/>
                </a:solidFill>
                <a:latin typeface="Century Gothic"/>
                <a:cs typeface="Century Gothic"/>
              </a:rPr>
              <a:t> </a:t>
            </a:r>
            <a:r>
              <a:rPr sz="1100" b="1" spc="-10" dirty="0">
                <a:solidFill>
                  <a:srgbClr val="221F1F"/>
                </a:solidFill>
                <a:latin typeface="Century Gothic"/>
                <a:cs typeface="Century Gothic"/>
              </a:rPr>
              <a:t>services</a:t>
            </a:r>
            <a:endParaRPr sz="1100">
              <a:latin typeface="Century Gothic"/>
              <a:cs typeface="Century Gothic"/>
            </a:endParaRPr>
          </a:p>
          <a:p>
            <a:pPr marL="194945" indent="-169545">
              <a:lnSpc>
                <a:spcPct val="100000"/>
              </a:lnSpc>
              <a:spcBef>
                <a:spcPts val="1325"/>
              </a:spcBef>
              <a:buFont typeface="Arial"/>
              <a:buChar char="•"/>
              <a:tabLst>
                <a:tab pos="194945" algn="l"/>
              </a:tabLst>
            </a:pPr>
            <a:r>
              <a:rPr sz="1100" b="1" dirty="0">
                <a:solidFill>
                  <a:srgbClr val="221F1F"/>
                </a:solidFill>
                <a:latin typeface="Century Gothic"/>
                <a:cs typeface="Century Gothic"/>
              </a:rPr>
              <a:t>Compare</a:t>
            </a:r>
            <a:r>
              <a:rPr sz="1100" b="1" spc="-40" dirty="0">
                <a:solidFill>
                  <a:srgbClr val="221F1F"/>
                </a:solidFill>
                <a:latin typeface="Century Gothic"/>
                <a:cs typeface="Century Gothic"/>
              </a:rPr>
              <a:t> </a:t>
            </a:r>
            <a:r>
              <a:rPr sz="1100" b="1" dirty="0">
                <a:solidFill>
                  <a:srgbClr val="221F1F"/>
                </a:solidFill>
                <a:latin typeface="Century Gothic"/>
                <a:cs typeface="Century Gothic"/>
              </a:rPr>
              <a:t>quality</a:t>
            </a:r>
            <a:r>
              <a:rPr sz="1100" b="1" spc="-40" dirty="0">
                <a:solidFill>
                  <a:srgbClr val="221F1F"/>
                </a:solidFill>
                <a:latin typeface="Century Gothic"/>
                <a:cs typeface="Century Gothic"/>
              </a:rPr>
              <a:t> </a:t>
            </a:r>
            <a:r>
              <a:rPr sz="1100" b="1" dirty="0">
                <a:solidFill>
                  <a:srgbClr val="221F1F"/>
                </a:solidFill>
                <a:latin typeface="Century Gothic"/>
                <a:cs typeface="Century Gothic"/>
              </a:rPr>
              <a:t>of</a:t>
            </a:r>
            <a:r>
              <a:rPr sz="1100" b="1" spc="-20" dirty="0">
                <a:solidFill>
                  <a:srgbClr val="221F1F"/>
                </a:solidFill>
                <a:latin typeface="Century Gothic"/>
                <a:cs typeface="Century Gothic"/>
              </a:rPr>
              <a:t> </a:t>
            </a:r>
            <a:r>
              <a:rPr sz="1100" b="1" dirty="0">
                <a:solidFill>
                  <a:srgbClr val="221F1F"/>
                </a:solidFill>
                <a:latin typeface="Century Gothic"/>
                <a:cs typeface="Century Gothic"/>
              </a:rPr>
              <a:t>care</a:t>
            </a:r>
            <a:r>
              <a:rPr sz="1100" b="1" spc="-25" dirty="0">
                <a:solidFill>
                  <a:srgbClr val="221F1F"/>
                </a:solidFill>
                <a:latin typeface="Century Gothic"/>
                <a:cs typeface="Century Gothic"/>
              </a:rPr>
              <a:t> </a:t>
            </a:r>
            <a:r>
              <a:rPr sz="1100" b="1" dirty="0">
                <a:solidFill>
                  <a:srgbClr val="221F1F"/>
                </a:solidFill>
                <a:latin typeface="Century Gothic"/>
                <a:cs typeface="Century Gothic"/>
              </a:rPr>
              <a:t>information,</a:t>
            </a:r>
            <a:r>
              <a:rPr sz="1100" b="1" spc="-35" dirty="0">
                <a:solidFill>
                  <a:srgbClr val="221F1F"/>
                </a:solidFill>
                <a:latin typeface="Century Gothic"/>
                <a:cs typeface="Century Gothic"/>
              </a:rPr>
              <a:t> </a:t>
            </a:r>
            <a:r>
              <a:rPr sz="1100" b="1" dirty="0">
                <a:solidFill>
                  <a:srgbClr val="221F1F"/>
                </a:solidFill>
                <a:latin typeface="Century Gothic"/>
                <a:cs typeface="Century Gothic"/>
              </a:rPr>
              <a:t>including</a:t>
            </a:r>
            <a:r>
              <a:rPr sz="1100" b="1" spc="-35" dirty="0">
                <a:solidFill>
                  <a:srgbClr val="221F1F"/>
                </a:solidFill>
                <a:latin typeface="Century Gothic"/>
                <a:cs typeface="Century Gothic"/>
              </a:rPr>
              <a:t> </a:t>
            </a:r>
            <a:r>
              <a:rPr sz="1100" b="1" dirty="0">
                <a:solidFill>
                  <a:srgbClr val="221F1F"/>
                </a:solidFill>
                <a:latin typeface="Century Gothic"/>
                <a:cs typeface="Century Gothic"/>
              </a:rPr>
              <a:t>patient</a:t>
            </a:r>
            <a:r>
              <a:rPr sz="1100" b="1" spc="-45" dirty="0">
                <a:solidFill>
                  <a:srgbClr val="221F1F"/>
                </a:solidFill>
                <a:latin typeface="Century Gothic"/>
                <a:cs typeface="Century Gothic"/>
              </a:rPr>
              <a:t> </a:t>
            </a:r>
            <a:r>
              <a:rPr sz="1100" b="1" dirty="0">
                <a:solidFill>
                  <a:srgbClr val="221F1F"/>
                </a:solidFill>
                <a:latin typeface="Century Gothic"/>
                <a:cs typeface="Century Gothic"/>
              </a:rPr>
              <a:t>reviews</a:t>
            </a:r>
            <a:r>
              <a:rPr sz="1100" b="1" spc="-45" dirty="0">
                <a:solidFill>
                  <a:srgbClr val="221F1F"/>
                </a:solidFill>
                <a:latin typeface="Century Gothic"/>
                <a:cs typeface="Century Gothic"/>
              </a:rPr>
              <a:t> </a:t>
            </a:r>
            <a:r>
              <a:rPr sz="1100" b="1" dirty="0">
                <a:solidFill>
                  <a:srgbClr val="221F1F"/>
                </a:solidFill>
                <a:latin typeface="Century Gothic"/>
                <a:cs typeface="Century Gothic"/>
              </a:rPr>
              <a:t>from</a:t>
            </a:r>
            <a:r>
              <a:rPr sz="1100" b="1" spc="-30" dirty="0">
                <a:solidFill>
                  <a:srgbClr val="221F1F"/>
                </a:solidFill>
                <a:latin typeface="Century Gothic"/>
                <a:cs typeface="Century Gothic"/>
              </a:rPr>
              <a:t> </a:t>
            </a:r>
            <a:r>
              <a:rPr sz="1100" b="1" dirty="0">
                <a:solidFill>
                  <a:srgbClr val="221F1F"/>
                </a:solidFill>
                <a:latin typeface="Century Gothic"/>
                <a:cs typeface="Century Gothic"/>
              </a:rPr>
              <a:t>Cigna</a:t>
            </a:r>
            <a:r>
              <a:rPr sz="1100" b="1" spc="-25" dirty="0">
                <a:solidFill>
                  <a:srgbClr val="221F1F"/>
                </a:solidFill>
                <a:latin typeface="Century Gothic"/>
                <a:cs typeface="Century Gothic"/>
              </a:rPr>
              <a:t> </a:t>
            </a:r>
            <a:r>
              <a:rPr sz="1100" b="1" spc="-10" dirty="0">
                <a:solidFill>
                  <a:srgbClr val="221F1F"/>
                </a:solidFill>
                <a:latin typeface="Century Gothic"/>
                <a:cs typeface="Century Gothic"/>
              </a:rPr>
              <a:t>customers</a:t>
            </a:r>
            <a:endParaRPr sz="1100">
              <a:latin typeface="Century Gothic"/>
              <a:cs typeface="Century Gothic"/>
            </a:endParaRPr>
          </a:p>
          <a:p>
            <a:pPr marL="194945" indent="-169545">
              <a:lnSpc>
                <a:spcPct val="100000"/>
              </a:lnSpc>
              <a:spcBef>
                <a:spcPts val="1320"/>
              </a:spcBef>
              <a:buFont typeface="Arial"/>
              <a:buChar char="•"/>
              <a:tabLst>
                <a:tab pos="194945" algn="l"/>
              </a:tabLst>
            </a:pPr>
            <a:r>
              <a:rPr sz="1100" b="1" dirty="0">
                <a:solidFill>
                  <a:srgbClr val="221F1F"/>
                </a:solidFill>
                <a:latin typeface="Century Gothic"/>
                <a:cs typeface="Century Gothic"/>
              </a:rPr>
              <a:t>Manage</a:t>
            </a:r>
            <a:r>
              <a:rPr sz="1100" b="1" spc="-50" dirty="0">
                <a:solidFill>
                  <a:srgbClr val="221F1F"/>
                </a:solidFill>
                <a:latin typeface="Century Gothic"/>
                <a:cs typeface="Century Gothic"/>
              </a:rPr>
              <a:t> </a:t>
            </a:r>
            <a:r>
              <a:rPr sz="1100" b="1" dirty="0">
                <a:solidFill>
                  <a:srgbClr val="221F1F"/>
                </a:solidFill>
                <a:latin typeface="Century Gothic"/>
                <a:cs typeface="Century Gothic"/>
              </a:rPr>
              <a:t>and</a:t>
            </a:r>
            <a:r>
              <a:rPr sz="1100" b="1" spc="-20" dirty="0">
                <a:solidFill>
                  <a:srgbClr val="221F1F"/>
                </a:solidFill>
                <a:latin typeface="Century Gothic"/>
                <a:cs typeface="Century Gothic"/>
              </a:rPr>
              <a:t> </a:t>
            </a:r>
            <a:r>
              <a:rPr sz="1100" b="1" dirty="0">
                <a:solidFill>
                  <a:srgbClr val="221F1F"/>
                </a:solidFill>
                <a:latin typeface="Century Gothic"/>
                <a:cs typeface="Century Gothic"/>
              </a:rPr>
              <a:t>track</a:t>
            </a:r>
            <a:r>
              <a:rPr sz="1100" b="1" spc="-35" dirty="0">
                <a:solidFill>
                  <a:srgbClr val="221F1F"/>
                </a:solidFill>
                <a:latin typeface="Century Gothic"/>
                <a:cs typeface="Century Gothic"/>
              </a:rPr>
              <a:t> </a:t>
            </a:r>
            <a:r>
              <a:rPr sz="1100" b="1" spc="-10" dirty="0">
                <a:solidFill>
                  <a:srgbClr val="221F1F"/>
                </a:solidFill>
                <a:latin typeface="Century Gothic"/>
                <a:cs typeface="Century Gothic"/>
              </a:rPr>
              <a:t>claims</a:t>
            </a:r>
            <a:endParaRPr sz="1100">
              <a:latin typeface="Century Gothic"/>
              <a:cs typeface="Century Gothic"/>
            </a:endParaRPr>
          </a:p>
          <a:p>
            <a:pPr marL="194945" indent="-169545">
              <a:lnSpc>
                <a:spcPct val="100000"/>
              </a:lnSpc>
              <a:spcBef>
                <a:spcPts val="1320"/>
              </a:spcBef>
              <a:buFont typeface="Arial"/>
              <a:buChar char="•"/>
              <a:tabLst>
                <a:tab pos="194945" algn="l"/>
              </a:tabLst>
            </a:pPr>
            <a:r>
              <a:rPr sz="1100" b="1" dirty="0">
                <a:solidFill>
                  <a:srgbClr val="221F1F"/>
                </a:solidFill>
                <a:latin typeface="Century Gothic"/>
                <a:cs typeface="Century Gothic"/>
              </a:rPr>
              <a:t>See</a:t>
            </a:r>
            <a:r>
              <a:rPr sz="1100" b="1" spc="-20" dirty="0">
                <a:solidFill>
                  <a:srgbClr val="221F1F"/>
                </a:solidFill>
                <a:latin typeface="Century Gothic"/>
                <a:cs typeface="Century Gothic"/>
              </a:rPr>
              <a:t> </a:t>
            </a:r>
            <a:r>
              <a:rPr sz="1100" b="1" dirty="0">
                <a:solidFill>
                  <a:srgbClr val="221F1F"/>
                </a:solidFill>
                <a:latin typeface="Century Gothic"/>
                <a:cs typeface="Century Gothic"/>
              </a:rPr>
              <a:t>cost</a:t>
            </a:r>
            <a:r>
              <a:rPr sz="1100" b="1" spc="-30" dirty="0">
                <a:solidFill>
                  <a:srgbClr val="221F1F"/>
                </a:solidFill>
                <a:latin typeface="Century Gothic"/>
                <a:cs typeface="Century Gothic"/>
              </a:rPr>
              <a:t> </a:t>
            </a:r>
            <a:r>
              <a:rPr sz="1100" b="1" dirty="0">
                <a:solidFill>
                  <a:srgbClr val="221F1F"/>
                </a:solidFill>
                <a:latin typeface="Century Gothic"/>
                <a:cs typeface="Century Gothic"/>
              </a:rPr>
              <a:t>estimates</a:t>
            </a:r>
            <a:r>
              <a:rPr sz="1100" b="1" spc="-35" dirty="0">
                <a:solidFill>
                  <a:srgbClr val="221F1F"/>
                </a:solidFill>
                <a:latin typeface="Century Gothic"/>
                <a:cs typeface="Century Gothic"/>
              </a:rPr>
              <a:t> </a:t>
            </a:r>
            <a:r>
              <a:rPr sz="1100" b="1" dirty="0">
                <a:solidFill>
                  <a:srgbClr val="221F1F"/>
                </a:solidFill>
                <a:latin typeface="Century Gothic"/>
                <a:cs typeface="Century Gothic"/>
              </a:rPr>
              <a:t>for</a:t>
            </a:r>
            <a:r>
              <a:rPr sz="1100" b="1" spc="-20" dirty="0">
                <a:solidFill>
                  <a:srgbClr val="221F1F"/>
                </a:solidFill>
                <a:latin typeface="Century Gothic"/>
                <a:cs typeface="Century Gothic"/>
              </a:rPr>
              <a:t> </a:t>
            </a:r>
            <a:r>
              <a:rPr sz="1100" b="1" dirty="0">
                <a:solidFill>
                  <a:srgbClr val="221F1F"/>
                </a:solidFill>
                <a:latin typeface="Century Gothic"/>
                <a:cs typeface="Century Gothic"/>
              </a:rPr>
              <a:t>medical</a:t>
            </a:r>
            <a:r>
              <a:rPr sz="1100" b="1" spc="-35" dirty="0">
                <a:solidFill>
                  <a:srgbClr val="221F1F"/>
                </a:solidFill>
                <a:latin typeface="Century Gothic"/>
                <a:cs typeface="Century Gothic"/>
              </a:rPr>
              <a:t> </a:t>
            </a:r>
            <a:r>
              <a:rPr sz="1100" b="1" spc="-10" dirty="0">
                <a:solidFill>
                  <a:srgbClr val="221F1F"/>
                </a:solidFill>
                <a:latin typeface="Century Gothic"/>
                <a:cs typeface="Century Gothic"/>
              </a:rPr>
              <a:t>procedures</a:t>
            </a:r>
            <a:endParaRPr sz="1100">
              <a:latin typeface="Century Gothic"/>
              <a:cs typeface="Century Gothic"/>
            </a:endParaRPr>
          </a:p>
          <a:p>
            <a:pPr marL="194945" indent="-169545">
              <a:lnSpc>
                <a:spcPct val="100000"/>
              </a:lnSpc>
              <a:spcBef>
                <a:spcPts val="1320"/>
              </a:spcBef>
              <a:buFont typeface="Arial"/>
              <a:buChar char="•"/>
              <a:tabLst>
                <a:tab pos="194945" algn="l"/>
              </a:tabLst>
            </a:pPr>
            <a:r>
              <a:rPr sz="1100" b="1" dirty="0">
                <a:solidFill>
                  <a:srgbClr val="221F1F"/>
                </a:solidFill>
                <a:latin typeface="Century Gothic"/>
                <a:cs typeface="Century Gothic"/>
              </a:rPr>
              <a:t>Use</a:t>
            </a:r>
            <a:r>
              <a:rPr sz="1100" b="1" spc="-20" dirty="0">
                <a:solidFill>
                  <a:srgbClr val="221F1F"/>
                </a:solidFill>
                <a:latin typeface="Century Gothic"/>
                <a:cs typeface="Century Gothic"/>
              </a:rPr>
              <a:t> </a:t>
            </a:r>
            <a:r>
              <a:rPr sz="1100" b="1" dirty="0">
                <a:solidFill>
                  <a:srgbClr val="221F1F"/>
                </a:solidFill>
                <a:latin typeface="Century Gothic"/>
                <a:cs typeface="Century Gothic"/>
              </a:rPr>
              <a:t>the</a:t>
            </a:r>
            <a:r>
              <a:rPr sz="1100" b="1" spc="-15" dirty="0">
                <a:solidFill>
                  <a:srgbClr val="221F1F"/>
                </a:solidFill>
                <a:latin typeface="Century Gothic"/>
                <a:cs typeface="Century Gothic"/>
              </a:rPr>
              <a:t> </a:t>
            </a:r>
            <a:r>
              <a:rPr sz="1100" b="1" dirty="0">
                <a:solidFill>
                  <a:srgbClr val="221F1F"/>
                </a:solidFill>
                <a:latin typeface="Century Gothic"/>
                <a:cs typeface="Century Gothic"/>
              </a:rPr>
              <a:t>click</a:t>
            </a:r>
            <a:r>
              <a:rPr sz="1100" b="1" spc="-20" dirty="0">
                <a:solidFill>
                  <a:srgbClr val="221F1F"/>
                </a:solidFill>
                <a:latin typeface="Century Gothic"/>
                <a:cs typeface="Century Gothic"/>
              </a:rPr>
              <a:t> </a:t>
            </a:r>
            <a:r>
              <a:rPr sz="1100" b="1" dirty="0">
                <a:solidFill>
                  <a:srgbClr val="221F1F"/>
                </a:solidFill>
                <a:latin typeface="Century Gothic"/>
                <a:cs typeface="Century Gothic"/>
              </a:rPr>
              <a:t>chat</a:t>
            </a:r>
            <a:r>
              <a:rPr sz="1100" b="1" spc="-20" dirty="0">
                <a:solidFill>
                  <a:srgbClr val="221F1F"/>
                </a:solidFill>
                <a:latin typeface="Century Gothic"/>
                <a:cs typeface="Century Gothic"/>
              </a:rPr>
              <a:t> </a:t>
            </a:r>
            <a:r>
              <a:rPr sz="1100" b="1" dirty="0">
                <a:solidFill>
                  <a:srgbClr val="221F1F"/>
                </a:solidFill>
                <a:latin typeface="Century Gothic"/>
                <a:cs typeface="Century Gothic"/>
              </a:rPr>
              <a:t>feature</a:t>
            </a:r>
            <a:r>
              <a:rPr sz="1100" b="1" spc="-35" dirty="0">
                <a:solidFill>
                  <a:srgbClr val="221F1F"/>
                </a:solidFill>
                <a:latin typeface="Century Gothic"/>
                <a:cs typeface="Century Gothic"/>
              </a:rPr>
              <a:t> </a:t>
            </a:r>
            <a:r>
              <a:rPr sz="1100" b="1" dirty="0">
                <a:solidFill>
                  <a:srgbClr val="221F1F"/>
                </a:solidFill>
                <a:latin typeface="Century Gothic"/>
                <a:cs typeface="Century Gothic"/>
              </a:rPr>
              <a:t>to</a:t>
            </a:r>
            <a:r>
              <a:rPr sz="1100" b="1" spc="-15" dirty="0">
                <a:solidFill>
                  <a:srgbClr val="221F1F"/>
                </a:solidFill>
                <a:latin typeface="Century Gothic"/>
                <a:cs typeface="Century Gothic"/>
              </a:rPr>
              <a:t> </a:t>
            </a:r>
            <a:r>
              <a:rPr sz="1100" b="1" dirty="0">
                <a:solidFill>
                  <a:srgbClr val="221F1F"/>
                </a:solidFill>
                <a:latin typeface="Century Gothic"/>
                <a:cs typeface="Century Gothic"/>
              </a:rPr>
              <a:t>connect</a:t>
            </a:r>
            <a:r>
              <a:rPr sz="1100" b="1" spc="-35" dirty="0">
                <a:solidFill>
                  <a:srgbClr val="221F1F"/>
                </a:solidFill>
                <a:latin typeface="Century Gothic"/>
                <a:cs typeface="Century Gothic"/>
              </a:rPr>
              <a:t> </a:t>
            </a:r>
            <a:r>
              <a:rPr sz="1100" b="1" dirty="0">
                <a:solidFill>
                  <a:srgbClr val="221F1F"/>
                </a:solidFill>
                <a:latin typeface="Century Gothic"/>
                <a:cs typeface="Century Gothic"/>
              </a:rPr>
              <a:t>with</a:t>
            </a:r>
            <a:r>
              <a:rPr sz="1100" b="1" spc="-30" dirty="0">
                <a:solidFill>
                  <a:srgbClr val="221F1F"/>
                </a:solidFill>
                <a:latin typeface="Century Gothic"/>
                <a:cs typeface="Century Gothic"/>
              </a:rPr>
              <a:t> </a:t>
            </a:r>
            <a:r>
              <a:rPr sz="1100" b="1" dirty="0">
                <a:solidFill>
                  <a:srgbClr val="221F1F"/>
                </a:solidFill>
                <a:latin typeface="Century Gothic"/>
                <a:cs typeface="Century Gothic"/>
              </a:rPr>
              <a:t>a</a:t>
            </a:r>
            <a:r>
              <a:rPr sz="1100" b="1" spc="-15" dirty="0">
                <a:solidFill>
                  <a:srgbClr val="221F1F"/>
                </a:solidFill>
                <a:latin typeface="Century Gothic"/>
                <a:cs typeface="Century Gothic"/>
              </a:rPr>
              <a:t> </a:t>
            </a:r>
            <a:r>
              <a:rPr sz="1100" b="1" dirty="0">
                <a:solidFill>
                  <a:srgbClr val="221F1F"/>
                </a:solidFill>
                <a:latin typeface="Century Gothic"/>
                <a:cs typeface="Century Gothic"/>
              </a:rPr>
              <a:t>live</a:t>
            </a:r>
            <a:r>
              <a:rPr sz="1100" b="1" spc="-25" dirty="0">
                <a:solidFill>
                  <a:srgbClr val="221F1F"/>
                </a:solidFill>
                <a:latin typeface="Century Gothic"/>
                <a:cs typeface="Century Gothic"/>
              </a:rPr>
              <a:t> </a:t>
            </a:r>
            <a:r>
              <a:rPr sz="1100" b="1" dirty="0">
                <a:solidFill>
                  <a:srgbClr val="221F1F"/>
                </a:solidFill>
                <a:latin typeface="Century Gothic"/>
                <a:cs typeface="Century Gothic"/>
              </a:rPr>
              <a:t>Cigna</a:t>
            </a:r>
            <a:r>
              <a:rPr sz="1100" b="1" spc="-15" dirty="0">
                <a:solidFill>
                  <a:srgbClr val="221F1F"/>
                </a:solidFill>
                <a:latin typeface="Century Gothic"/>
                <a:cs typeface="Century Gothic"/>
              </a:rPr>
              <a:t> </a:t>
            </a:r>
            <a:r>
              <a:rPr sz="1100" b="1" spc="-25" dirty="0">
                <a:solidFill>
                  <a:srgbClr val="221F1F"/>
                </a:solidFill>
                <a:latin typeface="Century Gothic"/>
                <a:cs typeface="Century Gothic"/>
              </a:rPr>
              <a:t>rep</a:t>
            </a:r>
            <a:endParaRPr sz="1100">
              <a:latin typeface="Century Gothic"/>
              <a:cs typeface="Century Gothic"/>
            </a:endParaRPr>
          </a:p>
          <a:p>
            <a:pPr marL="25400">
              <a:lnSpc>
                <a:spcPct val="100000"/>
              </a:lnSpc>
              <a:spcBef>
                <a:spcPts val="1320"/>
              </a:spcBef>
            </a:pPr>
            <a:r>
              <a:rPr sz="1100" b="1" dirty="0">
                <a:solidFill>
                  <a:srgbClr val="221F1F"/>
                </a:solidFill>
                <a:latin typeface="Century Gothic"/>
                <a:cs typeface="Century Gothic"/>
              </a:rPr>
              <a:t>Feel</a:t>
            </a:r>
            <a:r>
              <a:rPr sz="1100" b="1" spc="-15" dirty="0">
                <a:solidFill>
                  <a:srgbClr val="221F1F"/>
                </a:solidFill>
                <a:latin typeface="Century Gothic"/>
                <a:cs typeface="Century Gothic"/>
              </a:rPr>
              <a:t> </a:t>
            </a:r>
            <a:r>
              <a:rPr sz="1100" b="1" dirty="0">
                <a:solidFill>
                  <a:srgbClr val="221F1F"/>
                </a:solidFill>
                <a:latin typeface="Century Gothic"/>
                <a:cs typeface="Century Gothic"/>
              </a:rPr>
              <a:t>better</a:t>
            </a:r>
            <a:r>
              <a:rPr sz="1100" b="1" spc="-25" dirty="0">
                <a:solidFill>
                  <a:srgbClr val="221F1F"/>
                </a:solidFill>
                <a:latin typeface="Century Gothic"/>
                <a:cs typeface="Century Gothic"/>
              </a:rPr>
              <a:t> </a:t>
            </a:r>
            <a:r>
              <a:rPr sz="1100" b="1" spc="-10" dirty="0">
                <a:solidFill>
                  <a:srgbClr val="221F1F"/>
                </a:solidFill>
                <a:latin typeface="Century Gothic"/>
                <a:cs typeface="Century Gothic"/>
              </a:rPr>
              <a:t>protected</a:t>
            </a:r>
            <a:endParaRPr sz="1100">
              <a:latin typeface="Century Gothic"/>
              <a:cs typeface="Century Gothic"/>
            </a:endParaRPr>
          </a:p>
          <a:p>
            <a:pPr marL="25400">
              <a:lnSpc>
                <a:spcPct val="100000"/>
              </a:lnSpc>
            </a:pPr>
            <a:r>
              <a:rPr sz="1100" dirty="0">
                <a:solidFill>
                  <a:srgbClr val="221F1F"/>
                </a:solidFill>
                <a:latin typeface="Century Gothic"/>
                <a:cs typeface="Century Gothic"/>
              </a:rPr>
              <a:t>Cigna</a:t>
            </a:r>
            <a:r>
              <a:rPr sz="1100" spc="-40" dirty="0">
                <a:solidFill>
                  <a:srgbClr val="221F1F"/>
                </a:solidFill>
                <a:latin typeface="Century Gothic"/>
                <a:cs typeface="Century Gothic"/>
              </a:rPr>
              <a:t> </a:t>
            </a:r>
            <a:r>
              <a:rPr sz="1100" dirty="0">
                <a:solidFill>
                  <a:srgbClr val="221F1F"/>
                </a:solidFill>
                <a:latin typeface="Century Gothic"/>
                <a:cs typeface="Century Gothic"/>
              </a:rPr>
              <a:t>is</a:t>
            </a:r>
            <a:r>
              <a:rPr sz="1100" spc="-35" dirty="0">
                <a:solidFill>
                  <a:srgbClr val="221F1F"/>
                </a:solidFill>
                <a:latin typeface="Century Gothic"/>
                <a:cs typeface="Century Gothic"/>
              </a:rPr>
              <a:t> </a:t>
            </a:r>
            <a:r>
              <a:rPr sz="1100" dirty="0">
                <a:solidFill>
                  <a:srgbClr val="221F1F"/>
                </a:solidFill>
                <a:latin typeface="Century Gothic"/>
                <a:cs typeface="Century Gothic"/>
              </a:rPr>
              <a:t>as</a:t>
            </a:r>
            <a:r>
              <a:rPr sz="1100" spc="-35" dirty="0">
                <a:solidFill>
                  <a:srgbClr val="221F1F"/>
                </a:solidFill>
                <a:latin typeface="Century Gothic"/>
                <a:cs typeface="Century Gothic"/>
              </a:rPr>
              <a:t> </a:t>
            </a:r>
            <a:r>
              <a:rPr sz="1100" dirty="0">
                <a:solidFill>
                  <a:srgbClr val="221F1F"/>
                </a:solidFill>
                <a:latin typeface="Century Gothic"/>
                <a:cs typeface="Century Gothic"/>
              </a:rPr>
              <a:t>committed</a:t>
            </a:r>
            <a:r>
              <a:rPr sz="1100" spc="-25" dirty="0">
                <a:solidFill>
                  <a:srgbClr val="221F1F"/>
                </a:solidFill>
                <a:latin typeface="Century Gothic"/>
                <a:cs typeface="Century Gothic"/>
              </a:rPr>
              <a:t> </a:t>
            </a:r>
            <a:r>
              <a:rPr sz="1100" dirty="0">
                <a:solidFill>
                  <a:srgbClr val="221F1F"/>
                </a:solidFill>
                <a:latin typeface="Century Gothic"/>
                <a:cs typeface="Century Gothic"/>
              </a:rPr>
              <a:t>to</a:t>
            </a:r>
            <a:r>
              <a:rPr sz="1100" spc="-20" dirty="0">
                <a:solidFill>
                  <a:srgbClr val="221F1F"/>
                </a:solidFill>
                <a:latin typeface="Century Gothic"/>
                <a:cs typeface="Century Gothic"/>
              </a:rPr>
              <a:t> </a:t>
            </a:r>
            <a:r>
              <a:rPr sz="1100" dirty="0">
                <a:solidFill>
                  <a:srgbClr val="221F1F"/>
                </a:solidFill>
                <a:latin typeface="Century Gothic"/>
                <a:cs typeface="Century Gothic"/>
              </a:rPr>
              <a:t>helping</a:t>
            </a:r>
            <a:r>
              <a:rPr sz="1100" spc="-45" dirty="0">
                <a:solidFill>
                  <a:srgbClr val="221F1F"/>
                </a:solidFill>
                <a:latin typeface="Century Gothic"/>
                <a:cs typeface="Century Gothic"/>
              </a:rPr>
              <a:t> </a:t>
            </a:r>
            <a:r>
              <a:rPr sz="1100" dirty="0">
                <a:solidFill>
                  <a:srgbClr val="221F1F"/>
                </a:solidFill>
                <a:latin typeface="Century Gothic"/>
                <a:cs typeface="Century Gothic"/>
              </a:rPr>
              <a:t>protect</a:t>
            </a:r>
            <a:r>
              <a:rPr sz="1100" spc="-55" dirty="0">
                <a:solidFill>
                  <a:srgbClr val="221F1F"/>
                </a:solidFill>
                <a:latin typeface="Century Gothic"/>
                <a:cs typeface="Century Gothic"/>
              </a:rPr>
              <a:t> </a:t>
            </a:r>
            <a:r>
              <a:rPr sz="1100" dirty="0">
                <a:solidFill>
                  <a:srgbClr val="221F1F"/>
                </a:solidFill>
                <a:latin typeface="Century Gothic"/>
                <a:cs typeface="Century Gothic"/>
              </a:rPr>
              <a:t>your</a:t>
            </a:r>
            <a:r>
              <a:rPr sz="1100" spc="-35" dirty="0">
                <a:solidFill>
                  <a:srgbClr val="221F1F"/>
                </a:solidFill>
                <a:latin typeface="Century Gothic"/>
                <a:cs typeface="Century Gothic"/>
              </a:rPr>
              <a:t> </a:t>
            </a:r>
            <a:r>
              <a:rPr sz="1100" dirty="0">
                <a:solidFill>
                  <a:srgbClr val="221F1F"/>
                </a:solidFill>
                <a:latin typeface="Century Gothic"/>
                <a:cs typeface="Century Gothic"/>
              </a:rPr>
              <a:t>health</a:t>
            </a:r>
            <a:r>
              <a:rPr sz="1100" spc="-40" dirty="0">
                <a:solidFill>
                  <a:srgbClr val="221F1F"/>
                </a:solidFill>
                <a:latin typeface="Century Gothic"/>
                <a:cs typeface="Century Gothic"/>
              </a:rPr>
              <a:t> </a:t>
            </a:r>
            <a:r>
              <a:rPr sz="1100" spc="-10" dirty="0">
                <a:solidFill>
                  <a:srgbClr val="221F1F"/>
                </a:solidFill>
                <a:latin typeface="Century Gothic"/>
                <a:cs typeface="Century Gothic"/>
              </a:rPr>
              <a:t>information</a:t>
            </a:r>
            <a:endParaRPr sz="1100">
              <a:latin typeface="Century Gothic"/>
              <a:cs typeface="Century Gothic"/>
            </a:endParaRPr>
          </a:p>
          <a:p>
            <a:pPr marL="25400">
              <a:lnSpc>
                <a:spcPct val="100000"/>
              </a:lnSpc>
            </a:pPr>
            <a:r>
              <a:rPr sz="1100" dirty="0">
                <a:solidFill>
                  <a:srgbClr val="221F1F"/>
                </a:solidFill>
                <a:latin typeface="Century Gothic"/>
                <a:cs typeface="Century Gothic"/>
              </a:rPr>
              <a:t>as</a:t>
            </a:r>
            <a:r>
              <a:rPr sz="1100" spc="-25" dirty="0">
                <a:solidFill>
                  <a:srgbClr val="221F1F"/>
                </a:solidFill>
                <a:latin typeface="Century Gothic"/>
                <a:cs typeface="Century Gothic"/>
              </a:rPr>
              <a:t> </a:t>
            </a:r>
            <a:r>
              <a:rPr sz="1100" dirty="0">
                <a:solidFill>
                  <a:srgbClr val="221F1F"/>
                </a:solidFill>
                <a:latin typeface="Century Gothic"/>
                <a:cs typeface="Century Gothic"/>
              </a:rPr>
              <a:t>we</a:t>
            </a:r>
            <a:r>
              <a:rPr sz="1100" spc="-25" dirty="0">
                <a:solidFill>
                  <a:srgbClr val="221F1F"/>
                </a:solidFill>
                <a:latin typeface="Century Gothic"/>
                <a:cs typeface="Century Gothic"/>
              </a:rPr>
              <a:t> </a:t>
            </a:r>
            <a:r>
              <a:rPr sz="1100" dirty="0">
                <a:solidFill>
                  <a:srgbClr val="221F1F"/>
                </a:solidFill>
                <a:latin typeface="Century Gothic"/>
                <a:cs typeface="Century Gothic"/>
              </a:rPr>
              <a:t>are</a:t>
            </a:r>
            <a:r>
              <a:rPr sz="1100" spc="-40" dirty="0">
                <a:solidFill>
                  <a:srgbClr val="221F1F"/>
                </a:solidFill>
                <a:latin typeface="Century Gothic"/>
                <a:cs typeface="Century Gothic"/>
              </a:rPr>
              <a:t> </a:t>
            </a:r>
            <a:r>
              <a:rPr sz="1100" dirty="0">
                <a:solidFill>
                  <a:srgbClr val="221F1F"/>
                </a:solidFill>
                <a:latin typeface="Century Gothic"/>
                <a:cs typeface="Century Gothic"/>
              </a:rPr>
              <a:t>to</a:t>
            </a:r>
            <a:r>
              <a:rPr sz="1100" spc="-10" dirty="0">
                <a:solidFill>
                  <a:srgbClr val="221F1F"/>
                </a:solidFill>
                <a:latin typeface="Century Gothic"/>
                <a:cs typeface="Century Gothic"/>
              </a:rPr>
              <a:t> </a:t>
            </a:r>
            <a:r>
              <a:rPr sz="1100" dirty="0">
                <a:solidFill>
                  <a:srgbClr val="221F1F"/>
                </a:solidFill>
                <a:latin typeface="Century Gothic"/>
                <a:cs typeface="Century Gothic"/>
              </a:rPr>
              <a:t>protecting</a:t>
            </a:r>
            <a:r>
              <a:rPr sz="1100" spc="-35" dirty="0">
                <a:solidFill>
                  <a:srgbClr val="221F1F"/>
                </a:solidFill>
                <a:latin typeface="Century Gothic"/>
                <a:cs typeface="Century Gothic"/>
              </a:rPr>
              <a:t> </a:t>
            </a:r>
            <a:r>
              <a:rPr sz="1100" dirty="0">
                <a:solidFill>
                  <a:srgbClr val="221F1F"/>
                </a:solidFill>
                <a:latin typeface="Century Gothic"/>
                <a:cs typeface="Century Gothic"/>
              </a:rPr>
              <a:t>your</a:t>
            </a:r>
            <a:r>
              <a:rPr sz="1100" spc="-40" dirty="0">
                <a:solidFill>
                  <a:srgbClr val="221F1F"/>
                </a:solidFill>
                <a:latin typeface="Century Gothic"/>
                <a:cs typeface="Century Gothic"/>
              </a:rPr>
              <a:t> </a:t>
            </a:r>
            <a:r>
              <a:rPr sz="1100" dirty="0">
                <a:solidFill>
                  <a:srgbClr val="221F1F"/>
                </a:solidFill>
                <a:latin typeface="Century Gothic"/>
                <a:cs typeface="Century Gothic"/>
              </a:rPr>
              <a:t>health</a:t>
            </a:r>
            <a:r>
              <a:rPr sz="1100" spc="-20" dirty="0">
                <a:solidFill>
                  <a:srgbClr val="221F1F"/>
                </a:solidFill>
                <a:latin typeface="Century Gothic"/>
                <a:cs typeface="Century Gothic"/>
              </a:rPr>
              <a:t> </a:t>
            </a:r>
            <a:r>
              <a:rPr sz="1100" dirty="0">
                <a:solidFill>
                  <a:srgbClr val="221F1F"/>
                </a:solidFill>
                <a:latin typeface="Century Gothic"/>
                <a:cs typeface="Century Gothic"/>
              </a:rPr>
              <a:t>and</a:t>
            </a:r>
            <a:r>
              <a:rPr sz="1100" spc="-30" dirty="0">
                <a:solidFill>
                  <a:srgbClr val="221F1F"/>
                </a:solidFill>
                <a:latin typeface="Century Gothic"/>
                <a:cs typeface="Century Gothic"/>
              </a:rPr>
              <a:t> </a:t>
            </a:r>
            <a:r>
              <a:rPr sz="1100" dirty="0">
                <a:solidFill>
                  <a:srgbClr val="221F1F"/>
                </a:solidFill>
                <a:latin typeface="Century Gothic"/>
                <a:cs typeface="Century Gothic"/>
              </a:rPr>
              <a:t>well-being.</a:t>
            </a:r>
            <a:r>
              <a:rPr sz="1100" spc="-55" dirty="0">
                <a:solidFill>
                  <a:srgbClr val="221F1F"/>
                </a:solidFill>
                <a:latin typeface="Century Gothic"/>
                <a:cs typeface="Century Gothic"/>
              </a:rPr>
              <a:t> </a:t>
            </a:r>
            <a:r>
              <a:rPr sz="1100" dirty="0">
                <a:solidFill>
                  <a:srgbClr val="221F1F"/>
                </a:solidFill>
                <a:latin typeface="Century Gothic"/>
                <a:cs typeface="Century Gothic"/>
              </a:rPr>
              <a:t>That’s</a:t>
            </a:r>
            <a:r>
              <a:rPr sz="1100" spc="-15" dirty="0">
                <a:solidFill>
                  <a:srgbClr val="221F1F"/>
                </a:solidFill>
                <a:latin typeface="Century Gothic"/>
                <a:cs typeface="Century Gothic"/>
              </a:rPr>
              <a:t> </a:t>
            </a:r>
            <a:r>
              <a:rPr sz="1100" dirty="0">
                <a:solidFill>
                  <a:srgbClr val="221F1F"/>
                </a:solidFill>
                <a:latin typeface="Century Gothic"/>
                <a:cs typeface="Century Gothic"/>
              </a:rPr>
              <a:t>why</a:t>
            </a:r>
            <a:r>
              <a:rPr sz="1100" spc="-20" dirty="0">
                <a:solidFill>
                  <a:srgbClr val="221F1F"/>
                </a:solidFill>
                <a:latin typeface="Century Gothic"/>
                <a:cs typeface="Century Gothic"/>
              </a:rPr>
              <a:t> </a:t>
            </a:r>
            <a:r>
              <a:rPr sz="1100" dirty="0">
                <a:solidFill>
                  <a:srgbClr val="221F1F"/>
                </a:solidFill>
                <a:latin typeface="Century Gothic"/>
                <a:cs typeface="Century Gothic"/>
              </a:rPr>
              <a:t>we</a:t>
            </a:r>
            <a:r>
              <a:rPr sz="1100" spc="-25" dirty="0">
                <a:solidFill>
                  <a:srgbClr val="221F1F"/>
                </a:solidFill>
                <a:latin typeface="Century Gothic"/>
                <a:cs typeface="Century Gothic"/>
              </a:rPr>
              <a:t> </a:t>
            </a:r>
            <a:r>
              <a:rPr sz="1100" dirty="0">
                <a:solidFill>
                  <a:srgbClr val="221F1F"/>
                </a:solidFill>
                <a:latin typeface="Century Gothic"/>
                <a:cs typeface="Century Gothic"/>
              </a:rPr>
              <a:t>take</a:t>
            </a:r>
            <a:r>
              <a:rPr sz="1100" spc="-30" dirty="0">
                <a:solidFill>
                  <a:srgbClr val="221F1F"/>
                </a:solidFill>
                <a:latin typeface="Century Gothic"/>
                <a:cs typeface="Century Gothic"/>
              </a:rPr>
              <a:t> </a:t>
            </a:r>
            <a:r>
              <a:rPr sz="1100" dirty="0">
                <a:solidFill>
                  <a:srgbClr val="221F1F"/>
                </a:solidFill>
                <a:latin typeface="Century Gothic"/>
                <a:cs typeface="Century Gothic"/>
              </a:rPr>
              <a:t>certain</a:t>
            </a:r>
            <a:r>
              <a:rPr sz="1100" spc="-35" dirty="0">
                <a:solidFill>
                  <a:srgbClr val="221F1F"/>
                </a:solidFill>
                <a:latin typeface="Century Gothic"/>
                <a:cs typeface="Century Gothic"/>
              </a:rPr>
              <a:t> </a:t>
            </a:r>
            <a:r>
              <a:rPr sz="1100" dirty="0">
                <a:solidFill>
                  <a:srgbClr val="221F1F"/>
                </a:solidFill>
                <a:latin typeface="Century Gothic"/>
                <a:cs typeface="Century Gothic"/>
              </a:rPr>
              <a:t>steps</a:t>
            </a:r>
            <a:r>
              <a:rPr sz="1100" spc="-35" dirty="0">
                <a:solidFill>
                  <a:srgbClr val="221F1F"/>
                </a:solidFill>
                <a:latin typeface="Century Gothic"/>
                <a:cs typeface="Century Gothic"/>
              </a:rPr>
              <a:t> </a:t>
            </a:r>
            <a:r>
              <a:rPr sz="1100" dirty="0">
                <a:solidFill>
                  <a:srgbClr val="221F1F"/>
                </a:solidFill>
                <a:latin typeface="Century Gothic"/>
                <a:cs typeface="Century Gothic"/>
              </a:rPr>
              <a:t>to</a:t>
            </a:r>
            <a:r>
              <a:rPr sz="1100" spc="-10" dirty="0">
                <a:solidFill>
                  <a:srgbClr val="221F1F"/>
                </a:solidFill>
                <a:latin typeface="Century Gothic"/>
                <a:cs typeface="Century Gothic"/>
              </a:rPr>
              <a:t> </a:t>
            </a:r>
            <a:r>
              <a:rPr sz="1100" dirty="0">
                <a:solidFill>
                  <a:srgbClr val="221F1F"/>
                </a:solidFill>
                <a:latin typeface="Century Gothic"/>
                <a:cs typeface="Century Gothic"/>
              </a:rPr>
              <a:t>enhance</a:t>
            </a:r>
            <a:r>
              <a:rPr sz="1100" spc="-40" dirty="0">
                <a:solidFill>
                  <a:srgbClr val="221F1F"/>
                </a:solidFill>
                <a:latin typeface="Century Gothic"/>
                <a:cs typeface="Century Gothic"/>
              </a:rPr>
              <a:t> </a:t>
            </a:r>
            <a:r>
              <a:rPr sz="1100" spc="-25" dirty="0">
                <a:solidFill>
                  <a:srgbClr val="221F1F"/>
                </a:solidFill>
                <a:latin typeface="Century Gothic"/>
                <a:cs typeface="Century Gothic"/>
              </a:rPr>
              <a:t>the</a:t>
            </a:r>
            <a:endParaRPr sz="1100">
              <a:latin typeface="Century Gothic"/>
              <a:cs typeface="Century Gothic"/>
            </a:endParaRPr>
          </a:p>
          <a:p>
            <a:pPr marL="25400">
              <a:lnSpc>
                <a:spcPct val="100000"/>
              </a:lnSpc>
            </a:pPr>
            <a:r>
              <a:rPr sz="1100" dirty="0">
                <a:solidFill>
                  <a:srgbClr val="221F1F"/>
                </a:solidFill>
                <a:latin typeface="Century Gothic"/>
                <a:cs typeface="Century Gothic"/>
              </a:rPr>
              <a:t>security</a:t>
            </a:r>
            <a:r>
              <a:rPr sz="1100" spc="-65" dirty="0">
                <a:solidFill>
                  <a:srgbClr val="221F1F"/>
                </a:solidFill>
                <a:latin typeface="Century Gothic"/>
                <a:cs typeface="Century Gothic"/>
              </a:rPr>
              <a:t> </a:t>
            </a:r>
            <a:r>
              <a:rPr sz="1100" dirty="0">
                <a:solidFill>
                  <a:srgbClr val="221F1F"/>
                </a:solidFill>
                <a:latin typeface="Century Gothic"/>
                <a:cs typeface="Century Gothic"/>
              </a:rPr>
              <a:t>of</a:t>
            </a:r>
            <a:r>
              <a:rPr sz="1100" spc="-10" dirty="0">
                <a:solidFill>
                  <a:srgbClr val="221F1F"/>
                </a:solidFill>
                <a:latin typeface="Century Gothic"/>
                <a:cs typeface="Century Gothic"/>
              </a:rPr>
              <a:t> </a:t>
            </a:r>
            <a:r>
              <a:rPr sz="1100" dirty="0">
                <a:solidFill>
                  <a:srgbClr val="221F1F"/>
                </a:solidFill>
                <a:latin typeface="Century Gothic"/>
                <a:cs typeface="Century Gothic"/>
              </a:rPr>
              <a:t>your</a:t>
            </a:r>
            <a:r>
              <a:rPr sz="1100" spc="-35" dirty="0">
                <a:solidFill>
                  <a:srgbClr val="221F1F"/>
                </a:solidFill>
                <a:latin typeface="Century Gothic"/>
                <a:cs typeface="Century Gothic"/>
              </a:rPr>
              <a:t> </a:t>
            </a:r>
            <a:r>
              <a:rPr sz="1100" dirty="0">
                <a:solidFill>
                  <a:srgbClr val="221F1F"/>
                </a:solidFill>
                <a:latin typeface="Century Gothic"/>
                <a:cs typeface="Century Gothic"/>
              </a:rPr>
              <a:t>personal</a:t>
            </a:r>
            <a:r>
              <a:rPr sz="1100" spc="-45" dirty="0">
                <a:solidFill>
                  <a:srgbClr val="221F1F"/>
                </a:solidFill>
                <a:latin typeface="Century Gothic"/>
                <a:cs typeface="Century Gothic"/>
              </a:rPr>
              <a:t> </a:t>
            </a:r>
            <a:r>
              <a:rPr sz="1100" dirty="0">
                <a:solidFill>
                  <a:srgbClr val="221F1F"/>
                </a:solidFill>
                <a:latin typeface="Century Gothic"/>
                <a:cs typeface="Century Gothic"/>
              </a:rPr>
              <a:t>health</a:t>
            </a:r>
            <a:r>
              <a:rPr sz="1100" spc="-30" dirty="0">
                <a:solidFill>
                  <a:srgbClr val="221F1F"/>
                </a:solidFill>
                <a:latin typeface="Century Gothic"/>
                <a:cs typeface="Century Gothic"/>
              </a:rPr>
              <a:t> </a:t>
            </a:r>
            <a:r>
              <a:rPr sz="1100" dirty="0">
                <a:solidFill>
                  <a:srgbClr val="221F1F"/>
                </a:solidFill>
                <a:latin typeface="Century Gothic"/>
                <a:cs typeface="Century Gothic"/>
              </a:rPr>
              <a:t>information</a:t>
            </a:r>
            <a:r>
              <a:rPr sz="1100" spc="-15" dirty="0">
                <a:solidFill>
                  <a:srgbClr val="221F1F"/>
                </a:solidFill>
                <a:latin typeface="Century Gothic"/>
                <a:cs typeface="Century Gothic"/>
              </a:rPr>
              <a:t> </a:t>
            </a:r>
            <a:r>
              <a:rPr sz="1100" dirty="0">
                <a:solidFill>
                  <a:srgbClr val="221F1F"/>
                </a:solidFill>
                <a:latin typeface="Century Gothic"/>
                <a:cs typeface="Century Gothic"/>
              </a:rPr>
              <a:t>on</a:t>
            </a:r>
            <a:r>
              <a:rPr sz="1100" spc="-25" dirty="0">
                <a:solidFill>
                  <a:srgbClr val="221F1F"/>
                </a:solidFill>
                <a:latin typeface="Century Gothic"/>
                <a:cs typeface="Century Gothic"/>
              </a:rPr>
              <a:t> </a:t>
            </a:r>
            <a:r>
              <a:rPr sz="1100" spc="-10" dirty="0">
                <a:solidFill>
                  <a:srgbClr val="221F1F"/>
                </a:solidFill>
                <a:latin typeface="Century Gothic"/>
                <a:cs typeface="Century Gothic"/>
              </a:rPr>
              <a:t>myCigna.</a:t>
            </a:r>
            <a:endParaRPr sz="1100">
              <a:latin typeface="Century Gothic"/>
              <a:cs typeface="Century Gothic"/>
            </a:endParaRPr>
          </a:p>
        </p:txBody>
      </p:sp>
      <p:grpSp>
        <p:nvGrpSpPr>
          <p:cNvPr id="11" name="object 11"/>
          <p:cNvGrpSpPr/>
          <p:nvPr/>
        </p:nvGrpSpPr>
        <p:grpSpPr>
          <a:xfrm>
            <a:off x="0" y="91439"/>
            <a:ext cx="7772400" cy="3131820"/>
            <a:chOff x="0" y="91439"/>
            <a:chExt cx="7772400" cy="3131820"/>
          </a:xfrm>
        </p:grpSpPr>
        <p:sp>
          <p:nvSpPr>
            <p:cNvPr id="12" name="object 12"/>
            <p:cNvSpPr/>
            <p:nvPr/>
          </p:nvSpPr>
          <p:spPr>
            <a:xfrm>
              <a:off x="4829555" y="527303"/>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pic>
          <p:nvPicPr>
            <p:cNvPr id="13" name="object 13"/>
            <p:cNvPicPr/>
            <p:nvPr/>
          </p:nvPicPr>
          <p:blipFill>
            <a:blip r:embed="rId4" cstate="print"/>
            <a:stretch>
              <a:fillRect/>
            </a:stretch>
          </p:blipFill>
          <p:spPr>
            <a:xfrm>
              <a:off x="0" y="632459"/>
              <a:ext cx="7772400" cy="2590800"/>
            </a:xfrm>
            <a:prstGeom prst="rect">
              <a:avLst/>
            </a:prstGeom>
          </p:spPr>
        </p:pic>
        <p:pic>
          <p:nvPicPr>
            <p:cNvPr id="14" name="object 14"/>
            <p:cNvPicPr/>
            <p:nvPr/>
          </p:nvPicPr>
          <p:blipFill>
            <a:blip r:embed="rId5" cstate="print"/>
            <a:stretch>
              <a:fillRect/>
            </a:stretch>
          </p:blipFill>
          <p:spPr>
            <a:xfrm>
              <a:off x="6876288" y="91439"/>
              <a:ext cx="768096" cy="859535"/>
            </a:xfrm>
            <a:prstGeom prst="rect">
              <a:avLst/>
            </a:prstGeom>
          </p:spPr>
        </p:pic>
      </p:grpSp>
      <p:sp>
        <p:nvSpPr>
          <p:cNvPr id="15" name="object 15"/>
          <p:cNvSpPr txBox="1"/>
          <p:nvPr/>
        </p:nvSpPr>
        <p:spPr>
          <a:xfrm>
            <a:off x="245363" y="6833616"/>
            <a:ext cx="3203575" cy="1682750"/>
          </a:xfrm>
          <a:prstGeom prst="rect">
            <a:avLst/>
          </a:prstGeom>
          <a:solidFill>
            <a:srgbClr val="CACACA"/>
          </a:solidFill>
        </p:spPr>
        <p:txBody>
          <a:bodyPr vert="horz" wrap="square" lIns="0" tIns="44450" rIns="0" bIns="0" rtlCol="0">
            <a:spAutoFit/>
          </a:bodyPr>
          <a:lstStyle/>
          <a:p>
            <a:pPr marL="91440">
              <a:lnSpc>
                <a:spcPct val="100000"/>
              </a:lnSpc>
              <a:spcBef>
                <a:spcPts val="350"/>
              </a:spcBef>
            </a:pPr>
            <a:r>
              <a:rPr sz="1100" b="1" dirty="0">
                <a:solidFill>
                  <a:srgbClr val="1F487C"/>
                </a:solidFill>
                <a:latin typeface="Century Gothic"/>
                <a:cs typeface="Century Gothic"/>
              </a:rPr>
              <a:t>Register</a:t>
            </a:r>
            <a:r>
              <a:rPr sz="1100" b="1" spc="-45" dirty="0">
                <a:solidFill>
                  <a:srgbClr val="1F487C"/>
                </a:solidFill>
                <a:latin typeface="Century Gothic"/>
                <a:cs typeface="Century Gothic"/>
              </a:rPr>
              <a:t> </a:t>
            </a:r>
            <a:r>
              <a:rPr sz="1100" b="1" spc="-10" dirty="0">
                <a:solidFill>
                  <a:srgbClr val="1F487C"/>
                </a:solidFill>
                <a:latin typeface="Century Gothic"/>
                <a:cs typeface="Century Gothic"/>
              </a:rPr>
              <a:t>Today:</a:t>
            </a:r>
            <a:endParaRPr sz="1100">
              <a:latin typeface="Century Gothic"/>
              <a:cs typeface="Century Gothic"/>
            </a:endParaRPr>
          </a:p>
          <a:p>
            <a:pPr marL="317500" indent="-226060">
              <a:lnSpc>
                <a:spcPct val="100000"/>
              </a:lnSpc>
              <a:spcBef>
                <a:spcPts val="1320"/>
              </a:spcBef>
              <a:buAutoNum type="arabicPeriod"/>
              <a:tabLst>
                <a:tab pos="317500" algn="l"/>
              </a:tabLst>
            </a:pPr>
            <a:r>
              <a:rPr sz="1100" dirty="0">
                <a:latin typeface="Century Gothic"/>
                <a:cs typeface="Century Gothic"/>
              </a:rPr>
              <a:t>Go</a:t>
            </a:r>
            <a:r>
              <a:rPr sz="1100" spc="-20" dirty="0">
                <a:latin typeface="Century Gothic"/>
                <a:cs typeface="Century Gothic"/>
              </a:rPr>
              <a:t> </a:t>
            </a:r>
            <a:r>
              <a:rPr sz="1100" dirty="0">
                <a:latin typeface="Century Gothic"/>
                <a:cs typeface="Century Gothic"/>
              </a:rPr>
              <a:t>to</a:t>
            </a:r>
            <a:r>
              <a:rPr sz="1100" spc="-25" dirty="0">
                <a:latin typeface="Century Gothic"/>
                <a:cs typeface="Century Gothic"/>
              </a:rPr>
              <a:t> </a:t>
            </a:r>
            <a:r>
              <a:rPr sz="1100" dirty="0">
                <a:latin typeface="Century Gothic"/>
                <a:cs typeface="Century Gothic"/>
              </a:rPr>
              <a:t>myCigna.com</a:t>
            </a:r>
            <a:r>
              <a:rPr sz="1100" spc="-35" dirty="0">
                <a:latin typeface="Century Gothic"/>
                <a:cs typeface="Century Gothic"/>
              </a:rPr>
              <a:t> </a:t>
            </a:r>
            <a:r>
              <a:rPr sz="1100" dirty="0">
                <a:latin typeface="Century Gothic"/>
                <a:cs typeface="Century Gothic"/>
              </a:rPr>
              <a:t>or</a:t>
            </a:r>
            <a:r>
              <a:rPr sz="1100" spc="-35" dirty="0">
                <a:latin typeface="Century Gothic"/>
                <a:cs typeface="Century Gothic"/>
              </a:rPr>
              <a:t> </a:t>
            </a:r>
            <a:r>
              <a:rPr sz="1100" dirty="0">
                <a:latin typeface="Century Gothic"/>
                <a:cs typeface="Century Gothic"/>
              </a:rPr>
              <a:t>launch</a:t>
            </a:r>
            <a:r>
              <a:rPr sz="1100" spc="-35" dirty="0">
                <a:latin typeface="Century Gothic"/>
                <a:cs typeface="Century Gothic"/>
              </a:rPr>
              <a:t> </a:t>
            </a:r>
            <a:r>
              <a:rPr sz="1100" spc="-25" dirty="0">
                <a:latin typeface="Century Gothic"/>
                <a:cs typeface="Century Gothic"/>
              </a:rPr>
              <a:t>the</a:t>
            </a:r>
            <a:endParaRPr sz="1100">
              <a:latin typeface="Century Gothic"/>
              <a:cs typeface="Century Gothic"/>
            </a:endParaRPr>
          </a:p>
          <a:p>
            <a:pPr marL="320040">
              <a:lnSpc>
                <a:spcPct val="100000"/>
              </a:lnSpc>
            </a:pPr>
            <a:r>
              <a:rPr sz="1100" dirty="0">
                <a:latin typeface="Century Gothic"/>
                <a:cs typeface="Century Gothic"/>
              </a:rPr>
              <a:t>myCigna</a:t>
            </a:r>
            <a:r>
              <a:rPr sz="1100" spc="-40" dirty="0">
                <a:latin typeface="Century Gothic"/>
                <a:cs typeface="Century Gothic"/>
              </a:rPr>
              <a:t> </a:t>
            </a:r>
            <a:r>
              <a:rPr sz="1100" dirty="0">
                <a:latin typeface="Century Gothic"/>
                <a:cs typeface="Century Gothic"/>
              </a:rPr>
              <a:t>app</a:t>
            </a:r>
            <a:r>
              <a:rPr sz="1100" spc="-30" dirty="0">
                <a:latin typeface="Century Gothic"/>
                <a:cs typeface="Century Gothic"/>
              </a:rPr>
              <a:t> </a:t>
            </a:r>
            <a:r>
              <a:rPr sz="1100" dirty="0">
                <a:latin typeface="Century Gothic"/>
                <a:cs typeface="Century Gothic"/>
              </a:rPr>
              <a:t>and</a:t>
            </a:r>
            <a:r>
              <a:rPr sz="1100" spc="-35" dirty="0">
                <a:latin typeface="Century Gothic"/>
                <a:cs typeface="Century Gothic"/>
              </a:rPr>
              <a:t> </a:t>
            </a:r>
            <a:r>
              <a:rPr sz="1100" dirty="0">
                <a:latin typeface="Century Gothic"/>
                <a:cs typeface="Century Gothic"/>
              </a:rPr>
              <a:t>select</a:t>
            </a:r>
            <a:r>
              <a:rPr sz="1100" spc="-50" dirty="0">
                <a:latin typeface="Century Gothic"/>
                <a:cs typeface="Century Gothic"/>
              </a:rPr>
              <a:t> </a:t>
            </a:r>
            <a:r>
              <a:rPr sz="1100" dirty="0">
                <a:latin typeface="Century Gothic"/>
                <a:cs typeface="Century Gothic"/>
              </a:rPr>
              <a:t>“Register</a:t>
            </a:r>
            <a:r>
              <a:rPr sz="1100" spc="-65" dirty="0">
                <a:latin typeface="Century Gothic"/>
                <a:cs typeface="Century Gothic"/>
              </a:rPr>
              <a:t> </a:t>
            </a:r>
            <a:r>
              <a:rPr sz="1100" spc="-20" dirty="0">
                <a:latin typeface="Century Gothic"/>
                <a:cs typeface="Century Gothic"/>
              </a:rPr>
              <a:t>Now”</a:t>
            </a:r>
            <a:endParaRPr sz="1100">
              <a:latin typeface="Century Gothic"/>
              <a:cs typeface="Century Gothic"/>
            </a:endParaRPr>
          </a:p>
          <a:p>
            <a:pPr marL="316865" indent="-225425">
              <a:lnSpc>
                <a:spcPct val="100000"/>
              </a:lnSpc>
              <a:buAutoNum type="arabicPeriod" startAt="2"/>
              <a:tabLst>
                <a:tab pos="316865" algn="l"/>
              </a:tabLst>
            </a:pPr>
            <a:r>
              <a:rPr sz="1100" dirty="0">
                <a:latin typeface="Century Gothic"/>
                <a:cs typeface="Century Gothic"/>
              </a:rPr>
              <a:t>Enter</a:t>
            </a:r>
            <a:r>
              <a:rPr sz="1100" spc="-25" dirty="0">
                <a:latin typeface="Century Gothic"/>
                <a:cs typeface="Century Gothic"/>
              </a:rPr>
              <a:t> </a:t>
            </a:r>
            <a:r>
              <a:rPr sz="1100" dirty="0">
                <a:latin typeface="Century Gothic"/>
                <a:cs typeface="Century Gothic"/>
              </a:rPr>
              <a:t>your</a:t>
            </a:r>
            <a:r>
              <a:rPr sz="1100" spc="-20" dirty="0">
                <a:latin typeface="Century Gothic"/>
                <a:cs typeface="Century Gothic"/>
              </a:rPr>
              <a:t> </a:t>
            </a:r>
            <a:r>
              <a:rPr sz="1100" dirty="0">
                <a:latin typeface="Century Gothic"/>
                <a:cs typeface="Century Gothic"/>
              </a:rPr>
              <a:t>requested</a:t>
            </a:r>
            <a:r>
              <a:rPr sz="1100" spc="-50" dirty="0">
                <a:latin typeface="Century Gothic"/>
                <a:cs typeface="Century Gothic"/>
              </a:rPr>
              <a:t> </a:t>
            </a:r>
            <a:r>
              <a:rPr sz="1100" spc="-10" dirty="0">
                <a:latin typeface="Century Gothic"/>
                <a:cs typeface="Century Gothic"/>
              </a:rPr>
              <a:t>information</a:t>
            </a:r>
            <a:endParaRPr sz="1100">
              <a:latin typeface="Century Gothic"/>
              <a:cs typeface="Century Gothic"/>
            </a:endParaRPr>
          </a:p>
          <a:p>
            <a:pPr marL="317500" indent="-226060">
              <a:lnSpc>
                <a:spcPct val="100000"/>
              </a:lnSpc>
              <a:buAutoNum type="arabicPeriod" startAt="2"/>
              <a:tabLst>
                <a:tab pos="317500" algn="l"/>
              </a:tabLst>
            </a:pPr>
            <a:r>
              <a:rPr sz="1100" dirty="0">
                <a:latin typeface="Century Gothic"/>
                <a:cs typeface="Century Gothic"/>
              </a:rPr>
              <a:t>Confirm</a:t>
            </a:r>
            <a:r>
              <a:rPr sz="1100" spc="-40" dirty="0">
                <a:latin typeface="Century Gothic"/>
                <a:cs typeface="Century Gothic"/>
              </a:rPr>
              <a:t> </a:t>
            </a:r>
            <a:r>
              <a:rPr sz="1100" dirty="0">
                <a:latin typeface="Century Gothic"/>
                <a:cs typeface="Century Gothic"/>
              </a:rPr>
              <a:t>your</a:t>
            </a:r>
            <a:r>
              <a:rPr sz="1100" spc="-45" dirty="0">
                <a:latin typeface="Century Gothic"/>
                <a:cs typeface="Century Gothic"/>
              </a:rPr>
              <a:t> </a:t>
            </a:r>
            <a:r>
              <a:rPr sz="1100" spc="-10" dirty="0">
                <a:latin typeface="Century Gothic"/>
                <a:cs typeface="Century Gothic"/>
              </a:rPr>
              <a:t>identity</a:t>
            </a:r>
            <a:endParaRPr sz="1100">
              <a:latin typeface="Century Gothic"/>
              <a:cs typeface="Century Gothic"/>
            </a:endParaRPr>
          </a:p>
          <a:p>
            <a:pPr marL="317500" marR="389890" indent="-226060">
              <a:lnSpc>
                <a:spcPct val="100000"/>
              </a:lnSpc>
              <a:spcBef>
                <a:spcPts val="5"/>
              </a:spcBef>
              <a:buAutoNum type="arabicPeriod" startAt="2"/>
              <a:tabLst>
                <a:tab pos="320040" algn="l"/>
              </a:tabLst>
            </a:pPr>
            <a:r>
              <a:rPr sz="1100" dirty="0">
                <a:latin typeface="Century Gothic"/>
                <a:cs typeface="Century Gothic"/>
              </a:rPr>
              <a:t>Create</a:t>
            </a:r>
            <a:r>
              <a:rPr sz="1100" spc="-40" dirty="0">
                <a:latin typeface="Century Gothic"/>
                <a:cs typeface="Century Gothic"/>
              </a:rPr>
              <a:t> </a:t>
            </a:r>
            <a:r>
              <a:rPr sz="1100" dirty="0">
                <a:latin typeface="Century Gothic"/>
                <a:cs typeface="Century Gothic"/>
              </a:rPr>
              <a:t>your</a:t>
            </a:r>
            <a:r>
              <a:rPr sz="1100" spc="-35" dirty="0">
                <a:latin typeface="Century Gothic"/>
                <a:cs typeface="Century Gothic"/>
              </a:rPr>
              <a:t> </a:t>
            </a:r>
            <a:r>
              <a:rPr sz="1100" dirty="0">
                <a:latin typeface="Century Gothic"/>
                <a:cs typeface="Century Gothic"/>
              </a:rPr>
              <a:t>security</a:t>
            </a:r>
            <a:r>
              <a:rPr sz="1100" spc="-40" dirty="0">
                <a:latin typeface="Century Gothic"/>
                <a:cs typeface="Century Gothic"/>
              </a:rPr>
              <a:t> </a:t>
            </a:r>
            <a:r>
              <a:rPr sz="1100" dirty="0">
                <a:latin typeface="Century Gothic"/>
                <a:cs typeface="Century Gothic"/>
              </a:rPr>
              <a:t>information</a:t>
            </a:r>
            <a:r>
              <a:rPr sz="1100" spc="-15" dirty="0">
                <a:latin typeface="Century Gothic"/>
                <a:cs typeface="Century Gothic"/>
              </a:rPr>
              <a:t> </a:t>
            </a:r>
            <a:r>
              <a:rPr sz="1100" spc="-25" dirty="0">
                <a:latin typeface="Century Gothic"/>
                <a:cs typeface="Century Gothic"/>
              </a:rPr>
              <a:t>and 	</a:t>
            </a:r>
            <a:r>
              <a:rPr sz="1100" dirty="0">
                <a:latin typeface="Century Gothic"/>
                <a:cs typeface="Century Gothic"/>
              </a:rPr>
              <a:t>provide</a:t>
            </a:r>
            <a:r>
              <a:rPr sz="1100" spc="-50" dirty="0">
                <a:latin typeface="Century Gothic"/>
                <a:cs typeface="Century Gothic"/>
              </a:rPr>
              <a:t> </a:t>
            </a:r>
            <a:r>
              <a:rPr sz="1100" dirty="0">
                <a:latin typeface="Century Gothic"/>
                <a:cs typeface="Century Gothic"/>
              </a:rPr>
              <a:t>your</a:t>
            </a:r>
            <a:r>
              <a:rPr sz="1100" spc="-35" dirty="0">
                <a:latin typeface="Century Gothic"/>
                <a:cs typeface="Century Gothic"/>
              </a:rPr>
              <a:t> </a:t>
            </a:r>
            <a:r>
              <a:rPr sz="1100" dirty="0">
                <a:latin typeface="Century Gothic"/>
                <a:cs typeface="Century Gothic"/>
              </a:rPr>
              <a:t>primary</a:t>
            </a:r>
            <a:r>
              <a:rPr sz="1100" spc="-40" dirty="0">
                <a:latin typeface="Century Gothic"/>
                <a:cs typeface="Century Gothic"/>
              </a:rPr>
              <a:t> </a:t>
            </a:r>
            <a:r>
              <a:rPr sz="1100" dirty="0">
                <a:latin typeface="Century Gothic"/>
                <a:cs typeface="Century Gothic"/>
              </a:rPr>
              <a:t>email</a:t>
            </a:r>
            <a:r>
              <a:rPr sz="1100" spc="-20" dirty="0">
                <a:latin typeface="Century Gothic"/>
                <a:cs typeface="Century Gothic"/>
              </a:rPr>
              <a:t> </a:t>
            </a:r>
            <a:r>
              <a:rPr sz="1100" spc="-10" dirty="0">
                <a:latin typeface="Century Gothic"/>
                <a:cs typeface="Century Gothic"/>
              </a:rPr>
              <a:t>address</a:t>
            </a:r>
            <a:endParaRPr sz="1100">
              <a:latin typeface="Century Gothic"/>
              <a:cs typeface="Century Gothic"/>
            </a:endParaRPr>
          </a:p>
          <a:p>
            <a:pPr marL="317500" indent="-226060">
              <a:lnSpc>
                <a:spcPct val="100000"/>
              </a:lnSpc>
              <a:buAutoNum type="arabicPeriod" startAt="2"/>
              <a:tabLst>
                <a:tab pos="317500" algn="l"/>
              </a:tabLst>
            </a:pPr>
            <a:r>
              <a:rPr sz="1100" dirty="0">
                <a:latin typeface="Century Gothic"/>
                <a:cs typeface="Century Gothic"/>
              </a:rPr>
              <a:t>Review</a:t>
            </a:r>
            <a:r>
              <a:rPr sz="1100" spc="-55" dirty="0">
                <a:latin typeface="Century Gothic"/>
                <a:cs typeface="Century Gothic"/>
              </a:rPr>
              <a:t> </a:t>
            </a:r>
            <a:r>
              <a:rPr sz="1100" dirty="0">
                <a:latin typeface="Century Gothic"/>
                <a:cs typeface="Century Gothic"/>
              </a:rPr>
              <a:t>and</a:t>
            </a:r>
            <a:r>
              <a:rPr sz="1100" spc="-25" dirty="0">
                <a:latin typeface="Century Gothic"/>
                <a:cs typeface="Century Gothic"/>
              </a:rPr>
              <a:t> </a:t>
            </a:r>
            <a:r>
              <a:rPr sz="1100" spc="-10" dirty="0">
                <a:latin typeface="Century Gothic"/>
                <a:cs typeface="Century Gothic"/>
              </a:rPr>
              <a:t>Submit</a:t>
            </a:r>
            <a:endParaRPr sz="1100">
              <a:latin typeface="Century Gothic"/>
              <a:cs typeface="Century Gothic"/>
            </a:endParaRPr>
          </a:p>
        </p:txBody>
      </p:sp>
      <p:sp>
        <p:nvSpPr>
          <p:cNvPr id="18" name="object 18"/>
          <p:cNvSpPr txBox="1">
            <a:spLocks noGrp="1"/>
          </p:cNvSpPr>
          <p:nvPr>
            <p:ph type="sldNum" sz="quarter" idx="7"/>
          </p:nvPr>
        </p:nvSpPr>
        <p:spPr>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9</a:t>
            </a:r>
            <a:r>
              <a:rPr spc="500" dirty="0"/>
              <a:t> </a:t>
            </a:r>
          </a:p>
        </p:txBody>
      </p:sp>
      <p:sp>
        <p:nvSpPr>
          <p:cNvPr id="16" name="object 16"/>
          <p:cNvSpPr txBox="1"/>
          <p:nvPr/>
        </p:nvSpPr>
        <p:spPr>
          <a:xfrm>
            <a:off x="3646932" y="6833616"/>
            <a:ext cx="3997960" cy="1682750"/>
          </a:xfrm>
          <a:prstGeom prst="rect">
            <a:avLst/>
          </a:prstGeom>
          <a:solidFill>
            <a:srgbClr val="CACACA"/>
          </a:solidFill>
        </p:spPr>
        <p:txBody>
          <a:bodyPr vert="horz" wrap="square" lIns="0" tIns="44450" rIns="0" bIns="0" rtlCol="0">
            <a:spAutoFit/>
          </a:bodyPr>
          <a:lstStyle/>
          <a:p>
            <a:pPr marL="92075">
              <a:lnSpc>
                <a:spcPct val="100000"/>
              </a:lnSpc>
              <a:spcBef>
                <a:spcPts val="350"/>
              </a:spcBef>
            </a:pPr>
            <a:r>
              <a:rPr sz="1100" b="1" dirty="0">
                <a:solidFill>
                  <a:srgbClr val="1F487C"/>
                </a:solidFill>
                <a:latin typeface="Century Gothic"/>
                <a:cs typeface="Century Gothic"/>
              </a:rPr>
              <a:t>Feel</a:t>
            </a:r>
            <a:r>
              <a:rPr sz="1100" b="1" spc="-15" dirty="0">
                <a:solidFill>
                  <a:srgbClr val="1F487C"/>
                </a:solidFill>
                <a:latin typeface="Century Gothic"/>
                <a:cs typeface="Century Gothic"/>
              </a:rPr>
              <a:t> </a:t>
            </a:r>
            <a:r>
              <a:rPr sz="1100" b="1" dirty="0">
                <a:solidFill>
                  <a:srgbClr val="1F487C"/>
                </a:solidFill>
                <a:latin typeface="Century Gothic"/>
                <a:cs typeface="Century Gothic"/>
              </a:rPr>
              <a:t>better</a:t>
            </a:r>
            <a:r>
              <a:rPr sz="1100" b="1" spc="-25" dirty="0">
                <a:solidFill>
                  <a:srgbClr val="1F487C"/>
                </a:solidFill>
                <a:latin typeface="Century Gothic"/>
                <a:cs typeface="Century Gothic"/>
              </a:rPr>
              <a:t> </a:t>
            </a:r>
            <a:r>
              <a:rPr sz="1100" b="1" spc="-10" dirty="0">
                <a:solidFill>
                  <a:srgbClr val="1F487C"/>
                </a:solidFill>
                <a:latin typeface="Century Gothic"/>
                <a:cs typeface="Century Gothic"/>
              </a:rPr>
              <a:t>protected:</a:t>
            </a:r>
            <a:endParaRPr sz="1100">
              <a:latin typeface="Century Gothic"/>
              <a:cs typeface="Century Gothic"/>
            </a:endParaRPr>
          </a:p>
          <a:p>
            <a:pPr marL="92075" marR="88265">
              <a:lnSpc>
                <a:spcPct val="100000"/>
              </a:lnSpc>
              <a:spcBef>
                <a:spcPts val="1320"/>
              </a:spcBef>
            </a:pPr>
            <a:r>
              <a:rPr sz="1100" dirty="0">
                <a:latin typeface="Century Gothic"/>
                <a:cs typeface="Century Gothic"/>
              </a:rPr>
              <a:t>Cigna</a:t>
            </a:r>
            <a:r>
              <a:rPr sz="1100" spc="-40" dirty="0">
                <a:latin typeface="Century Gothic"/>
                <a:cs typeface="Century Gothic"/>
              </a:rPr>
              <a:t> </a:t>
            </a:r>
            <a:r>
              <a:rPr sz="1100" dirty="0">
                <a:latin typeface="Century Gothic"/>
                <a:cs typeface="Century Gothic"/>
              </a:rPr>
              <a:t>is</a:t>
            </a:r>
            <a:r>
              <a:rPr sz="1100" spc="-35" dirty="0">
                <a:latin typeface="Century Gothic"/>
                <a:cs typeface="Century Gothic"/>
              </a:rPr>
              <a:t> </a:t>
            </a:r>
            <a:r>
              <a:rPr sz="1100" dirty="0">
                <a:latin typeface="Century Gothic"/>
                <a:cs typeface="Century Gothic"/>
              </a:rPr>
              <a:t>as</a:t>
            </a:r>
            <a:r>
              <a:rPr sz="1100" spc="-35" dirty="0">
                <a:latin typeface="Century Gothic"/>
                <a:cs typeface="Century Gothic"/>
              </a:rPr>
              <a:t> </a:t>
            </a:r>
            <a:r>
              <a:rPr sz="1100" dirty="0">
                <a:latin typeface="Century Gothic"/>
                <a:cs typeface="Century Gothic"/>
              </a:rPr>
              <a:t>committed</a:t>
            </a:r>
            <a:r>
              <a:rPr sz="1100" spc="-20" dirty="0">
                <a:latin typeface="Century Gothic"/>
                <a:cs typeface="Century Gothic"/>
              </a:rPr>
              <a:t> </a:t>
            </a:r>
            <a:r>
              <a:rPr sz="1100" dirty="0">
                <a:latin typeface="Century Gothic"/>
                <a:cs typeface="Century Gothic"/>
              </a:rPr>
              <a:t>to</a:t>
            </a:r>
            <a:r>
              <a:rPr sz="1100" spc="-20" dirty="0">
                <a:latin typeface="Century Gothic"/>
                <a:cs typeface="Century Gothic"/>
              </a:rPr>
              <a:t> </a:t>
            </a:r>
            <a:r>
              <a:rPr sz="1100" dirty="0">
                <a:latin typeface="Century Gothic"/>
                <a:cs typeface="Century Gothic"/>
              </a:rPr>
              <a:t>helping</a:t>
            </a:r>
            <a:r>
              <a:rPr sz="1100" spc="-50" dirty="0">
                <a:latin typeface="Century Gothic"/>
                <a:cs typeface="Century Gothic"/>
              </a:rPr>
              <a:t> </a:t>
            </a:r>
            <a:r>
              <a:rPr sz="1100" dirty="0">
                <a:latin typeface="Century Gothic"/>
                <a:cs typeface="Century Gothic"/>
              </a:rPr>
              <a:t>protect</a:t>
            </a:r>
            <a:r>
              <a:rPr sz="1100" spc="-50" dirty="0">
                <a:latin typeface="Century Gothic"/>
                <a:cs typeface="Century Gothic"/>
              </a:rPr>
              <a:t> </a:t>
            </a:r>
            <a:r>
              <a:rPr sz="1100" dirty="0">
                <a:latin typeface="Century Gothic"/>
                <a:cs typeface="Century Gothic"/>
              </a:rPr>
              <a:t>your</a:t>
            </a:r>
            <a:r>
              <a:rPr sz="1100" spc="-40" dirty="0">
                <a:latin typeface="Century Gothic"/>
                <a:cs typeface="Century Gothic"/>
              </a:rPr>
              <a:t> </a:t>
            </a:r>
            <a:r>
              <a:rPr sz="1100" spc="-10" dirty="0">
                <a:latin typeface="Century Gothic"/>
                <a:cs typeface="Century Gothic"/>
              </a:rPr>
              <a:t>health </a:t>
            </a:r>
            <a:r>
              <a:rPr sz="1100" dirty="0">
                <a:latin typeface="Century Gothic"/>
                <a:cs typeface="Century Gothic"/>
              </a:rPr>
              <a:t>information</a:t>
            </a:r>
            <a:r>
              <a:rPr sz="1100" spc="-25" dirty="0">
                <a:latin typeface="Century Gothic"/>
                <a:cs typeface="Century Gothic"/>
              </a:rPr>
              <a:t> </a:t>
            </a:r>
            <a:r>
              <a:rPr sz="1100" dirty="0">
                <a:latin typeface="Century Gothic"/>
                <a:cs typeface="Century Gothic"/>
              </a:rPr>
              <a:t>as</a:t>
            </a:r>
            <a:r>
              <a:rPr sz="1100" spc="-25" dirty="0">
                <a:latin typeface="Century Gothic"/>
                <a:cs typeface="Century Gothic"/>
              </a:rPr>
              <a:t> </a:t>
            </a:r>
            <a:r>
              <a:rPr sz="1100" dirty="0">
                <a:latin typeface="Century Gothic"/>
                <a:cs typeface="Century Gothic"/>
              </a:rPr>
              <a:t>we</a:t>
            </a:r>
            <a:r>
              <a:rPr sz="1100" spc="-15" dirty="0">
                <a:latin typeface="Century Gothic"/>
                <a:cs typeface="Century Gothic"/>
              </a:rPr>
              <a:t> </a:t>
            </a:r>
            <a:r>
              <a:rPr sz="1100" dirty="0">
                <a:latin typeface="Century Gothic"/>
                <a:cs typeface="Century Gothic"/>
              </a:rPr>
              <a:t>are</a:t>
            </a:r>
            <a:r>
              <a:rPr sz="1100" spc="-40" dirty="0">
                <a:latin typeface="Century Gothic"/>
                <a:cs typeface="Century Gothic"/>
              </a:rPr>
              <a:t> </a:t>
            </a:r>
            <a:r>
              <a:rPr sz="1100" dirty="0">
                <a:latin typeface="Century Gothic"/>
                <a:cs typeface="Century Gothic"/>
              </a:rPr>
              <a:t>to</a:t>
            </a:r>
            <a:r>
              <a:rPr sz="1100" spc="-20" dirty="0">
                <a:latin typeface="Century Gothic"/>
                <a:cs typeface="Century Gothic"/>
              </a:rPr>
              <a:t> </a:t>
            </a:r>
            <a:r>
              <a:rPr sz="1100" dirty="0">
                <a:latin typeface="Century Gothic"/>
                <a:cs typeface="Century Gothic"/>
              </a:rPr>
              <a:t>protecting</a:t>
            </a:r>
            <a:r>
              <a:rPr sz="1100" spc="-40"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health</a:t>
            </a:r>
            <a:r>
              <a:rPr sz="1100" spc="-30" dirty="0">
                <a:latin typeface="Century Gothic"/>
                <a:cs typeface="Century Gothic"/>
              </a:rPr>
              <a:t> </a:t>
            </a:r>
            <a:r>
              <a:rPr sz="1100" spc="-25" dirty="0">
                <a:latin typeface="Century Gothic"/>
                <a:cs typeface="Century Gothic"/>
              </a:rPr>
              <a:t>and</a:t>
            </a:r>
            <a:r>
              <a:rPr sz="1100" spc="500" dirty="0">
                <a:latin typeface="Century Gothic"/>
                <a:cs typeface="Century Gothic"/>
              </a:rPr>
              <a:t> </a:t>
            </a:r>
            <a:r>
              <a:rPr sz="1100" spc="-10" dirty="0">
                <a:latin typeface="Century Gothic"/>
                <a:cs typeface="Century Gothic"/>
              </a:rPr>
              <a:t>well-</a:t>
            </a:r>
            <a:r>
              <a:rPr sz="1100" dirty="0">
                <a:latin typeface="Century Gothic"/>
                <a:cs typeface="Century Gothic"/>
              </a:rPr>
              <a:t>being.</a:t>
            </a:r>
            <a:r>
              <a:rPr sz="1100" spc="-60" dirty="0">
                <a:latin typeface="Century Gothic"/>
                <a:cs typeface="Century Gothic"/>
              </a:rPr>
              <a:t> </a:t>
            </a:r>
            <a:r>
              <a:rPr sz="1100" dirty="0">
                <a:latin typeface="Century Gothic"/>
                <a:cs typeface="Century Gothic"/>
              </a:rPr>
              <a:t>That’s</a:t>
            </a:r>
            <a:r>
              <a:rPr sz="1100" spc="-10" dirty="0">
                <a:latin typeface="Century Gothic"/>
                <a:cs typeface="Century Gothic"/>
              </a:rPr>
              <a:t> </a:t>
            </a:r>
            <a:r>
              <a:rPr sz="1100" dirty="0">
                <a:latin typeface="Century Gothic"/>
                <a:cs typeface="Century Gothic"/>
              </a:rPr>
              <a:t>why</a:t>
            </a:r>
            <a:r>
              <a:rPr sz="1100" spc="-25" dirty="0">
                <a:latin typeface="Century Gothic"/>
                <a:cs typeface="Century Gothic"/>
              </a:rPr>
              <a:t> </a:t>
            </a:r>
            <a:r>
              <a:rPr sz="1100" dirty="0">
                <a:latin typeface="Century Gothic"/>
                <a:cs typeface="Century Gothic"/>
              </a:rPr>
              <a:t>we</a:t>
            </a:r>
            <a:r>
              <a:rPr sz="1100" spc="-25" dirty="0">
                <a:latin typeface="Century Gothic"/>
                <a:cs typeface="Century Gothic"/>
              </a:rPr>
              <a:t> </a:t>
            </a:r>
            <a:r>
              <a:rPr sz="1100" dirty="0">
                <a:latin typeface="Century Gothic"/>
                <a:cs typeface="Century Gothic"/>
              </a:rPr>
              <a:t>take</a:t>
            </a:r>
            <a:r>
              <a:rPr sz="1100" spc="-30" dirty="0">
                <a:latin typeface="Century Gothic"/>
                <a:cs typeface="Century Gothic"/>
              </a:rPr>
              <a:t> </a:t>
            </a:r>
            <a:r>
              <a:rPr sz="1100" dirty="0">
                <a:latin typeface="Century Gothic"/>
                <a:cs typeface="Century Gothic"/>
              </a:rPr>
              <a:t>certain</a:t>
            </a:r>
            <a:r>
              <a:rPr sz="1100" spc="-40" dirty="0">
                <a:latin typeface="Century Gothic"/>
                <a:cs typeface="Century Gothic"/>
              </a:rPr>
              <a:t> </a:t>
            </a:r>
            <a:r>
              <a:rPr sz="1100" dirty="0">
                <a:latin typeface="Century Gothic"/>
                <a:cs typeface="Century Gothic"/>
              </a:rPr>
              <a:t>steps</a:t>
            </a:r>
            <a:r>
              <a:rPr sz="1100" spc="-40" dirty="0">
                <a:latin typeface="Century Gothic"/>
                <a:cs typeface="Century Gothic"/>
              </a:rPr>
              <a:t> </a:t>
            </a:r>
            <a:r>
              <a:rPr sz="1100" dirty="0">
                <a:latin typeface="Century Gothic"/>
                <a:cs typeface="Century Gothic"/>
              </a:rPr>
              <a:t>to</a:t>
            </a:r>
            <a:r>
              <a:rPr sz="1100" spc="-10" dirty="0">
                <a:latin typeface="Century Gothic"/>
                <a:cs typeface="Century Gothic"/>
              </a:rPr>
              <a:t> enhance </a:t>
            </a:r>
            <a:r>
              <a:rPr sz="1100" dirty="0">
                <a:latin typeface="Century Gothic"/>
                <a:cs typeface="Century Gothic"/>
              </a:rPr>
              <a:t>the</a:t>
            </a:r>
            <a:r>
              <a:rPr sz="1100" spc="-20" dirty="0">
                <a:latin typeface="Century Gothic"/>
                <a:cs typeface="Century Gothic"/>
              </a:rPr>
              <a:t> </a:t>
            </a:r>
            <a:r>
              <a:rPr sz="1100" dirty="0">
                <a:latin typeface="Century Gothic"/>
                <a:cs typeface="Century Gothic"/>
              </a:rPr>
              <a:t>security</a:t>
            </a:r>
            <a:r>
              <a:rPr sz="1100" spc="-60" dirty="0">
                <a:latin typeface="Century Gothic"/>
                <a:cs typeface="Century Gothic"/>
              </a:rPr>
              <a:t> </a:t>
            </a:r>
            <a:r>
              <a:rPr sz="1100" dirty="0">
                <a:latin typeface="Century Gothic"/>
                <a:cs typeface="Century Gothic"/>
              </a:rPr>
              <a:t>of</a:t>
            </a:r>
            <a:r>
              <a:rPr sz="1100" spc="-15" dirty="0">
                <a:latin typeface="Century Gothic"/>
                <a:cs typeface="Century Gothic"/>
              </a:rPr>
              <a:t> </a:t>
            </a:r>
            <a:r>
              <a:rPr sz="1100" dirty="0">
                <a:latin typeface="Century Gothic"/>
                <a:cs typeface="Century Gothic"/>
              </a:rPr>
              <a:t>your</a:t>
            </a:r>
            <a:r>
              <a:rPr sz="1100" spc="-35" dirty="0">
                <a:latin typeface="Century Gothic"/>
                <a:cs typeface="Century Gothic"/>
              </a:rPr>
              <a:t> </a:t>
            </a:r>
            <a:r>
              <a:rPr sz="1100" dirty="0">
                <a:latin typeface="Century Gothic"/>
                <a:cs typeface="Century Gothic"/>
              </a:rPr>
              <a:t>personal</a:t>
            </a:r>
            <a:r>
              <a:rPr sz="1100" spc="-45" dirty="0">
                <a:latin typeface="Century Gothic"/>
                <a:cs typeface="Century Gothic"/>
              </a:rPr>
              <a:t> </a:t>
            </a:r>
            <a:r>
              <a:rPr sz="1100" dirty="0">
                <a:latin typeface="Century Gothic"/>
                <a:cs typeface="Century Gothic"/>
              </a:rPr>
              <a:t>health</a:t>
            </a:r>
            <a:r>
              <a:rPr sz="1100" spc="-30" dirty="0">
                <a:latin typeface="Century Gothic"/>
                <a:cs typeface="Century Gothic"/>
              </a:rPr>
              <a:t> </a:t>
            </a:r>
            <a:r>
              <a:rPr sz="1100" dirty="0">
                <a:latin typeface="Century Gothic"/>
                <a:cs typeface="Century Gothic"/>
              </a:rPr>
              <a:t>information</a:t>
            </a:r>
            <a:r>
              <a:rPr sz="1100" spc="-15" dirty="0">
                <a:latin typeface="Century Gothic"/>
                <a:cs typeface="Century Gothic"/>
              </a:rPr>
              <a:t> </a:t>
            </a:r>
            <a:r>
              <a:rPr sz="1100" dirty="0">
                <a:latin typeface="Century Gothic"/>
                <a:cs typeface="Century Gothic"/>
              </a:rPr>
              <a:t>on</a:t>
            </a:r>
            <a:r>
              <a:rPr sz="1100" spc="-25" dirty="0">
                <a:latin typeface="Century Gothic"/>
                <a:cs typeface="Century Gothic"/>
              </a:rPr>
              <a:t> the </a:t>
            </a:r>
            <a:r>
              <a:rPr sz="1100" dirty="0">
                <a:latin typeface="Century Gothic"/>
                <a:cs typeface="Century Gothic"/>
              </a:rPr>
              <a:t>myCigna</a:t>
            </a:r>
            <a:r>
              <a:rPr sz="1100" spc="-45" dirty="0">
                <a:latin typeface="Century Gothic"/>
                <a:cs typeface="Century Gothic"/>
              </a:rPr>
              <a:t> </a:t>
            </a:r>
            <a:r>
              <a:rPr sz="1100" dirty="0">
                <a:latin typeface="Century Gothic"/>
                <a:cs typeface="Century Gothic"/>
              </a:rPr>
              <a:t>website</a:t>
            </a:r>
            <a:r>
              <a:rPr sz="1100" spc="-50" dirty="0">
                <a:latin typeface="Century Gothic"/>
                <a:cs typeface="Century Gothic"/>
              </a:rPr>
              <a:t> </a:t>
            </a:r>
            <a:r>
              <a:rPr sz="1100" dirty="0">
                <a:latin typeface="Century Gothic"/>
                <a:cs typeface="Century Gothic"/>
              </a:rPr>
              <a:t>and</a:t>
            </a:r>
            <a:r>
              <a:rPr sz="1100" spc="-45" dirty="0">
                <a:latin typeface="Century Gothic"/>
                <a:cs typeface="Century Gothic"/>
              </a:rPr>
              <a:t> </a:t>
            </a:r>
            <a:r>
              <a:rPr sz="1100" spc="-20" dirty="0">
                <a:latin typeface="Century Gothic"/>
                <a:cs typeface="Century Gothic"/>
              </a:rPr>
              <a:t>app.</a:t>
            </a:r>
            <a:endParaRPr sz="1100">
              <a:latin typeface="Century Gothic"/>
              <a:cs typeface="Century Gothic"/>
            </a:endParaRPr>
          </a:p>
          <a:p>
            <a:pPr marL="261620" indent="-169545">
              <a:lnSpc>
                <a:spcPct val="100000"/>
              </a:lnSpc>
              <a:spcBef>
                <a:spcPts val="5"/>
              </a:spcBef>
              <a:buFont typeface="Arial"/>
              <a:buChar char="•"/>
              <a:tabLst>
                <a:tab pos="261620" algn="l"/>
              </a:tabLst>
            </a:pPr>
            <a:r>
              <a:rPr sz="1100" dirty="0">
                <a:latin typeface="Century Gothic"/>
                <a:cs typeface="Century Gothic"/>
              </a:rPr>
              <a:t>Enhanced</a:t>
            </a:r>
            <a:r>
              <a:rPr sz="1100" spc="-40" dirty="0">
                <a:latin typeface="Century Gothic"/>
                <a:cs typeface="Century Gothic"/>
              </a:rPr>
              <a:t> </a:t>
            </a:r>
            <a:r>
              <a:rPr sz="1100" spc="-10" dirty="0">
                <a:latin typeface="Century Gothic"/>
                <a:cs typeface="Century Gothic"/>
              </a:rPr>
              <a:t>registration</a:t>
            </a:r>
            <a:endParaRPr sz="1100">
              <a:latin typeface="Century Gothic"/>
              <a:cs typeface="Century Gothic"/>
            </a:endParaRPr>
          </a:p>
          <a:p>
            <a:pPr marL="261620" indent="-169545">
              <a:lnSpc>
                <a:spcPct val="100000"/>
              </a:lnSpc>
              <a:buFont typeface="Arial"/>
              <a:buChar char="•"/>
              <a:tabLst>
                <a:tab pos="261620" algn="l"/>
              </a:tabLst>
            </a:pPr>
            <a:r>
              <a:rPr sz="1100" spc="-10" dirty="0">
                <a:latin typeface="Century Gothic"/>
                <a:cs typeface="Century Gothic"/>
              </a:rPr>
              <a:t>Two-</a:t>
            </a:r>
            <a:r>
              <a:rPr sz="1100" dirty="0">
                <a:latin typeface="Century Gothic"/>
                <a:cs typeface="Century Gothic"/>
              </a:rPr>
              <a:t>step</a:t>
            </a:r>
            <a:r>
              <a:rPr sz="1100" spc="-20" dirty="0">
                <a:latin typeface="Century Gothic"/>
                <a:cs typeface="Century Gothic"/>
              </a:rPr>
              <a:t> </a:t>
            </a:r>
            <a:r>
              <a:rPr sz="1100" spc="-10" dirty="0">
                <a:latin typeface="Century Gothic"/>
                <a:cs typeface="Century Gothic"/>
              </a:rPr>
              <a:t>authentication</a:t>
            </a:r>
            <a:endParaRPr sz="1100">
              <a:latin typeface="Century Gothic"/>
              <a:cs typeface="Century Gothic"/>
            </a:endParaRPr>
          </a:p>
        </p:txBody>
      </p:sp>
      <p:sp>
        <p:nvSpPr>
          <p:cNvPr id="17" name="object 17"/>
          <p:cNvSpPr txBox="1"/>
          <p:nvPr/>
        </p:nvSpPr>
        <p:spPr>
          <a:xfrm>
            <a:off x="324713" y="8632467"/>
            <a:ext cx="6844665" cy="361950"/>
          </a:xfrm>
          <a:prstGeom prst="rect">
            <a:avLst/>
          </a:prstGeom>
        </p:spPr>
        <p:txBody>
          <a:bodyPr vert="horz" wrap="square" lIns="0" tIns="12700" rIns="0" bIns="0" rtlCol="0">
            <a:spAutoFit/>
          </a:bodyPr>
          <a:lstStyle/>
          <a:p>
            <a:pPr marL="12700" marR="5080">
              <a:lnSpc>
                <a:spcPct val="100000"/>
              </a:lnSpc>
              <a:spcBef>
                <a:spcPts val="100"/>
              </a:spcBef>
            </a:pPr>
            <a:r>
              <a:rPr sz="1100" dirty="0">
                <a:solidFill>
                  <a:srgbClr val="221F1F"/>
                </a:solidFill>
                <a:latin typeface="Century Gothic"/>
                <a:cs typeface="Century Gothic"/>
              </a:rPr>
              <a:t>*Continuing</a:t>
            </a:r>
            <a:r>
              <a:rPr sz="1100" spc="-20" dirty="0">
                <a:solidFill>
                  <a:srgbClr val="221F1F"/>
                </a:solidFill>
                <a:latin typeface="Century Gothic"/>
                <a:cs typeface="Century Gothic"/>
              </a:rPr>
              <a:t> </a:t>
            </a:r>
            <a:r>
              <a:rPr sz="1100" dirty="0">
                <a:solidFill>
                  <a:srgbClr val="221F1F"/>
                </a:solidFill>
                <a:latin typeface="Century Gothic"/>
                <a:cs typeface="Century Gothic"/>
              </a:rPr>
              <a:t>in</a:t>
            </a:r>
            <a:r>
              <a:rPr sz="1100" spc="-30" dirty="0">
                <a:solidFill>
                  <a:srgbClr val="221F1F"/>
                </a:solidFill>
                <a:latin typeface="Century Gothic"/>
                <a:cs typeface="Century Gothic"/>
              </a:rPr>
              <a:t> </a:t>
            </a:r>
            <a:r>
              <a:rPr sz="1100" dirty="0">
                <a:solidFill>
                  <a:srgbClr val="221F1F"/>
                </a:solidFill>
                <a:latin typeface="Century Gothic"/>
                <a:cs typeface="Century Gothic"/>
              </a:rPr>
              <a:t>202</a:t>
            </a:r>
            <a:r>
              <a:rPr lang="en-US" sz="1100" dirty="0">
                <a:solidFill>
                  <a:srgbClr val="221F1F"/>
                </a:solidFill>
                <a:latin typeface="Century Gothic"/>
                <a:cs typeface="Century Gothic"/>
              </a:rPr>
              <a:t>7</a:t>
            </a:r>
            <a:r>
              <a:rPr sz="1100" dirty="0">
                <a:solidFill>
                  <a:srgbClr val="221F1F"/>
                </a:solidFill>
                <a:latin typeface="Century Gothic"/>
                <a:cs typeface="Century Gothic"/>
              </a:rPr>
              <a:t>,</a:t>
            </a:r>
            <a:r>
              <a:rPr sz="1100" spc="-30" dirty="0">
                <a:solidFill>
                  <a:srgbClr val="221F1F"/>
                </a:solidFill>
                <a:latin typeface="Century Gothic"/>
                <a:cs typeface="Century Gothic"/>
              </a:rPr>
              <a:t> </a:t>
            </a:r>
            <a:r>
              <a:rPr sz="1100" dirty="0">
                <a:solidFill>
                  <a:srgbClr val="221F1F"/>
                </a:solidFill>
                <a:latin typeface="Century Gothic"/>
                <a:cs typeface="Century Gothic"/>
              </a:rPr>
              <a:t>Digital</a:t>
            </a:r>
            <a:r>
              <a:rPr sz="1100" spc="-30" dirty="0">
                <a:solidFill>
                  <a:srgbClr val="221F1F"/>
                </a:solidFill>
                <a:latin typeface="Century Gothic"/>
                <a:cs typeface="Century Gothic"/>
              </a:rPr>
              <a:t> </a:t>
            </a:r>
            <a:r>
              <a:rPr sz="1100" dirty="0">
                <a:solidFill>
                  <a:srgbClr val="221F1F"/>
                </a:solidFill>
                <a:latin typeface="Century Gothic"/>
                <a:cs typeface="Century Gothic"/>
              </a:rPr>
              <a:t>ID</a:t>
            </a:r>
            <a:r>
              <a:rPr sz="1100" spc="-70" dirty="0">
                <a:solidFill>
                  <a:srgbClr val="221F1F"/>
                </a:solidFill>
                <a:latin typeface="Century Gothic"/>
                <a:cs typeface="Century Gothic"/>
              </a:rPr>
              <a:t> </a:t>
            </a:r>
            <a:r>
              <a:rPr sz="1100" dirty="0">
                <a:solidFill>
                  <a:srgbClr val="221F1F"/>
                </a:solidFill>
                <a:latin typeface="Century Gothic"/>
                <a:cs typeface="Century Gothic"/>
              </a:rPr>
              <a:t>cards</a:t>
            </a:r>
            <a:r>
              <a:rPr sz="1100" spc="-55" dirty="0">
                <a:solidFill>
                  <a:srgbClr val="221F1F"/>
                </a:solidFill>
                <a:latin typeface="Century Gothic"/>
                <a:cs typeface="Century Gothic"/>
              </a:rPr>
              <a:t> </a:t>
            </a:r>
            <a:r>
              <a:rPr sz="1100" dirty="0">
                <a:solidFill>
                  <a:srgbClr val="221F1F"/>
                </a:solidFill>
                <a:latin typeface="Century Gothic"/>
                <a:cs typeface="Century Gothic"/>
              </a:rPr>
              <a:t>via</a:t>
            </a:r>
            <a:r>
              <a:rPr sz="1100" spc="-50" dirty="0">
                <a:solidFill>
                  <a:srgbClr val="221F1F"/>
                </a:solidFill>
                <a:latin typeface="Century Gothic"/>
                <a:cs typeface="Century Gothic"/>
              </a:rPr>
              <a:t> </a:t>
            </a:r>
            <a:r>
              <a:rPr sz="1100" dirty="0">
                <a:solidFill>
                  <a:srgbClr val="221F1F"/>
                </a:solidFill>
                <a:latin typeface="Century Gothic"/>
                <a:cs typeface="Century Gothic"/>
              </a:rPr>
              <a:t>the</a:t>
            </a:r>
            <a:r>
              <a:rPr sz="1100" spc="-20" dirty="0">
                <a:solidFill>
                  <a:srgbClr val="221F1F"/>
                </a:solidFill>
                <a:latin typeface="Century Gothic"/>
                <a:cs typeface="Century Gothic"/>
              </a:rPr>
              <a:t> </a:t>
            </a:r>
            <a:r>
              <a:rPr sz="1100" dirty="0">
                <a:solidFill>
                  <a:srgbClr val="221F1F"/>
                </a:solidFill>
                <a:latin typeface="Century Gothic"/>
                <a:cs typeface="Century Gothic"/>
              </a:rPr>
              <a:t>myCigna</a:t>
            </a:r>
            <a:r>
              <a:rPr sz="1100" spc="-25" dirty="0">
                <a:solidFill>
                  <a:srgbClr val="221F1F"/>
                </a:solidFill>
                <a:latin typeface="Century Gothic"/>
                <a:cs typeface="Century Gothic"/>
              </a:rPr>
              <a:t> </a:t>
            </a:r>
            <a:r>
              <a:rPr sz="1100" dirty="0">
                <a:solidFill>
                  <a:srgbClr val="221F1F"/>
                </a:solidFill>
                <a:latin typeface="Century Gothic"/>
                <a:cs typeface="Century Gothic"/>
              </a:rPr>
              <a:t>app</a:t>
            </a:r>
            <a:r>
              <a:rPr sz="1100" spc="-50" dirty="0">
                <a:solidFill>
                  <a:srgbClr val="221F1F"/>
                </a:solidFill>
                <a:latin typeface="Century Gothic"/>
                <a:cs typeface="Century Gothic"/>
              </a:rPr>
              <a:t> </a:t>
            </a:r>
            <a:r>
              <a:rPr sz="1100" dirty="0">
                <a:solidFill>
                  <a:srgbClr val="221F1F"/>
                </a:solidFill>
                <a:latin typeface="Century Gothic"/>
                <a:cs typeface="Century Gothic"/>
              </a:rPr>
              <a:t>will</a:t>
            </a:r>
            <a:r>
              <a:rPr sz="1100" spc="-25" dirty="0">
                <a:solidFill>
                  <a:srgbClr val="221F1F"/>
                </a:solidFill>
                <a:latin typeface="Century Gothic"/>
                <a:cs typeface="Century Gothic"/>
              </a:rPr>
              <a:t> </a:t>
            </a:r>
            <a:r>
              <a:rPr sz="1100" dirty="0">
                <a:solidFill>
                  <a:srgbClr val="221F1F"/>
                </a:solidFill>
                <a:latin typeface="Century Gothic"/>
                <a:cs typeface="Century Gothic"/>
              </a:rPr>
              <a:t>take</a:t>
            </a:r>
            <a:r>
              <a:rPr sz="1100" spc="-40" dirty="0">
                <a:solidFill>
                  <a:srgbClr val="221F1F"/>
                </a:solidFill>
                <a:latin typeface="Century Gothic"/>
                <a:cs typeface="Century Gothic"/>
              </a:rPr>
              <a:t> </a:t>
            </a:r>
            <a:r>
              <a:rPr sz="1100" dirty="0">
                <a:solidFill>
                  <a:srgbClr val="221F1F"/>
                </a:solidFill>
                <a:latin typeface="Century Gothic"/>
                <a:cs typeface="Century Gothic"/>
              </a:rPr>
              <a:t>place</a:t>
            </a:r>
            <a:r>
              <a:rPr sz="1100" spc="-45" dirty="0">
                <a:solidFill>
                  <a:srgbClr val="221F1F"/>
                </a:solidFill>
                <a:latin typeface="Century Gothic"/>
                <a:cs typeface="Century Gothic"/>
              </a:rPr>
              <a:t> </a:t>
            </a:r>
            <a:r>
              <a:rPr sz="1100" dirty="0">
                <a:solidFill>
                  <a:srgbClr val="221F1F"/>
                </a:solidFill>
                <a:latin typeface="Century Gothic"/>
                <a:cs typeface="Century Gothic"/>
              </a:rPr>
              <a:t>of</a:t>
            </a:r>
            <a:r>
              <a:rPr sz="1100" spc="-30" dirty="0">
                <a:solidFill>
                  <a:srgbClr val="221F1F"/>
                </a:solidFill>
                <a:latin typeface="Century Gothic"/>
                <a:cs typeface="Century Gothic"/>
              </a:rPr>
              <a:t> </a:t>
            </a:r>
            <a:r>
              <a:rPr sz="1100" dirty="0">
                <a:solidFill>
                  <a:srgbClr val="221F1F"/>
                </a:solidFill>
                <a:latin typeface="Century Gothic"/>
                <a:cs typeface="Century Gothic"/>
              </a:rPr>
              <a:t>physical</a:t>
            </a:r>
            <a:r>
              <a:rPr sz="1100" spc="-45" dirty="0">
                <a:solidFill>
                  <a:srgbClr val="221F1F"/>
                </a:solidFill>
                <a:latin typeface="Century Gothic"/>
                <a:cs typeface="Century Gothic"/>
              </a:rPr>
              <a:t> </a:t>
            </a:r>
            <a:r>
              <a:rPr sz="1100" dirty="0">
                <a:solidFill>
                  <a:srgbClr val="221F1F"/>
                </a:solidFill>
                <a:latin typeface="Century Gothic"/>
                <a:cs typeface="Century Gothic"/>
              </a:rPr>
              <a:t>ID</a:t>
            </a:r>
            <a:r>
              <a:rPr sz="1100" spc="-65" dirty="0">
                <a:solidFill>
                  <a:srgbClr val="221F1F"/>
                </a:solidFill>
                <a:latin typeface="Century Gothic"/>
                <a:cs typeface="Century Gothic"/>
              </a:rPr>
              <a:t> </a:t>
            </a:r>
            <a:r>
              <a:rPr sz="1100" dirty="0">
                <a:solidFill>
                  <a:srgbClr val="221F1F"/>
                </a:solidFill>
                <a:latin typeface="Century Gothic"/>
                <a:cs typeface="Century Gothic"/>
              </a:rPr>
              <a:t>cards.</a:t>
            </a:r>
            <a:r>
              <a:rPr sz="1100" spc="-65" dirty="0">
                <a:solidFill>
                  <a:srgbClr val="221F1F"/>
                </a:solidFill>
                <a:latin typeface="Century Gothic"/>
                <a:cs typeface="Century Gothic"/>
              </a:rPr>
              <a:t> </a:t>
            </a:r>
            <a:r>
              <a:rPr sz="1100" dirty="0">
                <a:solidFill>
                  <a:srgbClr val="221F1F"/>
                </a:solidFill>
                <a:latin typeface="Century Gothic"/>
                <a:cs typeface="Century Gothic"/>
              </a:rPr>
              <a:t>If</a:t>
            </a:r>
            <a:r>
              <a:rPr sz="1100" spc="-50" dirty="0">
                <a:solidFill>
                  <a:srgbClr val="221F1F"/>
                </a:solidFill>
                <a:latin typeface="Century Gothic"/>
                <a:cs typeface="Century Gothic"/>
              </a:rPr>
              <a:t> </a:t>
            </a:r>
            <a:r>
              <a:rPr sz="1100" spc="-20" dirty="0">
                <a:solidFill>
                  <a:srgbClr val="221F1F"/>
                </a:solidFill>
                <a:latin typeface="Century Gothic"/>
                <a:cs typeface="Century Gothic"/>
              </a:rPr>
              <a:t>you’d </a:t>
            </a:r>
            <a:r>
              <a:rPr sz="1100" dirty="0">
                <a:solidFill>
                  <a:srgbClr val="221F1F"/>
                </a:solidFill>
                <a:latin typeface="Century Gothic"/>
                <a:cs typeface="Century Gothic"/>
              </a:rPr>
              <a:t>still</a:t>
            </a:r>
            <a:r>
              <a:rPr sz="1100" spc="-10" dirty="0">
                <a:solidFill>
                  <a:srgbClr val="221F1F"/>
                </a:solidFill>
                <a:latin typeface="Century Gothic"/>
                <a:cs typeface="Century Gothic"/>
              </a:rPr>
              <a:t> </a:t>
            </a:r>
            <a:r>
              <a:rPr sz="1100" dirty="0">
                <a:solidFill>
                  <a:srgbClr val="221F1F"/>
                </a:solidFill>
                <a:latin typeface="Century Gothic"/>
                <a:cs typeface="Century Gothic"/>
              </a:rPr>
              <a:t>like</a:t>
            </a:r>
            <a:r>
              <a:rPr sz="1100" spc="-30" dirty="0">
                <a:solidFill>
                  <a:srgbClr val="221F1F"/>
                </a:solidFill>
                <a:latin typeface="Century Gothic"/>
                <a:cs typeface="Century Gothic"/>
              </a:rPr>
              <a:t> </a:t>
            </a:r>
            <a:r>
              <a:rPr sz="1100" dirty="0">
                <a:solidFill>
                  <a:srgbClr val="221F1F"/>
                </a:solidFill>
                <a:latin typeface="Century Gothic"/>
                <a:cs typeface="Century Gothic"/>
              </a:rPr>
              <a:t>a</a:t>
            </a:r>
            <a:r>
              <a:rPr sz="1100" spc="-25" dirty="0">
                <a:solidFill>
                  <a:srgbClr val="221F1F"/>
                </a:solidFill>
                <a:latin typeface="Century Gothic"/>
                <a:cs typeface="Century Gothic"/>
              </a:rPr>
              <a:t> </a:t>
            </a:r>
            <a:r>
              <a:rPr sz="1100" dirty="0">
                <a:solidFill>
                  <a:srgbClr val="221F1F"/>
                </a:solidFill>
                <a:latin typeface="Century Gothic"/>
                <a:cs typeface="Century Gothic"/>
              </a:rPr>
              <a:t>physical</a:t>
            </a:r>
            <a:r>
              <a:rPr sz="1100" spc="-35" dirty="0">
                <a:solidFill>
                  <a:srgbClr val="221F1F"/>
                </a:solidFill>
                <a:latin typeface="Century Gothic"/>
                <a:cs typeface="Century Gothic"/>
              </a:rPr>
              <a:t> </a:t>
            </a:r>
            <a:r>
              <a:rPr sz="1100" dirty="0">
                <a:solidFill>
                  <a:srgbClr val="221F1F"/>
                </a:solidFill>
                <a:latin typeface="Century Gothic"/>
                <a:cs typeface="Century Gothic"/>
              </a:rPr>
              <a:t>ID</a:t>
            </a:r>
            <a:r>
              <a:rPr sz="1100" spc="-55" dirty="0">
                <a:solidFill>
                  <a:srgbClr val="221F1F"/>
                </a:solidFill>
                <a:latin typeface="Century Gothic"/>
                <a:cs typeface="Century Gothic"/>
              </a:rPr>
              <a:t> </a:t>
            </a:r>
            <a:r>
              <a:rPr sz="1100" dirty="0">
                <a:solidFill>
                  <a:srgbClr val="221F1F"/>
                </a:solidFill>
                <a:latin typeface="Century Gothic"/>
                <a:cs typeface="Century Gothic"/>
              </a:rPr>
              <a:t>card,</a:t>
            </a:r>
            <a:r>
              <a:rPr sz="1100" spc="-45" dirty="0">
                <a:solidFill>
                  <a:srgbClr val="221F1F"/>
                </a:solidFill>
                <a:latin typeface="Century Gothic"/>
                <a:cs typeface="Century Gothic"/>
              </a:rPr>
              <a:t> </a:t>
            </a:r>
            <a:r>
              <a:rPr sz="1100" dirty="0">
                <a:solidFill>
                  <a:srgbClr val="221F1F"/>
                </a:solidFill>
                <a:latin typeface="Century Gothic"/>
                <a:cs typeface="Century Gothic"/>
              </a:rPr>
              <a:t>please</a:t>
            </a:r>
            <a:r>
              <a:rPr sz="1100" spc="-50" dirty="0">
                <a:solidFill>
                  <a:srgbClr val="221F1F"/>
                </a:solidFill>
                <a:latin typeface="Century Gothic"/>
                <a:cs typeface="Century Gothic"/>
              </a:rPr>
              <a:t> </a:t>
            </a:r>
            <a:r>
              <a:rPr sz="1100" dirty="0">
                <a:solidFill>
                  <a:srgbClr val="221F1F"/>
                </a:solidFill>
                <a:latin typeface="Century Gothic"/>
                <a:cs typeface="Century Gothic"/>
              </a:rPr>
              <a:t>reach</a:t>
            </a:r>
            <a:r>
              <a:rPr sz="1100" spc="-50" dirty="0">
                <a:solidFill>
                  <a:srgbClr val="221F1F"/>
                </a:solidFill>
                <a:latin typeface="Century Gothic"/>
                <a:cs typeface="Century Gothic"/>
              </a:rPr>
              <a:t> </a:t>
            </a:r>
            <a:r>
              <a:rPr sz="1100" dirty="0">
                <a:solidFill>
                  <a:srgbClr val="221F1F"/>
                </a:solidFill>
                <a:latin typeface="Century Gothic"/>
                <a:cs typeface="Century Gothic"/>
              </a:rPr>
              <a:t>out</a:t>
            </a:r>
            <a:r>
              <a:rPr sz="1100" spc="-20" dirty="0">
                <a:solidFill>
                  <a:srgbClr val="221F1F"/>
                </a:solidFill>
                <a:latin typeface="Century Gothic"/>
                <a:cs typeface="Century Gothic"/>
              </a:rPr>
              <a:t> </a:t>
            </a:r>
            <a:r>
              <a:rPr sz="1100" dirty="0">
                <a:solidFill>
                  <a:srgbClr val="221F1F"/>
                </a:solidFill>
                <a:latin typeface="Century Gothic"/>
                <a:cs typeface="Century Gothic"/>
              </a:rPr>
              <a:t>to</a:t>
            </a:r>
            <a:r>
              <a:rPr sz="1100" spc="-10" dirty="0">
                <a:solidFill>
                  <a:srgbClr val="221F1F"/>
                </a:solidFill>
                <a:latin typeface="Century Gothic"/>
                <a:cs typeface="Century Gothic"/>
              </a:rPr>
              <a:t> </a:t>
            </a:r>
            <a:r>
              <a:rPr sz="1100" dirty="0">
                <a:solidFill>
                  <a:srgbClr val="221F1F"/>
                </a:solidFill>
                <a:latin typeface="Century Gothic"/>
                <a:cs typeface="Century Gothic"/>
              </a:rPr>
              <a:t>Cigna</a:t>
            </a:r>
            <a:r>
              <a:rPr sz="1100" spc="-30" dirty="0">
                <a:solidFill>
                  <a:srgbClr val="221F1F"/>
                </a:solidFill>
                <a:latin typeface="Century Gothic"/>
                <a:cs typeface="Century Gothic"/>
              </a:rPr>
              <a:t> </a:t>
            </a:r>
            <a:r>
              <a:rPr sz="1100" dirty="0">
                <a:solidFill>
                  <a:srgbClr val="221F1F"/>
                </a:solidFill>
                <a:latin typeface="Century Gothic"/>
                <a:cs typeface="Century Gothic"/>
              </a:rPr>
              <a:t>member</a:t>
            </a:r>
            <a:r>
              <a:rPr sz="1100" spc="-40" dirty="0">
                <a:solidFill>
                  <a:srgbClr val="221F1F"/>
                </a:solidFill>
                <a:latin typeface="Century Gothic"/>
                <a:cs typeface="Century Gothic"/>
              </a:rPr>
              <a:t> </a:t>
            </a:r>
            <a:r>
              <a:rPr sz="1100" spc="-10" dirty="0">
                <a:solidFill>
                  <a:srgbClr val="221F1F"/>
                </a:solidFill>
                <a:latin typeface="Century Gothic"/>
                <a:cs typeface="Century Gothic"/>
              </a:rPr>
              <a:t>services.</a:t>
            </a:r>
            <a:endParaRPr sz="1100" dirty="0">
              <a:latin typeface="Century Gothic"/>
              <a:cs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3" name="object 3"/>
          <p:cNvGrpSpPr/>
          <p:nvPr/>
        </p:nvGrpSpPr>
        <p:grpSpPr>
          <a:xfrm>
            <a:off x="3646932" y="9698735"/>
            <a:ext cx="4125595" cy="359410"/>
            <a:chOff x="3646932" y="9698735"/>
            <a:chExt cx="4125595" cy="359410"/>
          </a:xfrm>
        </p:grpSpPr>
        <p:sp>
          <p:nvSpPr>
            <p:cNvPr id="4" name="object 4"/>
            <p:cNvSpPr/>
            <p:nvPr/>
          </p:nvSpPr>
          <p:spPr>
            <a:xfrm>
              <a:off x="4124896" y="9855707"/>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6" name="object 6"/>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sp>
        <p:nvSpPr>
          <p:cNvPr id="7" name="object 7"/>
          <p:cNvSpPr txBox="1"/>
          <p:nvPr/>
        </p:nvSpPr>
        <p:spPr>
          <a:xfrm>
            <a:off x="293319" y="209803"/>
            <a:ext cx="1007744" cy="330835"/>
          </a:xfrm>
          <a:prstGeom prst="rect">
            <a:avLst/>
          </a:prstGeom>
        </p:spPr>
        <p:txBody>
          <a:bodyPr vert="horz" wrap="square" lIns="0" tIns="12700" rIns="0" bIns="0" rtlCol="0">
            <a:spAutoFit/>
          </a:bodyPr>
          <a:lstStyle/>
          <a:p>
            <a:pPr marL="12700">
              <a:lnSpc>
                <a:spcPct val="100000"/>
              </a:lnSpc>
              <a:spcBef>
                <a:spcPts val="100"/>
              </a:spcBef>
            </a:pPr>
            <a:r>
              <a:rPr sz="2000" spc="-10" dirty="0">
                <a:latin typeface="Century Gothic"/>
                <a:cs typeface="Century Gothic"/>
              </a:rPr>
              <a:t>Omada</a:t>
            </a:r>
            <a:endParaRPr sz="2000">
              <a:latin typeface="Century Gothic"/>
              <a:cs typeface="Century Gothic"/>
            </a:endParaRPr>
          </a:p>
        </p:txBody>
      </p:sp>
      <p:sp>
        <p:nvSpPr>
          <p:cNvPr id="14" name="object 14"/>
          <p:cNvSpPr txBox="1">
            <a:spLocks noGrp="1"/>
          </p:cNvSpPr>
          <p:nvPr>
            <p:ph type="sldNum" sz="quarter" idx="7"/>
          </p:nvPr>
        </p:nvSpPr>
        <p:spPr>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10</a:t>
            </a:r>
            <a:r>
              <a:rPr spc="500" dirty="0"/>
              <a:t> </a:t>
            </a:r>
          </a:p>
        </p:txBody>
      </p:sp>
      <p:pic>
        <p:nvPicPr>
          <p:cNvPr id="16" name="Picture 15">
            <a:extLst>
              <a:ext uri="{FF2B5EF4-FFF2-40B4-BE49-F238E27FC236}">
                <a16:creationId xmlns:a16="http://schemas.microsoft.com/office/drawing/2014/main" id="{390EB39D-284A-A87E-78C3-A211D9E21BD2}"/>
              </a:ext>
            </a:extLst>
          </p:cNvPr>
          <p:cNvPicPr>
            <a:picLocks noChangeAspect="1"/>
          </p:cNvPicPr>
          <p:nvPr/>
        </p:nvPicPr>
        <p:blipFill>
          <a:blip r:embed="rId2"/>
          <a:stretch>
            <a:fillRect/>
          </a:stretch>
        </p:blipFill>
        <p:spPr>
          <a:xfrm>
            <a:off x="418613" y="798490"/>
            <a:ext cx="6973273" cy="7648753"/>
          </a:xfrm>
          <a:prstGeom prst="rect">
            <a:avLst/>
          </a:prstGeom>
        </p:spPr>
      </p:pic>
      <p:pic>
        <p:nvPicPr>
          <p:cNvPr id="18" name="Picture 17">
            <a:extLst>
              <a:ext uri="{FF2B5EF4-FFF2-40B4-BE49-F238E27FC236}">
                <a16:creationId xmlns:a16="http://schemas.microsoft.com/office/drawing/2014/main" id="{71D37EE9-E88F-15B1-5236-4C182F35A88D}"/>
              </a:ext>
            </a:extLst>
          </p:cNvPr>
          <p:cNvPicPr>
            <a:picLocks noChangeAspect="1"/>
          </p:cNvPicPr>
          <p:nvPr/>
        </p:nvPicPr>
        <p:blipFill>
          <a:blip r:embed="rId3"/>
          <a:stretch>
            <a:fillRect/>
          </a:stretch>
        </p:blipFill>
        <p:spPr>
          <a:xfrm>
            <a:off x="604188" y="8461098"/>
            <a:ext cx="6563641" cy="125747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688B6-E1F4-470C-DB2B-5923733D124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80E5297-814B-C77F-89F0-F9F74A7BFEE3}"/>
              </a:ext>
            </a:extLst>
          </p:cNvPr>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3" name="object 3">
            <a:extLst>
              <a:ext uri="{FF2B5EF4-FFF2-40B4-BE49-F238E27FC236}">
                <a16:creationId xmlns:a16="http://schemas.microsoft.com/office/drawing/2014/main" id="{DAD41114-8223-FAB3-47BD-127F927A568C}"/>
              </a:ext>
            </a:extLst>
          </p:cNvPr>
          <p:cNvGrpSpPr/>
          <p:nvPr/>
        </p:nvGrpSpPr>
        <p:grpSpPr>
          <a:xfrm>
            <a:off x="3646932" y="9698735"/>
            <a:ext cx="4125595" cy="359410"/>
            <a:chOff x="3646932" y="9698735"/>
            <a:chExt cx="4125595" cy="359410"/>
          </a:xfrm>
        </p:grpSpPr>
        <p:sp>
          <p:nvSpPr>
            <p:cNvPr id="4" name="object 4">
              <a:extLst>
                <a:ext uri="{FF2B5EF4-FFF2-40B4-BE49-F238E27FC236}">
                  <a16:creationId xmlns:a16="http://schemas.microsoft.com/office/drawing/2014/main" id="{3E15CD0B-7815-3F2E-00BA-97AA787CFE5A}"/>
                </a:ext>
              </a:extLst>
            </p:cNvPr>
            <p:cNvSpPr/>
            <p:nvPr/>
          </p:nvSpPr>
          <p:spPr>
            <a:xfrm>
              <a:off x="4124896" y="9855707"/>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5" name="object 5">
              <a:extLst>
                <a:ext uri="{FF2B5EF4-FFF2-40B4-BE49-F238E27FC236}">
                  <a16:creationId xmlns:a16="http://schemas.microsoft.com/office/drawing/2014/main" id="{498C38ED-EF27-EBF3-AE9C-DBA854D58C55}"/>
                </a:ext>
              </a:extLst>
            </p:cNvPr>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6" name="object 6">
            <a:extLst>
              <a:ext uri="{FF2B5EF4-FFF2-40B4-BE49-F238E27FC236}">
                <a16:creationId xmlns:a16="http://schemas.microsoft.com/office/drawing/2014/main" id="{60F81BA4-6552-6718-B253-CE564E7ACE87}"/>
              </a:ext>
            </a:extLst>
          </p:cNvPr>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sp>
        <p:nvSpPr>
          <p:cNvPr id="7" name="object 7">
            <a:extLst>
              <a:ext uri="{FF2B5EF4-FFF2-40B4-BE49-F238E27FC236}">
                <a16:creationId xmlns:a16="http://schemas.microsoft.com/office/drawing/2014/main" id="{9B2096ED-E601-6BF9-6A93-B56F45EA58DA}"/>
              </a:ext>
            </a:extLst>
          </p:cNvPr>
          <p:cNvSpPr txBox="1"/>
          <p:nvPr/>
        </p:nvSpPr>
        <p:spPr>
          <a:xfrm>
            <a:off x="293319" y="209803"/>
            <a:ext cx="1007744" cy="330835"/>
          </a:xfrm>
          <a:prstGeom prst="rect">
            <a:avLst/>
          </a:prstGeom>
        </p:spPr>
        <p:txBody>
          <a:bodyPr vert="horz" wrap="square" lIns="0" tIns="12700" rIns="0" bIns="0" rtlCol="0">
            <a:spAutoFit/>
          </a:bodyPr>
          <a:lstStyle/>
          <a:p>
            <a:pPr marL="12700">
              <a:lnSpc>
                <a:spcPct val="100000"/>
              </a:lnSpc>
              <a:spcBef>
                <a:spcPts val="100"/>
              </a:spcBef>
            </a:pPr>
            <a:r>
              <a:rPr sz="2000" spc="-10" dirty="0">
                <a:latin typeface="Century Gothic"/>
                <a:cs typeface="Century Gothic"/>
              </a:rPr>
              <a:t>Omada</a:t>
            </a:r>
            <a:endParaRPr sz="2000">
              <a:latin typeface="Century Gothic"/>
              <a:cs typeface="Century Gothic"/>
            </a:endParaRPr>
          </a:p>
        </p:txBody>
      </p:sp>
      <p:sp>
        <p:nvSpPr>
          <p:cNvPr id="14" name="object 14">
            <a:extLst>
              <a:ext uri="{FF2B5EF4-FFF2-40B4-BE49-F238E27FC236}">
                <a16:creationId xmlns:a16="http://schemas.microsoft.com/office/drawing/2014/main" id="{D6B97DB8-BE78-162B-2BBF-28AAE404D618}"/>
              </a:ext>
            </a:extLst>
          </p:cNvPr>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1</a:t>
            </a:r>
            <a:r>
              <a:rPr lang="en-US" spc="-25" dirty="0"/>
              <a:t>1</a:t>
            </a:r>
            <a:r>
              <a:rPr spc="500" dirty="0"/>
              <a:t> </a:t>
            </a:r>
          </a:p>
        </p:txBody>
      </p:sp>
      <p:pic>
        <p:nvPicPr>
          <p:cNvPr id="11" name="Picture 10">
            <a:extLst>
              <a:ext uri="{FF2B5EF4-FFF2-40B4-BE49-F238E27FC236}">
                <a16:creationId xmlns:a16="http://schemas.microsoft.com/office/drawing/2014/main" id="{B867149B-D92D-A136-9C76-CFF0F0FB64F1}"/>
              </a:ext>
            </a:extLst>
          </p:cNvPr>
          <p:cNvPicPr>
            <a:picLocks noChangeAspect="1"/>
          </p:cNvPicPr>
          <p:nvPr/>
        </p:nvPicPr>
        <p:blipFill>
          <a:blip r:embed="rId2"/>
          <a:stretch>
            <a:fillRect/>
          </a:stretch>
        </p:blipFill>
        <p:spPr>
          <a:xfrm>
            <a:off x="351929" y="816793"/>
            <a:ext cx="7106642" cy="7678222"/>
          </a:xfrm>
          <a:prstGeom prst="rect">
            <a:avLst/>
          </a:prstGeom>
        </p:spPr>
      </p:pic>
      <p:pic>
        <p:nvPicPr>
          <p:cNvPr id="13" name="Picture 12">
            <a:extLst>
              <a:ext uri="{FF2B5EF4-FFF2-40B4-BE49-F238E27FC236}">
                <a16:creationId xmlns:a16="http://schemas.microsoft.com/office/drawing/2014/main" id="{74B3D058-A2A8-E7D7-EC9F-4CA8FB4D0396}"/>
              </a:ext>
            </a:extLst>
          </p:cNvPr>
          <p:cNvPicPr>
            <a:picLocks noChangeAspect="1"/>
          </p:cNvPicPr>
          <p:nvPr/>
        </p:nvPicPr>
        <p:blipFill>
          <a:blip r:embed="rId3"/>
          <a:stretch>
            <a:fillRect/>
          </a:stretch>
        </p:blipFill>
        <p:spPr>
          <a:xfrm>
            <a:off x="5105400" y="30979"/>
            <a:ext cx="2219635" cy="466790"/>
          </a:xfrm>
          <a:prstGeom prst="rect">
            <a:avLst/>
          </a:prstGeom>
        </p:spPr>
      </p:pic>
      <p:pic>
        <p:nvPicPr>
          <p:cNvPr id="17" name="Picture 16">
            <a:extLst>
              <a:ext uri="{FF2B5EF4-FFF2-40B4-BE49-F238E27FC236}">
                <a16:creationId xmlns:a16="http://schemas.microsoft.com/office/drawing/2014/main" id="{887111F6-27C6-420A-8F8E-D83906FDDDAE}"/>
              </a:ext>
            </a:extLst>
          </p:cNvPr>
          <p:cNvPicPr>
            <a:picLocks noChangeAspect="1"/>
          </p:cNvPicPr>
          <p:nvPr/>
        </p:nvPicPr>
        <p:blipFill>
          <a:blip r:embed="rId4"/>
          <a:stretch>
            <a:fillRect/>
          </a:stretch>
        </p:blipFill>
        <p:spPr>
          <a:xfrm>
            <a:off x="351929" y="8300531"/>
            <a:ext cx="7020905" cy="1352739"/>
          </a:xfrm>
          <a:prstGeom prst="rect">
            <a:avLst/>
          </a:prstGeom>
        </p:spPr>
      </p:pic>
    </p:spTree>
    <p:extLst>
      <p:ext uri="{BB962C8B-B14F-4D97-AF65-F5344CB8AC3E}">
        <p14:creationId xmlns:p14="http://schemas.microsoft.com/office/powerpoint/2010/main" val="3471128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2CF4A-B3C9-E231-1468-3C7AC741102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0508C97-A2D9-61C1-5025-D5A04474A7E0}"/>
              </a:ext>
            </a:extLst>
          </p:cNvPr>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3" name="object 3">
            <a:extLst>
              <a:ext uri="{FF2B5EF4-FFF2-40B4-BE49-F238E27FC236}">
                <a16:creationId xmlns:a16="http://schemas.microsoft.com/office/drawing/2014/main" id="{911F6310-A6E4-46E1-2EB4-1293D0B027C8}"/>
              </a:ext>
            </a:extLst>
          </p:cNvPr>
          <p:cNvGrpSpPr/>
          <p:nvPr/>
        </p:nvGrpSpPr>
        <p:grpSpPr>
          <a:xfrm>
            <a:off x="3646932" y="9698735"/>
            <a:ext cx="4125595" cy="359410"/>
            <a:chOff x="3646932" y="9698735"/>
            <a:chExt cx="4125595" cy="359410"/>
          </a:xfrm>
        </p:grpSpPr>
        <p:sp>
          <p:nvSpPr>
            <p:cNvPr id="4" name="object 4">
              <a:extLst>
                <a:ext uri="{FF2B5EF4-FFF2-40B4-BE49-F238E27FC236}">
                  <a16:creationId xmlns:a16="http://schemas.microsoft.com/office/drawing/2014/main" id="{47D3BEE2-8ED3-5CF8-504D-3C5416BB4FBE}"/>
                </a:ext>
              </a:extLst>
            </p:cNvPr>
            <p:cNvSpPr/>
            <p:nvPr/>
          </p:nvSpPr>
          <p:spPr>
            <a:xfrm>
              <a:off x="4124896" y="9855707"/>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5" name="object 5">
              <a:extLst>
                <a:ext uri="{FF2B5EF4-FFF2-40B4-BE49-F238E27FC236}">
                  <a16:creationId xmlns:a16="http://schemas.microsoft.com/office/drawing/2014/main" id="{CDA5B34A-EF4B-70C6-9B6C-7B97662125DD}"/>
                </a:ext>
              </a:extLst>
            </p:cNvPr>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6" name="object 6">
            <a:extLst>
              <a:ext uri="{FF2B5EF4-FFF2-40B4-BE49-F238E27FC236}">
                <a16:creationId xmlns:a16="http://schemas.microsoft.com/office/drawing/2014/main" id="{6FEC5AE6-F1CD-9085-EFCC-5B0127988889}"/>
              </a:ext>
            </a:extLst>
          </p:cNvPr>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sp>
        <p:nvSpPr>
          <p:cNvPr id="7" name="object 7">
            <a:extLst>
              <a:ext uri="{FF2B5EF4-FFF2-40B4-BE49-F238E27FC236}">
                <a16:creationId xmlns:a16="http://schemas.microsoft.com/office/drawing/2014/main" id="{CC25B63E-4159-371E-C605-6361C6BFE869}"/>
              </a:ext>
            </a:extLst>
          </p:cNvPr>
          <p:cNvSpPr txBox="1"/>
          <p:nvPr/>
        </p:nvSpPr>
        <p:spPr>
          <a:xfrm>
            <a:off x="293319" y="209803"/>
            <a:ext cx="1007744" cy="330835"/>
          </a:xfrm>
          <a:prstGeom prst="rect">
            <a:avLst/>
          </a:prstGeom>
        </p:spPr>
        <p:txBody>
          <a:bodyPr vert="horz" wrap="square" lIns="0" tIns="12700" rIns="0" bIns="0" rtlCol="0">
            <a:spAutoFit/>
          </a:bodyPr>
          <a:lstStyle/>
          <a:p>
            <a:pPr marL="12700">
              <a:lnSpc>
                <a:spcPct val="100000"/>
              </a:lnSpc>
              <a:spcBef>
                <a:spcPts val="100"/>
              </a:spcBef>
            </a:pPr>
            <a:r>
              <a:rPr sz="2000" spc="-10" dirty="0">
                <a:latin typeface="Century Gothic"/>
                <a:cs typeface="Century Gothic"/>
              </a:rPr>
              <a:t>Omada</a:t>
            </a:r>
            <a:endParaRPr sz="2000">
              <a:latin typeface="Century Gothic"/>
              <a:cs typeface="Century Gothic"/>
            </a:endParaRPr>
          </a:p>
        </p:txBody>
      </p:sp>
      <p:sp>
        <p:nvSpPr>
          <p:cNvPr id="14" name="object 14">
            <a:extLst>
              <a:ext uri="{FF2B5EF4-FFF2-40B4-BE49-F238E27FC236}">
                <a16:creationId xmlns:a16="http://schemas.microsoft.com/office/drawing/2014/main" id="{36604FEA-5546-3042-2728-C020D109F7D5}"/>
              </a:ext>
            </a:extLst>
          </p:cNvPr>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1</a:t>
            </a:r>
            <a:r>
              <a:rPr lang="en-US" spc="-25" dirty="0"/>
              <a:t>2</a:t>
            </a:r>
            <a:r>
              <a:rPr spc="500" dirty="0"/>
              <a:t> </a:t>
            </a:r>
          </a:p>
        </p:txBody>
      </p:sp>
      <p:pic>
        <p:nvPicPr>
          <p:cNvPr id="13" name="Picture 12">
            <a:extLst>
              <a:ext uri="{FF2B5EF4-FFF2-40B4-BE49-F238E27FC236}">
                <a16:creationId xmlns:a16="http://schemas.microsoft.com/office/drawing/2014/main" id="{B2AAEB70-4F12-EEED-D080-23407E0AC3C3}"/>
              </a:ext>
            </a:extLst>
          </p:cNvPr>
          <p:cNvPicPr>
            <a:picLocks noChangeAspect="1"/>
          </p:cNvPicPr>
          <p:nvPr/>
        </p:nvPicPr>
        <p:blipFill>
          <a:blip r:embed="rId2"/>
          <a:stretch>
            <a:fillRect/>
          </a:stretch>
        </p:blipFill>
        <p:spPr>
          <a:xfrm>
            <a:off x="5105400" y="30979"/>
            <a:ext cx="2219635" cy="466790"/>
          </a:xfrm>
          <a:prstGeom prst="rect">
            <a:avLst/>
          </a:prstGeom>
        </p:spPr>
      </p:pic>
      <p:pic>
        <p:nvPicPr>
          <p:cNvPr id="17" name="Picture 16">
            <a:extLst>
              <a:ext uri="{FF2B5EF4-FFF2-40B4-BE49-F238E27FC236}">
                <a16:creationId xmlns:a16="http://schemas.microsoft.com/office/drawing/2014/main" id="{C2F128AB-09A9-3617-168A-636968A31E0E}"/>
              </a:ext>
            </a:extLst>
          </p:cNvPr>
          <p:cNvPicPr>
            <a:picLocks noChangeAspect="1"/>
          </p:cNvPicPr>
          <p:nvPr/>
        </p:nvPicPr>
        <p:blipFill>
          <a:blip r:embed="rId3"/>
          <a:stretch>
            <a:fillRect/>
          </a:stretch>
        </p:blipFill>
        <p:spPr>
          <a:xfrm>
            <a:off x="351929" y="8300531"/>
            <a:ext cx="7020905" cy="1352739"/>
          </a:xfrm>
          <a:prstGeom prst="rect">
            <a:avLst/>
          </a:prstGeom>
        </p:spPr>
      </p:pic>
      <p:pic>
        <p:nvPicPr>
          <p:cNvPr id="9" name="Picture 8">
            <a:extLst>
              <a:ext uri="{FF2B5EF4-FFF2-40B4-BE49-F238E27FC236}">
                <a16:creationId xmlns:a16="http://schemas.microsoft.com/office/drawing/2014/main" id="{EAB14DAF-5C4A-22F3-EA2B-4BDEFB7F0C2C}"/>
              </a:ext>
            </a:extLst>
          </p:cNvPr>
          <p:cNvPicPr>
            <a:picLocks noChangeAspect="1"/>
          </p:cNvPicPr>
          <p:nvPr/>
        </p:nvPicPr>
        <p:blipFill>
          <a:blip r:embed="rId4"/>
          <a:stretch>
            <a:fillRect/>
          </a:stretch>
        </p:blipFill>
        <p:spPr>
          <a:xfrm>
            <a:off x="627085" y="800767"/>
            <a:ext cx="6039693" cy="7287642"/>
          </a:xfrm>
          <a:prstGeom prst="rect">
            <a:avLst/>
          </a:prstGeom>
        </p:spPr>
      </p:pic>
    </p:spTree>
    <p:extLst>
      <p:ext uri="{BB962C8B-B14F-4D97-AF65-F5344CB8AC3E}">
        <p14:creationId xmlns:p14="http://schemas.microsoft.com/office/powerpoint/2010/main" val="3083383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4DDC3-8C1A-B4F3-5AC2-881A88F0EEE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F007950-AAF6-289C-F634-396A41753E57}"/>
              </a:ext>
            </a:extLst>
          </p:cNvPr>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3" name="object 3">
            <a:extLst>
              <a:ext uri="{FF2B5EF4-FFF2-40B4-BE49-F238E27FC236}">
                <a16:creationId xmlns:a16="http://schemas.microsoft.com/office/drawing/2014/main" id="{DF3AA033-71EF-0B09-559C-4B4471637ABF}"/>
              </a:ext>
            </a:extLst>
          </p:cNvPr>
          <p:cNvGrpSpPr/>
          <p:nvPr/>
        </p:nvGrpSpPr>
        <p:grpSpPr>
          <a:xfrm>
            <a:off x="3646932" y="9698735"/>
            <a:ext cx="4125595" cy="359410"/>
            <a:chOff x="3646932" y="9698735"/>
            <a:chExt cx="4125595" cy="359410"/>
          </a:xfrm>
        </p:grpSpPr>
        <p:sp>
          <p:nvSpPr>
            <p:cNvPr id="4" name="object 4">
              <a:extLst>
                <a:ext uri="{FF2B5EF4-FFF2-40B4-BE49-F238E27FC236}">
                  <a16:creationId xmlns:a16="http://schemas.microsoft.com/office/drawing/2014/main" id="{292DADA2-9B9B-72AF-3651-88AAB985FD9C}"/>
                </a:ext>
              </a:extLst>
            </p:cNvPr>
            <p:cNvSpPr/>
            <p:nvPr/>
          </p:nvSpPr>
          <p:spPr>
            <a:xfrm>
              <a:off x="4124896" y="9855707"/>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5" name="object 5">
              <a:extLst>
                <a:ext uri="{FF2B5EF4-FFF2-40B4-BE49-F238E27FC236}">
                  <a16:creationId xmlns:a16="http://schemas.microsoft.com/office/drawing/2014/main" id="{63C5F0C1-F391-8E40-D4FE-6401557C5417}"/>
                </a:ext>
              </a:extLst>
            </p:cNvPr>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6" name="object 6">
            <a:extLst>
              <a:ext uri="{FF2B5EF4-FFF2-40B4-BE49-F238E27FC236}">
                <a16:creationId xmlns:a16="http://schemas.microsoft.com/office/drawing/2014/main" id="{F234512C-2AFA-0E7B-6348-DE53B2EF4F6F}"/>
              </a:ext>
            </a:extLst>
          </p:cNvPr>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sp>
        <p:nvSpPr>
          <p:cNvPr id="7" name="object 7">
            <a:extLst>
              <a:ext uri="{FF2B5EF4-FFF2-40B4-BE49-F238E27FC236}">
                <a16:creationId xmlns:a16="http://schemas.microsoft.com/office/drawing/2014/main" id="{96D87F51-2AA6-357A-0E8A-76C363F8E1B1}"/>
              </a:ext>
            </a:extLst>
          </p:cNvPr>
          <p:cNvSpPr txBox="1"/>
          <p:nvPr/>
        </p:nvSpPr>
        <p:spPr>
          <a:xfrm>
            <a:off x="293319" y="209803"/>
            <a:ext cx="1007744" cy="330835"/>
          </a:xfrm>
          <a:prstGeom prst="rect">
            <a:avLst/>
          </a:prstGeom>
        </p:spPr>
        <p:txBody>
          <a:bodyPr vert="horz" wrap="square" lIns="0" tIns="12700" rIns="0" bIns="0" rtlCol="0">
            <a:spAutoFit/>
          </a:bodyPr>
          <a:lstStyle/>
          <a:p>
            <a:pPr marL="12700">
              <a:lnSpc>
                <a:spcPct val="100000"/>
              </a:lnSpc>
              <a:spcBef>
                <a:spcPts val="100"/>
              </a:spcBef>
            </a:pPr>
            <a:r>
              <a:rPr sz="2000" spc="-10" dirty="0">
                <a:latin typeface="Century Gothic"/>
                <a:cs typeface="Century Gothic"/>
              </a:rPr>
              <a:t>Omada</a:t>
            </a:r>
            <a:endParaRPr sz="2000">
              <a:latin typeface="Century Gothic"/>
              <a:cs typeface="Century Gothic"/>
            </a:endParaRPr>
          </a:p>
        </p:txBody>
      </p:sp>
      <p:sp>
        <p:nvSpPr>
          <p:cNvPr id="14" name="object 14">
            <a:extLst>
              <a:ext uri="{FF2B5EF4-FFF2-40B4-BE49-F238E27FC236}">
                <a16:creationId xmlns:a16="http://schemas.microsoft.com/office/drawing/2014/main" id="{D7C1929E-B0F5-6BDF-0F3F-66C43EB95C4D}"/>
              </a:ext>
            </a:extLst>
          </p:cNvPr>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1</a:t>
            </a:r>
            <a:r>
              <a:rPr lang="en-US" spc="-25" dirty="0"/>
              <a:t>3</a:t>
            </a:r>
            <a:r>
              <a:rPr spc="500" dirty="0"/>
              <a:t> </a:t>
            </a:r>
          </a:p>
        </p:txBody>
      </p:sp>
      <p:pic>
        <p:nvPicPr>
          <p:cNvPr id="13" name="Picture 12">
            <a:extLst>
              <a:ext uri="{FF2B5EF4-FFF2-40B4-BE49-F238E27FC236}">
                <a16:creationId xmlns:a16="http://schemas.microsoft.com/office/drawing/2014/main" id="{A25EF152-3DA0-6F65-6FBE-FE78051A17EC}"/>
              </a:ext>
            </a:extLst>
          </p:cNvPr>
          <p:cNvPicPr>
            <a:picLocks noChangeAspect="1"/>
          </p:cNvPicPr>
          <p:nvPr/>
        </p:nvPicPr>
        <p:blipFill>
          <a:blip r:embed="rId2"/>
          <a:stretch>
            <a:fillRect/>
          </a:stretch>
        </p:blipFill>
        <p:spPr>
          <a:xfrm>
            <a:off x="5105400" y="30979"/>
            <a:ext cx="2219635" cy="466790"/>
          </a:xfrm>
          <a:prstGeom prst="rect">
            <a:avLst/>
          </a:prstGeom>
        </p:spPr>
      </p:pic>
      <p:pic>
        <p:nvPicPr>
          <p:cNvPr id="12" name="Picture 11">
            <a:extLst>
              <a:ext uri="{FF2B5EF4-FFF2-40B4-BE49-F238E27FC236}">
                <a16:creationId xmlns:a16="http://schemas.microsoft.com/office/drawing/2014/main" id="{EF638DA4-6B09-7E8D-3C08-15A6C9A93473}"/>
              </a:ext>
            </a:extLst>
          </p:cNvPr>
          <p:cNvPicPr>
            <a:picLocks noChangeAspect="1"/>
          </p:cNvPicPr>
          <p:nvPr/>
        </p:nvPicPr>
        <p:blipFill>
          <a:blip r:embed="rId3"/>
          <a:stretch>
            <a:fillRect/>
          </a:stretch>
        </p:blipFill>
        <p:spPr>
          <a:xfrm>
            <a:off x="321028" y="844501"/>
            <a:ext cx="6917972" cy="8575171"/>
          </a:xfrm>
          <a:prstGeom prst="rect">
            <a:avLst/>
          </a:prstGeom>
        </p:spPr>
      </p:pic>
    </p:spTree>
    <p:extLst>
      <p:ext uri="{BB962C8B-B14F-4D97-AF65-F5344CB8AC3E}">
        <p14:creationId xmlns:p14="http://schemas.microsoft.com/office/powerpoint/2010/main" val="3616070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3319" y="209803"/>
            <a:ext cx="186372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Dental</a:t>
            </a:r>
            <a:r>
              <a:rPr sz="2000" spc="-35" dirty="0">
                <a:latin typeface="Century Gothic"/>
                <a:cs typeface="Century Gothic"/>
              </a:rPr>
              <a:t> </a:t>
            </a:r>
            <a:r>
              <a:rPr sz="2000" spc="-10" dirty="0">
                <a:latin typeface="Century Gothic"/>
                <a:cs typeface="Century Gothic"/>
              </a:rPr>
              <a:t>Benefits</a:t>
            </a:r>
            <a:endParaRPr sz="2000">
              <a:latin typeface="Century Gothic"/>
              <a:cs typeface="Century Gothic"/>
            </a:endParaRPr>
          </a:p>
        </p:txBody>
      </p:sp>
      <p:grpSp>
        <p:nvGrpSpPr>
          <p:cNvPr id="3" name="object 3"/>
          <p:cNvGrpSpPr/>
          <p:nvPr/>
        </p:nvGrpSpPr>
        <p:grpSpPr>
          <a:xfrm>
            <a:off x="0" y="9698735"/>
            <a:ext cx="7772400" cy="359410"/>
            <a:chOff x="0" y="9698735"/>
            <a:chExt cx="7772400" cy="359410"/>
          </a:xfrm>
        </p:grpSpPr>
        <p:sp>
          <p:nvSpPr>
            <p:cNvPr id="4" name="object 4"/>
            <p:cNvSpPr/>
            <p:nvPr/>
          </p:nvSpPr>
          <p:spPr>
            <a:xfrm>
              <a:off x="0" y="9855708"/>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graphicFrame>
        <p:nvGraphicFramePr>
          <p:cNvPr id="6" name="object 6"/>
          <p:cNvGraphicFramePr>
            <a:graphicFrameLocks noGrp="1"/>
          </p:cNvGraphicFramePr>
          <p:nvPr>
            <p:extLst>
              <p:ext uri="{D42A27DB-BD31-4B8C-83A1-F6EECF244321}">
                <p14:modId xmlns:p14="http://schemas.microsoft.com/office/powerpoint/2010/main" val="716817291"/>
              </p:ext>
            </p:extLst>
          </p:nvPr>
        </p:nvGraphicFramePr>
        <p:xfrm>
          <a:off x="290525" y="3928239"/>
          <a:ext cx="7226300" cy="4330700"/>
        </p:xfrm>
        <a:graphic>
          <a:graphicData uri="http://schemas.openxmlformats.org/drawingml/2006/table">
            <a:tbl>
              <a:tblPr firstRow="1" bandRow="1">
                <a:tableStyleId>{2D5ABB26-0587-4C30-8999-92F81FD0307C}</a:tableStyleId>
              </a:tblPr>
              <a:tblGrid>
                <a:gridCol w="3090545">
                  <a:extLst>
                    <a:ext uri="{9D8B030D-6E8A-4147-A177-3AD203B41FA5}">
                      <a16:colId xmlns:a16="http://schemas.microsoft.com/office/drawing/2014/main" val="20000"/>
                    </a:ext>
                  </a:extLst>
                </a:gridCol>
                <a:gridCol w="2128520">
                  <a:extLst>
                    <a:ext uri="{9D8B030D-6E8A-4147-A177-3AD203B41FA5}">
                      <a16:colId xmlns:a16="http://schemas.microsoft.com/office/drawing/2014/main" val="20001"/>
                    </a:ext>
                  </a:extLst>
                </a:gridCol>
                <a:gridCol w="2007235">
                  <a:extLst>
                    <a:ext uri="{9D8B030D-6E8A-4147-A177-3AD203B41FA5}">
                      <a16:colId xmlns:a16="http://schemas.microsoft.com/office/drawing/2014/main" val="20002"/>
                    </a:ext>
                  </a:extLst>
                </a:gridCol>
              </a:tblGrid>
              <a:tr h="285115">
                <a:tc>
                  <a:txBody>
                    <a:bodyPr/>
                    <a:lstStyle/>
                    <a:p>
                      <a:pPr algn="ctr">
                        <a:lnSpc>
                          <a:spcPct val="100000"/>
                        </a:lnSpc>
                        <a:spcBef>
                          <a:spcPts val="445"/>
                        </a:spcBef>
                      </a:pPr>
                      <a:r>
                        <a:rPr sz="1100" b="1" spc="-10" dirty="0">
                          <a:solidFill>
                            <a:srgbClr val="FFFFFF"/>
                          </a:solidFill>
                          <a:latin typeface="Century Gothic"/>
                          <a:cs typeface="Century Gothic"/>
                        </a:rPr>
                        <a:t>Benefit</a:t>
                      </a:r>
                      <a:endParaRPr sz="1100">
                        <a:latin typeface="Century Gothic"/>
                        <a:cs typeface="Century Gothic"/>
                      </a:endParaRPr>
                    </a:p>
                  </a:txBody>
                  <a:tcPr marL="0" marR="0" marT="56515" marB="0">
                    <a:solidFill>
                      <a:srgbClr val="7E7E7E"/>
                    </a:solidFill>
                  </a:tcPr>
                </a:tc>
                <a:tc>
                  <a:txBody>
                    <a:bodyPr/>
                    <a:lstStyle/>
                    <a:p>
                      <a:pPr algn="ctr">
                        <a:lnSpc>
                          <a:spcPct val="100000"/>
                        </a:lnSpc>
                        <a:spcBef>
                          <a:spcPts val="445"/>
                        </a:spcBef>
                      </a:pPr>
                      <a:r>
                        <a:rPr sz="1100" b="1" spc="-10" dirty="0">
                          <a:solidFill>
                            <a:srgbClr val="FFFFFF"/>
                          </a:solidFill>
                          <a:latin typeface="Century Gothic"/>
                          <a:cs typeface="Century Gothic"/>
                        </a:rPr>
                        <a:t>In-Network</a:t>
                      </a:r>
                      <a:endParaRPr sz="1100">
                        <a:latin typeface="Century Gothic"/>
                        <a:cs typeface="Century Gothic"/>
                      </a:endParaRPr>
                    </a:p>
                  </a:txBody>
                  <a:tcPr marL="0" marR="0" marT="56515" marB="0">
                    <a:solidFill>
                      <a:srgbClr val="7E7E7E"/>
                    </a:solidFill>
                  </a:tcPr>
                </a:tc>
                <a:tc>
                  <a:txBody>
                    <a:bodyPr/>
                    <a:lstStyle/>
                    <a:p>
                      <a:pPr marL="1270" algn="ctr">
                        <a:lnSpc>
                          <a:spcPct val="100000"/>
                        </a:lnSpc>
                        <a:spcBef>
                          <a:spcPts val="445"/>
                        </a:spcBef>
                      </a:pPr>
                      <a:r>
                        <a:rPr sz="1100" b="1" spc="-10" dirty="0">
                          <a:solidFill>
                            <a:srgbClr val="FFFFFF"/>
                          </a:solidFill>
                          <a:latin typeface="Century Gothic"/>
                          <a:cs typeface="Century Gothic"/>
                        </a:rPr>
                        <a:t>Out-</a:t>
                      </a:r>
                      <a:r>
                        <a:rPr sz="1100" b="1" dirty="0">
                          <a:solidFill>
                            <a:srgbClr val="FFFFFF"/>
                          </a:solidFill>
                          <a:latin typeface="Century Gothic"/>
                          <a:cs typeface="Century Gothic"/>
                        </a:rPr>
                        <a:t>of-</a:t>
                      </a:r>
                      <a:r>
                        <a:rPr sz="1100" b="1" spc="-10" dirty="0">
                          <a:solidFill>
                            <a:srgbClr val="FFFFFF"/>
                          </a:solidFill>
                          <a:latin typeface="Century Gothic"/>
                          <a:cs typeface="Century Gothic"/>
                        </a:rPr>
                        <a:t>Network*</a:t>
                      </a:r>
                      <a:endParaRPr sz="1100">
                        <a:latin typeface="Century Gothic"/>
                        <a:cs typeface="Century Gothic"/>
                      </a:endParaRPr>
                    </a:p>
                  </a:txBody>
                  <a:tcPr marL="0" marR="0" marT="56515" marB="0">
                    <a:solidFill>
                      <a:srgbClr val="7E7E7E"/>
                    </a:solidFill>
                  </a:tcPr>
                </a:tc>
                <a:extLst>
                  <a:ext uri="{0D108BD9-81ED-4DB2-BD59-A6C34878D82A}">
                    <a16:rowId xmlns:a16="http://schemas.microsoft.com/office/drawing/2014/main" val="10000"/>
                  </a:ext>
                </a:extLst>
              </a:tr>
              <a:tr h="258445">
                <a:tc gridSpan="3">
                  <a:txBody>
                    <a:bodyPr/>
                    <a:lstStyle/>
                    <a:p>
                      <a:pPr algn="ctr">
                        <a:lnSpc>
                          <a:spcPct val="100000"/>
                        </a:lnSpc>
                        <a:spcBef>
                          <a:spcPts val="345"/>
                        </a:spcBef>
                      </a:pPr>
                      <a:r>
                        <a:rPr sz="1100" b="1" dirty="0">
                          <a:solidFill>
                            <a:srgbClr val="FFFFFF"/>
                          </a:solidFill>
                          <a:latin typeface="Century Gothic"/>
                          <a:cs typeface="Century Gothic"/>
                        </a:rPr>
                        <a:t>Your</a:t>
                      </a:r>
                      <a:r>
                        <a:rPr sz="1100" b="1" spc="-20" dirty="0">
                          <a:solidFill>
                            <a:srgbClr val="FFFFFF"/>
                          </a:solidFill>
                          <a:latin typeface="Century Gothic"/>
                          <a:cs typeface="Century Gothic"/>
                        </a:rPr>
                        <a:t> </a:t>
                      </a:r>
                      <a:r>
                        <a:rPr sz="1100" b="1" dirty="0">
                          <a:solidFill>
                            <a:srgbClr val="FFFFFF"/>
                          </a:solidFill>
                          <a:latin typeface="Century Gothic"/>
                          <a:cs typeface="Century Gothic"/>
                        </a:rPr>
                        <a:t>Coverage</a:t>
                      </a:r>
                      <a:r>
                        <a:rPr sz="1100" b="1" spc="-50" dirty="0">
                          <a:solidFill>
                            <a:srgbClr val="FFFFFF"/>
                          </a:solidFill>
                          <a:latin typeface="Century Gothic"/>
                          <a:cs typeface="Century Gothic"/>
                        </a:rPr>
                        <a:t> </a:t>
                      </a:r>
                      <a:r>
                        <a:rPr sz="1100" b="1" dirty="0">
                          <a:solidFill>
                            <a:srgbClr val="FFFFFF"/>
                          </a:solidFill>
                          <a:latin typeface="Century Gothic"/>
                          <a:cs typeface="Century Gothic"/>
                        </a:rPr>
                        <a:t>with</a:t>
                      </a:r>
                      <a:r>
                        <a:rPr sz="1100" b="1" spc="-30" dirty="0">
                          <a:solidFill>
                            <a:srgbClr val="FFFFFF"/>
                          </a:solidFill>
                          <a:latin typeface="Century Gothic"/>
                          <a:cs typeface="Century Gothic"/>
                        </a:rPr>
                        <a:t> </a:t>
                      </a:r>
                      <a:r>
                        <a:rPr sz="1100" b="1" dirty="0">
                          <a:solidFill>
                            <a:srgbClr val="FFFFFF"/>
                          </a:solidFill>
                          <a:latin typeface="Century Gothic"/>
                          <a:cs typeface="Century Gothic"/>
                        </a:rPr>
                        <a:t>a</a:t>
                      </a:r>
                      <a:r>
                        <a:rPr sz="1100" b="1" spc="-10" dirty="0">
                          <a:solidFill>
                            <a:srgbClr val="FFFFFF"/>
                          </a:solidFill>
                          <a:latin typeface="Century Gothic"/>
                          <a:cs typeface="Century Gothic"/>
                        </a:rPr>
                        <a:t> </a:t>
                      </a:r>
                      <a:r>
                        <a:rPr sz="1100" b="1" dirty="0">
                          <a:solidFill>
                            <a:srgbClr val="FFFFFF"/>
                          </a:solidFill>
                          <a:latin typeface="Century Gothic"/>
                          <a:cs typeface="Century Gothic"/>
                        </a:rPr>
                        <a:t>Cigna</a:t>
                      </a:r>
                      <a:r>
                        <a:rPr sz="1100" b="1" spc="-25" dirty="0">
                          <a:solidFill>
                            <a:srgbClr val="FFFFFF"/>
                          </a:solidFill>
                          <a:latin typeface="Century Gothic"/>
                          <a:cs typeface="Century Gothic"/>
                        </a:rPr>
                        <a:t> </a:t>
                      </a:r>
                      <a:r>
                        <a:rPr sz="1100" b="1" spc="-10" dirty="0">
                          <a:solidFill>
                            <a:srgbClr val="FFFFFF"/>
                          </a:solidFill>
                          <a:latin typeface="Century Gothic"/>
                          <a:cs typeface="Century Gothic"/>
                        </a:rPr>
                        <a:t>Provider</a:t>
                      </a:r>
                      <a:endParaRPr sz="1100">
                        <a:latin typeface="Century Gothic"/>
                        <a:cs typeface="Century Gothic"/>
                      </a:endParaRPr>
                    </a:p>
                  </a:txBody>
                  <a:tcPr marL="0" marR="0" marT="43815" marB="0">
                    <a:lnL w="12700">
                      <a:solidFill>
                        <a:srgbClr val="A6A6A6"/>
                      </a:solidFill>
                      <a:prstDash val="solid"/>
                    </a:lnL>
                    <a:lnR w="12700">
                      <a:solidFill>
                        <a:srgbClr val="A6A6A6"/>
                      </a:solidFill>
                      <a:prstDash val="solid"/>
                    </a:lnR>
                    <a:lnB w="12700">
                      <a:solidFill>
                        <a:srgbClr val="A6A6A6"/>
                      </a:solidFill>
                      <a:prstDash val="solid"/>
                    </a:lnB>
                    <a:solidFill>
                      <a:srgbClr val="DF1622"/>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594360">
                <a:tc>
                  <a:txBody>
                    <a:bodyPr/>
                    <a:lstStyle/>
                    <a:p>
                      <a:pPr marL="91440">
                        <a:lnSpc>
                          <a:spcPct val="100000"/>
                        </a:lnSpc>
                        <a:spcBef>
                          <a:spcPts val="345"/>
                        </a:spcBef>
                      </a:pPr>
                      <a:r>
                        <a:rPr sz="1100" b="1" dirty="0">
                          <a:latin typeface="Century Gothic"/>
                          <a:cs typeface="Century Gothic"/>
                        </a:rPr>
                        <a:t>Calendar</a:t>
                      </a:r>
                      <a:r>
                        <a:rPr sz="1100" b="1" spc="-40" dirty="0">
                          <a:latin typeface="Century Gothic"/>
                          <a:cs typeface="Century Gothic"/>
                        </a:rPr>
                        <a:t> </a:t>
                      </a:r>
                      <a:r>
                        <a:rPr sz="1100" b="1" dirty="0">
                          <a:latin typeface="Century Gothic"/>
                          <a:cs typeface="Century Gothic"/>
                        </a:rPr>
                        <a:t>Year</a:t>
                      </a:r>
                      <a:r>
                        <a:rPr sz="1100" b="1" spc="-30" dirty="0">
                          <a:latin typeface="Century Gothic"/>
                          <a:cs typeface="Century Gothic"/>
                        </a:rPr>
                        <a:t> </a:t>
                      </a:r>
                      <a:r>
                        <a:rPr sz="1100" b="1" spc="-10" dirty="0">
                          <a:latin typeface="Century Gothic"/>
                          <a:cs typeface="Century Gothic"/>
                        </a:rPr>
                        <a:t>Deductible</a:t>
                      </a:r>
                      <a:endParaRPr sz="1100" dirty="0">
                        <a:latin typeface="Century Gothic"/>
                        <a:cs typeface="Century Gothic"/>
                      </a:endParaRPr>
                    </a:p>
                    <a:p>
                      <a:pPr marL="91440">
                        <a:lnSpc>
                          <a:spcPct val="100000"/>
                        </a:lnSpc>
                      </a:pPr>
                      <a:r>
                        <a:rPr sz="1100" spc="-10" dirty="0">
                          <a:latin typeface="Century Gothic"/>
                          <a:cs typeface="Century Gothic"/>
                        </a:rPr>
                        <a:t>Individual</a:t>
                      </a:r>
                      <a:endParaRPr sz="1100" dirty="0">
                        <a:latin typeface="Century Gothic"/>
                        <a:cs typeface="Century Gothic"/>
                      </a:endParaRPr>
                    </a:p>
                    <a:p>
                      <a:pPr marL="91440">
                        <a:lnSpc>
                          <a:spcPct val="100000"/>
                        </a:lnSpc>
                      </a:pPr>
                      <a:r>
                        <a:rPr sz="1100" spc="-10" dirty="0">
                          <a:latin typeface="Century Gothic"/>
                          <a:cs typeface="Century Gothic"/>
                        </a:rPr>
                        <a:t>Family</a:t>
                      </a:r>
                      <a:endParaRPr sz="1100" dirty="0">
                        <a:latin typeface="Century Gothic"/>
                        <a:cs typeface="Century Gothic"/>
                      </a:endParaRPr>
                    </a:p>
                  </a:txBody>
                  <a:tcPr marL="0" marR="0" marT="4381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CDCDE"/>
                    </a:solidFill>
                  </a:tcPr>
                </a:tc>
                <a:tc>
                  <a:txBody>
                    <a:bodyPr/>
                    <a:lstStyle/>
                    <a:p>
                      <a:pPr>
                        <a:lnSpc>
                          <a:spcPct val="100000"/>
                        </a:lnSpc>
                        <a:spcBef>
                          <a:spcPts val="395"/>
                        </a:spcBef>
                      </a:pPr>
                      <a:endParaRPr sz="1100" dirty="0">
                        <a:latin typeface="Times New Roman"/>
                        <a:cs typeface="Times New Roman"/>
                      </a:endParaRPr>
                    </a:p>
                    <a:p>
                      <a:pPr algn="ctr">
                        <a:lnSpc>
                          <a:spcPct val="100000"/>
                        </a:lnSpc>
                        <a:spcBef>
                          <a:spcPts val="5"/>
                        </a:spcBef>
                      </a:pPr>
                      <a:r>
                        <a:rPr sz="1100" spc="-25" dirty="0">
                          <a:latin typeface="Century Gothic"/>
                          <a:cs typeface="Century Gothic"/>
                        </a:rPr>
                        <a:t>$60</a:t>
                      </a:r>
                      <a:endParaRPr sz="1100" dirty="0">
                        <a:latin typeface="Century Gothic"/>
                        <a:cs typeface="Century Gothic"/>
                      </a:endParaRPr>
                    </a:p>
                    <a:p>
                      <a:pPr marL="1270" algn="ctr">
                        <a:lnSpc>
                          <a:spcPct val="100000"/>
                        </a:lnSpc>
                      </a:pPr>
                      <a:r>
                        <a:rPr sz="1100" spc="-20" dirty="0">
                          <a:latin typeface="Century Gothic"/>
                          <a:cs typeface="Century Gothic"/>
                        </a:rPr>
                        <a:t>$120</a:t>
                      </a:r>
                      <a:endParaRPr sz="1100" dirty="0">
                        <a:latin typeface="Century Gothic"/>
                        <a:cs typeface="Century Gothic"/>
                      </a:endParaRPr>
                    </a:p>
                  </a:txBody>
                  <a:tcPr marL="0" marR="0" marT="5016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a:lnSpc>
                          <a:spcPct val="100000"/>
                        </a:lnSpc>
                        <a:spcBef>
                          <a:spcPts val="395"/>
                        </a:spcBef>
                      </a:pPr>
                      <a:endParaRPr sz="1100">
                        <a:latin typeface="Times New Roman"/>
                        <a:cs typeface="Times New Roman"/>
                      </a:endParaRPr>
                    </a:p>
                    <a:p>
                      <a:pPr marL="1905" algn="ctr">
                        <a:lnSpc>
                          <a:spcPct val="100000"/>
                        </a:lnSpc>
                        <a:spcBef>
                          <a:spcPts val="5"/>
                        </a:spcBef>
                      </a:pPr>
                      <a:r>
                        <a:rPr sz="1100" spc="-25" dirty="0">
                          <a:latin typeface="Century Gothic"/>
                          <a:cs typeface="Century Gothic"/>
                        </a:rPr>
                        <a:t>$60</a:t>
                      </a:r>
                      <a:endParaRPr sz="1100">
                        <a:latin typeface="Century Gothic"/>
                        <a:cs typeface="Century Gothic"/>
                      </a:endParaRPr>
                    </a:p>
                    <a:p>
                      <a:pPr marL="635" algn="ctr">
                        <a:lnSpc>
                          <a:spcPct val="100000"/>
                        </a:lnSpc>
                      </a:pPr>
                      <a:r>
                        <a:rPr sz="1100" spc="-20" dirty="0">
                          <a:latin typeface="Century Gothic"/>
                          <a:cs typeface="Century Gothic"/>
                        </a:rPr>
                        <a:t>$120</a:t>
                      </a:r>
                      <a:endParaRPr sz="1100">
                        <a:latin typeface="Century Gothic"/>
                        <a:cs typeface="Century Gothic"/>
                      </a:endParaRPr>
                    </a:p>
                  </a:txBody>
                  <a:tcPr marL="0" marR="0" marT="50165" marB="0">
                    <a:lnL w="12700">
                      <a:solidFill>
                        <a:srgbClr val="A6A6A6"/>
                      </a:solidFill>
                      <a:prstDash val="solid"/>
                    </a:lnL>
                    <a:lnR w="12700">
                      <a:solidFill>
                        <a:srgbClr val="A6A6A6"/>
                      </a:solidFill>
                      <a:prstDash val="solid"/>
                    </a:lnR>
                    <a:lnT w="12700">
                      <a:solidFill>
                        <a:srgbClr val="FFFFFF"/>
                      </a:solidFill>
                      <a:prstDash val="solid"/>
                    </a:lnT>
                    <a:lnB w="12700">
                      <a:solidFill>
                        <a:srgbClr val="A6A6A6"/>
                      </a:solidFill>
                      <a:prstDash val="solid"/>
                    </a:lnB>
                  </a:tcPr>
                </a:tc>
                <a:extLst>
                  <a:ext uri="{0D108BD9-81ED-4DB2-BD59-A6C34878D82A}">
                    <a16:rowId xmlns:a16="http://schemas.microsoft.com/office/drawing/2014/main" val="10002"/>
                  </a:ext>
                </a:extLst>
              </a:tr>
              <a:tr h="370205">
                <a:tc>
                  <a:txBody>
                    <a:bodyPr/>
                    <a:lstStyle/>
                    <a:p>
                      <a:pPr marL="91440">
                        <a:lnSpc>
                          <a:spcPct val="100000"/>
                        </a:lnSpc>
                        <a:spcBef>
                          <a:spcPts val="785"/>
                        </a:spcBef>
                      </a:pPr>
                      <a:r>
                        <a:rPr sz="1100" b="1" dirty="0">
                          <a:latin typeface="Century Gothic"/>
                          <a:cs typeface="Century Gothic"/>
                        </a:rPr>
                        <a:t>Calendar</a:t>
                      </a:r>
                      <a:r>
                        <a:rPr sz="1100" b="1" spc="-40" dirty="0">
                          <a:latin typeface="Century Gothic"/>
                          <a:cs typeface="Century Gothic"/>
                        </a:rPr>
                        <a:t> </a:t>
                      </a:r>
                      <a:r>
                        <a:rPr sz="1100" b="1" dirty="0">
                          <a:latin typeface="Century Gothic"/>
                          <a:cs typeface="Century Gothic"/>
                        </a:rPr>
                        <a:t>Year</a:t>
                      </a:r>
                      <a:r>
                        <a:rPr sz="1100" b="1" spc="-30" dirty="0">
                          <a:latin typeface="Century Gothic"/>
                          <a:cs typeface="Century Gothic"/>
                        </a:rPr>
                        <a:t> </a:t>
                      </a:r>
                      <a:r>
                        <a:rPr sz="1100" b="1" spc="-10" dirty="0">
                          <a:latin typeface="Century Gothic"/>
                          <a:cs typeface="Century Gothic"/>
                        </a:rPr>
                        <a:t>Maximum</a:t>
                      </a:r>
                      <a:endParaRPr sz="1100">
                        <a:latin typeface="Century Gothic"/>
                        <a:cs typeface="Century Gothic"/>
                      </a:endParaRPr>
                    </a:p>
                  </a:txBody>
                  <a:tcPr marL="0" marR="0" marT="9969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CDCDE"/>
                    </a:solidFill>
                  </a:tcPr>
                </a:tc>
                <a:tc>
                  <a:txBody>
                    <a:bodyPr/>
                    <a:lstStyle/>
                    <a:p>
                      <a:pPr marL="635" algn="ctr">
                        <a:lnSpc>
                          <a:spcPct val="100000"/>
                        </a:lnSpc>
                        <a:spcBef>
                          <a:spcPts val="785"/>
                        </a:spcBef>
                      </a:pPr>
                      <a:r>
                        <a:rPr sz="1100" spc="-10" dirty="0">
                          <a:latin typeface="Century Gothic"/>
                          <a:cs typeface="Century Gothic"/>
                        </a:rPr>
                        <a:t>$1,500</a:t>
                      </a:r>
                      <a:endParaRPr sz="1100">
                        <a:latin typeface="Century Gothic"/>
                        <a:cs typeface="Century Gothic"/>
                      </a:endParaRPr>
                    </a:p>
                  </a:txBody>
                  <a:tcPr marL="0" marR="0" marT="9969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L="635" algn="ctr">
                        <a:lnSpc>
                          <a:spcPct val="100000"/>
                        </a:lnSpc>
                        <a:spcBef>
                          <a:spcPts val="785"/>
                        </a:spcBef>
                      </a:pPr>
                      <a:r>
                        <a:rPr sz="1100" spc="-10" dirty="0">
                          <a:latin typeface="Century Gothic"/>
                          <a:cs typeface="Century Gothic"/>
                        </a:rPr>
                        <a:t>$1,500</a:t>
                      </a:r>
                      <a:endParaRPr sz="1100">
                        <a:latin typeface="Century Gothic"/>
                        <a:cs typeface="Century Gothic"/>
                      </a:endParaRPr>
                    </a:p>
                  </a:txBody>
                  <a:tcPr marL="0" marR="0" marT="9969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3"/>
                  </a:ext>
                </a:extLst>
              </a:tr>
              <a:tr h="563245">
                <a:tc>
                  <a:txBody>
                    <a:bodyPr/>
                    <a:lstStyle/>
                    <a:p>
                      <a:pPr marL="187325" marR="512445" indent="-58419">
                        <a:lnSpc>
                          <a:spcPts val="1200"/>
                        </a:lnSpc>
                        <a:spcBef>
                          <a:spcPts val="484"/>
                        </a:spcBef>
                      </a:pPr>
                      <a:r>
                        <a:rPr sz="1100" b="1" dirty="0">
                          <a:latin typeface="Century Gothic"/>
                          <a:cs typeface="Century Gothic"/>
                        </a:rPr>
                        <a:t>Class</a:t>
                      </a:r>
                      <a:r>
                        <a:rPr sz="1100" b="1" spc="-20" dirty="0">
                          <a:latin typeface="Century Gothic"/>
                          <a:cs typeface="Century Gothic"/>
                        </a:rPr>
                        <a:t> </a:t>
                      </a:r>
                      <a:r>
                        <a:rPr sz="1100" b="1" dirty="0">
                          <a:latin typeface="Century Gothic"/>
                          <a:cs typeface="Century Gothic"/>
                        </a:rPr>
                        <a:t>I</a:t>
                      </a:r>
                      <a:r>
                        <a:rPr sz="1100" b="1" spc="5" dirty="0">
                          <a:latin typeface="Century Gothic"/>
                          <a:cs typeface="Century Gothic"/>
                        </a:rPr>
                        <a:t> </a:t>
                      </a:r>
                      <a:r>
                        <a:rPr sz="1100" b="1" dirty="0">
                          <a:latin typeface="Century Gothic"/>
                          <a:cs typeface="Century Gothic"/>
                        </a:rPr>
                        <a:t>–</a:t>
                      </a:r>
                      <a:r>
                        <a:rPr sz="1100" b="1" spc="-25" dirty="0">
                          <a:latin typeface="Century Gothic"/>
                          <a:cs typeface="Century Gothic"/>
                        </a:rPr>
                        <a:t> </a:t>
                      </a:r>
                      <a:r>
                        <a:rPr sz="1100" b="1" dirty="0">
                          <a:latin typeface="Century Gothic"/>
                          <a:cs typeface="Century Gothic"/>
                        </a:rPr>
                        <a:t>Diagnostic</a:t>
                      </a:r>
                      <a:r>
                        <a:rPr sz="1100" b="1" spc="-35" dirty="0">
                          <a:latin typeface="Century Gothic"/>
                          <a:cs typeface="Century Gothic"/>
                        </a:rPr>
                        <a:t> </a:t>
                      </a:r>
                      <a:r>
                        <a:rPr sz="1100" b="1" dirty="0">
                          <a:latin typeface="Century Gothic"/>
                          <a:cs typeface="Century Gothic"/>
                        </a:rPr>
                        <a:t>&amp;</a:t>
                      </a:r>
                      <a:r>
                        <a:rPr sz="1100" b="1" spc="-10" dirty="0">
                          <a:latin typeface="Century Gothic"/>
                          <a:cs typeface="Century Gothic"/>
                        </a:rPr>
                        <a:t> Preventative </a:t>
                      </a:r>
                      <a:r>
                        <a:rPr sz="1100" dirty="0">
                          <a:latin typeface="Century Gothic"/>
                          <a:cs typeface="Century Gothic"/>
                        </a:rPr>
                        <a:t>(Bitewing</a:t>
                      </a:r>
                      <a:r>
                        <a:rPr sz="1100" spc="-35" dirty="0">
                          <a:latin typeface="Century Gothic"/>
                          <a:cs typeface="Century Gothic"/>
                        </a:rPr>
                        <a:t> </a:t>
                      </a:r>
                      <a:r>
                        <a:rPr sz="1100" dirty="0">
                          <a:latin typeface="Century Gothic"/>
                          <a:cs typeface="Century Gothic"/>
                        </a:rPr>
                        <a:t>X-Rays,</a:t>
                      </a:r>
                      <a:r>
                        <a:rPr sz="1100" spc="-50" dirty="0">
                          <a:latin typeface="Century Gothic"/>
                          <a:cs typeface="Century Gothic"/>
                        </a:rPr>
                        <a:t> </a:t>
                      </a:r>
                      <a:r>
                        <a:rPr sz="1100" dirty="0">
                          <a:latin typeface="Century Gothic"/>
                          <a:cs typeface="Century Gothic"/>
                        </a:rPr>
                        <a:t>Full</a:t>
                      </a:r>
                      <a:r>
                        <a:rPr sz="1100" spc="-45" dirty="0">
                          <a:latin typeface="Century Gothic"/>
                          <a:cs typeface="Century Gothic"/>
                        </a:rPr>
                        <a:t> </a:t>
                      </a:r>
                      <a:r>
                        <a:rPr sz="1100" dirty="0">
                          <a:latin typeface="Century Gothic"/>
                          <a:cs typeface="Century Gothic"/>
                        </a:rPr>
                        <a:t>Mouth</a:t>
                      </a:r>
                      <a:r>
                        <a:rPr sz="1100" spc="-20" dirty="0">
                          <a:latin typeface="Century Gothic"/>
                          <a:cs typeface="Century Gothic"/>
                        </a:rPr>
                        <a:t> </a:t>
                      </a:r>
                      <a:r>
                        <a:rPr sz="1100" dirty="0">
                          <a:latin typeface="Century Gothic"/>
                          <a:cs typeface="Century Gothic"/>
                        </a:rPr>
                        <a:t>X-</a:t>
                      </a:r>
                      <a:r>
                        <a:rPr sz="1100" spc="-20" dirty="0">
                          <a:latin typeface="Century Gothic"/>
                          <a:cs typeface="Century Gothic"/>
                        </a:rPr>
                        <a:t>Rays, </a:t>
                      </a:r>
                      <a:r>
                        <a:rPr sz="1100" dirty="0">
                          <a:latin typeface="Century Gothic"/>
                          <a:cs typeface="Century Gothic"/>
                        </a:rPr>
                        <a:t>Cleaning,</a:t>
                      </a:r>
                      <a:r>
                        <a:rPr sz="1100" spc="-45" dirty="0">
                          <a:latin typeface="Century Gothic"/>
                          <a:cs typeface="Century Gothic"/>
                        </a:rPr>
                        <a:t> </a:t>
                      </a:r>
                      <a:r>
                        <a:rPr sz="1100" dirty="0">
                          <a:latin typeface="Century Gothic"/>
                          <a:cs typeface="Century Gothic"/>
                        </a:rPr>
                        <a:t>Oral</a:t>
                      </a:r>
                      <a:r>
                        <a:rPr sz="1100" spc="-35" dirty="0">
                          <a:latin typeface="Century Gothic"/>
                          <a:cs typeface="Century Gothic"/>
                        </a:rPr>
                        <a:t> </a:t>
                      </a:r>
                      <a:r>
                        <a:rPr sz="1100" dirty="0">
                          <a:latin typeface="Century Gothic"/>
                          <a:cs typeface="Century Gothic"/>
                        </a:rPr>
                        <a:t>Exams,</a:t>
                      </a:r>
                      <a:r>
                        <a:rPr sz="1100" spc="-35" dirty="0">
                          <a:latin typeface="Century Gothic"/>
                          <a:cs typeface="Century Gothic"/>
                        </a:rPr>
                        <a:t> </a:t>
                      </a:r>
                      <a:r>
                        <a:rPr sz="1100" spc="-10" dirty="0">
                          <a:latin typeface="Century Gothic"/>
                          <a:cs typeface="Century Gothic"/>
                        </a:rPr>
                        <a:t>Sealants)</a:t>
                      </a:r>
                      <a:endParaRPr sz="1100" dirty="0">
                        <a:latin typeface="Century Gothic"/>
                        <a:cs typeface="Century Gothic"/>
                      </a:endParaRPr>
                    </a:p>
                  </a:txBody>
                  <a:tcPr marL="0" marR="0" marT="61594"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CDCDE"/>
                    </a:solidFill>
                  </a:tcPr>
                </a:tc>
                <a:tc>
                  <a:txBody>
                    <a:bodyPr/>
                    <a:lstStyle/>
                    <a:p>
                      <a:pPr>
                        <a:lnSpc>
                          <a:spcPct val="100000"/>
                        </a:lnSpc>
                        <a:spcBef>
                          <a:spcPts val="220"/>
                        </a:spcBef>
                      </a:pPr>
                      <a:endParaRPr sz="1100">
                        <a:latin typeface="Times New Roman"/>
                        <a:cs typeface="Times New Roman"/>
                      </a:endParaRPr>
                    </a:p>
                    <a:p>
                      <a:pPr marR="24765" algn="ctr">
                        <a:lnSpc>
                          <a:spcPct val="100000"/>
                        </a:lnSpc>
                      </a:pPr>
                      <a:r>
                        <a:rPr sz="1100" dirty="0">
                          <a:latin typeface="Century Gothic"/>
                          <a:cs typeface="Century Gothic"/>
                        </a:rPr>
                        <a:t>No</a:t>
                      </a:r>
                      <a:r>
                        <a:rPr sz="1100" spc="-20" dirty="0">
                          <a:latin typeface="Century Gothic"/>
                          <a:cs typeface="Century Gothic"/>
                        </a:rPr>
                        <a:t> </a:t>
                      </a:r>
                      <a:r>
                        <a:rPr sz="1100" spc="-10" dirty="0">
                          <a:latin typeface="Century Gothic"/>
                          <a:cs typeface="Century Gothic"/>
                        </a:rPr>
                        <a:t>charge</a:t>
                      </a:r>
                      <a:endParaRPr sz="1100">
                        <a:latin typeface="Century Gothic"/>
                        <a:cs typeface="Century Gothic"/>
                      </a:endParaRPr>
                    </a:p>
                  </a:txBody>
                  <a:tcPr marL="0" marR="0" marT="2794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a:lnSpc>
                          <a:spcPct val="100000"/>
                        </a:lnSpc>
                        <a:spcBef>
                          <a:spcPts val="220"/>
                        </a:spcBef>
                      </a:pPr>
                      <a:endParaRPr sz="1100">
                        <a:latin typeface="Times New Roman"/>
                        <a:cs typeface="Times New Roman"/>
                      </a:endParaRPr>
                    </a:p>
                    <a:p>
                      <a:pPr marR="25400" algn="ctr">
                        <a:lnSpc>
                          <a:spcPct val="100000"/>
                        </a:lnSpc>
                      </a:pPr>
                      <a:r>
                        <a:rPr sz="1100" dirty="0">
                          <a:latin typeface="Century Gothic"/>
                          <a:cs typeface="Century Gothic"/>
                        </a:rPr>
                        <a:t>No</a:t>
                      </a:r>
                      <a:r>
                        <a:rPr sz="1100" spc="-20" dirty="0">
                          <a:latin typeface="Century Gothic"/>
                          <a:cs typeface="Century Gothic"/>
                        </a:rPr>
                        <a:t> </a:t>
                      </a:r>
                      <a:r>
                        <a:rPr sz="1100" spc="-10" dirty="0">
                          <a:latin typeface="Century Gothic"/>
                          <a:cs typeface="Century Gothic"/>
                        </a:rPr>
                        <a:t>charge</a:t>
                      </a:r>
                      <a:endParaRPr sz="1100">
                        <a:latin typeface="Century Gothic"/>
                        <a:cs typeface="Century Gothic"/>
                      </a:endParaRPr>
                    </a:p>
                  </a:txBody>
                  <a:tcPr marL="0" marR="0" marT="2794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4"/>
                  </a:ext>
                </a:extLst>
              </a:tr>
              <a:tr h="574040">
                <a:tc>
                  <a:txBody>
                    <a:bodyPr/>
                    <a:lstStyle/>
                    <a:p>
                      <a:pPr marL="129539">
                        <a:lnSpc>
                          <a:spcPts val="1310"/>
                        </a:lnSpc>
                        <a:spcBef>
                          <a:spcPts val="320"/>
                        </a:spcBef>
                      </a:pPr>
                      <a:r>
                        <a:rPr sz="1100" b="1" dirty="0">
                          <a:latin typeface="Century Gothic"/>
                          <a:cs typeface="Century Gothic"/>
                        </a:rPr>
                        <a:t>Class</a:t>
                      </a:r>
                      <a:r>
                        <a:rPr sz="1100" b="1" spc="-25" dirty="0">
                          <a:latin typeface="Century Gothic"/>
                          <a:cs typeface="Century Gothic"/>
                        </a:rPr>
                        <a:t> </a:t>
                      </a:r>
                      <a:r>
                        <a:rPr sz="1100" b="1" dirty="0">
                          <a:latin typeface="Century Gothic"/>
                          <a:cs typeface="Century Gothic"/>
                        </a:rPr>
                        <a:t>II</a:t>
                      </a:r>
                      <a:r>
                        <a:rPr sz="1100" b="1" spc="5" dirty="0">
                          <a:latin typeface="Century Gothic"/>
                          <a:cs typeface="Century Gothic"/>
                        </a:rPr>
                        <a:t> </a:t>
                      </a:r>
                      <a:r>
                        <a:rPr sz="1100" b="1" dirty="0">
                          <a:latin typeface="Century Gothic"/>
                          <a:cs typeface="Century Gothic"/>
                        </a:rPr>
                        <a:t>–</a:t>
                      </a:r>
                      <a:r>
                        <a:rPr sz="1100" b="1" spc="-30" dirty="0">
                          <a:latin typeface="Century Gothic"/>
                          <a:cs typeface="Century Gothic"/>
                        </a:rPr>
                        <a:t> </a:t>
                      </a:r>
                      <a:r>
                        <a:rPr sz="1100" b="1" dirty="0">
                          <a:latin typeface="Century Gothic"/>
                          <a:cs typeface="Century Gothic"/>
                        </a:rPr>
                        <a:t>Basic</a:t>
                      </a:r>
                      <a:r>
                        <a:rPr sz="1100" b="1" spc="-15" dirty="0">
                          <a:latin typeface="Century Gothic"/>
                          <a:cs typeface="Century Gothic"/>
                        </a:rPr>
                        <a:t> </a:t>
                      </a:r>
                      <a:r>
                        <a:rPr sz="1100" b="1" spc="-10" dirty="0">
                          <a:latin typeface="Century Gothic"/>
                          <a:cs typeface="Century Gothic"/>
                        </a:rPr>
                        <a:t>Restorative</a:t>
                      </a:r>
                      <a:endParaRPr sz="1100" dirty="0">
                        <a:latin typeface="Century Gothic"/>
                        <a:cs typeface="Century Gothic"/>
                      </a:endParaRPr>
                    </a:p>
                    <a:p>
                      <a:pPr marL="187325" marR="215900">
                        <a:lnSpc>
                          <a:spcPts val="1200"/>
                        </a:lnSpc>
                        <a:spcBef>
                          <a:spcPts val="130"/>
                        </a:spcBef>
                      </a:pPr>
                      <a:r>
                        <a:rPr sz="1100" dirty="0">
                          <a:latin typeface="Century Gothic"/>
                          <a:cs typeface="Century Gothic"/>
                        </a:rPr>
                        <a:t>(Fillings,</a:t>
                      </a:r>
                      <a:r>
                        <a:rPr sz="1100" spc="-40" dirty="0">
                          <a:latin typeface="Century Gothic"/>
                          <a:cs typeface="Century Gothic"/>
                        </a:rPr>
                        <a:t> </a:t>
                      </a:r>
                      <a:r>
                        <a:rPr sz="1100" dirty="0">
                          <a:latin typeface="Century Gothic"/>
                          <a:cs typeface="Century Gothic"/>
                        </a:rPr>
                        <a:t>Scaling</a:t>
                      </a:r>
                      <a:r>
                        <a:rPr sz="1100" spc="-45" dirty="0">
                          <a:latin typeface="Century Gothic"/>
                          <a:cs typeface="Century Gothic"/>
                        </a:rPr>
                        <a:t> </a:t>
                      </a:r>
                      <a:r>
                        <a:rPr sz="1100" dirty="0">
                          <a:latin typeface="Century Gothic"/>
                          <a:cs typeface="Century Gothic"/>
                        </a:rPr>
                        <a:t>&amp;</a:t>
                      </a:r>
                      <a:r>
                        <a:rPr sz="1100" spc="-20" dirty="0">
                          <a:latin typeface="Century Gothic"/>
                          <a:cs typeface="Century Gothic"/>
                        </a:rPr>
                        <a:t> </a:t>
                      </a:r>
                      <a:r>
                        <a:rPr sz="1100" dirty="0">
                          <a:latin typeface="Century Gothic"/>
                          <a:cs typeface="Century Gothic"/>
                        </a:rPr>
                        <a:t>Root</a:t>
                      </a:r>
                      <a:r>
                        <a:rPr sz="1100" spc="-25" dirty="0">
                          <a:latin typeface="Century Gothic"/>
                          <a:cs typeface="Century Gothic"/>
                        </a:rPr>
                        <a:t> </a:t>
                      </a:r>
                      <a:r>
                        <a:rPr sz="1100" dirty="0">
                          <a:latin typeface="Century Gothic"/>
                          <a:cs typeface="Century Gothic"/>
                        </a:rPr>
                        <a:t>Planning,</a:t>
                      </a:r>
                      <a:r>
                        <a:rPr sz="1100" spc="-30" dirty="0">
                          <a:latin typeface="Century Gothic"/>
                          <a:cs typeface="Century Gothic"/>
                        </a:rPr>
                        <a:t> </a:t>
                      </a:r>
                      <a:r>
                        <a:rPr sz="1100" spc="-10" dirty="0">
                          <a:latin typeface="Century Gothic"/>
                          <a:cs typeface="Century Gothic"/>
                        </a:rPr>
                        <a:t>Simple Extraction)</a:t>
                      </a:r>
                      <a:endParaRPr sz="1100" dirty="0">
                        <a:latin typeface="Century Gothic"/>
                        <a:cs typeface="Century Gothic"/>
                      </a:endParaRPr>
                    </a:p>
                  </a:txBody>
                  <a:tcPr marL="0" marR="0" marT="4064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CDCDE"/>
                    </a:solidFill>
                  </a:tcPr>
                </a:tc>
                <a:tc>
                  <a:txBody>
                    <a:bodyPr/>
                    <a:lstStyle/>
                    <a:p>
                      <a:pPr>
                        <a:lnSpc>
                          <a:spcPct val="100000"/>
                        </a:lnSpc>
                        <a:spcBef>
                          <a:spcPts val="860"/>
                        </a:spcBef>
                      </a:pPr>
                      <a:endParaRPr sz="1100">
                        <a:latin typeface="Times New Roman"/>
                        <a:cs typeface="Times New Roman"/>
                      </a:endParaRPr>
                    </a:p>
                    <a:p>
                      <a:pPr marR="26670" algn="ctr">
                        <a:lnSpc>
                          <a:spcPct val="100000"/>
                        </a:lnSpc>
                      </a:pPr>
                      <a:r>
                        <a:rPr sz="1100" dirty="0">
                          <a:latin typeface="Century Gothic"/>
                          <a:cs typeface="Century Gothic"/>
                        </a:rPr>
                        <a:t>10%</a:t>
                      </a:r>
                      <a:r>
                        <a:rPr sz="1100" spc="-10" dirty="0">
                          <a:latin typeface="Century Gothic"/>
                          <a:cs typeface="Century Gothic"/>
                        </a:rPr>
                        <a:t> </a:t>
                      </a:r>
                      <a:r>
                        <a:rPr sz="1100" dirty="0">
                          <a:latin typeface="Century Gothic"/>
                          <a:cs typeface="Century Gothic"/>
                        </a:rPr>
                        <a:t>after</a:t>
                      </a:r>
                      <a:r>
                        <a:rPr sz="1100" spc="-25" dirty="0">
                          <a:latin typeface="Century Gothic"/>
                          <a:cs typeface="Century Gothic"/>
                        </a:rPr>
                        <a:t> </a:t>
                      </a:r>
                      <a:r>
                        <a:rPr sz="1100" spc="-10" dirty="0">
                          <a:latin typeface="Century Gothic"/>
                          <a:cs typeface="Century Gothic"/>
                        </a:rPr>
                        <a:t>deductible</a:t>
                      </a:r>
                      <a:endParaRPr sz="1100">
                        <a:latin typeface="Century Gothic"/>
                        <a:cs typeface="Century Gothic"/>
                      </a:endParaRPr>
                    </a:p>
                  </a:txBody>
                  <a:tcPr marL="0" marR="0" marT="10922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a:lnSpc>
                          <a:spcPct val="100000"/>
                        </a:lnSpc>
                        <a:spcBef>
                          <a:spcPts val="860"/>
                        </a:spcBef>
                      </a:pPr>
                      <a:endParaRPr sz="1100">
                        <a:latin typeface="Times New Roman"/>
                        <a:cs typeface="Times New Roman"/>
                      </a:endParaRPr>
                    </a:p>
                    <a:p>
                      <a:pPr marR="26670" algn="ctr">
                        <a:lnSpc>
                          <a:spcPct val="100000"/>
                        </a:lnSpc>
                      </a:pPr>
                      <a:r>
                        <a:rPr sz="1100" dirty="0">
                          <a:latin typeface="Century Gothic"/>
                          <a:cs typeface="Century Gothic"/>
                        </a:rPr>
                        <a:t>10%</a:t>
                      </a:r>
                      <a:r>
                        <a:rPr sz="1100" spc="-10" dirty="0">
                          <a:latin typeface="Century Gothic"/>
                          <a:cs typeface="Century Gothic"/>
                        </a:rPr>
                        <a:t> </a:t>
                      </a:r>
                      <a:r>
                        <a:rPr sz="1100" dirty="0">
                          <a:latin typeface="Century Gothic"/>
                          <a:cs typeface="Century Gothic"/>
                        </a:rPr>
                        <a:t>after</a:t>
                      </a:r>
                      <a:r>
                        <a:rPr sz="1100" spc="-25" dirty="0">
                          <a:latin typeface="Century Gothic"/>
                          <a:cs typeface="Century Gothic"/>
                        </a:rPr>
                        <a:t> </a:t>
                      </a:r>
                      <a:r>
                        <a:rPr sz="1100" spc="-10" dirty="0">
                          <a:latin typeface="Century Gothic"/>
                          <a:cs typeface="Century Gothic"/>
                        </a:rPr>
                        <a:t>deductible</a:t>
                      </a:r>
                      <a:endParaRPr sz="1100">
                        <a:latin typeface="Century Gothic"/>
                        <a:cs typeface="Century Gothic"/>
                      </a:endParaRPr>
                    </a:p>
                  </a:txBody>
                  <a:tcPr marL="0" marR="0" marT="10922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5"/>
                  </a:ext>
                </a:extLst>
              </a:tr>
              <a:tr h="548005">
                <a:tc>
                  <a:txBody>
                    <a:bodyPr/>
                    <a:lstStyle/>
                    <a:p>
                      <a:pPr marL="187325" marR="782955" indent="-58419">
                        <a:lnSpc>
                          <a:spcPct val="91000"/>
                        </a:lnSpc>
                        <a:spcBef>
                          <a:spcPts val="345"/>
                        </a:spcBef>
                      </a:pPr>
                      <a:r>
                        <a:rPr sz="1100" b="1" dirty="0">
                          <a:latin typeface="Century Gothic"/>
                          <a:cs typeface="Century Gothic"/>
                        </a:rPr>
                        <a:t>Class</a:t>
                      </a:r>
                      <a:r>
                        <a:rPr sz="1100" b="1" spc="-20" dirty="0">
                          <a:latin typeface="Century Gothic"/>
                          <a:cs typeface="Century Gothic"/>
                        </a:rPr>
                        <a:t> </a:t>
                      </a:r>
                      <a:r>
                        <a:rPr sz="1100" b="1" dirty="0">
                          <a:latin typeface="Century Gothic"/>
                          <a:cs typeface="Century Gothic"/>
                        </a:rPr>
                        <a:t>III</a:t>
                      </a:r>
                      <a:r>
                        <a:rPr sz="1100" b="1" spc="10" dirty="0">
                          <a:latin typeface="Century Gothic"/>
                          <a:cs typeface="Century Gothic"/>
                        </a:rPr>
                        <a:t> </a:t>
                      </a:r>
                      <a:r>
                        <a:rPr sz="1100" b="1" dirty="0">
                          <a:latin typeface="Century Gothic"/>
                          <a:cs typeface="Century Gothic"/>
                        </a:rPr>
                        <a:t>–</a:t>
                      </a:r>
                      <a:r>
                        <a:rPr sz="1100" b="1" spc="-25" dirty="0">
                          <a:latin typeface="Century Gothic"/>
                          <a:cs typeface="Century Gothic"/>
                        </a:rPr>
                        <a:t> </a:t>
                      </a:r>
                      <a:r>
                        <a:rPr sz="1100" b="1" dirty="0">
                          <a:latin typeface="Century Gothic"/>
                          <a:cs typeface="Century Gothic"/>
                        </a:rPr>
                        <a:t>Major</a:t>
                      </a:r>
                      <a:r>
                        <a:rPr sz="1100" b="1" spc="-25" dirty="0">
                          <a:latin typeface="Century Gothic"/>
                          <a:cs typeface="Century Gothic"/>
                        </a:rPr>
                        <a:t> </a:t>
                      </a:r>
                      <a:r>
                        <a:rPr sz="1100" b="1" spc="-10" dirty="0">
                          <a:latin typeface="Century Gothic"/>
                          <a:cs typeface="Century Gothic"/>
                        </a:rPr>
                        <a:t>Restorative </a:t>
                      </a:r>
                      <a:r>
                        <a:rPr sz="1100" dirty="0">
                          <a:latin typeface="Century Gothic"/>
                          <a:cs typeface="Century Gothic"/>
                        </a:rPr>
                        <a:t>(General</a:t>
                      </a:r>
                      <a:r>
                        <a:rPr sz="1100" spc="-55" dirty="0">
                          <a:latin typeface="Century Gothic"/>
                          <a:cs typeface="Century Gothic"/>
                        </a:rPr>
                        <a:t> </a:t>
                      </a:r>
                      <a:r>
                        <a:rPr sz="1100" dirty="0">
                          <a:latin typeface="Century Gothic"/>
                          <a:cs typeface="Century Gothic"/>
                        </a:rPr>
                        <a:t>Anesthesia,</a:t>
                      </a:r>
                      <a:r>
                        <a:rPr sz="1100" spc="-65" dirty="0">
                          <a:latin typeface="Century Gothic"/>
                          <a:cs typeface="Century Gothic"/>
                        </a:rPr>
                        <a:t> </a:t>
                      </a:r>
                      <a:r>
                        <a:rPr sz="1100" spc="-10" dirty="0">
                          <a:latin typeface="Century Gothic"/>
                          <a:cs typeface="Century Gothic"/>
                        </a:rPr>
                        <a:t>Dentures, </a:t>
                      </a:r>
                      <a:r>
                        <a:rPr sz="1100" dirty="0">
                          <a:latin typeface="Century Gothic"/>
                          <a:cs typeface="Century Gothic"/>
                        </a:rPr>
                        <a:t>Single</a:t>
                      </a:r>
                      <a:r>
                        <a:rPr sz="1100" spc="-60" dirty="0">
                          <a:latin typeface="Century Gothic"/>
                          <a:cs typeface="Century Gothic"/>
                        </a:rPr>
                        <a:t> </a:t>
                      </a:r>
                      <a:r>
                        <a:rPr sz="1100" spc="-10" dirty="0">
                          <a:latin typeface="Century Gothic"/>
                          <a:cs typeface="Century Gothic"/>
                        </a:rPr>
                        <a:t>Crowns)</a:t>
                      </a:r>
                      <a:endParaRPr sz="1100" dirty="0">
                        <a:latin typeface="Century Gothic"/>
                        <a:cs typeface="Century Gothic"/>
                      </a:endParaRPr>
                    </a:p>
                  </a:txBody>
                  <a:tcPr marL="0" marR="0" marT="4381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CDCDE"/>
                    </a:solidFill>
                  </a:tcPr>
                </a:tc>
                <a:tc>
                  <a:txBody>
                    <a:bodyPr/>
                    <a:lstStyle/>
                    <a:p>
                      <a:pPr>
                        <a:lnSpc>
                          <a:spcPct val="100000"/>
                        </a:lnSpc>
                        <a:spcBef>
                          <a:spcPts val="160"/>
                        </a:spcBef>
                      </a:pPr>
                      <a:endParaRPr sz="1100">
                        <a:latin typeface="Times New Roman"/>
                        <a:cs typeface="Times New Roman"/>
                      </a:endParaRPr>
                    </a:p>
                    <a:p>
                      <a:pPr marR="26034" algn="ctr">
                        <a:lnSpc>
                          <a:spcPct val="100000"/>
                        </a:lnSpc>
                      </a:pPr>
                      <a:r>
                        <a:rPr sz="1100" dirty="0">
                          <a:latin typeface="Century Gothic"/>
                          <a:cs typeface="Century Gothic"/>
                        </a:rPr>
                        <a:t>40%</a:t>
                      </a:r>
                      <a:r>
                        <a:rPr sz="1100" spc="-15" dirty="0">
                          <a:latin typeface="Century Gothic"/>
                          <a:cs typeface="Century Gothic"/>
                        </a:rPr>
                        <a:t> </a:t>
                      </a:r>
                      <a:r>
                        <a:rPr sz="1100" dirty="0">
                          <a:latin typeface="Century Gothic"/>
                          <a:cs typeface="Century Gothic"/>
                        </a:rPr>
                        <a:t>after</a:t>
                      </a:r>
                      <a:r>
                        <a:rPr sz="1100" spc="-30" dirty="0">
                          <a:latin typeface="Century Gothic"/>
                          <a:cs typeface="Century Gothic"/>
                        </a:rPr>
                        <a:t> </a:t>
                      </a:r>
                      <a:r>
                        <a:rPr sz="1100" spc="-10" dirty="0">
                          <a:latin typeface="Century Gothic"/>
                          <a:cs typeface="Century Gothic"/>
                        </a:rPr>
                        <a:t>deductible</a:t>
                      </a:r>
                      <a:endParaRPr sz="1100">
                        <a:latin typeface="Century Gothic"/>
                        <a:cs typeface="Century Gothic"/>
                      </a:endParaRPr>
                    </a:p>
                  </a:txBody>
                  <a:tcPr marL="0" marR="0" marT="2032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a:lnSpc>
                          <a:spcPct val="100000"/>
                        </a:lnSpc>
                        <a:spcBef>
                          <a:spcPts val="160"/>
                        </a:spcBef>
                      </a:pPr>
                      <a:endParaRPr sz="1100">
                        <a:latin typeface="Times New Roman"/>
                        <a:cs typeface="Times New Roman"/>
                      </a:endParaRPr>
                    </a:p>
                    <a:p>
                      <a:pPr marR="26034" algn="ctr">
                        <a:lnSpc>
                          <a:spcPct val="100000"/>
                        </a:lnSpc>
                      </a:pPr>
                      <a:r>
                        <a:rPr sz="1100" dirty="0">
                          <a:latin typeface="Century Gothic"/>
                          <a:cs typeface="Century Gothic"/>
                        </a:rPr>
                        <a:t>40%</a:t>
                      </a:r>
                      <a:r>
                        <a:rPr sz="1100" spc="-15" dirty="0">
                          <a:latin typeface="Century Gothic"/>
                          <a:cs typeface="Century Gothic"/>
                        </a:rPr>
                        <a:t> </a:t>
                      </a:r>
                      <a:r>
                        <a:rPr sz="1100" dirty="0">
                          <a:latin typeface="Century Gothic"/>
                          <a:cs typeface="Century Gothic"/>
                        </a:rPr>
                        <a:t>after</a:t>
                      </a:r>
                      <a:r>
                        <a:rPr sz="1100" spc="-30" dirty="0">
                          <a:latin typeface="Century Gothic"/>
                          <a:cs typeface="Century Gothic"/>
                        </a:rPr>
                        <a:t> </a:t>
                      </a:r>
                      <a:r>
                        <a:rPr sz="1100" spc="-10" dirty="0">
                          <a:latin typeface="Century Gothic"/>
                          <a:cs typeface="Century Gothic"/>
                        </a:rPr>
                        <a:t>deductible</a:t>
                      </a:r>
                      <a:endParaRPr sz="1100">
                        <a:latin typeface="Century Gothic"/>
                        <a:cs typeface="Century Gothic"/>
                      </a:endParaRPr>
                    </a:p>
                  </a:txBody>
                  <a:tcPr marL="0" marR="0" marT="2032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6"/>
                  </a:ext>
                </a:extLst>
              </a:tr>
              <a:tr h="852805">
                <a:tc>
                  <a:txBody>
                    <a:bodyPr/>
                    <a:lstStyle/>
                    <a:p>
                      <a:pPr marL="129539" marR="815975">
                        <a:lnSpc>
                          <a:spcPts val="1200"/>
                        </a:lnSpc>
                        <a:spcBef>
                          <a:spcPts val="365"/>
                        </a:spcBef>
                      </a:pPr>
                      <a:r>
                        <a:rPr sz="1100" b="1" dirty="0">
                          <a:latin typeface="Century Gothic"/>
                          <a:cs typeface="Century Gothic"/>
                        </a:rPr>
                        <a:t>Class</a:t>
                      </a:r>
                      <a:r>
                        <a:rPr sz="1100" b="1" spc="-20" dirty="0">
                          <a:latin typeface="Century Gothic"/>
                          <a:cs typeface="Century Gothic"/>
                        </a:rPr>
                        <a:t> </a:t>
                      </a:r>
                      <a:r>
                        <a:rPr sz="1100" b="1" dirty="0">
                          <a:latin typeface="Century Gothic"/>
                          <a:cs typeface="Century Gothic"/>
                        </a:rPr>
                        <a:t>IV –</a:t>
                      </a:r>
                      <a:r>
                        <a:rPr sz="1100" b="1" spc="-15" dirty="0">
                          <a:latin typeface="Century Gothic"/>
                          <a:cs typeface="Century Gothic"/>
                        </a:rPr>
                        <a:t> </a:t>
                      </a:r>
                      <a:r>
                        <a:rPr sz="1100" b="1" spc="-10" dirty="0">
                          <a:latin typeface="Century Gothic"/>
                          <a:cs typeface="Century Gothic"/>
                        </a:rPr>
                        <a:t>Orthodontia </a:t>
                      </a:r>
                      <a:r>
                        <a:rPr sz="1100" dirty="0">
                          <a:latin typeface="Century Gothic"/>
                          <a:cs typeface="Century Gothic"/>
                        </a:rPr>
                        <a:t>Coverage</a:t>
                      </a:r>
                      <a:r>
                        <a:rPr sz="1100" spc="-65" dirty="0">
                          <a:latin typeface="Century Gothic"/>
                          <a:cs typeface="Century Gothic"/>
                        </a:rPr>
                        <a:t> </a:t>
                      </a:r>
                      <a:r>
                        <a:rPr sz="1100" dirty="0">
                          <a:latin typeface="Century Gothic"/>
                          <a:cs typeface="Century Gothic"/>
                        </a:rPr>
                        <a:t>for</a:t>
                      </a:r>
                      <a:r>
                        <a:rPr sz="1100" spc="-25" dirty="0">
                          <a:latin typeface="Century Gothic"/>
                          <a:cs typeface="Century Gothic"/>
                        </a:rPr>
                        <a:t> </a:t>
                      </a:r>
                      <a:r>
                        <a:rPr sz="1100" dirty="0">
                          <a:latin typeface="Century Gothic"/>
                          <a:cs typeface="Century Gothic"/>
                        </a:rPr>
                        <a:t>Employee</a:t>
                      </a:r>
                      <a:r>
                        <a:rPr sz="1100" spc="-30" dirty="0">
                          <a:latin typeface="Century Gothic"/>
                          <a:cs typeface="Century Gothic"/>
                        </a:rPr>
                        <a:t> </a:t>
                      </a:r>
                      <a:r>
                        <a:rPr sz="1100" dirty="0">
                          <a:latin typeface="Century Gothic"/>
                          <a:cs typeface="Century Gothic"/>
                        </a:rPr>
                        <a:t>and</a:t>
                      </a:r>
                      <a:r>
                        <a:rPr sz="1100" spc="-35" dirty="0">
                          <a:latin typeface="Century Gothic"/>
                          <a:cs typeface="Century Gothic"/>
                        </a:rPr>
                        <a:t> </a:t>
                      </a:r>
                      <a:r>
                        <a:rPr sz="1100" spc="-25" dirty="0">
                          <a:latin typeface="Century Gothic"/>
                          <a:cs typeface="Century Gothic"/>
                        </a:rPr>
                        <a:t>All </a:t>
                      </a:r>
                      <a:r>
                        <a:rPr sz="1100" spc="-10" dirty="0">
                          <a:latin typeface="Century Gothic"/>
                          <a:cs typeface="Century Gothic"/>
                        </a:rPr>
                        <a:t>Dependents</a:t>
                      </a:r>
                      <a:endParaRPr sz="1100">
                        <a:latin typeface="Century Gothic"/>
                        <a:cs typeface="Century Gothic"/>
                      </a:endParaRPr>
                    </a:p>
                    <a:p>
                      <a:pPr marL="129539">
                        <a:lnSpc>
                          <a:spcPct val="100000"/>
                        </a:lnSpc>
                        <a:spcBef>
                          <a:spcPts val="1060"/>
                        </a:spcBef>
                      </a:pPr>
                      <a:r>
                        <a:rPr sz="1100" dirty="0">
                          <a:latin typeface="Century Gothic"/>
                          <a:cs typeface="Century Gothic"/>
                        </a:rPr>
                        <a:t>Lifetime</a:t>
                      </a:r>
                      <a:r>
                        <a:rPr sz="1100" spc="-50" dirty="0">
                          <a:latin typeface="Century Gothic"/>
                          <a:cs typeface="Century Gothic"/>
                        </a:rPr>
                        <a:t> </a:t>
                      </a:r>
                      <a:r>
                        <a:rPr sz="1100" dirty="0">
                          <a:latin typeface="Century Gothic"/>
                          <a:cs typeface="Century Gothic"/>
                        </a:rPr>
                        <a:t>Benefits</a:t>
                      </a:r>
                      <a:r>
                        <a:rPr sz="1100" spc="-50" dirty="0">
                          <a:latin typeface="Century Gothic"/>
                          <a:cs typeface="Century Gothic"/>
                        </a:rPr>
                        <a:t> </a:t>
                      </a:r>
                      <a:r>
                        <a:rPr sz="1100" dirty="0">
                          <a:latin typeface="Century Gothic"/>
                          <a:cs typeface="Century Gothic"/>
                        </a:rPr>
                        <a:t>Maximum:</a:t>
                      </a:r>
                      <a:r>
                        <a:rPr sz="1100" spc="-65" dirty="0">
                          <a:latin typeface="Century Gothic"/>
                          <a:cs typeface="Century Gothic"/>
                        </a:rPr>
                        <a:t> </a:t>
                      </a:r>
                      <a:r>
                        <a:rPr sz="1100" spc="-10" dirty="0">
                          <a:latin typeface="Century Gothic"/>
                          <a:cs typeface="Century Gothic"/>
                        </a:rPr>
                        <a:t>$1,500</a:t>
                      </a:r>
                      <a:endParaRPr sz="1100">
                        <a:latin typeface="Century Gothic"/>
                        <a:cs typeface="Century Gothic"/>
                      </a:endParaRPr>
                    </a:p>
                  </a:txBody>
                  <a:tcPr marL="0" marR="0" marT="4635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CDCDE"/>
                    </a:solidFill>
                  </a:tcPr>
                </a:tc>
                <a:tc>
                  <a:txBody>
                    <a:bodyPr/>
                    <a:lstStyle/>
                    <a:p>
                      <a:pPr>
                        <a:lnSpc>
                          <a:spcPct val="100000"/>
                        </a:lnSpc>
                      </a:pPr>
                      <a:endParaRPr sz="1100">
                        <a:latin typeface="Times New Roman"/>
                        <a:cs typeface="Times New Roman"/>
                      </a:endParaRPr>
                    </a:p>
                    <a:p>
                      <a:pPr>
                        <a:lnSpc>
                          <a:spcPct val="100000"/>
                        </a:lnSpc>
                        <a:spcBef>
                          <a:spcPts val="95"/>
                        </a:spcBef>
                      </a:pPr>
                      <a:endParaRPr sz="1100">
                        <a:latin typeface="Times New Roman"/>
                        <a:cs typeface="Times New Roman"/>
                      </a:endParaRPr>
                    </a:p>
                    <a:p>
                      <a:pPr marR="26670" algn="ctr">
                        <a:lnSpc>
                          <a:spcPct val="100000"/>
                        </a:lnSpc>
                        <a:spcBef>
                          <a:spcPts val="5"/>
                        </a:spcBef>
                      </a:pPr>
                      <a:r>
                        <a:rPr sz="1100" dirty="0">
                          <a:latin typeface="Century Gothic"/>
                          <a:cs typeface="Century Gothic"/>
                        </a:rPr>
                        <a:t>40%</a:t>
                      </a:r>
                      <a:r>
                        <a:rPr sz="1100" spc="-10" dirty="0">
                          <a:latin typeface="Century Gothic"/>
                          <a:cs typeface="Century Gothic"/>
                        </a:rPr>
                        <a:t> </a:t>
                      </a:r>
                      <a:r>
                        <a:rPr sz="1100" dirty="0">
                          <a:latin typeface="Century Gothic"/>
                          <a:cs typeface="Century Gothic"/>
                        </a:rPr>
                        <a:t>after</a:t>
                      </a:r>
                      <a:r>
                        <a:rPr sz="1100" spc="-25" dirty="0">
                          <a:latin typeface="Century Gothic"/>
                          <a:cs typeface="Century Gothic"/>
                        </a:rPr>
                        <a:t> </a:t>
                      </a:r>
                      <a:r>
                        <a:rPr sz="1100" spc="-10" dirty="0">
                          <a:latin typeface="Century Gothic"/>
                          <a:cs typeface="Century Gothic"/>
                        </a:rPr>
                        <a:t>deductible</a:t>
                      </a:r>
                      <a:endParaRPr sz="1100">
                        <a:latin typeface="Century Gothic"/>
                        <a:cs typeface="Century Gothic"/>
                      </a:endParaRPr>
                    </a:p>
                  </a:txBody>
                  <a:tcPr marL="0" marR="0" marT="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a:lnSpc>
                          <a:spcPct val="100000"/>
                        </a:lnSpc>
                      </a:pPr>
                      <a:endParaRPr sz="1100">
                        <a:latin typeface="Times New Roman"/>
                        <a:cs typeface="Times New Roman"/>
                      </a:endParaRPr>
                    </a:p>
                    <a:p>
                      <a:pPr>
                        <a:lnSpc>
                          <a:spcPct val="100000"/>
                        </a:lnSpc>
                        <a:spcBef>
                          <a:spcPts val="95"/>
                        </a:spcBef>
                      </a:pPr>
                      <a:endParaRPr sz="1100">
                        <a:latin typeface="Times New Roman"/>
                        <a:cs typeface="Times New Roman"/>
                      </a:endParaRPr>
                    </a:p>
                    <a:p>
                      <a:pPr marR="26670" algn="ctr">
                        <a:lnSpc>
                          <a:spcPct val="100000"/>
                        </a:lnSpc>
                        <a:spcBef>
                          <a:spcPts val="5"/>
                        </a:spcBef>
                      </a:pPr>
                      <a:r>
                        <a:rPr sz="1100" dirty="0">
                          <a:latin typeface="Century Gothic"/>
                          <a:cs typeface="Century Gothic"/>
                        </a:rPr>
                        <a:t>40%</a:t>
                      </a:r>
                      <a:r>
                        <a:rPr sz="1100" spc="-10" dirty="0">
                          <a:latin typeface="Century Gothic"/>
                          <a:cs typeface="Century Gothic"/>
                        </a:rPr>
                        <a:t> </a:t>
                      </a:r>
                      <a:r>
                        <a:rPr sz="1100" dirty="0">
                          <a:latin typeface="Century Gothic"/>
                          <a:cs typeface="Century Gothic"/>
                        </a:rPr>
                        <a:t>after</a:t>
                      </a:r>
                      <a:r>
                        <a:rPr sz="1100" spc="-25" dirty="0">
                          <a:latin typeface="Century Gothic"/>
                          <a:cs typeface="Century Gothic"/>
                        </a:rPr>
                        <a:t> </a:t>
                      </a:r>
                      <a:r>
                        <a:rPr sz="1100" spc="-10" dirty="0">
                          <a:latin typeface="Century Gothic"/>
                          <a:cs typeface="Century Gothic"/>
                        </a:rPr>
                        <a:t>deductible</a:t>
                      </a:r>
                      <a:endParaRPr sz="1100">
                        <a:latin typeface="Century Gothic"/>
                        <a:cs typeface="Century Gothic"/>
                      </a:endParaRPr>
                    </a:p>
                  </a:txBody>
                  <a:tcPr marL="0" marR="0" marT="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7"/>
                  </a:ext>
                </a:extLst>
              </a:tr>
              <a:tr h="284480">
                <a:tc>
                  <a:txBody>
                    <a:bodyPr/>
                    <a:lstStyle/>
                    <a:p>
                      <a:pPr marL="129539">
                        <a:lnSpc>
                          <a:spcPct val="100000"/>
                        </a:lnSpc>
                        <a:spcBef>
                          <a:spcPts val="390"/>
                        </a:spcBef>
                      </a:pPr>
                      <a:r>
                        <a:rPr sz="1100" b="1" dirty="0">
                          <a:latin typeface="Century Gothic"/>
                          <a:cs typeface="Century Gothic"/>
                        </a:rPr>
                        <a:t>Class</a:t>
                      </a:r>
                      <a:r>
                        <a:rPr sz="1100" b="1" spc="-20" dirty="0">
                          <a:latin typeface="Century Gothic"/>
                          <a:cs typeface="Century Gothic"/>
                        </a:rPr>
                        <a:t> </a:t>
                      </a:r>
                      <a:r>
                        <a:rPr sz="1100" b="1" dirty="0">
                          <a:latin typeface="Century Gothic"/>
                          <a:cs typeface="Century Gothic"/>
                        </a:rPr>
                        <a:t>IX –</a:t>
                      </a:r>
                      <a:r>
                        <a:rPr sz="1100" b="1" spc="-15" dirty="0">
                          <a:latin typeface="Century Gothic"/>
                          <a:cs typeface="Century Gothic"/>
                        </a:rPr>
                        <a:t> </a:t>
                      </a:r>
                      <a:r>
                        <a:rPr sz="1100" b="1" spc="-10" dirty="0">
                          <a:latin typeface="Century Gothic"/>
                          <a:cs typeface="Century Gothic"/>
                        </a:rPr>
                        <a:t>Implants</a:t>
                      </a:r>
                      <a:endParaRPr sz="1100">
                        <a:latin typeface="Century Gothic"/>
                        <a:cs typeface="Century Gothic"/>
                      </a:endParaRPr>
                    </a:p>
                  </a:txBody>
                  <a:tcPr marL="0" marR="0" marT="4953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CDCDE"/>
                    </a:solidFill>
                  </a:tcPr>
                </a:tc>
                <a:tc>
                  <a:txBody>
                    <a:bodyPr/>
                    <a:lstStyle/>
                    <a:p>
                      <a:pPr marR="26670" algn="ctr">
                        <a:lnSpc>
                          <a:spcPct val="100000"/>
                        </a:lnSpc>
                        <a:spcBef>
                          <a:spcPts val="390"/>
                        </a:spcBef>
                      </a:pPr>
                      <a:r>
                        <a:rPr sz="1100" dirty="0">
                          <a:latin typeface="Century Gothic"/>
                          <a:cs typeface="Century Gothic"/>
                        </a:rPr>
                        <a:t>40%</a:t>
                      </a:r>
                      <a:r>
                        <a:rPr sz="1100" spc="-10" dirty="0">
                          <a:latin typeface="Century Gothic"/>
                          <a:cs typeface="Century Gothic"/>
                        </a:rPr>
                        <a:t> </a:t>
                      </a:r>
                      <a:r>
                        <a:rPr sz="1100" dirty="0">
                          <a:latin typeface="Century Gothic"/>
                          <a:cs typeface="Century Gothic"/>
                        </a:rPr>
                        <a:t>after</a:t>
                      </a:r>
                      <a:r>
                        <a:rPr sz="1100" spc="-25" dirty="0">
                          <a:latin typeface="Century Gothic"/>
                          <a:cs typeface="Century Gothic"/>
                        </a:rPr>
                        <a:t> </a:t>
                      </a:r>
                      <a:r>
                        <a:rPr sz="1100" spc="-10" dirty="0">
                          <a:latin typeface="Century Gothic"/>
                          <a:cs typeface="Century Gothic"/>
                        </a:rPr>
                        <a:t>deductible</a:t>
                      </a:r>
                      <a:endParaRPr sz="1100">
                        <a:latin typeface="Century Gothic"/>
                        <a:cs typeface="Century Gothic"/>
                      </a:endParaRPr>
                    </a:p>
                  </a:txBody>
                  <a:tcPr marL="0" marR="0" marT="4953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R="26670" algn="ctr">
                        <a:lnSpc>
                          <a:spcPct val="100000"/>
                        </a:lnSpc>
                        <a:spcBef>
                          <a:spcPts val="390"/>
                        </a:spcBef>
                      </a:pPr>
                      <a:r>
                        <a:rPr sz="1100" dirty="0">
                          <a:latin typeface="Century Gothic"/>
                          <a:cs typeface="Century Gothic"/>
                        </a:rPr>
                        <a:t>40%</a:t>
                      </a:r>
                      <a:r>
                        <a:rPr sz="1100" spc="-10" dirty="0">
                          <a:latin typeface="Century Gothic"/>
                          <a:cs typeface="Century Gothic"/>
                        </a:rPr>
                        <a:t> </a:t>
                      </a:r>
                      <a:r>
                        <a:rPr sz="1100" dirty="0">
                          <a:latin typeface="Century Gothic"/>
                          <a:cs typeface="Century Gothic"/>
                        </a:rPr>
                        <a:t>after</a:t>
                      </a:r>
                      <a:r>
                        <a:rPr sz="1100" spc="-25" dirty="0">
                          <a:latin typeface="Century Gothic"/>
                          <a:cs typeface="Century Gothic"/>
                        </a:rPr>
                        <a:t> </a:t>
                      </a:r>
                      <a:r>
                        <a:rPr sz="1100" spc="-10" dirty="0">
                          <a:latin typeface="Century Gothic"/>
                          <a:cs typeface="Century Gothic"/>
                        </a:rPr>
                        <a:t>deductible</a:t>
                      </a:r>
                      <a:endParaRPr sz="1100" dirty="0">
                        <a:latin typeface="Century Gothic"/>
                        <a:cs typeface="Century Gothic"/>
                      </a:endParaRPr>
                    </a:p>
                  </a:txBody>
                  <a:tcPr marL="0" marR="0" marT="4953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8"/>
                  </a:ext>
                </a:extLst>
              </a:tr>
            </a:tbl>
          </a:graphicData>
        </a:graphic>
      </p:graphicFrame>
      <p:sp>
        <p:nvSpPr>
          <p:cNvPr id="7" name="object 7"/>
          <p:cNvSpPr/>
          <p:nvPr/>
        </p:nvSpPr>
        <p:spPr>
          <a:xfrm>
            <a:off x="0" y="528829"/>
            <a:ext cx="4776470" cy="104139"/>
          </a:xfrm>
          <a:custGeom>
            <a:avLst/>
            <a:gdLst/>
            <a:ahLst/>
            <a:cxnLst/>
            <a:rect l="l" t="t" r="r" b="b"/>
            <a:pathLst>
              <a:path w="4776470" h="104140">
                <a:moveTo>
                  <a:pt x="4776216" y="0"/>
                </a:moveTo>
                <a:lnTo>
                  <a:pt x="0" y="0"/>
                </a:lnTo>
                <a:lnTo>
                  <a:pt x="0" y="103630"/>
                </a:lnTo>
                <a:lnTo>
                  <a:pt x="4776216" y="103630"/>
                </a:lnTo>
                <a:lnTo>
                  <a:pt x="4776216" y="0"/>
                </a:lnTo>
                <a:close/>
              </a:path>
            </a:pathLst>
          </a:custGeom>
          <a:solidFill>
            <a:srgbClr val="7E7E7E"/>
          </a:solidFill>
        </p:spPr>
        <p:txBody>
          <a:bodyPr wrap="square" lIns="0" tIns="0" rIns="0" bIns="0" rtlCol="0"/>
          <a:lstStyle/>
          <a:p>
            <a:endParaRPr/>
          </a:p>
        </p:txBody>
      </p:sp>
      <p:grpSp>
        <p:nvGrpSpPr>
          <p:cNvPr id="8" name="object 8"/>
          <p:cNvGrpSpPr/>
          <p:nvPr/>
        </p:nvGrpSpPr>
        <p:grpSpPr>
          <a:xfrm>
            <a:off x="0" y="185928"/>
            <a:ext cx="7772400" cy="2534920"/>
            <a:chOff x="0" y="185928"/>
            <a:chExt cx="7772400" cy="2534920"/>
          </a:xfrm>
        </p:grpSpPr>
        <p:sp>
          <p:nvSpPr>
            <p:cNvPr id="9" name="object 9"/>
            <p:cNvSpPr/>
            <p:nvPr/>
          </p:nvSpPr>
          <p:spPr>
            <a:xfrm>
              <a:off x="4829556" y="527305"/>
              <a:ext cx="2943225" cy="104139"/>
            </a:xfrm>
            <a:custGeom>
              <a:avLst/>
              <a:gdLst/>
              <a:ahLst/>
              <a:cxnLst/>
              <a:rect l="l" t="t" r="r" b="b"/>
              <a:pathLst>
                <a:path w="2943225" h="104140">
                  <a:moveTo>
                    <a:pt x="2942844" y="0"/>
                  </a:moveTo>
                  <a:lnTo>
                    <a:pt x="0" y="0"/>
                  </a:lnTo>
                  <a:lnTo>
                    <a:pt x="0" y="103630"/>
                  </a:lnTo>
                  <a:lnTo>
                    <a:pt x="2942844" y="103630"/>
                  </a:lnTo>
                  <a:lnTo>
                    <a:pt x="2942844" y="0"/>
                  </a:lnTo>
                  <a:close/>
                </a:path>
              </a:pathLst>
            </a:custGeom>
            <a:solidFill>
              <a:srgbClr val="DF1622"/>
            </a:solidFill>
          </p:spPr>
          <p:txBody>
            <a:bodyPr wrap="square" lIns="0" tIns="0" rIns="0" bIns="0" rtlCol="0"/>
            <a:lstStyle/>
            <a:p>
              <a:endParaRPr/>
            </a:p>
          </p:txBody>
        </p:sp>
        <p:pic>
          <p:nvPicPr>
            <p:cNvPr id="10" name="object 10" descr="A picture containing indoor  Description automatically generated"/>
            <p:cNvPicPr/>
            <p:nvPr/>
          </p:nvPicPr>
          <p:blipFill>
            <a:blip r:embed="rId2" cstate="print"/>
            <a:stretch>
              <a:fillRect/>
            </a:stretch>
          </p:blipFill>
          <p:spPr>
            <a:xfrm>
              <a:off x="0" y="880872"/>
              <a:ext cx="7772399" cy="1839468"/>
            </a:xfrm>
            <a:prstGeom prst="rect">
              <a:avLst/>
            </a:prstGeom>
          </p:spPr>
        </p:pic>
        <p:pic>
          <p:nvPicPr>
            <p:cNvPr id="11" name="object 11"/>
            <p:cNvPicPr/>
            <p:nvPr/>
          </p:nvPicPr>
          <p:blipFill>
            <a:blip r:embed="rId3" cstate="print"/>
            <a:stretch>
              <a:fillRect/>
            </a:stretch>
          </p:blipFill>
          <p:spPr>
            <a:xfrm>
              <a:off x="6748271" y="185928"/>
              <a:ext cx="771144" cy="858011"/>
            </a:xfrm>
            <a:prstGeom prst="rect">
              <a:avLst/>
            </a:prstGeom>
          </p:spPr>
        </p:pic>
      </p:grpSp>
      <p:sp>
        <p:nvSpPr>
          <p:cNvPr id="12" name="object 12"/>
          <p:cNvSpPr txBox="1"/>
          <p:nvPr/>
        </p:nvSpPr>
        <p:spPr>
          <a:xfrm>
            <a:off x="280517" y="2935605"/>
            <a:ext cx="7146290" cy="574040"/>
          </a:xfrm>
          <a:prstGeom prst="rect">
            <a:avLst/>
          </a:prstGeom>
        </p:spPr>
        <p:txBody>
          <a:bodyPr vert="horz" wrap="square" lIns="0" tIns="12700" rIns="0" bIns="0" rtlCol="0">
            <a:spAutoFit/>
          </a:bodyPr>
          <a:lstStyle/>
          <a:p>
            <a:pPr marL="12065" marR="5080" algn="ctr">
              <a:lnSpc>
                <a:spcPct val="100000"/>
              </a:lnSpc>
              <a:spcBef>
                <a:spcPts val="100"/>
              </a:spcBef>
            </a:pPr>
            <a:r>
              <a:rPr sz="1200" dirty="0">
                <a:latin typeface="Century Gothic"/>
                <a:cs typeface="Century Gothic"/>
              </a:rPr>
              <a:t>All</a:t>
            </a:r>
            <a:r>
              <a:rPr sz="1200" spc="-40" dirty="0">
                <a:latin typeface="Century Gothic"/>
                <a:cs typeface="Century Gothic"/>
              </a:rPr>
              <a:t> </a:t>
            </a:r>
            <a:r>
              <a:rPr sz="1200" dirty="0">
                <a:latin typeface="Century Gothic"/>
                <a:cs typeface="Century Gothic"/>
              </a:rPr>
              <a:t>eligible</a:t>
            </a:r>
            <a:r>
              <a:rPr sz="1200" spc="-35" dirty="0">
                <a:latin typeface="Century Gothic"/>
                <a:cs typeface="Century Gothic"/>
              </a:rPr>
              <a:t> </a:t>
            </a:r>
            <a:r>
              <a:rPr sz="1200" spc="-10" dirty="0">
                <a:latin typeface="Century Gothic"/>
                <a:cs typeface="Century Gothic"/>
              </a:rPr>
              <a:t>Coca-</a:t>
            </a:r>
            <a:r>
              <a:rPr sz="1200" dirty="0">
                <a:latin typeface="Century Gothic"/>
                <a:cs typeface="Century Gothic"/>
              </a:rPr>
              <a:t>Cola</a:t>
            </a:r>
            <a:r>
              <a:rPr sz="1200" spc="-30" dirty="0">
                <a:latin typeface="Century Gothic"/>
                <a:cs typeface="Century Gothic"/>
              </a:rPr>
              <a:t> </a:t>
            </a:r>
            <a:r>
              <a:rPr sz="1200" dirty="0">
                <a:latin typeface="Century Gothic"/>
                <a:cs typeface="Century Gothic"/>
              </a:rPr>
              <a:t>employees</a:t>
            </a:r>
            <a:r>
              <a:rPr sz="1200" spc="-45" dirty="0">
                <a:latin typeface="Century Gothic"/>
                <a:cs typeface="Century Gothic"/>
              </a:rPr>
              <a:t> </a:t>
            </a:r>
            <a:r>
              <a:rPr sz="1200" dirty="0">
                <a:latin typeface="Century Gothic"/>
                <a:cs typeface="Century Gothic"/>
              </a:rPr>
              <a:t>who</a:t>
            </a:r>
            <a:r>
              <a:rPr sz="1200" spc="-10" dirty="0">
                <a:latin typeface="Century Gothic"/>
                <a:cs typeface="Century Gothic"/>
              </a:rPr>
              <a:t> </a:t>
            </a:r>
            <a:r>
              <a:rPr sz="1200" dirty="0">
                <a:latin typeface="Century Gothic"/>
                <a:cs typeface="Century Gothic"/>
              </a:rPr>
              <a:t>work</a:t>
            </a:r>
            <a:r>
              <a:rPr sz="1200" spc="-15" dirty="0">
                <a:latin typeface="Century Gothic"/>
                <a:cs typeface="Century Gothic"/>
              </a:rPr>
              <a:t> </a:t>
            </a:r>
            <a:r>
              <a:rPr sz="1200" dirty="0">
                <a:latin typeface="Century Gothic"/>
                <a:cs typeface="Century Gothic"/>
              </a:rPr>
              <a:t>at least</a:t>
            </a:r>
            <a:r>
              <a:rPr sz="1200" spc="-40" dirty="0">
                <a:latin typeface="Century Gothic"/>
                <a:cs typeface="Century Gothic"/>
              </a:rPr>
              <a:t> </a:t>
            </a:r>
            <a:r>
              <a:rPr sz="1200" dirty="0">
                <a:latin typeface="Century Gothic"/>
                <a:cs typeface="Century Gothic"/>
              </a:rPr>
              <a:t>30</a:t>
            </a:r>
            <a:r>
              <a:rPr sz="1200" spc="-15" dirty="0">
                <a:latin typeface="Century Gothic"/>
                <a:cs typeface="Century Gothic"/>
              </a:rPr>
              <a:t> </a:t>
            </a:r>
            <a:r>
              <a:rPr sz="1200" dirty="0">
                <a:latin typeface="Century Gothic"/>
                <a:cs typeface="Century Gothic"/>
              </a:rPr>
              <a:t>hours</a:t>
            </a:r>
            <a:r>
              <a:rPr sz="1200" spc="-15" dirty="0">
                <a:latin typeface="Century Gothic"/>
                <a:cs typeface="Century Gothic"/>
              </a:rPr>
              <a:t> </a:t>
            </a:r>
            <a:r>
              <a:rPr sz="1200" dirty="0">
                <a:latin typeface="Century Gothic"/>
                <a:cs typeface="Century Gothic"/>
              </a:rPr>
              <a:t>per</a:t>
            </a:r>
            <a:r>
              <a:rPr sz="1200" spc="-15" dirty="0">
                <a:latin typeface="Century Gothic"/>
                <a:cs typeface="Century Gothic"/>
              </a:rPr>
              <a:t> </a:t>
            </a:r>
            <a:r>
              <a:rPr sz="1200" dirty="0">
                <a:latin typeface="Century Gothic"/>
                <a:cs typeface="Century Gothic"/>
              </a:rPr>
              <a:t>week</a:t>
            </a:r>
            <a:r>
              <a:rPr sz="1200" spc="-40" dirty="0">
                <a:latin typeface="Century Gothic"/>
                <a:cs typeface="Century Gothic"/>
              </a:rPr>
              <a:t> </a:t>
            </a:r>
            <a:r>
              <a:rPr sz="1200" dirty="0">
                <a:latin typeface="Century Gothic"/>
                <a:cs typeface="Century Gothic"/>
              </a:rPr>
              <a:t>are</a:t>
            </a:r>
            <a:r>
              <a:rPr sz="1200" spc="-5" dirty="0">
                <a:latin typeface="Century Gothic"/>
                <a:cs typeface="Century Gothic"/>
              </a:rPr>
              <a:t> </a:t>
            </a:r>
            <a:r>
              <a:rPr sz="1200" dirty="0">
                <a:latin typeface="Century Gothic"/>
                <a:cs typeface="Century Gothic"/>
              </a:rPr>
              <a:t>offered</a:t>
            </a:r>
            <a:r>
              <a:rPr sz="1200" spc="-5" dirty="0">
                <a:latin typeface="Century Gothic"/>
                <a:cs typeface="Century Gothic"/>
              </a:rPr>
              <a:t> </a:t>
            </a:r>
            <a:r>
              <a:rPr sz="1200" dirty="0">
                <a:latin typeface="Century Gothic"/>
                <a:cs typeface="Century Gothic"/>
              </a:rPr>
              <a:t>a</a:t>
            </a:r>
            <a:r>
              <a:rPr sz="1200" spc="-20" dirty="0">
                <a:latin typeface="Century Gothic"/>
                <a:cs typeface="Century Gothic"/>
              </a:rPr>
              <a:t> </a:t>
            </a:r>
            <a:r>
              <a:rPr sz="1200" dirty="0">
                <a:latin typeface="Century Gothic"/>
                <a:cs typeface="Century Gothic"/>
              </a:rPr>
              <a:t>dental</a:t>
            </a:r>
            <a:r>
              <a:rPr sz="1200" spc="20" dirty="0">
                <a:latin typeface="Century Gothic"/>
                <a:cs typeface="Century Gothic"/>
              </a:rPr>
              <a:t> </a:t>
            </a:r>
            <a:r>
              <a:rPr sz="1200" spc="-20" dirty="0">
                <a:latin typeface="Century Gothic"/>
                <a:cs typeface="Century Gothic"/>
              </a:rPr>
              <a:t>plan </a:t>
            </a:r>
            <a:r>
              <a:rPr sz="1200" dirty="0">
                <a:latin typeface="Century Gothic"/>
                <a:cs typeface="Century Gothic"/>
              </a:rPr>
              <a:t>through</a:t>
            </a:r>
            <a:r>
              <a:rPr sz="1200" spc="10" dirty="0">
                <a:latin typeface="Century Gothic"/>
                <a:cs typeface="Century Gothic"/>
              </a:rPr>
              <a:t> </a:t>
            </a:r>
            <a:r>
              <a:rPr sz="1200" dirty="0">
                <a:latin typeface="Century Gothic"/>
                <a:cs typeface="Century Gothic"/>
              </a:rPr>
              <a:t>Cigna.</a:t>
            </a:r>
            <a:r>
              <a:rPr sz="1200" spc="10" dirty="0">
                <a:latin typeface="Century Gothic"/>
                <a:cs typeface="Century Gothic"/>
              </a:rPr>
              <a:t> </a:t>
            </a:r>
            <a:r>
              <a:rPr sz="1200" dirty="0">
                <a:latin typeface="Century Gothic"/>
                <a:cs typeface="Century Gothic"/>
              </a:rPr>
              <a:t>When</a:t>
            </a:r>
            <a:r>
              <a:rPr sz="1200" spc="-5" dirty="0">
                <a:latin typeface="Century Gothic"/>
                <a:cs typeface="Century Gothic"/>
              </a:rPr>
              <a:t> </a:t>
            </a:r>
            <a:r>
              <a:rPr sz="1200" dirty="0">
                <a:latin typeface="Century Gothic"/>
                <a:cs typeface="Century Gothic"/>
              </a:rPr>
              <a:t>you</a:t>
            </a:r>
            <a:r>
              <a:rPr sz="1200" spc="-25" dirty="0">
                <a:latin typeface="Century Gothic"/>
                <a:cs typeface="Century Gothic"/>
              </a:rPr>
              <a:t> </a:t>
            </a:r>
            <a:r>
              <a:rPr sz="1200" dirty="0">
                <a:latin typeface="Century Gothic"/>
                <a:cs typeface="Century Gothic"/>
              </a:rPr>
              <a:t>are</a:t>
            </a:r>
            <a:r>
              <a:rPr sz="1200" spc="-15" dirty="0">
                <a:latin typeface="Century Gothic"/>
                <a:cs typeface="Century Gothic"/>
              </a:rPr>
              <a:t> </a:t>
            </a:r>
            <a:r>
              <a:rPr sz="1200" dirty="0">
                <a:latin typeface="Century Gothic"/>
                <a:cs typeface="Century Gothic"/>
              </a:rPr>
              <a:t>enrolled</a:t>
            </a:r>
            <a:r>
              <a:rPr sz="1200" spc="-55" dirty="0">
                <a:latin typeface="Century Gothic"/>
                <a:cs typeface="Century Gothic"/>
              </a:rPr>
              <a:t> </a:t>
            </a:r>
            <a:r>
              <a:rPr sz="1200" dirty="0">
                <a:latin typeface="Century Gothic"/>
                <a:cs typeface="Century Gothic"/>
              </a:rPr>
              <a:t>in</a:t>
            </a:r>
            <a:r>
              <a:rPr sz="1200" spc="-30" dirty="0">
                <a:latin typeface="Century Gothic"/>
                <a:cs typeface="Century Gothic"/>
              </a:rPr>
              <a:t> </a:t>
            </a:r>
            <a:r>
              <a:rPr sz="1200" dirty="0">
                <a:latin typeface="Century Gothic"/>
                <a:cs typeface="Century Gothic"/>
              </a:rPr>
              <a:t>one</a:t>
            </a:r>
            <a:r>
              <a:rPr sz="1200" spc="-20" dirty="0">
                <a:latin typeface="Century Gothic"/>
                <a:cs typeface="Century Gothic"/>
              </a:rPr>
              <a:t> </a:t>
            </a:r>
            <a:r>
              <a:rPr sz="1200" dirty="0">
                <a:latin typeface="Century Gothic"/>
                <a:cs typeface="Century Gothic"/>
              </a:rPr>
              <a:t>of</a:t>
            </a:r>
            <a:r>
              <a:rPr sz="1200" spc="-20" dirty="0">
                <a:latin typeface="Century Gothic"/>
                <a:cs typeface="Century Gothic"/>
              </a:rPr>
              <a:t> </a:t>
            </a:r>
            <a:r>
              <a:rPr sz="1200" dirty="0">
                <a:latin typeface="Century Gothic"/>
                <a:cs typeface="Century Gothic"/>
              </a:rPr>
              <a:t>the</a:t>
            </a:r>
            <a:r>
              <a:rPr sz="1200" spc="5" dirty="0">
                <a:latin typeface="Century Gothic"/>
                <a:cs typeface="Century Gothic"/>
              </a:rPr>
              <a:t> </a:t>
            </a:r>
            <a:r>
              <a:rPr sz="1200" dirty="0">
                <a:latin typeface="Century Gothic"/>
                <a:cs typeface="Century Gothic"/>
              </a:rPr>
              <a:t>medical</a:t>
            </a:r>
            <a:r>
              <a:rPr sz="1200" spc="-50" dirty="0">
                <a:latin typeface="Century Gothic"/>
                <a:cs typeface="Century Gothic"/>
              </a:rPr>
              <a:t> </a:t>
            </a:r>
            <a:r>
              <a:rPr sz="1200" dirty="0">
                <a:latin typeface="Century Gothic"/>
                <a:cs typeface="Century Gothic"/>
              </a:rPr>
              <a:t>plans,</a:t>
            </a:r>
            <a:r>
              <a:rPr sz="1200" spc="-45" dirty="0">
                <a:latin typeface="Century Gothic"/>
                <a:cs typeface="Century Gothic"/>
              </a:rPr>
              <a:t> </a:t>
            </a:r>
            <a:r>
              <a:rPr sz="1200" dirty="0">
                <a:latin typeface="Century Gothic"/>
                <a:cs typeface="Century Gothic"/>
              </a:rPr>
              <a:t>you</a:t>
            </a:r>
            <a:r>
              <a:rPr sz="1200" spc="-15" dirty="0">
                <a:latin typeface="Century Gothic"/>
                <a:cs typeface="Century Gothic"/>
              </a:rPr>
              <a:t> </a:t>
            </a:r>
            <a:r>
              <a:rPr sz="1200" dirty="0">
                <a:latin typeface="Century Gothic"/>
                <a:cs typeface="Century Gothic"/>
              </a:rPr>
              <a:t>are</a:t>
            </a:r>
            <a:r>
              <a:rPr sz="1200" spc="-25" dirty="0">
                <a:latin typeface="Century Gothic"/>
                <a:cs typeface="Century Gothic"/>
              </a:rPr>
              <a:t> </a:t>
            </a:r>
            <a:r>
              <a:rPr sz="1200" spc="-10" dirty="0">
                <a:latin typeface="Century Gothic"/>
                <a:cs typeface="Century Gothic"/>
              </a:rPr>
              <a:t>automatically </a:t>
            </a:r>
            <a:r>
              <a:rPr sz="1200" dirty="0">
                <a:latin typeface="Century Gothic"/>
                <a:cs typeface="Century Gothic"/>
              </a:rPr>
              <a:t>enrolled</a:t>
            </a:r>
            <a:r>
              <a:rPr sz="1200" spc="-60" dirty="0">
                <a:latin typeface="Century Gothic"/>
                <a:cs typeface="Century Gothic"/>
              </a:rPr>
              <a:t> </a:t>
            </a:r>
            <a:r>
              <a:rPr sz="1200" dirty="0">
                <a:latin typeface="Century Gothic"/>
                <a:cs typeface="Century Gothic"/>
              </a:rPr>
              <a:t>in</a:t>
            </a:r>
            <a:r>
              <a:rPr sz="1200" spc="-35" dirty="0">
                <a:latin typeface="Century Gothic"/>
                <a:cs typeface="Century Gothic"/>
              </a:rPr>
              <a:t> </a:t>
            </a:r>
            <a:r>
              <a:rPr sz="1200" dirty="0">
                <a:latin typeface="Century Gothic"/>
                <a:cs typeface="Century Gothic"/>
              </a:rPr>
              <a:t>the dental plan</a:t>
            </a:r>
            <a:r>
              <a:rPr sz="1200" spc="-40" dirty="0">
                <a:latin typeface="Century Gothic"/>
                <a:cs typeface="Century Gothic"/>
              </a:rPr>
              <a:t> </a:t>
            </a:r>
            <a:r>
              <a:rPr sz="1200" dirty="0">
                <a:latin typeface="Century Gothic"/>
                <a:cs typeface="Century Gothic"/>
              </a:rPr>
              <a:t>at</a:t>
            </a:r>
            <a:r>
              <a:rPr sz="1200" spc="-20" dirty="0">
                <a:latin typeface="Century Gothic"/>
                <a:cs typeface="Century Gothic"/>
              </a:rPr>
              <a:t> </a:t>
            </a:r>
            <a:r>
              <a:rPr sz="1200" dirty="0">
                <a:latin typeface="Century Gothic"/>
                <a:cs typeface="Century Gothic"/>
              </a:rPr>
              <a:t>no</a:t>
            </a:r>
            <a:r>
              <a:rPr sz="1200" spc="-25" dirty="0">
                <a:latin typeface="Century Gothic"/>
                <a:cs typeface="Century Gothic"/>
              </a:rPr>
              <a:t> </a:t>
            </a:r>
            <a:r>
              <a:rPr sz="1200" dirty="0">
                <a:latin typeface="Century Gothic"/>
                <a:cs typeface="Century Gothic"/>
              </a:rPr>
              <a:t>additional</a:t>
            </a:r>
            <a:r>
              <a:rPr sz="1200" spc="5" dirty="0">
                <a:latin typeface="Century Gothic"/>
                <a:cs typeface="Century Gothic"/>
              </a:rPr>
              <a:t> </a:t>
            </a:r>
            <a:r>
              <a:rPr sz="1200" spc="-10" dirty="0">
                <a:latin typeface="Century Gothic"/>
                <a:cs typeface="Century Gothic"/>
              </a:rPr>
              <a:t>cost.</a:t>
            </a:r>
            <a:endParaRPr sz="1200">
              <a:latin typeface="Century Gothic"/>
              <a:cs typeface="Century Gothic"/>
            </a:endParaRPr>
          </a:p>
        </p:txBody>
      </p:sp>
      <p:sp>
        <p:nvSpPr>
          <p:cNvPr id="14" name="object 14"/>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1</a:t>
            </a:r>
            <a:r>
              <a:rPr lang="en-US" spc="-25" dirty="0"/>
              <a:t>4</a:t>
            </a:r>
            <a:r>
              <a:rPr spc="500" dirty="0"/>
              <a:t> </a:t>
            </a:r>
          </a:p>
        </p:txBody>
      </p:sp>
      <p:sp>
        <p:nvSpPr>
          <p:cNvPr id="13" name="object 13"/>
          <p:cNvSpPr txBox="1"/>
          <p:nvPr/>
        </p:nvSpPr>
        <p:spPr>
          <a:xfrm>
            <a:off x="403555" y="8461375"/>
            <a:ext cx="7000240" cy="528955"/>
          </a:xfrm>
          <a:prstGeom prst="rect">
            <a:avLst/>
          </a:prstGeom>
        </p:spPr>
        <p:txBody>
          <a:bodyPr vert="horz" wrap="square" lIns="0" tIns="12700" rIns="0" bIns="0" rtlCol="0">
            <a:spAutoFit/>
          </a:bodyPr>
          <a:lstStyle/>
          <a:p>
            <a:pPr marL="37465" marR="30480" indent="-2540" algn="ctr">
              <a:lnSpc>
                <a:spcPct val="100000"/>
              </a:lnSpc>
              <a:spcBef>
                <a:spcPts val="100"/>
              </a:spcBef>
            </a:pPr>
            <a:r>
              <a:rPr sz="1100" i="1" dirty="0">
                <a:latin typeface="Century Gothic"/>
                <a:cs typeface="Century Gothic"/>
              </a:rPr>
              <a:t>**For</a:t>
            </a:r>
            <a:r>
              <a:rPr sz="1100" i="1" spc="-65" dirty="0">
                <a:latin typeface="Century Gothic"/>
                <a:cs typeface="Century Gothic"/>
              </a:rPr>
              <a:t> </a:t>
            </a:r>
            <a:r>
              <a:rPr sz="1100" i="1" dirty="0">
                <a:latin typeface="Century Gothic"/>
                <a:cs typeface="Century Gothic"/>
              </a:rPr>
              <a:t>services</a:t>
            </a:r>
            <a:r>
              <a:rPr sz="1100" i="1" spc="-55" dirty="0">
                <a:latin typeface="Century Gothic"/>
                <a:cs typeface="Century Gothic"/>
              </a:rPr>
              <a:t> </a:t>
            </a:r>
            <a:r>
              <a:rPr sz="1100" i="1" dirty="0">
                <a:latin typeface="Century Gothic"/>
                <a:cs typeface="Century Gothic"/>
              </a:rPr>
              <a:t>provided</a:t>
            </a:r>
            <a:r>
              <a:rPr sz="1100" i="1" spc="-60" dirty="0">
                <a:latin typeface="Century Gothic"/>
                <a:cs typeface="Century Gothic"/>
              </a:rPr>
              <a:t> </a:t>
            </a:r>
            <a:r>
              <a:rPr sz="1100" i="1" dirty="0">
                <a:latin typeface="Century Gothic"/>
                <a:cs typeface="Century Gothic"/>
              </a:rPr>
              <a:t>by</a:t>
            </a:r>
            <a:r>
              <a:rPr sz="1100" i="1" spc="-15" dirty="0">
                <a:latin typeface="Century Gothic"/>
                <a:cs typeface="Century Gothic"/>
              </a:rPr>
              <a:t> </a:t>
            </a:r>
            <a:r>
              <a:rPr sz="1100" i="1" dirty="0">
                <a:latin typeface="Century Gothic"/>
                <a:cs typeface="Century Gothic"/>
              </a:rPr>
              <a:t>a</a:t>
            </a:r>
            <a:r>
              <a:rPr sz="1100" i="1" spc="-20" dirty="0">
                <a:latin typeface="Century Gothic"/>
                <a:cs typeface="Century Gothic"/>
              </a:rPr>
              <a:t> </a:t>
            </a:r>
            <a:r>
              <a:rPr sz="1100" i="1" spc="-10" dirty="0">
                <a:latin typeface="Century Gothic"/>
                <a:cs typeface="Century Gothic"/>
              </a:rPr>
              <a:t>non-</a:t>
            </a:r>
            <a:r>
              <a:rPr sz="1100" i="1" dirty="0">
                <a:latin typeface="Century Gothic"/>
                <a:cs typeface="Century Gothic"/>
              </a:rPr>
              <a:t>network</a:t>
            </a:r>
            <a:r>
              <a:rPr sz="1100" i="1" spc="-10" dirty="0">
                <a:latin typeface="Century Gothic"/>
                <a:cs typeface="Century Gothic"/>
              </a:rPr>
              <a:t> </a:t>
            </a:r>
            <a:r>
              <a:rPr sz="1100" i="1" dirty="0">
                <a:latin typeface="Century Gothic"/>
                <a:cs typeface="Century Gothic"/>
              </a:rPr>
              <a:t>dentist,</a:t>
            </a:r>
            <a:r>
              <a:rPr sz="1100" i="1" spc="-45" dirty="0">
                <a:latin typeface="Century Gothic"/>
                <a:cs typeface="Century Gothic"/>
              </a:rPr>
              <a:t> </a:t>
            </a:r>
            <a:r>
              <a:rPr sz="1100" i="1" dirty="0">
                <a:latin typeface="Century Gothic"/>
                <a:cs typeface="Century Gothic"/>
              </a:rPr>
              <a:t>Cigna</a:t>
            </a:r>
            <a:r>
              <a:rPr sz="1100" i="1" spc="-45" dirty="0">
                <a:latin typeface="Century Gothic"/>
                <a:cs typeface="Century Gothic"/>
              </a:rPr>
              <a:t> </a:t>
            </a:r>
            <a:r>
              <a:rPr sz="1100" i="1" dirty="0">
                <a:latin typeface="Century Gothic"/>
                <a:cs typeface="Century Gothic"/>
              </a:rPr>
              <a:t>Dental</a:t>
            </a:r>
            <a:r>
              <a:rPr sz="1100" i="1" spc="-15" dirty="0">
                <a:latin typeface="Century Gothic"/>
                <a:cs typeface="Century Gothic"/>
              </a:rPr>
              <a:t> </a:t>
            </a:r>
            <a:r>
              <a:rPr sz="1100" i="1" dirty="0">
                <a:latin typeface="Century Gothic"/>
                <a:cs typeface="Century Gothic"/>
              </a:rPr>
              <a:t>will</a:t>
            </a:r>
            <a:r>
              <a:rPr sz="1100" i="1" spc="-5" dirty="0">
                <a:latin typeface="Century Gothic"/>
                <a:cs typeface="Century Gothic"/>
              </a:rPr>
              <a:t> </a:t>
            </a:r>
            <a:r>
              <a:rPr sz="1100" i="1" dirty="0">
                <a:latin typeface="Century Gothic"/>
                <a:cs typeface="Century Gothic"/>
              </a:rPr>
              <a:t>reimburse</a:t>
            </a:r>
            <a:r>
              <a:rPr sz="1100" i="1" spc="-45" dirty="0">
                <a:latin typeface="Century Gothic"/>
                <a:cs typeface="Century Gothic"/>
              </a:rPr>
              <a:t> </a:t>
            </a:r>
            <a:r>
              <a:rPr sz="1100" i="1" dirty="0">
                <a:latin typeface="Century Gothic"/>
                <a:cs typeface="Century Gothic"/>
              </a:rPr>
              <a:t>according</a:t>
            </a:r>
            <a:r>
              <a:rPr sz="1100" i="1" spc="-55" dirty="0">
                <a:latin typeface="Century Gothic"/>
                <a:cs typeface="Century Gothic"/>
              </a:rPr>
              <a:t> </a:t>
            </a:r>
            <a:r>
              <a:rPr sz="1100" i="1" dirty="0">
                <a:latin typeface="Century Gothic"/>
                <a:cs typeface="Century Gothic"/>
              </a:rPr>
              <a:t>to</a:t>
            </a:r>
            <a:r>
              <a:rPr sz="1100" i="1" spc="-15" dirty="0">
                <a:latin typeface="Century Gothic"/>
                <a:cs typeface="Century Gothic"/>
              </a:rPr>
              <a:t> </a:t>
            </a:r>
            <a:r>
              <a:rPr sz="1100" i="1" spc="-25" dirty="0">
                <a:latin typeface="Century Gothic"/>
                <a:cs typeface="Century Gothic"/>
              </a:rPr>
              <a:t>the </a:t>
            </a:r>
            <a:r>
              <a:rPr sz="1100" i="1" dirty="0">
                <a:latin typeface="Century Gothic"/>
                <a:cs typeface="Century Gothic"/>
              </a:rPr>
              <a:t>Maximum</a:t>
            </a:r>
            <a:r>
              <a:rPr sz="1100" i="1" spc="-25" dirty="0">
                <a:latin typeface="Century Gothic"/>
                <a:cs typeface="Century Gothic"/>
              </a:rPr>
              <a:t> </a:t>
            </a:r>
            <a:r>
              <a:rPr sz="1100" i="1" dirty="0">
                <a:latin typeface="Century Gothic"/>
                <a:cs typeface="Century Gothic"/>
              </a:rPr>
              <a:t>Reimbursable</a:t>
            </a:r>
            <a:r>
              <a:rPr sz="1100" i="1" spc="-40" dirty="0">
                <a:latin typeface="Century Gothic"/>
                <a:cs typeface="Century Gothic"/>
              </a:rPr>
              <a:t> </a:t>
            </a:r>
            <a:r>
              <a:rPr sz="1100" i="1" dirty="0">
                <a:latin typeface="Century Gothic"/>
                <a:cs typeface="Century Gothic"/>
              </a:rPr>
              <a:t>Charge.</a:t>
            </a:r>
            <a:r>
              <a:rPr sz="1100" i="1" spc="-50" dirty="0">
                <a:latin typeface="Century Gothic"/>
                <a:cs typeface="Century Gothic"/>
              </a:rPr>
              <a:t> </a:t>
            </a:r>
            <a:r>
              <a:rPr sz="1100" i="1" dirty="0">
                <a:latin typeface="Century Gothic"/>
                <a:cs typeface="Century Gothic"/>
              </a:rPr>
              <a:t>The</a:t>
            </a:r>
            <a:r>
              <a:rPr sz="1100" i="1" spc="-15" dirty="0">
                <a:latin typeface="Century Gothic"/>
                <a:cs typeface="Century Gothic"/>
              </a:rPr>
              <a:t> </a:t>
            </a:r>
            <a:r>
              <a:rPr sz="1100" i="1" dirty="0">
                <a:latin typeface="Century Gothic"/>
                <a:cs typeface="Century Gothic"/>
              </a:rPr>
              <a:t>MRC</a:t>
            </a:r>
            <a:r>
              <a:rPr sz="1100" i="1" spc="10" dirty="0">
                <a:latin typeface="Century Gothic"/>
                <a:cs typeface="Century Gothic"/>
              </a:rPr>
              <a:t> </a:t>
            </a:r>
            <a:r>
              <a:rPr sz="1100" i="1" dirty="0">
                <a:latin typeface="Century Gothic"/>
                <a:cs typeface="Century Gothic"/>
              </a:rPr>
              <a:t>is</a:t>
            </a:r>
            <a:r>
              <a:rPr sz="1100" i="1" spc="-35" dirty="0">
                <a:latin typeface="Century Gothic"/>
                <a:cs typeface="Century Gothic"/>
              </a:rPr>
              <a:t> </a:t>
            </a:r>
            <a:r>
              <a:rPr sz="1100" i="1" dirty="0">
                <a:latin typeface="Century Gothic"/>
                <a:cs typeface="Century Gothic"/>
              </a:rPr>
              <a:t>calculated</a:t>
            </a:r>
            <a:r>
              <a:rPr sz="1100" i="1" spc="-45" dirty="0">
                <a:latin typeface="Century Gothic"/>
                <a:cs typeface="Century Gothic"/>
              </a:rPr>
              <a:t> </a:t>
            </a:r>
            <a:r>
              <a:rPr sz="1100" i="1" dirty="0">
                <a:latin typeface="Century Gothic"/>
                <a:cs typeface="Century Gothic"/>
              </a:rPr>
              <a:t>at</a:t>
            </a:r>
            <a:r>
              <a:rPr sz="1100" i="1" spc="-10" dirty="0">
                <a:latin typeface="Century Gothic"/>
                <a:cs typeface="Century Gothic"/>
              </a:rPr>
              <a:t> </a:t>
            </a:r>
            <a:r>
              <a:rPr sz="1100" i="1" dirty="0">
                <a:latin typeface="Century Gothic"/>
                <a:cs typeface="Century Gothic"/>
              </a:rPr>
              <a:t>the</a:t>
            </a:r>
            <a:r>
              <a:rPr sz="1100" i="1" spc="-15" dirty="0">
                <a:latin typeface="Century Gothic"/>
                <a:cs typeface="Century Gothic"/>
              </a:rPr>
              <a:t> </a:t>
            </a:r>
            <a:r>
              <a:rPr sz="1100" i="1" dirty="0">
                <a:latin typeface="Century Gothic"/>
                <a:cs typeface="Century Gothic"/>
              </a:rPr>
              <a:t>90</a:t>
            </a:r>
            <a:r>
              <a:rPr sz="1050" i="1" baseline="27777" dirty="0">
                <a:latin typeface="Century Gothic"/>
                <a:cs typeface="Century Gothic"/>
              </a:rPr>
              <a:t>th</a:t>
            </a:r>
            <a:r>
              <a:rPr sz="1050" i="1" spc="179" baseline="27777" dirty="0">
                <a:latin typeface="Century Gothic"/>
                <a:cs typeface="Century Gothic"/>
              </a:rPr>
              <a:t> </a:t>
            </a:r>
            <a:r>
              <a:rPr sz="1100" i="1" spc="-10" dirty="0">
                <a:latin typeface="Century Gothic"/>
                <a:cs typeface="Century Gothic"/>
              </a:rPr>
              <a:t>percentile</a:t>
            </a:r>
            <a:r>
              <a:rPr sz="1100" i="1" spc="-55" dirty="0">
                <a:latin typeface="Century Gothic"/>
                <a:cs typeface="Century Gothic"/>
              </a:rPr>
              <a:t> </a:t>
            </a:r>
            <a:r>
              <a:rPr sz="1100" i="1" dirty="0">
                <a:latin typeface="Century Gothic"/>
                <a:cs typeface="Century Gothic"/>
              </a:rPr>
              <a:t>of</a:t>
            </a:r>
            <a:r>
              <a:rPr sz="1100" i="1" spc="-5" dirty="0">
                <a:latin typeface="Century Gothic"/>
                <a:cs typeface="Century Gothic"/>
              </a:rPr>
              <a:t> </a:t>
            </a:r>
            <a:r>
              <a:rPr sz="1100" i="1" dirty="0">
                <a:latin typeface="Century Gothic"/>
                <a:cs typeface="Century Gothic"/>
              </a:rPr>
              <a:t>all</a:t>
            </a:r>
            <a:r>
              <a:rPr sz="1100" i="1" spc="-10" dirty="0">
                <a:latin typeface="Century Gothic"/>
                <a:cs typeface="Century Gothic"/>
              </a:rPr>
              <a:t> </a:t>
            </a:r>
            <a:r>
              <a:rPr sz="1100" i="1" dirty="0">
                <a:latin typeface="Century Gothic"/>
                <a:cs typeface="Century Gothic"/>
              </a:rPr>
              <a:t>provider</a:t>
            </a:r>
            <a:r>
              <a:rPr sz="1100" i="1" spc="-50" dirty="0">
                <a:latin typeface="Century Gothic"/>
                <a:cs typeface="Century Gothic"/>
              </a:rPr>
              <a:t> </a:t>
            </a:r>
            <a:r>
              <a:rPr sz="1100" i="1" dirty="0">
                <a:latin typeface="Century Gothic"/>
                <a:cs typeface="Century Gothic"/>
              </a:rPr>
              <a:t>charges</a:t>
            </a:r>
            <a:r>
              <a:rPr sz="1100" i="1" spc="-40" dirty="0">
                <a:latin typeface="Century Gothic"/>
                <a:cs typeface="Century Gothic"/>
              </a:rPr>
              <a:t> </a:t>
            </a:r>
            <a:r>
              <a:rPr sz="1100" i="1" spc="-25" dirty="0">
                <a:latin typeface="Century Gothic"/>
                <a:cs typeface="Century Gothic"/>
              </a:rPr>
              <a:t>in </a:t>
            </a:r>
            <a:r>
              <a:rPr sz="1100" i="1" dirty="0">
                <a:latin typeface="Century Gothic"/>
                <a:cs typeface="Century Gothic"/>
              </a:rPr>
              <a:t>the</a:t>
            </a:r>
            <a:r>
              <a:rPr sz="1100" i="1" spc="-5" dirty="0">
                <a:latin typeface="Century Gothic"/>
                <a:cs typeface="Century Gothic"/>
              </a:rPr>
              <a:t> </a:t>
            </a:r>
            <a:r>
              <a:rPr sz="1100" i="1" spc="-10" dirty="0">
                <a:latin typeface="Century Gothic"/>
                <a:cs typeface="Century Gothic"/>
              </a:rPr>
              <a:t>geographic</a:t>
            </a:r>
            <a:r>
              <a:rPr sz="1100" i="1" spc="-50" dirty="0">
                <a:latin typeface="Century Gothic"/>
                <a:cs typeface="Century Gothic"/>
              </a:rPr>
              <a:t> </a:t>
            </a:r>
            <a:r>
              <a:rPr sz="1100" i="1" dirty="0">
                <a:latin typeface="Century Gothic"/>
                <a:cs typeface="Century Gothic"/>
              </a:rPr>
              <a:t>area.</a:t>
            </a:r>
            <a:r>
              <a:rPr sz="1100" i="1" spc="-50" dirty="0">
                <a:latin typeface="Century Gothic"/>
                <a:cs typeface="Century Gothic"/>
              </a:rPr>
              <a:t> </a:t>
            </a:r>
            <a:r>
              <a:rPr sz="1100" i="1" dirty="0">
                <a:latin typeface="Century Gothic"/>
                <a:cs typeface="Century Gothic"/>
              </a:rPr>
              <a:t>The</a:t>
            </a:r>
            <a:r>
              <a:rPr sz="1100" i="1" spc="-5" dirty="0">
                <a:latin typeface="Century Gothic"/>
                <a:cs typeface="Century Gothic"/>
              </a:rPr>
              <a:t> </a:t>
            </a:r>
            <a:r>
              <a:rPr sz="1100" i="1" dirty="0">
                <a:latin typeface="Century Gothic"/>
                <a:cs typeface="Century Gothic"/>
              </a:rPr>
              <a:t>dentist</a:t>
            </a:r>
            <a:r>
              <a:rPr sz="1100" i="1" spc="-45" dirty="0">
                <a:latin typeface="Century Gothic"/>
                <a:cs typeface="Century Gothic"/>
              </a:rPr>
              <a:t> </a:t>
            </a:r>
            <a:r>
              <a:rPr sz="1100" i="1" dirty="0">
                <a:latin typeface="Century Gothic"/>
                <a:cs typeface="Century Gothic"/>
              </a:rPr>
              <a:t>may</a:t>
            </a:r>
            <a:r>
              <a:rPr sz="1100" i="1" spc="-5" dirty="0">
                <a:latin typeface="Century Gothic"/>
                <a:cs typeface="Century Gothic"/>
              </a:rPr>
              <a:t> </a:t>
            </a:r>
            <a:r>
              <a:rPr sz="1100" i="1" dirty="0">
                <a:latin typeface="Century Gothic"/>
                <a:cs typeface="Century Gothic"/>
              </a:rPr>
              <a:t>balance</a:t>
            </a:r>
            <a:r>
              <a:rPr sz="1100" i="1" spc="-30" dirty="0">
                <a:latin typeface="Century Gothic"/>
                <a:cs typeface="Century Gothic"/>
              </a:rPr>
              <a:t> </a:t>
            </a:r>
            <a:r>
              <a:rPr sz="1100" i="1" dirty="0">
                <a:latin typeface="Century Gothic"/>
                <a:cs typeface="Century Gothic"/>
              </a:rPr>
              <a:t>bill</a:t>
            </a:r>
            <a:r>
              <a:rPr sz="1100" i="1" spc="-35" dirty="0">
                <a:latin typeface="Century Gothic"/>
                <a:cs typeface="Century Gothic"/>
              </a:rPr>
              <a:t> </a:t>
            </a:r>
            <a:r>
              <a:rPr sz="1100" i="1" dirty="0">
                <a:latin typeface="Century Gothic"/>
                <a:cs typeface="Century Gothic"/>
              </a:rPr>
              <a:t>up</a:t>
            </a:r>
            <a:r>
              <a:rPr sz="1100" i="1" spc="-15" dirty="0">
                <a:latin typeface="Century Gothic"/>
                <a:cs typeface="Century Gothic"/>
              </a:rPr>
              <a:t> </a:t>
            </a:r>
            <a:r>
              <a:rPr sz="1100" i="1" dirty="0">
                <a:latin typeface="Century Gothic"/>
                <a:cs typeface="Century Gothic"/>
              </a:rPr>
              <a:t>to their</a:t>
            </a:r>
            <a:r>
              <a:rPr sz="1100" i="1" spc="-40" dirty="0">
                <a:latin typeface="Century Gothic"/>
                <a:cs typeface="Century Gothic"/>
              </a:rPr>
              <a:t> </a:t>
            </a:r>
            <a:r>
              <a:rPr sz="1100" i="1" dirty="0">
                <a:latin typeface="Century Gothic"/>
                <a:cs typeface="Century Gothic"/>
              </a:rPr>
              <a:t>usual</a:t>
            </a:r>
            <a:r>
              <a:rPr sz="1100" i="1" spc="-15" dirty="0">
                <a:latin typeface="Century Gothic"/>
                <a:cs typeface="Century Gothic"/>
              </a:rPr>
              <a:t> </a:t>
            </a:r>
            <a:r>
              <a:rPr sz="1100" i="1" spc="-10" dirty="0">
                <a:latin typeface="Century Gothic"/>
                <a:cs typeface="Century Gothic"/>
              </a:rPr>
              <a:t>fees</a:t>
            </a:r>
            <a:r>
              <a:rPr sz="1050" i="1" spc="-10" dirty="0">
                <a:latin typeface="Century Gothic"/>
                <a:cs typeface="Century Gothic"/>
              </a:rPr>
              <a:t>.</a:t>
            </a:r>
            <a:endParaRPr sz="1050">
              <a:latin typeface="Century Gothic"/>
              <a:cs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3" name="object 3"/>
          <p:cNvGrpSpPr/>
          <p:nvPr/>
        </p:nvGrpSpPr>
        <p:grpSpPr>
          <a:xfrm>
            <a:off x="3646932" y="9698735"/>
            <a:ext cx="4125595" cy="359410"/>
            <a:chOff x="3646932" y="9698735"/>
            <a:chExt cx="4125595" cy="359410"/>
          </a:xfrm>
        </p:grpSpPr>
        <p:sp>
          <p:nvSpPr>
            <p:cNvPr id="4" name="object 4"/>
            <p:cNvSpPr/>
            <p:nvPr/>
          </p:nvSpPr>
          <p:spPr>
            <a:xfrm>
              <a:off x="4124896" y="9855708"/>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6" name="object 6"/>
          <p:cNvSpPr/>
          <p:nvPr/>
        </p:nvSpPr>
        <p:spPr>
          <a:xfrm>
            <a:off x="0" y="528829"/>
            <a:ext cx="4776470" cy="104139"/>
          </a:xfrm>
          <a:custGeom>
            <a:avLst/>
            <a:gdLst/>
            <a:ahLst/>
            <a:cxnLst/>
            <a:rect l="l" t="t" r="r" b="b"/>
            <a:pathLst>
              <a:path w="4776470" h="104140">
                <a:moveTo>
                  <a:pt x="4776216" y="0"/>
                </a:moveTo>
                <a:lnTo>
                  <a:pt x="0" y="0"/>
                </a:lnTo>
                <a:lnTo>
                  <a:pt x="0" y="103630"/>
                </a:lnTo>
                <a:lnTo>
                  <a:pt x="4776216" y="103630"/>
                </a:lnTo>
                <a:lnTo>
                  <a:pt x="4776216" y="0"/>
                </a:lnTo>
                <a:close/>
              </a:path>
            </a:pathLst>
          </a:custGeom>
          <a:solidFill>
            <a:srgbClr val="7E7E7E"/>
          </a:solidFill>
        </p:spPr>
        <p:txBody>
          <a:bodyPr wrap="square" lIns="0" tIns="0" rIns="0" bIns="0" rtlCol="0"/>
          <a:lstStyle/>
          <a:p>
            <a:endParaRPr/>
          </a:p>
        </p:txBody>
      </p:sp>
      <p:pic>
        <p:nvPicPr>
          <p:cNvPr id="7" name="object 7"/>
          <p:cNvPicPr/>
          <p:nvPr/>
        </p:nvPicPr>
        <p:blipFill>
          <a:blip r:embed="rId2" cstate="print"/>
          <a:stretch>
            <a:fillRect/>
          </a:stretch>
        </p:blipFill>
        <p:spPr>
          <a:xfrm>
            <a:off x="0" y="839724"/>
            <a:ext cx="7772399" cy="2436876"/>
          </a:xfrm>
          <a:prstGeom prst="rect">
            <a:avLst/>
          </a:prstGeom>
        </p:spPr>
      </p:pic>
      <p:grpSp>
        <p:nvGrpSpPr>
          <p:cNvPr id="8" name="object 8"/>
          <p:cNvGrpSpPr/>
          <p:nvPr/>
        </p:nvGrpSpPr>
        <p:grpSpPr>
          <a:xfrm>
            <a:off x="4829555" y="129539"/>
            <a:ext cx="2943225" cy="716280"/>
            <a:chOff x="4829555" y="129539"/>
            <a:chExt cx="2943225" cy="716280"/>
          </a:xfrm>
        </p:grpSpPr>
        <p:sp>
          <p:nvSpPr>
            <p:cNvPr id="9" name="object 9"/>
            <p:cNvSpPr/>
            <p:nvPr/>
          </p:nvSpPr>
          <p:spPr>
            <a:xfrm>
              <a:off x="4829555" y="527305"/>
              <a:ext cx="2943225" cy="104139"/>
            </a:xfrm>
            <a:custGeom>
              <a:avLst/>
              <a:gdLst/>
              <a:ahLst/>
              <a:cxnLst/>
              <a:rect l="l" t="t" r="r" b="b"/>
              <a:pathLst>
                <a:path w="2943225" h="104140">
                  <a:moveTo>
                    <a:pt x="2942844" y="0"/>
                  </a:moveTo>
                  <a:lnTo>
                    <a:pt x="0" y="0"/>
                  </a:lnTo>
                  <a:lnTo>
                    <a:pt x="0" y="103630"/>
                  </a:lnTo>
                  <a:lnTo>
                    <a:pt x="2942844" y="103630"/>
                  </a:lnTo>
                  <a:lnTo>
                    <a:pt x="2942844" y="0"/>
                  </a:lnTo>
                  <a:close/>
                </a:path>
              </a:pathLst>
            </a:custGeom>
            <a:solidFill>
              <a:srgbClr val="DF1622"/>
            </a:solidFill>
          </p:spPr>
          <p:txBody>
            <a:bodyPr wrap="square" lIns="0" tIns="0" rIns="0" bIns="0" rtlCol="0"/>
            <a:lstStyle/>
            <a:p>
              <a:endParaRPr/>
            </a:p>
          </p:txBody>
        </p:sp>
        <p:pic>
          <p:nvPicPr>
            <p:cNvPr id="10" name="object 10"/>
            <p:cNvPicPr/>
            <p:nvPr/>
          </p:nvPicPr>
          <p:blipFill>
            <a:blip r:embed="rId3" cstate="print"/>
            <a:stretch>
              <a:fillRect/>
            </a:stretch>
          </p:blipFill>
          <p:spPr>
            <a:xfrm>
              <a:off x="6832091" y="129539"/>
              <a:ext cx="644651" cy="716279"/>
            </a:xfrm>
            <a:prstGeom prst="rect">
              <a:avLst/>
            </a:prstGeom>
          </p:spPr>
        </p:pic>
      </p:grpSp>
      <p:sp>
        <p:nvSpPr>
          <p:cNvPr id="11" name="object 11"/>
          <p:cNvSpPr txBox="1"/>
          <p:nvPr/>
        </p:nvSpPr>
        <p:spPr>
          <a:xfrm>
            <a:off x="305511" y="4225544"/>
            <a:ext cx="3568065" cy="1535430"/>
          </a:xfrm>
          <a:prstGeom prst="rect">
            <a:avLst/>
          </a:prstGeom>
        </p:spPr>
        <p:txBody>
          <a:bodyPr vert="horz" wrap="square" lIns="0" tIns="13335" rIns="0" bIns="0" rtlCol="0">
            <a:spAutoFit/>
          </a:bodyPr>
          <a:lstStyle/>
          <a:p>
            <a:pPr marL="12700" marR="312420">
              <a:lnSpc>
                <a:spcPct val="100000"/>
              </a:lnSpc>
              <a:spcBef>
                <a:spcPts val="105"/>
              </a:spcBef>
            </a:pPr>
            <a:r>
              <a:rPr sz="1100" b="1" dirty="0">
                <a:solidFill>
                  <a:srgbClr val="221F1F"/>
                </a:solidFill>
                <a:latin typeface="Century Gothic"/>
                <a:cs typeface="Century Gothic"/>
              </a:rPr>
              <a:t>What</a:t>
            </a:r>
            <a:r>
              <a:rPr sz="1100" b="1" spc="-30" dirty="0">
                <a:solidFill>
                  <a:srgbClr val="221F1F"/>
                </a:solidFill>
                <a:latin typeface="Century Gothic"/>
                <a:cs typeface="Century Gothic"/>
              </a:rPr>
              <a:t> </a:t>
            </a:r>
            <a:r>
              <a:rPr sz="1100" b="1" dirty="0">
                <a:solidFill>
                  <a:srgbClr val="221F1F"/>
                </a:solidFill>
                <a:latin typeface="Century Gothic"/>
                <a:cs typeface="Century Gothic"/>
              </a:rPr>
              <a:t>is the</a:t>
            </a:r>
            <a:r>
              <a:rPr sz="1100" b="1" spc="-35" dirty="0">
                <a:solidFill>
                  <a:srgbClr val="221F1F"/>
                </a:solidFill>
                <a:latin typeface="Century Gothic"/>
                <a:cs typeface="Century Gothic"/>
              </a:rPr>
              <a:t> </a:t>
            </a:r>
            <a:r>
              <a:rPr sz="1100" b="1" dirty="0">
                <a:solidFill>
                  <a:srgbClr val="221F1F"/>
                </a:solidFill>
                <a:latin typeface="Century Gothic"/>
                <a:cs typeface="Century Gothic"/>
              </a:rPr>
              <a:t>Cigna</a:t>
            </a:r>
            <a:r>
              <a:rPr sz="1100" b="1" spc="-15" dirty="0">
                <a:solidFill>
                  <a:srgbClr val="221F1F"/>
                </a:solidFill>
                <a:latin typeface="Century Gothic"/>
                <a:cs typeface="Century Gothic"/>
              </a:rPr>
              <a:t> </a:t>
            </a:r>
            <a:r>
              <a:rPr sz="1100" b="1" dirty="0">
                <a:solidFill>
                  <a:srgbClr val="221F1F"/>
                </a:solidFill>
                <a:latin typeface="Century Gothic"/>
                <a:cs typeface="Century Gothic"/>
              </a:rPr>
              <a:t>Dental</a:t>
            </a:r>
            <a:r>
              <a:rPr sz="1100" b="1" spc="-20" dirty="0">
                <a:solidFill>
                  <a:srgbClr val="221F1F"/>
                </a:solidFill>
                <a:latin typeface="Century Gothic"/>
                <a:cs typeface="Century Gothic"/>
              </a:rPr>
              <a:t> </a:t>
            </a:r>
            <a:r>
              <a:rPr sz="1100" b="1" dirty="0">
                <a:solidFill>
                  <a:srgbClr val="221F1F"/>
                </a:solidFill>
                <a:latin typeface="Century Gothic"/>
                <a:cs typeface="Century Gothic"/>
              </a:rPr>
              <a:t>Oral</a:t>
            </a:r>
            <a:r>
              <a:rPr sz="1100" b="1" spc="-15" dirty="0">
                <a:solidFill>
                  <a:srgbClr val="221F1F"/>
                </a:solidFill>
                <a:latin typeface="Century Gothic"/>
                <a:cs typeface="Century Gothic"/>
              </a:rPr>
              <a:t> </a:t>
            </a:r>
            <a:r>
              <a:rPr sz="1100" b="1" dirty="0">
                <a:solidFill>
                  <a:srgbClr val="221F1F"/>
                </a:solidFill>
                <a:latin typeface="Century Gothic"/>
                <a:cs typeface="Century Gothic"/>
              </a:rPr>
              <a:t>Health</a:t>
            </a:r>
            <a:r>
              <a:rPr sz="1100" b="1" spc="-35" dirty="0">
                <a:solidFill>
                  <a:srgbClr val="221F1F"/>
                </a:solidFill>
                <a:latin typeface="Century Gothic"/>
                <a:cs typeface="Century Gothic"/>
              </a:rPr>
              <a:t> </a:t>
            </a:r>
            <a:r>
              <a:rPr sz="1100" b="1" spc="-10" dirty="0">
                <a:solidFill>
                  <a:srgbClr val="221F1F"/>
                </a:solidFill>
                <a:latin typeface="Century Gothic"/>
                <a:cs typeface="Century Gothic"/>
              </a:rPr>
              <a:t>Integration Program?</a:t>
            </a:r>
            <a:endParaRPr sz="1100">
              <a:latin typeface="Century Gothic"/>
              <a:cs typeface="Century Gothic"/>
            </a:endParaRPr>
          </a:p>
          <a:p>
            <a:pPr marL="12700" marR="5080">
              <a:lnSpc>
                <a:spcPct val="100000"/>
              </a:lnSpc>
            </a:pPr>
            <a:r>
              <a:rPr sz="1100" dirty="0">
                <a:solidFill>
                  <a:srgbClr val="221F1F"/>
                </a:solidFill>
                <a:latin typeface="Century Gothic"/>
                <a:cs typeface="Century Gothic"/>
              </a:rPr>
              <a:t>It’s</a:t>
            </a:r>
            <a:r>
              <a:rPr sz="1100" spc="-35" dirty="0">
                <a:solidFill>
                  <a:srgbClr val="221F1F"/>
                </a:solidFill>
                <a:latin typeface="Century Gothic"/>
                <a:cs typeface="Century Gothic"/>
              </a:rPr>
              <a:t> </a:t>
            </a:r>
            <a:r>
              <a:rPr sz="1100" dirty="0">
                <a:solidFill>
                  <a:srgbClr val="221F1F"/>
                </a:solidFill>
                <a:latin typeface="Century Gothic"/>
                <a:cs typeface="Century Gothic"/>
              </a:rPr>
              <a:t>a</a:t>
            </a:r>
            <a:r>
              <a:rPr sz="1100" spc="-20" dirty="0">
                <a:solidFill>
                  <a:srgbClr val="221F1F"/>
                </a:solidFill>
                <a:latin typeface="Century Gothic"/>
                <a:cs typeface="Century Gothic"/>
              </a:rPr>
              <a:t> </a:t>
            </a:r>
            <a:r>
              <a:rPr sz="1100" dirty="0">
                <a:solidFill>
                  <a:srgbClr val="221F1F"/>
                </a:solidFill>
                <a:latin typeface="Century Gothic"/>
                <a:cs typeface="Century Gothic"/>
              </a:rPr>
              <a:t>program</a:t>
            </a:r>
            <a:r>
              <a:rPr sz="1100" spc="-35" dirty="0">
                <a:solidFill>
                  <a:srgbClr val="221F1F"/>
                </a:solidFill>
                <a:latin typeface="Century Gothic"/>
                <a:cs typeface="Century Gothic"/>
              </a:rPr>
              <a:t> </a:t>
            </a:r>
            <a:r>
              <a:rPr sz="1100" dirty="0">
                <a:solidFill>
                  <a:srgbClr val="221F1F"/>
                </a:solidFill>
                <a:latin typeface="Century Gothic"/>
                <a:cs typeface="Century Gothic"/>
              </a:rPr>
              <a:t>that</a:t>
            </a:r>
            <a:r>
              <a:rPr sz="1100" spc="-15" dirty="0">
                <a:solidFill>
                  <a:srgbClr val="221F1F"/>
                </a:solidFill>
                <a:latin typeface="Century Gothic"/>
                <a:cs typeface="Century Gothic"/>
              </a:rPr>
              <a:t> </a:t>
            </a:r>
            <a:r>
              <a:rPr sz="1100" dirty="0">
                <a:solidFill>
                  <a:srgbClr val="221F1F"/>
                </a:solidFill>
                <a:latin typeface="Century Gothic"/>
                <a:cs typeface="Century Gothic"/>
              </a:rPr>
              <a:t>reimburses</a:t>
            </a:r>
            <a:r>
              <a:rPr sz="1100" spc="-40" dirty="0">
                <a:solidFill>
                  <a:srgbClr val="221F1F"/>
                </a:solidFill>
                <a:latin typeface="Century Gothic"/>
                <a:cs typeface="Century Gothic"/>
              </a:rPr>
              <a:t> </a:t>
            </a:r>
            <a:r>
              <a:rPr sz="1100" dirty="0">
                <a:solidFill>
                  <a:srgbClr val="221F1F"/>
                </a:solidFill>
                <a:latin typeface="Century Gothic"/>
                <a:cs typeface="Century Gothic"/>
              </a:rPr>
              <a:t>out-</a:t>
            </a:r>
            <a:r>
              <a:rPr sz="1100" spc="-10" dirty="0">
                <a:solidFill>
                  <a:srgbClr val="221F1F"/>
                </a:solidFill>
                <a:latin typeface="Century Gothic"/>
                <a:cs typeface="Century Gothic"/>
              </a:rPr>
              <a:t>of-</a:t>
            </a:r>
            <a:r>
              <a:rPr sz="1100" dirty="0">
                <a:solidFill>
                  <a:srgbClr val="221F1F"/>
                </a:solidFill>
                <a:latin typeface="Century Gothic"/>
                <a:cs typeface="Century Gothic"/>
              </a:rPr>
              <a:t>pocket</a:t>
            </a:r>
            <a:r>
              <a:rPr sz="1100" spc="-50" dirty="0">
                <a:solidFill>
                  <a:srgbClr val="221F1F"/>
                </a:solidFill>
                <a:latin typeface="Century Gothic"/>
                <a:cs typeface="Century Gothic"/>
              </a:rPr>
              <a:t> </a:t>
            </a:r>
            <a:r>
              <a:rPr sz="1100" spc="-20" dirty="0">
                <a:solidFill>
                  <a:srgbClr val="221F1F"/>
                </a:solidFill>
                <a:latin typeface="Century Gothic"/>
                <a:cs typeface="Century Gothic"/>
              </a:rPr>
              <a:t>costs</a:t>
            </a:r>
            <a:r>
              <a:rPr sz="1100" spc="500" dirty="0">
                <a:solidFill>
                  <a:srgbClr val="221F1F"/>
                </a:solidFill>
                <a:latin typeface="Century Gothic"/>
                <a:cs typeface="Century Gothic"/>
              </a:rPr>
              <a:t> </a:t>
            </a:r>
            <a:r>
              <a:rPr sz="1100" dirty="0">
                <a:solidFill>
                  <a:srgbClr val="221F1F"/>
                </a:solidFill>
                <a:latin typeface="Century Gothic"/>
                <a:cs typeface="Century Gothic"/>
              </a:rPr>
              <a:t>for</a:t>
            </a:r>
            <a:r>
              <a:rPr sz="1100" spc="-15" dirty="0">
                <a:solidFill>
                  <a:srgbClr val="221F1F"/>
                </a:solidFill>
                <a:latin typeface="Century Gothic"/>
                <a:cs typeface="Century Gothic"/>
              </a:rPr>
              <a:t> </a:t>
            </a:r>
            <a:r>
              <a:rPr sz="1100" dirty="0">
                <a:solidFill>
                  <a:srgbClr val="221F1F"/>
                </a:solidFill>
                <a:latin typeface="Century Gothic"/>
                <a:cs typeface="Century Gothic"/>
              </a:rPr>
              <a:t>specific</a:t>
            </a:r>
            <a:r>
              <a:rPr sz="1100" spc="-55" dirty="0">
                <a:solidFill>
                  <a:srgbClr val="221F1F"/>
                </a:solidFill>
                <a:latin typeface="Century Gothic"/>
                <a:cs typeface="Century Gothic"/>
              </a:rPr>
              <a:t> </a:t>
            </a:r>
            <a:r>
              <a:rPr sz="1100" dirty="0">
                <a:solidFill>
                  <a:srgbClr val="221F1F"/>
                </a:solidFill>
                <a:latin typeface="Century Gothic"/>
                <a:cs typeface="Century Gothic"/>
              </a:rPr>
              <a:t>dental</a:t>
            </a:r>
            <a:r>
              <a:rPr sz="1100" spc="-20" dirty="0">
                <a:solidFill>
                  <a:srgbClr val="221F1F"/>
                </a:solidFill>
                <a:latin typeface="Century Gothic"/>
                <a:cs typeface="Century Gothic"/>
              </a:rPr>
              <a:t> </a:t>
            </a:r>
            <a:r>
              <a:rPr sz="1100" dirty="0">
                <a:solidFill>
                  <a:srgbClr val="221F1F"/>
                </a:solidFill>
                <a:latin typeface="Century Gothic"/>
                <a:cs typeface="Century Gothic"/>
              </a:rPr>
              <a:t>services</a:t>
            </a:r>
            <a:r>
              <a:rPr sz="1100" spc="-45" dirty="0">
                <a:solidFill>
                  <a:srgbClr val="221F1F"/>
                </a:solidFill>
                <a:latin typeface="Century Gothic"/>
                <a:cs typeface="Century Gothic"/>
              </a:rPr>
              <a:t> </a:t>
            </a:r>
            <a:r>
              <a:rPr sz="1100" dirty="0">
                <a:solidFill>
                  <a:srgbClr val="221F1F"/>
                </a:solidFill>
                <a:latin typeface="Century Gothic"/>
                <a:cs typeface="Century Gothic"/>
              </a:rPr>
              <a:t>used</a:t>
            </a:r>
            <a:r>
              <a:rPr sz="1100" spc="-45" dirty="0">
                <a:solidFill>
                  <a:srgbClr val="221F1F"/>
                </a:solidFill>
                <a:latin typeface="Century Gothic"/>
                <a:cs typeface="Century Gothic"/>
              </a:rPr>
              <a:t> </a:t>
            </a:r>
            <a:r>
              <a:rPr sz="1100" dirty="0">
                <a:solidFill>
                  <a:srgbClr val="221F1F"/>
                </a:solidFill>
                <a:latin typeface="Century Gothic"/>
                <a:cs typeface="Century Gothic"/>
              </a:rPr>
              <a:t>to</a:t>
            </a:r>
            <a:r>
              <a:rPr sz="1100" spc="-5" dirty="0">
                <a:solidFill>
                  <a:srgbClr val="221F1F"/>
                </a:solidFill>
                <a:latin typeface="Century Gothic"/>
                <a:cs typeface="Century Gothic"/>
              </a:rPr>
              <a:t> </a:t>
            </a:r>
            <a:r>
              <a:rPr sz="1100" dirty="0">
                <a:solidFill>
                  <a:srgbClr val="221F1F"/>
                </a:solidFill>
                <a:latin typeface="Century Gothic"/>
                <a:cs typeface="Century Gothic"/>
              </a:rPr>
              <a:t>treat</a:t>
            </a:r>
            <a:r>
              <a:rPr sz="1100" spc="-40" dirty="0">
                <a:solidFill>
                  <a:srgbClr val="221F1F"/>
                </a:solidFill>
                <a:latin typeface="Century Gothic"/>
                <a:cs typeface="Century Gothic"/>
              </a:rPr>
              <a:t> </a:t>
            </a:r>
            <a:r>
              <a:rPr sz="1100" spc="-25" dirty="0">
                <a:solidFill>
                  <a:srgbClr val="221F1F"/>
                </a:solidFill>
                <a:latin typeface="Century Gothic"/>
                <a:cs typeface="Century Gothic"/>
              </a:rPr>
              <a:t>gum</a:t>
            </a:r>
            <a:r>
              <a:rPr sz="1100" spc="500" dirty="0">
                <a:solidFill>
                  <a:srgbClr val="221F1F"/>
                </a:solidFill>
                <a:latin typeface="Century Gothic"/>
                <a:cs typeface="Century Gothic"/>
              </a:rPr>
              <a:t> </a:t>
            </a:r>
            <a:r>
              <a:rPr sz="1100" dirty="0">
                <a:solidFill>
                  <a:srgbClr val="221F1F"/>
                </a:solidFill>
                <a:latin typeface="Century Gothic"/>
                <a:cs typeface="Century Gothic"/>
              </a:rPr>
              <a:t>disease</a:t>
            </a:r>
            <a:r>
              <a:rPr sz="1100" spc="-65" dirty="0">
                <a:solidFill>
                  <a:srgbClr val="221F1F"/>
                </a:solidFill>
                <a:latin typeface="Century Gothic"/>
                <a:cs typeface="Century Gothic"/>
              </a:rPr>
              <a:t> </a:t>
            </a:r>
            <a:r>
              <a:rPr sz="1100" dirty="0">
                <a:solidFill>
                  <a:srgbClr val="221F1F"/>
                </a:solidFill>
                <a:latin typeface="Century Gothic"/>
                <a:cs typeface="Century Gothic"/>
              </a:rPr>
              <a:t>and</a:t>
            </a:r>
            <a:r>
              <a:rPr sz="1100" spc="-20" dirty="0">
                <a:solidFill>
                  <a:srgbClr val="221F1F"/>
                </a:solidFill>
                <a:latin typeface="Century Gothic"/>
                <a:cs typeface="Century Gothic"/>
              </a:rPr>
              <a:t> </a:t>
            </a:r>
            <a:r>
              <a:rPr sz="1100" dirty="0">
                <a:solidFill>
                  <a:srgbClr val="221F1F"/>
                </a:solidFill>
                <a:latin typeface="Century Gothic"/>
                <a:cs typeface="Century Gothic"/>
              </a:rPr>
              <a:t>tooth</a:t>
            </a:r>
            <a:r>
              <a:rPr sz="1100" spc="-10" dirty="0">
                <a:solidFill>
                  <a:srgbClr val="221F1F"/>
                </a:solidFill>
                <a:latin typeface="Century Gothic"/>
                <a:cs typeface="Century Gothic"/>
              </a:rPr>
              <a:t> </a:t>
            </a:r>
            <a:r>
              <a:rPr sz="1100" dirty="0">
                <a:solidFill>
                  <a:srgbClr val="221F1F"/>
                </a:solidFill>
                <a:latin typeface="Century Gothic"/>
                <a:cs typeface="Century Gothic"/>
              </a:rPr>
              <a:t>decay.</a:t>
            </a:r>
            <a:r>
              <a:rPr sz="1100" spc="-50" dirty="0">
                <a:solidFill>
                  <a:srgbClr val="221F1F"/>
                </a:solidFill>
                <a:latin typeface="Century Gothic"/>
                <a:cs typeface="Century Gothic"/>
              </a:rPr>
              <a:t> </a:t>
            </a:r>
            <a:r>
              <a:rPr sz="1100" dirty="0">
                <a:solidFill>
                  <a:srgbClr val="221F1F"/>
                </a:solidFill>
                <a:latin typeface="Century Gothic"/>
                <a:cs typeface="Century Gothic"/>
              </a:rPr>
              <a:t>The</a:t>
            </a:r>
            <a:r>
              <a:rPr sz="1100" spc="-25" dirty="0">
                <a:solidFill>
                  <a:srgbClr val="221F1F"/>
                </a:solidFill>
                <a:latin typeface="Century Gothic"/>
                <a:cs typeface="Century Gothic"/>
              </a:rPr>
              <a:t> </a:t>
            </a:r>
            <a:r>
              <a:rPr sz="1100" dirty="0">
                <a:solidFill>
                  <a:srgbClr val="221F1F"/>
                </a:solidFill>
                <a:latin typeface="Century Gothic"/>
                <a:cs typeface="Century Gothic"/>
              </a:rPr>
              <a:t>program</a:t>
            </a:r>
            <a:r>
              <a:rPr sz="1100" spc="-45" dirty="0">
                <a:solidFill>
                  <a:srgbClr val="221F1F"/>
                </a:solidFill>
                <a:latin typeface="Century Gothic"/>
                <a:cs typeface="Century Gothic"/>
              </a:rPr>
              <a:t> </a:t>
            </a:r>
            <a:r>
              <a:rPr sz="1100" dirty="0">
                <a:solidFill>
                  <a:srgbClr val="221F1F"/>
                </a:solidFill>
                <a:latin typeface="Century Gothic"/>
                <a:cs typeface="Century Gothic"/>
              </a:rPr>
              <a:t>is</a:t>
            </a:r>
            <a:r>
              <a:rPr sz="1100" spc="-25" dirty="0">
                <a:solidFill>
                  <a:srgbClr val="221F1F"/>
                </a:solidFill>
                <a:latin typeface="Century Gothic"/>
                <a:cs typeface="Century Gothic"/>
              </a:rPr>
              <a:t> </a:t>
            </a:r>
            <a:r>
              <a:rPr sz="1100" dirty="0">
                <a:solidFill>
                  <a:srgbClr val="221F1F"/>
                </a:solidFill>
                <a:latin typeface="Century Gothic"/>
                <a:cs typeface="Century Gothic"/>
              </a:rPr>
              <a:t>for</a:t>
            </a:r>
            <a:r>
              <a:rPr sz="1100" spc="-25" dirty="0">
                <a:solidFill>
                  <a:srgbClr val="221F1F"/>
                </a:solidFill>
                <a:latin typeface="Century Gothic"/>
                <a:cs typeface="Century Gothic"/>
              </a:rPr>
              <a:t> </a:t>
            </a:r>
            <a:r>
              <a:rPr sz="1100" spc="-10" dirty="0">
                <a:solidFill>
                  <a:srgbClr val="221F1F"/>
                </a:solidFill>
                <a:latin typeface="Century Gothic"/>
                <a:cs typeface="Century Gothic"/>
              </a:rPr>
              <a:t>people </a:t>
            </a:r>
            <a:r>
              <a:rPr sz="1100" dirty="0">
                <a:solidFill>
                  <a:srgbClr val="221F1F"/>
                </a:solidFill>
                <a:latin typeface="Century Gothic"/>
                <a:cs typeface="Century Gothic"/>
              </a:rPr>
              <a:t>with</a:t>
            </a:r>
            <a:r>
              <a:rPr sz="1100" spc="-35" dirty="0">
                <a:solidFill>
                  <a:srgbClr val="221F1F"/>
                </a:solidFill>
                <a:latin typeface="Century Gothic"/>
                <a:cs typeface="Century Gothic"/>
              </a:rPr>
              <a:t> </a:t>
            </a:r>
            <a:r>
              <a:rPr sz="1100" dirty="0">
                <a:solidFill>
                  <a:srgbClr val="221F1F"/>
                </a:solidFill>
                <a:latin typeface="Century Gothic"/>
                <a:cs typeface="Century Gothic"/>
              </a:rPr>
              <a:t>certain</a:t>
            </a:r>
            <a:r>
              <a:rPr sz="1100" spc="-45" dirty="0">
                <a:solidFill>
                  <a:srgbClr val="221F1F"/>
                </a:solidFill>
                <a:latin typeface="Century Gothic"/>
                <a:cs typeface="Century Gothic"/>
              </a:rPr>
              <a:t> </a:t>
            </a:r>
            <a:r>
              <a:rPr sz="1100" dirty="0">
                <a:solidFill>
                  <a:srgbClr val="221F1F"/>
                </a:solidFill>
                <a:latin typeface="Century Gothic"/>
                <a:cs typeface="Century Gothic"/>
              </a:rPr>
              <a:t>medical</a:t>
            </a:r>
            <a:r>
              <a:rPr sz="1100" spc="-45" dirty="0">
                <a:solidFill>
                  <a:srgbClr val="221F1F"/>
                </a:solidFill>
                <a:latin typeface="Century Gothic"/>
                <a:cs typeface="Century Gothic"/>
              </a:rPr>
              <a:t> </a:t>
            </a:r>
            <a:r>
              <a:rPr sz="1100" dirty="0">
                <a:solidFill>
                  <a:srgbClr val="221F1F"/>
                </a:solidFill>
                <a:latin typeface="Century Gothic"/>
                <a:cs typeface="Century Gothic"/>
              </a:rPr>
              <a:t>conditions</a:t>
            </a:r>
            <a:r>
              <a:rPr sz="1100" spc="-35" dirty="0">
                <a:solidFill>
                  <a:srgbClr val="221F1F"/>
                </a:solidFill>
                <a:latin typeface="Century Gothic"/>
                <a:cs typeface="Century Gothic"/>
              </a:rPr>
              <a:t> </a:t>
            </a:r>
            <a:r>
              <a:rPr sz="1100" dirty="0">
                <a:solidFill>
                  <a:srgbClr val="221F1F"/>
                </a:solidFill>
                <a:latin typeface="Century Gothic"/>
                <a:cs typeface="Century Gothic"/>
              </a:rPr>
              <a:t>that</a:t>
            </a:r>
            <a:r>
              <a:rPr sz="1100" spc="-35" dirty="0">
                <a:solidFill>
                  <a:srgbClr val="221F1F"/>
                </a:solidFill>
                <a:latin typeface="Century Gothic"/>
                <a:cs typeface="Century Gothic"/>
              </a:rPr>
              <a:t> </a:t>
            </a:r>
            <a:r>
              <a:rPr sz="1100" dirty="0">
                <a:solidFill>
                  <a:srgbClr val="221F1F"/>
                </a:solidFill>
                <a:latin typeface="Century Gothic"/>
                <a:cs typeface="Century Gothic"/>
              </a:rPr>
              <a:t>have</a:t>
            </a:r>
            <a:r>
              <a:rPr sz="1100" spc="-45" dirty="0">
                <a:solidFill>
                  <a:srgbClr val="221F1F"/>
                </a:solidFill>
                <a:latin typeface="Century Gothic"/>
                <a:cs typeface="Century Gothic"/>
              </a:rPr>
              <a:t> </a:t>
            </a:r>
            <a:r>
              <a:rPr sz="1100" spc="-20" dirty="0">
                <a:solidFill>
                  <a:srgbClr val="221F1F"/>
                </a:solidFill>
                <a:latin typeface="Century Gothic"/>
                <a:cs typeface="Century Gothic"/>
              </a:rPr>
              <a:t>been </a:t>
            </a:r>
            <a:r>
              <a:rPr sz="1100" dirty="0">
                <a:solidFill>
                  <a:srgbClr val="221F1F"/>
                </a:solidFill>
                <a:latin typeface="Century Gothic"/>
                <a:cs typeface="Century Gothic"/>
              </a:rPr>
              <a:t>found</a:t>
            </a:r>
            <a:r>
              <a:rPr sz="1100" spc="-10" dirty="0">
                <a:solidFill>
                  <a:srgbClr val="221F1F"/>
                </a:solidFill>
                <a:latin typeface="Century Gothic"/>
                <a:cs typeface="Century Gothic"/>
              </a:rPr>
              <a:t> </a:t>
            </a:r>
            <a:r>
              <a:rPr sz="1100" dirty="0">
                <a:solidFill>
                  <a:srgbClr val="221F1F"/>
                </a:solidFill>
                <a:latin typeface="Century Gothic"/>
                <a:cs typeface="Century Gothic"/>
              </a:rPr>
              <a:t>to</a:t>
            </a:r>
            <a:r>
              <a:rPr sz="1100" spc="-10" dirty="0">
                <a:solidFill>
                  <a:srgbClr val="221F1F"/>
                </a:solidFill>
                <a:latin typeface="Century Gothic"/>
                <a:cs typeface="Century Gothic"/>
              </a:rPr>
              <a:t> </a:t>
            </a:r>
            <a:r>
              <a:rPr sz="1100" dirty="0">
                <a:solidFill>
                  <a:srgbClr val="221F1F"/>
                </a:solidFill>
                <a:latin typeface="Century Gothic"/>
                <a:cs typeface="Century Gothic"/>
              </a:rPr>
              <a:t>be</a:t>
            </a:r>
            <a:r>
              <a:rPr sz="1100" spc="-15" dirty="0">
                <a:solidFill>
                  <a:srgbClr val="221F1F"/>
                </a:solidFill>
                <a:latin typeface="Century Gothic"/>
                <a:cs typeface="Century Gothic"/>
              </a:rPr>
              <a:t> </a:t>
            </a:r>
            <a:r>
              <a:rPr sz="1100" spc="-10" dirty="0">
                <a:solidFill>
                  <a:srgbClr val="221F1F"/>
                </a:solidFill>
                <a:latin typeface="Century Gothic"/>
                <a:cs typeface="Century Gothic"/>
              </a:rPr>
              <a:t>associated</a:t>
            </a:r>
            <a:r>
              <a:rPr sz="1100" spc="-40" dirty="0">
                <a:solidFill>
                  <a:srgbClr val="221F1F"/>
                </a:solidFill>
                <a:latin typeface="Century Gothic"/>
                <a:cs typeface="Century Gothic"/>
              </a:rPr>
              <a:t> </a:t>
            </a:r>
            <a:r>
              <a:rPr sz="1100" dirty="0">
                <a:solidFill>
                  <a:srgbClr val="221F1F"/>
                </a:solidFill>
                <a:latin typeface="Century Gothic"/>
                <a:cs typeface="Century Gothic"/>
              </a:rPr>
              <a:t>with</a:t>
            </a:r>
            <a:r>
              <a:rPr sz="1100" spc="-10" dirty="0">
                <a:solidFill>
                  <a:srgbClr val="221F1F"/>
                </a:solidFill>
                <a:latin typeface="Century Gothic"/>
                <a:cs typeface="Century Gothic"/>
              </a:rPr>
              <a:t> </a:t>
            </a:r>
            <a:r>
              <a:rPr sz="1100" dirty="0">
                <a:solidFill>
                  <a:srgbClr val="221F1F"/>
                </a:solidFill>
                <a:latin typeface="Century Gothic"/>
                <a:cs typeface="Century Gothic"/>
              </a:rPr>
              <a:t>gum</a:t>
            </a:r>
            <a:r>
              <a:rPr sz="1100" spc="-20" dirty="0">
                <a:solidFill>
                  <a:srgbClr val="221F1F"/>
                </a:solidFill>
                <a:latin typeface="Century Gothic"/>
                <a:cs typeface="Century Gothic"/>
              </a:rPr>
              <a:t> </a:t>
            </a:r>
            <a:r>
              <a:rPr sz="1100" dirty="0">
                <a:solidFill>
                  <a:srgbClr val="221F1F"/>
                </a:solidFill>
                <a:latin typeface="Century Gothic"/>
                <a:cs typeface="Century Gothic"/>
              </a:rPr>
              <a:t>disease</a:t>
            </a:r>
            <a:r>
              <a:rPr sz="1100" spc="-55" dirty="0">
                <a:solidFill>
                  <a:srgbClr val="221F1F"/>
                </a:solidFill>
                <a:latin typeface="Century Gothic"/>
                <a:cs typeface="Century Gothic"/>
              </a:rPr>
              <a:t> </a:t>
            </a:r>
            <a:r>
              <a:rPr sz="1100" spc="-25" dirty="0">
                <a:solidFill>
                  <a:srgbClr val="221F1F"/>
                </a:solidFill>
                <a:latin typeface="Century Gothic"/>
                <a:cs typeface="Century Gothic"/>
              </a:rPr>
              <a:t>and </a:t>
            </a:r>
            <a:r>
              <a:rPr sz="1100" dirty="0">
                <a:solidFill>
                  <a:srgbClr val="221F1F"/>
                </a:solidFill>
                <a:latin typeface="Century Gothic"/>
                <a:cs typeface="Century Gothic"/>
              </a:rPr>
              <a:t>cavities.</a:t>
            </a:r>
            <a:r>
              <a:rPr sz="1100" spc="-65" dirty="0">
                <a:solidFill>
                  <a:srgbClr val="221F1F"/>
                </a:solidFill>
                <a:latin typeface="Century Gothic"/>
                <a:cs typeface="Century Gothic"/>
              </a:rPr>
              <a:t> </a:t>
            </a:r>
            <a:r>
              <a:rPr sz="1100" dirty="0">
                <a:solidFill>
                  <a:srgbClr val="221F1F"/>
                </a:solidFill>
                <a:latin typeface="Century Gothic"/>
                <a:cs typeface="Century Gothic"/>
              </a:rPr>
              <a:t>There’s</a:t>
            </a:r>
            <a:r>
              <a:rPr sz="1100" spc="-45" dirty="0">
                <a:solidFill>
                  <a:srgbClr val="221F1F"/>
                </a:solidFill>
                <a:latin typeface="Century Gothic"/>
                <a:cs typeface="Century Gothic"/>
              </a:rPr>
              <a:t> </a:t>
            </a:r>
            <a:r>
              <a:rPr sz="1100" dirty="0">
                <a:solidFill>
                  <a:srgbClr val="221F1F"/>
                </a:solidFill>
                <a:latin typeface="Century Gothic"/>
                <a:cs typeface="Century Gothic"/>
              </a:rPr>
              <a:t>no</a:t>
            </a:r>
            <a:r>
              <a:rPr sz="1100" spc="-25" dirty="0">
                <a:solidFill>
                  <a:srgbClr val="221F1F"/>
                </a:solidFill>
                <a:latin typeface="Century Gothic"/>
                <a:cs typeface="Century Gothic"/>
              </a:rPr>
              <a:t> </a:t>
            </a:r>
            <a:r>
              <a:rPr sz="1100" dirty="0">
                <a:solidFill>
                  <a:srgbClr val="221F1F"/>
                </a:solidFill>
                <a:latin typeface="Century Gothic"/>
                <a:cs typeface="Century Gothic"/>
              </a:rPr>
              <a:t>additional</a:t>
            </a:r>
            <a:r>
              <a:rPr sz="1100" spc="-20" dirty="0">
                <a:solidFill>
                  <a:srgbClr val="221F1F"/>
                </a:solidFill>
                <a:latin typeface="Century Gothic"/>
                <a:cs typeface="Century Gothic"/>
              </a:rPr>
              <a:t> </a:t>
            </a:r>
            <a:r>
              <a:rPr sz="1100" dirty="0">
                <a:solidFill>
                  <a:srgbClr val="221F1F"/>
                </a:solidFill>
                <a:latin typeface="Century Gothic"/>
                <a:cs typeface="Century Gothic"/>
              </a:rPr>
              <a:t>cost</a:t>
            </a:r>
            <a:r>
              <a:rPr sz="1100" spc="-35" dirty="0">
                <a:solidFill>
                  <a:srgbClr val="221F1F"/>
                </a:solidFill>
                <a:latin typeface="Century Gothic"/>
                <a:cs typeface="Century Gothic"/>
              </a:rPr>
              <a:t> </a:t>
            </a:r>
            <a:r>
              <a:rPr sz="1100" dirty="0">
                <a:solidFill>
                  <a:srgbClr val="221F1F"/>
                </a:solidFill>
                <a:latin typeface="Century Gothic"/>
                <a:cs typeface="Century Gothic"/>
              </a:rPr>
              <a:t>for</a:t>
            </a:r>
            <a:r>
              <a:rPr sz="1100" spc="-20" dirty="0">
                <a:solidFill>
                  <a:srgbClr val="221F1F"/>
                </a:solidFill>
                <a:latin typeface="Century Gothic"/>
                <a:cs typeface="Century Gothic"/>
              </a:rPr>
              <a:t> </a:t>
            </a:r>
            <a:r>
              <a:rPr sz="1100" dirty="0">
                <a:solidFill>
                  <a:srgbClr val="221F1F"/>
                </a:solidFill>
                <a:latin typeface="Century Gothic"/>
                <a:cs typeface="Century Gothic"/>
              </a:rPr>
              <a:t>the</a:t>
            </a:r>
            <a:r>
              <a:rPr sz="1100" spc="-20" dirty="0">
                <a:solidFill>
                  <a:srgbClr val="221F1F"/>
                </a:solidFill>
                <a:latin typeface="Century Gothic"/>
                <a:cs typeface="Century Gothic"/>
              </a:rPr>
              <a:t> </a:t>
            </a:r>
            <a:r>
              <a:rPr sz="1100" dirty="0">
                <a:solidFill>
                  <a:srgbClr val="221F1F"/>
                </a:solidFill>
                <a:latin typeface="Century Gothic"/>
                <a:cs typeface="Century Gothic"/>
              </a:rPr>
              <a:t>program</a:t>
            </a:r>
            <a:r>
              <a:rPr sz="1100" spc="-45" dirty="0">
                <a:solidFill>
                  <a:srgbClr val="221F1F"/>
                </a:solidFill>
                <a:latin typeface="Century Gothic"/>
                <a:cs typeface="Century Gothic"/>
              </a:rPr>
              <a:t> </a:t>
            </a:r>
            <a:r>
              <a:rPr sz="1100" spc="-50" dirty="0">
                <a:solidFill>
                  <a:srgbClr val="221F1F"/>
                </a:solidFill>
                <a:latin typeface="Century Gothic"/>
                <a:cs typeface="Century Gothic"/>
              </a:rPr>
              <a:t>– </a:t>
            </a:r>
            <a:r>
              <a:rPr sz="1100" dirty="0">
                <a:solidFill>
                  <a:srgbClr val="221F1F"/>
                </a:solidFill>
                <a:latin typeface="Century Gothic"/>
                <a:cs typeface="Century Gothic"/>
              </a:rPr>
              <a:t>if</a:t>
            </a:r>
            <a:r>
              <a:rPr sz="1100" spc="-15" dirty="0">
                <a:solidFill>
                  <a:srgbClr val="221F1F"/>
                </a:solidFill>
                <a:latin typeface="Century Gothic"/>
                <a:cs typeface="Century Gothic"/>
              </a:rPr>
              <a:t> </a:t>
            </a:r>
            <a:r>
              <a:rPr sz="1100" dirty="0">
                <a:solidFill>
                  <a:srgbClr val="221F1F"/>
                </a:solidFill>
                <a:latin typeface="Century Gothic"/>
                <a:cs typeface="Century Gothic"/>
              </a:rPr>
              <a:t>you</a:t>
            </a:r>
            <a:r>
              <a:rPr sz="1100" spc="-30" dirty="0">
                <a:solidFill>
                  <a:srgbClr val="221F1F"/>
                </a:solidFill>
                <a:latin typeface="Century Gothic"/>
                <a:cs typeface="Century Gothic"/>
              </a:rPr>
              <a:t> </a:t>
            </a:r>
            <a:r>
              <a:rPr sz="1100" dirty="0">
                <a:solidFill>
                  <a:srgbClr val="221F1F"/>
                </a:solidFill>
                <a:latin typeface="Century Gothic"/>
                <a:cs typeface="Century Gothic"/>
              </a:rPr>
              <a:t>qualify,</a:t>
            </a:r>
            <a:r>
              <a:rPr sz="1100" spc="-50" dirty="0">
                <a:solidFill>
                  <a:srgbClr val="221F1F"/>
                </a:solidFill>
                <a:latin typeface="Century Gothic"/>
                <a:cs typeface="Century Gothic"/>
              </a:rPr>
              <a:t> </a:t>
            </a:r>
            <a:r>
              <a:rPr sz="1100" dirty="0">
                <a:solidFill>
                  <a:srgbClr val="221F1F"/>
                </a:solidFill>
                <a:latin typeface="Century Gothic"/>
                <a:cs typeface="Century Gothic"/>
              </a:rPr>
              <a:t>you</a:t>
            </a:r>
            <a:r>
              <a:rPr sz="1100" spc="-15" dirty="0">
                <a:solidFill>
                  <a:srgbClr val="221F1F"/>
                </a:solidFill>
                <a:latin typeface="Century Gothic"/>
                <a:cs typeface="Century Gothic"/>
              </a:rPr>
              <a:t> </a:t>
            </a:r>
            <a:r>
              <a:rPr sz="1100" dirty="0">
                <a:solidFill>
                  <a:srgbClr val="221F1F"/>
                </a:solidFill>
                <a:latin typeface="Century Gothic"/>
                <a:cs typeface="Century Gothic"/>
              </a:rPr>
              <a:t>get</a:t>
            </a:r>
            <a:r>
              <a:rPr sz="1100" spc="-30" dirty="0">
                <a:solidFill>
                  <a:srgbClr val="221F1F"/>
                </a:solidFill>
                <a:latin typeface="Century Gothic"/>
                <a:cs typeface="Century Gothic"/>
              </a:rPr>
              <a:t> </a:t>
            </a:r>
            <a:r>
              <a:rPr sz="1100" spc="-10" dirty="0">
                <a:solidFill>
                  <a:srgbClr val="221F1F"/>
                </a:solidFill>
                <a:latin typeface="Century Gothic"/>
                <a:cs typeface="Century Gothic"/>
              </a:rPr>
              <a:t>reimbursed!</a:t>
            </a:r>
            <a:endParaRPr sz="1100">
              <a:latin typeface="Century Gothic"/>
              <a:cs typeface="Century Gothic"/>
            </a:endParaRPr>
          </a:p>
        </p:txBody>
      </p:sp>
      <p:sp>
        <p:nvSpPr>
          <p:cNvPr id="18" name="object 18"/>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1</a:t>
            </a:r>
            <a:r>
              <a:rPr lang="en-US" spc="-25" dirty="0"/>
              <a:t>5</a:t>
            </a:r>
            <a:r>
              <a:rPr spc="500" dirty="0"/>
              <a:t> </a:t>
            </a:r>
          </a:p>
        </p:txBody>
      </p:sp>
      <p:sp>
        <p:nvSpPr>
          <p:cNvPr id="12" name="object 12"/>
          <p:cNvSpPr txBox="1"/>
          <p:nvPr/>
        </p:nvSpPr>
        <p:spPr>
          <a:xfrm>
            <a:off x="305511" y="5902197"/>
            <a:ext cx="3475990" cy="2205990"/>
          </a:xfrm>
          <a:prstGeom prst="rect">
            <a:avLst/>
          </a:prstGeom>
        </p:spPr>
        <p:txBody>
          <a:bodyPr vert="horz" wrap="square" lIns="0" tIns="13335" rIns="0" bIns="0" rtlCol="0">
            <a:spAutoFit/>
          </a:bodyPr>
          <a:lstStyle/>
          <a:p>
            <a:pPr marL="12700" algn="just">
              <a:lnSpc>
                <a:spcPct val="100000"/>
              </a:lnSpc>
              <a:spcBef>
                <a:spcPts val="105"/>
              </a:spcBef>
            </a:pPr>
            <a:r>
              <a:rPr sz="1100" b="1" dirty="0">
                <a:solidFill>
                  <a:srgbClr val="221F1F"/>
                </a:solidFill>
                <a:latin typeface="Century Gothic"/>
                <a:cs typeface="Century Gothic"/>
              </a:rPr>
              <a:t>Do</a:t>
            </a:r>
            <a:r>
              <a:rPr sz="1100" b="1" spc="-10" dirty="0">
                <a:solidFill>
                  <a:srgbClr val="221F1F"/>
                </a:solidFill>
                <a:latin typeface="Century Gothic"/>
                <a:cs typeface="Century Gothic"/>
              </a:rPr>
              <a:t> </a:t>
            </a:r>
            <a:r>
              <a:rPr sz="1100" b="1" dirty="0">
                <a:solidFill>
                  <a:srgbClr val="221F1F"/>
                </a:solidFill>
                <a:latin typeface="Century Gothic"/>
                <a:cs typeface="Century Gothic"/>
              </a:rPr>
              <a:t>I</a:t>
            </a:r>
            <a:r>
              <a:rPr sz="1100" b="1" spc="-5" dirty="0">
                <a:solidFill>
                  <a:srgbClr val="221F1F"/>
                </a:solidFill>
                <a:latin typeface="Century Gothic"/>
                <a:cs typeface="Century Gothic"/>
              </a:rPr>
              <a:t> </a:t>
            </a:r>
            <a:r>
              <a:rPr sz="1100" b="1" spc="-10" dirty="0">
                <a:solidFill>
                  <a:srgbClr val="221F1F"/>
                </a:solidFill>
                <a:latin typeface="Century Gothic"/>
                <a:cs typeface="Century Gothic"/>
              </a:rPr>
              <a:t>Qualify?</a:t>
            </a:r>
            <a:endParaRPr sz="1100">
              <a:latin typeface="Century Gothic"/>
              <a:cs typeface="Century Gothic"/>
            </a:endParaRPr>
          </a:p>
          <a:p>
            <a:pPr marL="12700" marR="5080" algn="just">
              <a:lnSpc>
                <a:spcPct val="100000"/>
              </a:lnSpc>
            </a:pPr>
            <a:r>
              <a:rPr sz="1100" dirty="0">
                <a:solidFill>
                  <a:srgbClr val="221F1F"/>
                </a:solidFill>
                <a:latin typeface="Century Gothic"/>
                <a:cs typeface="Century Gothic"/>
              </a:rPr>
              <a:t>If</a:t>
            </a:r>
            <a:r>
              <a:rPr sz="1100" spc="-40" dirty="0">
                <a:solidFill>
                  <a:srgbClr val="221F1F"/>
                </a:solidFill>
                <a:latin typeface="Century Gothic"/>
                <a:cs typeface="Century Gothic"/>
              </a:rPr>
              <a:t> </a:t>
            </a:r>
            <a:r>
              <a:rPr sz="1100" dirty="0">
                <a:solidFill>
                  <a:srgbClr val="221F1F"/>
                </a:solidFill>
                <a:latin typeface="Century Gothic"/>
                <a:cs typeface="Century Gothic"/>
              </a:rPr>
              <a:t>you</a:t>
            </a:r>
            <a:r>
              <a:rPr sz="1100" spc="-20" dirty="0">
                <a:solidFill>
                  <a:srgbClr val="221F1F"/>
                </a:solidFill>
                <a:latin typeface="Century Gothic"/>
                <a:cs typeface="Century Gothic"/>
              </a:rPr>
              <a:t> </a:t>
            </a:r>
            <a:r>
              <a:rPr sz="1100" dirty="0">
                <a:solidFill>
                  <a:srgbClr val="221F1F"/>
                </a:solidFill>
                <a:latin typeface="Century Gothic"/>
                <a:cs typeface="Century Gothic"/>
              </a:rPr>
              <a:t>have</a:t>
            </a:r>
            <a:r>
              <a:rPr sz="1100" spc="-35" dirty="0">
                <a:solidFill>
                  <a:srgbClr val="221F1F"/>
                </a:solidFill>
                <a:latin typeface="Century Gothic"/>
                <a:cs typeface="Century Gothic"/>
              </a:rPr>
              <a:t> </a:t>
            </a:r>
            <a:r>
              <a:rPr sz="1100" dirty="0">
                <a:solidFill>
                  <a:srgbClr val="221F1F"/>
                </a:solidFill>
                <a:latin typeface="Century Gothic"/>
                <a:cs typeface="Century Gothic"/>
              </a:rPr>
              <a:t>a</a:t>
            </a:r>
            <a:r>
              <a:rPr sz="1100" spc="-25" dirty="0">
                <a:solidFill>
                  <a:srgbClr val="221F1F"/>
                </a:solidFill>
                <a:latin typeface="Century Gothic"/>
                <a:cs typeface="Century Gothic"/>
              </a:rPr>
              <a:t> </a:t>
            </a:r>
            <a:r>
              <a:rPr sz="1100" dirty="0">
                <a:solidFill>
                  <a:srgbClr val="221F1F"/>
                </a:solidFill>
                <a:latin typeface="Century Gothic"/>
                <a:cs typeface="Century Gothic"/>
              </a:rPr>
              <a:t>Cigna</a:t>
            </a:r>
            <a:r>
              <a:rPr sz="1100" spc="-25" dirty="0">
                <a:solidFill>
                  <a:srgbClr val="221F1F"/>
                </a:solidFill>
                <a:latin typeface="Century Gothic"/>
                <a:cs typeface="Century Gothic"/>
              </a:rPr>
              <a:t> </a:t>
            </a:r>
            <a:r>
              <a:rPr sz="1100" dirty="0">
                <a:solidFill>
                  <a:srgbClr val="221F1F"/>
                </a:solidFill>
                <a:latin typeface="Century Gothic"/>
                <a:cs typeface="Century Gothic"/>
              </a:rPr>
              <a:t>dental</a:t>
            </a:r>
            <a:r>
              <a:rPr sz="1100" spc="-20" dirty="0">
                <a:solidFill>
                  <a:srgbClr val="221F1F"/>
                </a:solidFill>
                <a:latin typeface="Century Gothic"/>
                <a:cs typeface="Century Gothic"/>
              </a:rPr>
              <a:t> </a:t>
            </a:r>
            <a:r>
              <a:rPr sz="1100" dirty="0">
                <a:solidFill>
                  <a:srgbClr val="221F1F"/>
                </a:solidFill>
                <a:latin typeface="Century Gothic"/>
                <a:cs typeface="Century Gothic"/>
              </a:rPr>
              <a:t>plan,</a:t>
            </a:r>
            <a:r>
              <a:rPr sz="1100" spc="-30" dirty="0">
                <a:solidFill>
                  <a:srgbClr val="221F1F"/>
                </a:solidFill>
                <a:latin typeface="Century Gothic"/>
                <a:cs typeface="Century Gothic"/>
              </a:rPr>
              <a:t> </a:t>
            </a:r>
            <a:r>
              <a:rPr sz="1100" dirty="0">
                <a:solidFill>
                  <a:srgbClr val="221F1F"/>
                </a:solidFill>
                <a:latin typeface="Century Gothic"/>
                <a:cs typeface="Century Gothic"/>
              </a:rPr>
              <a:t>you’re</a:t>
            </a:r>
            <a:r>
              <a:rPr sz="1100" spc="-40" dirty="0">
                <a:solidFill>
                  <a:srgbClr val="221F1F"/>
                </a:solidFill>
                <a:latin typeface="Century Gothic"/>
                <a:cs typeface="Century Gothic"/>
              </a:rPr>
              <a:t> </a:t>
            </a:r>
            <a:r>
              <a:rPr sz="1100" dirty="0">
                <a:solidFill>
                  <a:srgbClr val="221F1F"/>
                </a:solidFill>
                <a:latin typeface="Century Gothic"/>
                <a:cs typeface="Century Gothic"/>
              </a:rPr>
              <a:t>eligible</a:t>
            </a:r>
            <a:r>
              <a:rPr sz="1100" spc="-45" dirty="0">
                <a:solidFill>
                  <a:srgbClr val="221F1F"/>
                </a:solidFill>
                <a:latin typeface="Century Gothic"/>
                <a:cs typeface="Century Gothic"/>
              </a:rPr>
              <a:t> </a:t>
            </a:r>
            <a:r>
              <a:rPr sz="1100" spc="-25" dirty="0">
                <a:solidFill>
                  <a:srgbClr val="221F1F"/>
                </a:solidFill>
                <a:latin typeface="Century Gothic"/>
                <a:cs typeface="Century Gothic"/>
              </a:rPr>
              <a:t>for </a:t>
            </a:r>
            <a:r>
              <a:rPr sz="1100" dirty="0">
                <a:solidFill>
                  <a:srgbClr val="221F1F"/>
                </a:solidFill>
                <a:latin typeface="Century Gothic"/>
                <a:cs typeface="Century Gothic"/>
              </a:rPr>
              <a:t>the</a:t>
            </a:r>
            <a:r>
              <a:rPr sz="1100" spc="-15" dirty="0">
                <a:solidFill>
                  <a:srgbClr val="221F1F"/>
                </a:solidFill>
                <a:latin typeface="Century Gothic"/>
                <a:cs typeface="Century Gothic"/>
              </a:rPr>
              <a:t> </a:t>
            </a:r>
            <a:r>
              <a:rPr sz="1100" dirty="0">
                <a:solidFill>
                  <a:srgbClr val="221F1F"/>
                </a:solidFill>
                <a:latin typeface="Century Gothic"/>
                <a:cs typeface="Century Gothic"/>
              </a:rPr>
              <a:t>program.</a:t>
            </a:r>
            <a:r>
              <a:rPr sz="1100" spc="-60" dirty="0">
                <a:solidFill>
                  <a:srgbClr val="221F1F"/>
                </a:solidFill>
                <a:latin typeface="Century Gothic"/>
                <a:cs typeface="Century Gothic"/>
              </a:rPr>
              <a:t> </a:t>
            </a:r>
            <a:r>
              <a:rPr sz="1100" dirty="0">
                <a:solidFill>
                  <a:srgbClr val="221F1F"/>
                </a:solidFill>
                <a:latin typeface="Century Gothic"/>
                <a:cs typeface="Century Gothic"/>
              </a:rPr>
              <a:t>You</a:t>
            </a:r>
            <a:r>
              <a:rPr sz="1100" spc="-15" dirty="0">
                <a:solidFill>
                  <a:srgbClr val="221F1F"/>
                </a:solidFill>
                <a:latin typeface="Century Gothic"/>
                <a:cs typeface="Century Gothic"/>
              </a:rPr>
              <a:t> </a:t>
            </a:r>
            <a:r>
              <a:rPr sz="1100" dirty="0">
                <a:solidFill>
                  <a:srgbClr val="221F1F"/>
                </a:solidFill>
                <a:latin typeface="Century Gothic"/>
                <a:cs typeface="Century Gothic"/>
              </a:rPr>
              <a:t>do</a:t>
            </a:r>
            <a:r>
              <a:rPr sz="1100" spc="-20" dirty="0">
                <a:solidFill>
                  <a:srgbClr val="221F1F"/>
                </a:solidFill>
                <a:latin typeface="Century Gothic"/>
                <a:cs typeface="Century Gothic"/>
              </a:rPr>
              <a:t> </a:t>
            </a:r>
            <a:r>
              <a:rPr sz="1100" dirty="0">
                <a:solidFill>
                  <a:srgbClr val="221F1F"/>
                </a:solidFill>
                <a:latin typeface="Century Gothic"/>
                <a:cs typeface="Century Gothic"/>
              </a:rPr>
              <a:t>NOT</a:t>
            </a:r>
            <a:r>
              <a:rPr sz="1100" spc="-30" dirty="0">
                <a:solidFill>
                  <a:srgbClr val="221F1F"/>
                </a:solidFill>
                <a:latin typeface="Century Gothic"/>
                <a:cs typeface="Century Gothic"/>
              </a:rPr>
              <a:t> </a:t>
            </a:r>
            <a:r>
              <a:rPr sz="1100" dirty="0">
                <a:solidFill>
                  <a:srgbClr val="221F1F"/>
                </a:solidFill>
                <a:latin typeface="Century Gothic"/>
                <a:cs typeface="Century Gothic"/>
              </a:rPr>
              <a:t>have</a:t>
            </a:r>
            <a:r>
              <a:rPr sz="1100" spc="-40" dirty="0">
                <a:solidFill>
                  <a:srgbClr val="221F1F"/>
                </a:solidFill>
                <a:latin typeface="Century Gothic"/>
                <a:cs typeface="Century Gothic"/>
              </a:rPr>
              <a:t> </a:t>
            </a:r>
            <a:r>
              <a:rPr sz="1100" dirty="0">
                <a:solidFill>
                  <a:srgbClr val="221F1F"/>
                </a:solidFill>
                <a:latin typeface="Century Gothic"/>
                <a:cs typeface="Century Gothic"/>
              </a:rPr>
              <a:t>to</a:t>
            </a:r>
            <a:r>
              <a:rPr sz="1100" spc="-15" dirty="0">
                <a:solidFill>
                  <a:srgbClr val="221F1F"/>
                </a:solidFill>
                <a:latin typeface="Century Gothic"/>
                <a:cs typeface="Century Gothic"/>
              </a:rPr>
              <a:t> </a:t>
            </a:r>
            <a:r>
              <a:rPr sz="1100" dirty="0">
                <a:solidFill>
                  <a:srgbClr val="221F1F"/>
                </a:solidFill>
                <a:latin typeface="Century Gothic"/>
                <a:cs typeface="Century Gothic"/>
              </a:rPr>
              <a:t>be</a:t>
            </a:r>
            <a:r>
              <a:rPr sz="1100" spc="-25" dirty="0">
                <a:solidFill>
                  <a:srgbClr val="221F1F"/>
                </a:solidFill>
                <a:latin typeface="Century Gothic"/>
                <a:cs typeface="Century Gothic"/>
              </a:rPr>
              <a:t> </a:t>
            </a:r>
            <a:r>
              <a:rPr sz="1100" dirty="0">
                <a:solidFill>
                  <a:srgbClr val="221F1F"/>
                </a:solidFill>
                <a:latin typeface="Century Gothic"/>
                <a:cs typeface="Century Gothic"/>
              </a:rPr>
              <a:t>enrolled</a:t>
            </a:r>
            <a:r>
              <a:rPr sz="1100" spc="-40" dirty="0">
                <a:solidFill>
                  <a:srgbClr val="221F1F"/>
                </a:solidFill>
                <a:latin typeface="Century Gothic"/>
                <a:cs typeface="Century Gothic"/>
              </a:rPr>
              <a:t> </a:t>
            </a:r>
            <a:r>
              <a:rPr sz="1100" dirty="0">
                <a:solidFill>
                  <a:srgbClr val="221F1F"/>
                </a:solidFill>
                <a:latin typeface="Century Gothic"/>
                <a:cs typeface="Century Gothic"/>
              </a:rPr>
              <a:t>in</a:t>
            </a:r>
            <a:r>
              <a:rPr sz="1100" spc="-15" dirty="0">
                <a:solidFill>
                  <a:srgbClr val="221F1F"/>
                </a:solidFill>
                <a:latin typeface="Century Gothic"/>
                <a:cs typeface="Century Gothic"/>
              </a:rPr>
              <a:t> </a:t>
            </a:r>
            <a:r>
              <a:rPr sz="1100" spc="-50" dirty="0">
                <a:solidFill>
                  <a:srgbClr val="221F1F"/>
                </a:solidFill>
                <a:latin typeface="Century Gothic"/>
                <a:cs typeface="Century Gothic"/>
              </a:rPr>
              <a:t>a </a:t>
            </a:r>
            <a:r>
              <a:rPr sz="1100" dirty="0">
                <a:solidFill>
                  <a:srgbClr val="221F1F"/>
                </a:solidFill>
                <a:latin typeface="Century Gothic"/>
                <a:cs typeface="Century Gothic"/>
              </a:rPr>
              <a:t>Cigna</a:t>
            </a:r>
            <a:r>
              <a:rPr sz="1100" spc="-35" dirty="0">
                <a:solidFill>
                  <a:srgbClr val="221F1F"/>
                </a:solidFill>
                <a:latin typeface="Century Gothic"/>
                <a:cs typeface="Century Gothic"/>
              </a:rPr>
              <a:t> </a:t>
            </a:r>
            <a:r>
              <a:rPr sz="1100" dirty="0">
                <a:solidFill>
                  <a:srgbClr val="221F1F"/>
                </a:solidFill>
                <a:latin typeface="Century Gothic"/>
                <a:cs typeface="Century Gothic"/>
              </a:rPr>
              <a:t>medical</a:t>
            </a:r>
            <a:r>
              <a:rPr sz="1100" spc="-35" dirty="0">
                <a:solidFill>
                  <a:srgbClr val="221F1F"/>
                </a:solidFill>
                <a:latin typeface="Century Gothic"/>
                <a:cs typeface="Century Gothic"/>
              </a:rPr>
              <a:t> </a:t>
            </a:r>
            <a:r>
              <a:rPr sz="1100" dirty="0">
                <a:solidFill>
                  <a:srgbClr val="221F1F"/>
                </a:solidFill>
                <a:latin typeface="Century Gothic"/>
                <a:cs typeface="Century Gothic"/>
              </a:rPr>
              <a:t>plan</a:t>
            </a:r>
            <a:r>
              <a:rPr sz="1100" spc="-30" dirty="0">
                <a:solidFill>
                  <a:srgbClr val="221F1F"/>
                </a:solidFill>
                <a:latin typeface="Century Gothic"/>
                <a:cs typeface="Century Gothic"/>
              </a:rPr>
              <a:t> </a:t>
            </a:r>
            <a:r>
              <a:rPr sz="1100" dirty="0">
                <a:solidFill>
                  <a:srgbClr val="221F1F"/>
                </a:solidFill>
                <a:latin typeface="Century Gothic"/>
                <a:cs typeface="Century Gothic"/>
              </a:rPr>
              <a:t>to</a:t>
            </a:r>
            <a:r>
              <a:rPr sz="1100" spc="-25" dirty="0">
                <a:solidFill>
                  <a:srgbClr val="221F1F"/>
                </a:solidFill>
                <a:latin typeface="Century Gothic"/>
                <a:cs typeface="Century Gothic"/>
              </a:rPr>
              <a:t> </a:t>
            </a:r>
            <a:r>
              <a:rPr sz="1100" dirty="0">
                <a:solidFill>
                  <a:srgbClr val="221F1F"/>
                </a:solidFill>
                <a:latin typeface="Century Gothic"/>
                <a:cs typeface="Century Gothic"/>
              </a:rPr>
              <a:t>be</a:t>
            </a:r>
            <a:r>
              <a:rPr sz="1100" spc="-25" dirty="0">
                <a:solidFill>
                  <a:srgbClr val="221F1F"/>
                </a:solidFill>
                <a:latin typeface="Century Gothic"/>
                <a:cs typeface="Century Gothic"/>
              </a:rPr>
              <a:t> </a:t>
            </a:r>
            <a:r>
              <a:rPr sz="1100" dirty="0">
                <a:solidFill>
                  <a:srgbClr val="221F1F"/>
                </a:solidFill>
                <a:latin typeface="Century Gothic"/>
                <a:cs typeface="Century Gothic"/>
              </a:rPr>
              <a:t>eligible</a:t>
            </a:r>
            <a:r>
              <a:rPr sz="1100" spc="-50" dirty="0">
                <a:solidFill>
                  <a:srgbClr val="221F1F"/>
                </a:solidFill>
                <a:latin typeface="Century Gothic"/>
                <a:cs typeface="Century Gothic"/>
              </a:rPr>
              <a:t> </a:t>
            </a:r>
            <a:r>
              <a:rPr sz="1100" dirty="0">
                <a:solidFill>
                  <a:srgbClr val="221F1F"/>
                </a:solidFill>
                <a:latin typeface="Century Gothic"/>
                <a:cs typeface="Century Gothic"/>
              </a:rPr>
              <a:t>for</a:t>
            </a:r>
            <a:r>
              <a:rPr sz="1100" spc="-15" dirty="0">
                <a:solidFill>
                  <a:srgbClr val="221F1F"/>
                </a:solidFill>
                <a:latin typeface="Century Gothic"/>
                <a:cs typeface="Century Gothic"/>
              </a:rPr>
              <a:t> </a:t>
            </a:r>
            <a:r>
              <a:rPr sz="1100" dirty="0">
                <a:solidFill>
                  <a:srgbClr val="221F1F"/>
                </a:solidFill>
                <a:latin typeface="Century Gothic"/>
                <a:cs typeface="Century Gothic"/>
              </a:rPr>
              <a:t>this</a:t>
            </a:r>
            <a:r>
              <a:rPr sz="1100" spc="-30" dirty="0">
                <a:solidFill>
                  <a:srgbClr val="221F1F"/>
                </a:solidFill>
                <a:latin typeface="Century Gothic"/>
                <a:cs typeface="Century Gothic"/>
              </a:rPr>
              <a:t> </a:t>
            </a:r>
            <a:r>
              <a:rPr sz="1100" spc="-10" dirty="0">
                <a:solidFill>
                  <a:srgbClr val="221F1F"/>
                </a:solidFill>
                <a:latin typeface="Century Gothic"/>
                <a:cs typeface="Century Gothic"/>
              </a:rPr>
              <a:t>program. </a:t>
            </a:r>
            <a:r>
              <a:rPr sz="1100" dirty="0">
                <a:solidFill>
                  <a:srgbClr val="221F1F"/>
                </a:solidFill>
                <a:latin typeface="Century Gothic"/>
                <a:cs typeface="Century Gothic"/>
              </a:rPr>
              <a:t>You</a:t>
            </a:r>
            <a:r>
              <a:rPr sz="1100" spc="-20" dirty="0">
                <a:solidFill>
                  <a:srgbClr val="221F1F"/>
                </a:solidFill>
                <a:latin typeface="Century Gothic"/>
                <a:cs typeface="Century Gothic"/>
              </a:rPr>
              <a:t> </a:t>
            </a:r>
            <a:r>
              <a:rPr sz="1100" dirty="0">
                <a:solidFill>
                  <a:srgbClr val="221F1F"/>
                </a:solidFill>
                <a:latin typeface="Century Gothic"/>
                <a:cs typeface="Century Gothic"/>
              </a:rPr>
              <a:t>must</a:t>
            </a:r>
            <a:r>
              <a:rPr sz="1100" spc="-25" dirty="0">
                <a:solidFill>
                  <a:srgbClr val="221F1F"/>
                </a:solidFill>
                <a:latin typeface="Century Gothic"/>
                <a:cs typeface="Century Gothic"/>
              </a:rPr>
              <a:t> </a:t>
            </a:r>
            <a:r>
              <a:rPr sz="1100" dirty="0">
                <a:solidFill>
                  <a:srgbClr val="221F1F"/>
                </a:solidFill>
                <a:latin typeface="Century Gothic"/>
                <a:cs typeface="Century Gothic"/>
              </a:rPr>
              <a:t>currently</a:t>
            </a:r>
            <a:r>
              <a:rPr sz="1100" spc="-50" dirty="0">
                <a:solidFill>
                  <a:srgbClr val="221F1F"/>
                </a:solidFill>
                <a:latin typeface="Century Gothic"/>
                <a:cs typeface="Century Gothic"/>
              </a:rPr>
              <a:t> </a:t>
            </a:r>
            <a:r>
              <a:rPr sz="1100" dirty="0">
                <a:solidFill>
                  <a:srgbClr val="221F1F"/>
                </a:solidFill>
                <a:latin typeface="Century Gothic"/>
                <a:cs typeface="Century Gothic"/>
              </a:rPr>
              <a:t>be</a:t>
            </a:r>
            <a:r>
              <a:rPr sz="1100" spc="-20" dirty="0">
                <a:solidFill>
                  <a:srgbClr val="221F1F"/>
                </a:solidFill>
                <a:latin typeface="Century Gothic"/>
                <a:cs typeface="Century Gothic"/>
              </a:rPr>
              <a:t> </a:t>
            </a:r>
            <a:r>
              <a:rPr sz="1100" dirty="0">
                <a:solidFill>
                  <a:srgbClr val="221F1F"/>
                </a:solidFill>
                <a:latin typeface="Century Gothic"/>
                <a:cs typeface="Century Gothic"/>
              </a:rPr>
              <a:t>under</a:t>
            </a:r>
            <a:r>
              <a:rPr sz="1100" spc="-30" dirty="0">
                <a:solidFill>
                  <a:srgbClr val="221F1F"/>
                </a:solidFill>
                <a:latin typeface="Century Gothic"/>
                <a:cs typeface="Century Gothic"/>
              </a:rPr>
              <a:t> </a:t>
            </a:r>
            <a:r>
              <a:rPr sz="1100" dirty="0">
                <a:solidFill>
                  <a:srgbClr val="221F1F"/>
                </a:solidFill>
                <a:latin typeface="Century Gothic"/>
                <a:cs typeface="Century Gothic"/>
              </a:rPr>
              <a:t>treatment</a:t>
            </a:r>
            <a:r>
              <a:rPr sz="1100" spc="-25" dirty="0">
                <a:solidFill>
                  <a:srgbClr val="221F1F"/>
                </a:solidFill>
                <a:latin typeface="Century Gothic"/>
                <a:cs typeface="Century Gothic"/>
              </a:rPr>
              <a:t> </a:t>
            </a:r>
            <a:r>
              <a:rPr sz="1100" dirty="0">
                <a:solidFill>
                  <a:srgbClr val="221F1F"/>
                </a:solidFill>
                <a:latin typeface="Century Gothic"/>
                <a:cs typeface="Century Gothic"/>
              </a:rPr>
              <a:t>by</a:t>
            </a:r>
            <a:r>
              <a:rPr sz="1100" spc="-25" dirty="0">
                <a:solidFill>
                  <a:srgbClr val="221F1F"/>
                </a:solidFill>
                <a:latin typeface="Century Gothic"/>
                <a:cs typeface="Century Gothic"/>
              </a:rPr>
              <a:t> </a:t>
            </a:r>
            <a:r>
              <a:rPr sz="1100" dirty="0">
                <a:solidFill>
                  <a:srgbClr val="221F1F"/>
                </a:solidFill>
                <a:latin typeface="Century Gothic"/>
                <a:cs typeface="Century Gothic"/>
              </a:rPr>
              <a:t>a</a:t>
            </a:r>
            <a:r>
              <a:rPr sz="1100" spc="-10" dirty="0">
                <a:solidFill>
                  <a:srgbClr val="221F1F"/>
                </a:solidFill>
                <a:latin typeface="Century Gothic"/>
                <a:cs typeface="Century Gothic"/>
              </a:rPr>
              <a:t> doctor </a:t>
            </a:r>
            <a:r>
              <a:rPr sz="1100" dirty="0">
                <a:solidFill>
                  <a:srgbClr val="221F1F"/>
                </a:solidFill>
                <a:latin typeface="Century Gothic"/>
                <a:cs typeface="Century Gothic"/>
              </a:rPr>
              <a:t>for</a:t>
            </a:r>
            <a:r>
              <a:rPr sz="1100" spc="-20" dirty="0">
                <a:solidFill>
                  <a:srgbClr val="221F1F"/>
                </a:solidFill>
                <a:latin typeface="Century Gothic"/>
                <a:cs typeface="Century Gothic"/>
              </a:rPr>
              <a:t> </a:t>
            </a:r>
            <a:r>
              <a:rPr sz="1100" dirty="0">
                <a:solidFill>
                  <a:srgbClr val="221F1F"/>
                </a:solidFill>
                <a:latin typeface="Century Gothic"/>
                <a:cs typeface="Century Gothic"/>
              </a:rPr>
              <a:t>any</a:t>
            </a:r>
            <a:r>
              <a:rPr sz="1100" spc="-35" dirty="0">
                <a:solidFill>
                  <a:srgbClr val="221F1F"/>
                </a:solidFill>
                <a:latin typeface="Century Gothic"/>
                <a:cs typeface="Century Gothic"/>
              </a:rPr>
              <a:t> </a:t>
            </a:r>
            <a:r>
              <a:rPr sz="1100" dirty="0">
                <a:solidFill>
                  <a:srgbClr val="221F1F"/>
                </a:solidFill>
                <a:latin typeface="Century Gothic"/>
                <a:cs typeface="Century Gothic"/>
              </a:rPr>
              <a:t>of</a:t>
            </a:r>
            <a:r>
              <a:rPr sz="1100" spc="-15" dirty="0">
                <a:solidFill>
                  <a:srgbClr val="221F1F"/>
                </a:solidFill>
                <a:latin typeface="Century Gothic"/>
                <a:cs typeface="Century Gothic"/>
              </a:rPr>
              <a:t> </a:t>
            </a:r>
            <a:r>
              <a:rPr sz="1100" dirty="0">
                <a:solidFill>
                  <a:srgbClr val="221F1F"/>
                </a:solidFill>
                <a:latin typeface="Century Gothic"/>
                <a:cs typeface="Century Gothic"/>
              </a:rPr>
              <a:t>the</a:t>
            </a:r>
            <a:r>
              <a:rPr sz="1100" spc="-20" dirty="0">
                <a:solidFill>
                  <a:srgbClr val="221F1F"/>
                </a:solidFill>
                <a:latin typeface="Century Gothic"/>
                <a:cs typeface="Century Gothic"/>
              </a:rPr>
              <a:t> </a:t>
            </a:r>
            <a:r>
              <a:rPr sz="1100" dirty="0">
                <a:solidFill>
                  <a:srgbClr val="221F1F"/>
                </a:solidFill>
                <a:latin typeface="Century Gothic"/>
                <a:cs typeface="Century Gothic"/>
              </a:rPr>
              <a:t>following</a:t>
            </a:r>
            <a:r>
              <a:rPr sz="1100" spc="-25" dirty="0">
                <a:solidFill>
                  <a:srgbClr val="221F1F"/>
                </a:solidFill>
                <a:latin typeface="Century Gothic"/>
                <a:cs typeface="Century Gothic"/>
              </a:rPr>
              <a:t> </a:t>
            </a:r>
            <a:r>
              <a:rPr sz="1100" spc="-10" dirty="0">
                <a:solidFill>
                  <a:srgbClr val="221F1F"/>
                </a:solidFill>
                <a:latin typeface="Century Gothic"/>
                <a:cs typeface="Century Gothic"/>
              </a:rPr>
              <a:t>conditions:</a:t>
            </a:r>
            <a:endParaRPr sz="1100">
              <a:latin typeface="Century Gothic"/>
              <a:cs typeface="Century Gothic"/>
            </a:endParaRPr>
          </a:p>
          <a:p>
            <a:pPr marL="182245" indent="-169545">
              <a:lnSpc>
                <a:spcPct val="100000"/>
              </a:lnSpc>
              <a:buFont typeface="Arial"/>
              <a:buChar char="•"/>
              <a:tabLst>
                <a:tab pos="182245" algn="l"/>
              </a:tabLst>
            </a:pPr>
            <a:r>
              <a:rPr sz="1100" dirty="0">
                <a:solidFill>
                  <a:srgbClr val="221F1F"/>
                </a:solidFill>
                <a:latin typeface="Century Gothic"/>
                <a:cs typeface="Century Gothic"/>
              </a:rPr>
              <a:t>Heart</a:t>
            </a:r>
            <a:r>
              <a:rPr sz="1100" spc="-30" dirty="0">
                <a:solidFill>
                  <a:srgbClr val="221F1F"/>
                </a:solidFill>
                <a:latin typeface="Century Gothic"/>
                <a:cs typeface="Century Gothic"/>
              </a:rPr>
              <a:t> </a:t>
            </a:r>
            <a:r>
              <a:rPr sz="1100" spc="-10" dirty="0">
                <a:solidFill>
                  <a:srgbClr val="221F1F"/>
                </a:solidFill>
                <a:latin typeface="Century Gothic"/>
                <a:cs typeface="Century Gothic"/>
              </a:rPr>
              <a:t>disease</a:t>
            </a:r>
            <a:endParaRPr sz="1100">
              <a:latin typeface="Century Gothic"/>
              <a:cs typeface="Century Gothic"/>
            </a:endParaRPr>
          </a:p>
          <a:p>
            <a:pPr marL="182245" indent="-169545">
              <a:lnSpc>
                <a:spcPct val="100000"/>
              </a:lnSpc>
              <a:buFont typeface="Arial"/>
              <a:buChar char="•"/>
              <a:tabLst>
                <a:tab pos="182245" algn="l"/>
              </a:tabLst>
            </a:pPr>
            <a:r>
              <a:rPr sz="1100" spc="-10" dirty="0">
                <a:solidFill>
                  <a:srgbClr val="221F1F"/>
                </a:solidFill>
                <a:latin typeface="Century Gothic"/>
                <a:cs typeface="Century Gothic"/>
              </a:rPr>
              <a:t>Stroke</a:t>
            </a:r>
            <a:endParaRPr sz="1100">
              <a:latin typeface="Century Gothic"/>
              <a:cs typeface="Century Gothic"/>
            </a:endParaRPr>
          </a:p>
          <a:p>
            <a:pPr marL="182245" indent="-169545">
              <a:lnSpc>
                <a:spcPct val="100000"/>
              </a:lnSpc>
              <a:buFont typeface="Arial"/>
              <a:buChar char="•"/>
              <a:tabLst>
                <a:tab pos="182245" algn="l"/>
              </a:tabLst>
            </a:pPr>
            <a:r>
              <a:rPr sz="1100" spc="-10" dirty="0">
                <a:solidFill>
                  <a:srgbClr val="221F1F"/>
                </a:solidFill>
                <a:latin typeface="Century Gothic"/>
                <a:cs typeface="Century Gothic"/>
              </a:rPr>
              <a:t>Diabetes</a:t>
            </a:r>
            <a:endParaRPr sz="1100">
              <a:latin typeface="Century Gothic"/>
              <a:cs typeface="Century Gothic"/>
            </a:endParaRPr>
          </a:p>
          <a:p>
            <a:pPr marL="182245" indent="-169545">
              <a:lnSpc>
                <a:spcPct val="100000"/>
              </a:lnSpc>
              <a:buFont typeface="Arial"/>
              <a:buChar char="•"/>
              <a:tabLst>
                <a:tab pos="182245" algn="l"/>
              </a:tabLst>
            </a:pPr>
            <a:r>
              <a:rPr sz="1100" spc="-10" dirty="0">
                <a:solidFill>
                  <a:srgbClr val="221F1F"/>
                </a:solidFill>
                <a:latin typeface="Century Gothic"/>
                <a:cs typeface="Century Gothic"/>
              </a:rPr>
              <a:t>Maternity</a:t>
            </a:r>
            <a:endParaRPr sz="1100">
              <a:latin typeface="Century Gothic"/>
              <a:cs typeface="Century Gothic"/>
            </a:endParaRPr>
          </a:p>
          <a:p>
            <a:pPr marL="182245" indent="-169545">
              <a:lnSpc>
                <a:spcPct val="100000"/>
              </a:lnSpc>
              <a:buFont typeface="Arial"/>
              <a:buChar char="•"/>
              <a:tabLst>
                <a:tab pos="182245" algn="l"/>
              </a:tabLst>
            </a:pPr>
            <a:r>
              <a:rPr sz="1100" dirty="0">
                <a:solidFill>
                  <a:srgbClr val="221F1F"/>
                </a:solidFill>
                <a:latin typeface="Century Gothic"/>
                <a:cs typeface="Century Gothic"/>
              </a:rPr>
              <a:t>Chronic</a:t>
            </a:r>
            <a:r>
              <a:rPr sz="1100" spc="-35" dirty="0">
                <a:solidFill>
                  <a:srgbClr val="221F1F"/>
                </a:solidFill>
                <a:latin typeface="Century Gothic"/>
                <a:cs typeface="Century Gothic"/>
              </a:rPr>
              <a:t> </a:t>
            </a:r>
            <a:r>
              <a:rPr sz="1100" dirty="0">
                <a:solidFill>
                  <a:srgbClr val="221F1F"/>
                </a:solidFill>
                <a:latin typeface="Century Gothic"/>
                <a:cs typeface="Century Gothic"/>
              </a:rPr>
              <a:t>kidney</a:t>
            </a:r>
            <a:r>
              <a:rPr sz="1100" spc="-40" dirty="0">
                <a:solidFill>
                  <a:srgbClr val="221F1F"/>
                </a:solidFill>
                <a:latin typeface="Century Gothic"/>
                <a:cs typeface="Century Gothic"/>
              </a:rPr>
              <a:t> </a:t>
            </a:r>
            <a:r>
              <a:rPr sz="1100" spc="-10" dirty="0">
                <a:solidFill>
                  <a:srgbClr val="221F1F"/>
                </a:solidFill>
                <a:latin typeface="Century Gothic"/>
                <a:cs typeface="Century Gothic"/>
              </a:rPr>
              <a:t>disease</a:t>
            </a:r>
            <a:endParaRPr sz="1100">
              <a:latin typeface="Century Gothic"/>
              <a:cs typeface="Century Gothic"/>
            </a:endParaRPr>
          </a:p>
          <a:p>
            <a:pPr marL="182245" indent="-169545">
              <a:lnSpc>
                <a:spcPct val="100000"/>
              </a:lnSpc>
              <a:buFont typeface="Arial"/>
              <a:buChar char="•"/>
              <a:tabLst>
                <a:tab pos="182245" algn="l"/>
              </a:tabLst>
            </a:pPr>
            <a:r>
              <a:rPr sz="1100" dirty="0">
                <a:solidFill>
                  <a:srgbClr val="221F1F"/>
                </a:solidFill>
                <a:latin typeface="Century Gothic"/>
                <a:cs typeface="Century Gothic"/>
              </a:rPr>
              <a:t>Organ</a:t>
            </a:r>
            <a:r>
              <a:rPr sz="1100" spc="-45" dirty="0">
                <a:solidFill>
                  <a:srgbClr val="221F1F"/>
                </a:solidFill>
                <a:latin typeface="Century Gothic"/>
                <a:cs typeface="Century Gothic"/>
              </a:rPr>
              <a:t> </a:t>
            </a:r>
            <a:r>
              <a:rPr sz="1100" spc="-10" dirty="0">
                <a:solidFill>
                  <a:srgbClr val="221F1F"/>
                </a:solidFill>
                <a:latin typeface="Century Gothic"/>
                <a:cs typeface="Century Gothic"/>
              </a:rPr>
              <a:t>transplants</a:t>
            </a:r>
            <a:endParaRPr sz="1100">
              <a:latin typeface="Century Gothic"/>
              <a:cs typeface="Century Gothic"/>
            </a:endParaRPr>
          </a:p>
          <a:p>
            <a:pPr marL="182245" indent="-169545">
              <a:lnSpc>
                <a:spcPct val="100000"/>
              </a:lnSpc>
              <a:buFont typeface="Arial"/>
              <a:buChar char="•"/>
              <a:tabLst>
                <a:tab pos="182245" algn="l"/>
              </a:tabLst>
            </a:pPr>
            <a:r>
              <a:rPr sz="1100" dirty="0">
                <a:solidFill>
                  <a:srgbClr val="221F1F"/>
                </a:solidFill>
                <a:latin typeface="Century Gothic"/>
                <a:cs typeface="Century Gothic"/>
              </a:rPr>
              <a:t>Head</a:t>
            </a:r>
            <a:r>
              <a:rPr sz="1100" spc="-30" dirty="0">
                <a:solidFill>
                  <a:srgbClr val="221F1F"/>
                </a:solidFill>
                <a:latin typeface="Century Gothic"/>
                <a:cs typeface="Century Gothic"/>
              </a:rPr>
              <a:t> </a:t>
            </a:r>
            <a:r>
              <a:rPr sz="1100" dirty="0">
                <a:solidFill>
                  <a:srgbClr val="221F1F"/>
                </a:solidFill>
                <a:latin typeface="Century Gothic"/>
                <a:cs typeface="Century Gothic"/>
              </a:rPr>
              <a:t>and</a:t>
            </a:r>
            <a:r>
              <a:rPr sz="1100" spc="-20" dirty="0">
                <a:solidFill>
                  <a:srgbClr val="221F1F"/>
                </a:solidFill>
                <a:latin typeface="Century Gothic"/>
                <a:cs typeface="Century Gothic"/>
              </a:rPr>
              <a:t> </a:t>
            </a:r>
            <a:r>
              <a:rPr sz="1100" dirty="0">
                <a:solidFill>
                  <a:srgbClr val="221F1F"/>
                </a:solidFill>
                <a:latin typeface="Century Gothic"/>
                <a:cs typeface="Century Gothic"/>
              </a:rPr>
              <a:t>neck</a:t>
            </a:r>
            <a:r>
              <a:rPr sz="1100" spc="-20" dirty="0">
                <a:solidFill>
                  <a:srgbClr val="221F1F"/>
                </a:solidFill>
                <a:latin typeface="Century Gothic"/>
                <a:cs typeface="Century Gothic"/>
              </a:rPr>
              <a:t> </a:t>
            </a:r>
            <a:r>
              <a:rPr sz="1100" dirty="0">
                <a:solidFill>
                  <a:srgbClr val="221F1F"/>
                </a:solidFill>
                <a:latin typeface="Century Gothic"/>
                <a:cs typeface="Century Gothic"/>
              </a:rPr>
              <a:t>cancer</a:t>
            </a:r>
            <a:r>
              <a:rPr sz="1100" spc="-30" dirty="0">
                <a:solidFill>
                  <a:srgbClr val="221F1F"/>
                </a:solidFill>
                <a:latin typeface="Century Gothic"/>
                <a:cs typeface="Century Gothic"/>
              </a:rPr>
              <a:t> </a:t>
            </a:r>
            <a:r>
              <a:rPr sz="1100" spc="-10" dirty="0">
                <a:solidFill>
                  <a:srgbClr val="221F1F"/>
                </a:solidFill>
                <a:latin typeface="Century Gothic"/>
                <a:cs typeface="Century Gothic"/>
              </a:rPr>
              <a:t>radiation</a:t>
            </a:r>
            <a:endParaRPr sz="1100">
              <a:latin typeface="Century Gothic"/>
              <a:cs typeface="Century Gothic"/>
            </a:endParaRPr>
          </a:p>
        </p:txBody>
      </p:sp>
      <p:sp>
        <p:nvSpPr>
          <p:cNvPr id="13" name="object 13"/>
          <p:cNvSpPr txBox="1"/>
          <p:nvPr/>
        </p:nvSpPr>
        <p:spPr>
          <a:xfrm>
            <a:off x="3945382" y="4225544"/>
            <a:ext cx="3529965" cy="2205990"/>
          </a:xfrm>
          <a:prstGeom prst="rect">
            <a:avLst/>
          </a:prstGeom>
        </p:spPr>
        <p:txBody>
          <a:bodyPr vert="horz" wrap="square" lIns="0" tIns="13335" rIns="0" bIns="0" rtlCol="0">
            <a:spAutoFit/>
          </a:bodyPr>
          <a:lstStyle/>
          <a:p>
            <a:pPr marL="12700">
              <a:lnSpc>
                <a:spcPct val="100000"/>
              </a:lnSpc>
              <a:spcBef>
                <a:spcPts val="105"/>
              </a:spcBef>
            </a:pPr>
            <a:r>
              <a:rPr sz="1100" b="1" dirty="0">
                <a:solidFill>
                  <a:srgbClr val="221F1F"/>
                </a:solidFill>
                <a:latin typeface="Century Gothic"/>
                <a:cs typeface="Century Gothic"/>
              </a:rPr>
              <a:t>How</a:t>
            </a:r>
            <a:r>
              <a:rPr sz="1100" b="1" spc="-15" dirty="0">
                <a:solidFill>
                  <a:srgbClr val="221F1F"/>
                </a:solidFill>
                <a:latin typeface="Century Gothic"/>
                <a:cs typeface="Century Gothic"/>
              </a:rPr>
              <a:t> </a:t>
            </a:r>
            <a:r>
              <a:rPr sz="1100" b="1" dirty="0">
                <a:solidFill>
                  <a:srgbClr val="221F1F"/>
                </a:solidFill>
                <a:latin typeface="Century Gothic"/>
                <a:cs typeface="Century Gothic"/>
              </a:rPr>
              <a:t>does</a:t>
            </a:r>
            <a:r>
              <a:rPr sz="1100" b="1" spc="-15" dirty="0">
                <a:solidFill>
                  <a:srgbClr val="221F1F"/>
                </a:solidFill>
                <a:latin typeface="Century Gothic"/>
                <a:cs typeface="Century Gothic"/>
              </a:rPr>
              <a:t> </a:t>
            </a:r>
            <a:r>
              <a:rPr sz="1100" b="1" dirty="0">
                <a:solidFill>
                  <a:srgbClr val="221F1F"/>
                </a:solidFill>
                <a:latin typeface="Century Gothic"/>
                <a:cs typeface="Century Gothic"/>
              </a:rPr>
              <a:t>it</a:t>
            </a:r>
            <a:r>
              <a:rPr sz="1100" b="1" spc="-5" dirty="0">
                <a:solidFill>
                  <a:srgbClr val="221F1F"/>
                </a:solidFill>
                <a:latin typeface="Century Gothic"/>
                <a:cs typeface="Century Gothic"/>
              </a:rPr>
              <a:t> </a:t>
            </a:r>
            <a:r>
              <a:rPr sz="1100" b="1" spc="-20" dirty="0">
                <a:solidFill>
                  <a:srgbClr val="221F1F"/>
                </a:solidFill>
                <a:latin typeface="Century Gothic"/>
                <a:cs typeface="Century Gothic"/>
              </a:rPr>
              <a:t>work?</a:t>
            </a:r>
            <a:endParaRPr sz="1100">
              <a:latin typeface="Century Gothic"/>
              <a:cs typeface="Century Gothic"/>
            </a:endParaRPr>
          </a:p>
          <a:p>
            <a:pPr marL="12700" marR="5080">
              <a:lnSpc>
                <a:spcPct val="100000"/>
              </a:lnSpc>
            </a:pPr>
            <a:r>
              <a:rPr sz="1100" dirty="0">
                <a:solidFill>
                  <a:srgbClr val="221F1F"/>
                </a:solidFill>
                <a:latin typeface="Century Gothic"/>
                <a:cs typeface="Century Gothic"/>
              </a:rPr>
              <a:t>When</a:t>
            </a:r>
            <a:r>
              <a:rPr sz="1100" spc="-20" dirty="0">
                <a:solidFill>
                  <a:srgbClr val="221F1F"/>
                </a:solidFill>
                <a:latin typeface="Century Gothic"/>
                <a:cs typeface="Century Gothic"/>
              </a:rPr>
              <a:t> </a:t>
            </a:r>
            <a:r>
              <a:rPr sz="1100" dirty="0">
                <a:solidFill>
                  <a:srgbClr val="221F1F"/>
                </a:solidFill>
                <a:latin typeface="Century Gothic"/>
                <a:cs typeface="Century Gothic"/>
              </a:rPr>
              <a:t>you</a:t>
            </a:r>
            <a:r>
              <a:rPr sz="1100" spc="-20" dirty="0">
                <a:solidFill>
                  <a:srgbClr val="221F1F"/>
                </a:solidFill>
                <a:latin typeface="Century Gothic"/>
                <a:cs typeface="Century Gothic"/>
              </a:rPr>
              <a:t> </a:t>
            </a:r>
            <a:r>
              <a:rPr sz="1100" dirty="0">
                <a:solidFill>
                  <a:srgbClr val="221F1F"/>
                </a:solidFill>
                <a:latin typeface="Century Gothic"/>
                <a:cs typeface="Century Gothic"/>
              </a:rPr>
              <a:t>visit</a:t>
            </a:r>
            <a:r>
              <a:rPr sz="1100" spc="-45" dirty="0">
                <a:solidFill>
                  <a:srgbClr val="221F1F"/>
                </a:solidFill>
                <a:latin typeface="Century Gothic"/>
                <a:cs typeface="Century Gothic"/>
              </a:rPr>
              <a:t> </a:t>
            </a:r>
            <a:r>
              <a:rPr sz="1100" dirty="0">
                <a:solidFill>
                  <a:srgbClr val="221F1F"/>
                </a:solidFill>
                <a:latin typeface="Century Gothic"/>
                <a:cs typeface="Century Gothic"/>
              </a:rPr>
              <a:t>your</a:t>
            </a:r>
            <a:r>
              <a:rPr sz="1100" spc="-25" dirty="0">
                <a:solidFill>
                  <a:srgbClr val="221F1F"/>
                </a:solidFill>
                <a:latin typeface="Century Gothic"/>
                <a:cs typeface="Century Gothic"/>
              </a:rPr>
              <a:t> </a:t>
            </a:r>
            <a:r>
              <a:rPr sz="1100" dirty="0">
                <a:solidFill>
                  <a:srgbClr val="221F1F"/>
                </a:solidFill>
                <a:latin typeface="Century Gothic"/>
                <a:cs typeface="Century Gothic"/>
              </a:rPr>
              <a:t>dentist,</a:t>
            </a:r>
            <a:r>
              <a:rPr sz="1100" spc="-35" dirty="0">
                <a:solidFill>
                  <a:srgbClr val="221F1F"/>
                </a:solidFill>
                <a:latin typeface="Century Gothic"/>
                <a:cs typeface="Century Gothic"/>
              </a:rPr>
              <a:t> </a:t>
            </a:r>
            <a:r>
              <a:rPr sz="1100" dirty="0">
                <a:solidFill>
                  <a:srgbClr val="221F1F"/>
                </a:solidFill>
                <a:latin typeface="Century Gothic"/>
                <a:cs typeface="Century Gothic"/>
              </a:rPr>
              <a:t>you</a:t>
            </a:r>
            <a:r>
              <a:rPr sz="1100" spc="-30" dirty="0">
                <a:solidFill>
                  <a:srgbClr val="221F1F"/>
                </a:solidFill>
                <a:latin typeface="Century Gothic"/>
                <a:cs typeface="Century Gothic"/>
              </a:rPr>
              <a:t> </a:t>
            </a:r>
            <a:r>
              <a:rPr sz="1100" dirty="0">
                <a:solidFill>
                  <a:srgbClr val="221F1F"/>
                </a:solidFill>
                <a:latin typeface="Century Gothic"/>
                <a:cs typeface="Century Gothic"/>
              </a:rPr>
              <a:t>will</a:t>
            </a:r>
            <a:r>
              <a:rPr sz="1100" spc="-10" dirty="0">
                <a:solidFill>
                  <a:srgbClr val="221F1F"/>
                </a:solidFill>
                <a:latin typeface="Century Gothic"/>
                <a:cs typeface="Century Gothic"/>
              </a:rPr>
              <a:t> </a:t>
            </a:r>
            <a:r>
              <a:rPr sz="1100" dirty="0">
                <a:solidFill>
                  <a:srgbClr val="221F1F"/>
                </a:solidFill>
                <a:latin typeface="Century Gothic"/>
                <a:cs typeface="Century Gothic"/>
              </a:rPr>
              <a:t>pay</a:t>
            </a:r>
            <a:r>
              <a:rPr sz="1100" spc="-40" dirty="0">
                <a:solidFill>
                  <a:srgbClr val="221F1F"/>
                </a:solidFill>
                <a:latin typeface="Century Gothic"/>
                <a:cs typeface="Century Gothic"/>
              </a:rPr>
              <a:t> </a:t>
            </a:r>
            <a:r>
              <a:rPr sz="1100" dirty="0">
                <a:solidFill>
                  <a:srgbClr val="221F1F"/>
                </a:solidFill>
                <a:latin typeface="Century Gothic"/>
                <a:cs typeface="Century Gothic"/>
              </a:rPr>
              <a:t>your</a:t>
            </a:r>
            <a:r>
              <a:rPr sz="1100" spc="-30" dirty="0">
                <a:solidFill>
                  <a:srgbClr val="221F1F"/>
                </a:solidFill>
                <a:latin typeface="Century Gothic"/>
                <a:cs typeface="Century Gothic"/>
              </a:rPr>
              <a:t> </a:t>
            </a:r>
            <a:r>
              <a:rPr sz="1100" spc="-10" dirty="0">
                <a:solidFill>
                  <a:srgbClr val="221F1F"/>
                </a:solidFill>
                <a:latin typeface="Century Gothic"/>
                <a:cs typeface="Century Gothic"/>
              </a:rPr>
              <a:t>usual </a:t>
            </a:r>
            <a:r>
              <a:rPr sz="1100" dirty="0">
                <a:solidFill>
                  <a:srgbClr val="221F1F"/>
                </a:solidFill>
                <a:latin typeface="Century Gothic"/>
                <a:cs typeface="Century Gothic"/>
              </a:rPr>
              <a:t>out-</a:t>
            </a:r>
            <a:r>
              <a:rPr sz="1100" spc="-10" dirty="0">
                <a:solidFill>
                  <a:srgbClr val="221F1F"/>
                </a:solidFill>
                <a:latin typeface="Century Gothic"/>
                <a:cs typeface="Century Gothic"/>
              </a:rPr>
              <a:t>of-</a:t>
            </a:r>
            <a:r>
              <a:rPr sz="1100" dirty="0">
                <a:solidFill>
                  <a:srgbClr val="221F1F"/>
                </a:solidFill>
                <a:latin typeface="Century Gothic"/>
                <a:cs typeface="Century Gothic"/>
              </a:rPr>
              <a:t>pocket</a:t>
            </a:r>
            <a:r>
              <a:rPr sz="1100" spc="-45" dirty="0">
                <a:solidFill>
                  <a:srgbClr val="221F1F"/>
                </a:solidFill>
                <a:latin typeface="Century Gothic"/>
                <a:cs typeface="Century Gothic"/>
              </a:rPr>
              <a:t> </a:t>
            </a:r>
            <a:r>
              <a:rPr sz="1100" dirty="0">
                <a:solidFill>
                  <a:srgbClr val="221F1F"/>
                </a:solidFill>
                <a:latin typeface="Century Gothic"/>
                <a:cs typeface="Century Gothic"/>
              </a:rPr>
              <a:t>costs</a:t>
            </a:r>
            <a:r>
              <a:rPr sz="1100" spc="-40" dirty="0">
                <a:solidFill>
                  <a:srgbClr val="221F1F"/>
                </a:solidFill>
                <a:latin typeface="Century Gothic"/>
                <a:cs typeface="Century Gothic"/>
              </a:rPr>
              <a:t> </a:t>
            </a:r>
            <a:r>
              <a:rPr sz="1100" dirty="0">
                <a:solidFill>
                  <a:srgbClr val="221F1F"/>
                </a:solidFill>
                <a:latin typeface="Century Gothic"/>
                <a:cs typeface="Century Gothic"/>
              </a:rPr>
              <a:t>(deductible,</a:t>
            </a:r>
            <a:r>
              <a:rPr sz="1100" spc="-50" dirty="0">
                <a:solidFill>
                  <a:srgbClr val="221F1F"/>
                </a:solidFill>
                <a:latin typeface="Century Gothic"/>
                <a:cs typeface="Century Gothic"/>
              </a:rPr>
              <a:t> </a:t>
            </a:r>
            <a:r>
              <a:rPr sz="1100" dirty="0">
                <a:solidFill>
                  <a:srgbClr val="221F1F"/>
                </a:solidFill>
                <a:latin typeface="Century Gothic"/>
                <a:cs typeface="Century Gothic"/>
              </a:rPr>
              <a:t>copay</a:t>
            </a:r>
            <a:r>
              <a:rPr sz="1100" spc="-30" dirty="0">
                <a:solidFill>
                  <a:srgbClr val="221F1F"/>
                </a:solidFill>
                <a:latin typeface="Century Gothic"/>
                <a:cs typeface="Century Gothic"/>
              </a:rPr>
              <a:t> </a:t>
            </a:r>
            <a:r>
              <a:rPr sz="1100" spc="-25" dirty="0">
                <a:solidFill>
                  <a:srgbClr val="221F1F"/>
                </a:solidFill>
                <a:latin typeface="Century Gothic"/>
                <a:cs typeface="Century Gothic"/>
              </a:rPr>
              <a:t>or </a:t>
            </a:r>
            <a:r>
              <a:rPr sz="1100" dirty="0">
                <a:solidFill>
                  <a:srgbClr val="221F1F"/>
                </a:solidFill>
                <a:latin typeface="Century Gothic"/>
                <a:cs typeface="Century Gothic"/>
              </a:rPr>
              <a:t>coinsurance</a:t>
            </a:r>
            <a:r>
              <a:rPr sz="1100" spc="-70" dirty="0">
                <a:solidFill>
                  <a:srgbClr val="221F1F"/>
                </a:solidFill>
                <a:latin typeface="Century Gothic"/>
                <a:cs typeface="Century Gothic"/>
              </a:rPr>
              <a:t> </a:t>
            </a:r>
            <a:r>
              <a:rPr sz="1100" dirty="0">
                <a:solidFill>
                  <a:srgbClr val="221F1F"/>
                </a:solidFill>
                <a:latin typeface="Century Gothic"/>
                <a:cs typeface="Century Gothic"/>
              </a:rPr>
              <a:t>amount).</a:t>
            </a:r>
            <a:r>
              <a:rPr sz="1100" spc="-25" dirty="0">
                <a:solidFill>
                  <a:srgbClr val="221F1F"/>
                </a:solidFill>
                <a:latin typeface="Century Gothic"/>
                <a:cs typeface="Century Gothic"/>
              </a:rPr>
              <a:t> </a:t>
            </a:r>
            <a:r>
              <a:rPr sz="1100" dirty="0">
                <a:solidFill>
                  <a:srgbClr val="221F1F"/>
                </a:solidFill>
                <a:latin typeface="Century Gothic"/>
                <a:cs typeface="Century Gothic"/>
              </a:rPr>
              <a:t>As</a:t>
            </a:r>
            <a:r>
              <a:rPr sz="1100" spc="-5" dirty="0">
                <a:solidFill>
                  <a:srgbClr val="221F1F"/>
                </a:solidFill>
                <a:latin typeface="Century Gothic"/>
                <a:cs typeface="Century Gothic"/>
              </a:rPr>
              <a:t> </a:t>
            </a:r>
            <a:r>
              <a:rPr sz="1100" dirty="0">
                <a:solidFill>
                  <a:srgbClr val="221F1F"/>
                </a:solidFill>
                <a:latin typeface="Century Gothic"/>
                <a:cs typeface="Century Gothic"/>
              </a:rPr>
              <a:t>a</a:t>
            </a:r>
            <a:r>
              <a:rPr sz="1100" spc="-30" dirty="0">
                <a:solidFill>
                  <a:srgbClr val="221F1F"/>
                </a:solidFill>
                <a:latin typeface="Century Gothic"/>
                <a:cs typeface="Century Gothic"/>
              </a:rPr>
              <a:t> </a:t>
            </a:r>
            <a:r>
              <a:rPr sz="1100" dirty="0">
                <a:solidFill>
                  <a:srgbClr val="221F1F"/>
                </a:solidFill>
                <a:latin typeface="Century Gothic"/>
                <a:cs typeface="Century Gothic"/>
              </a:rPr>
              <a:t>reminder,</a:t>
            </a:r>
            <a:r>
              <a:rPr sz="1100" spc="-65" dirty="0">
                <a:solidFill>
                  <a:srgbClr val="221F1F"/>
                </a:solidFill>
                <a:latin typeface="Century Gothic"/>
                <a:cs typeface="Century Gothic"/>
              </a:rPr>
              <a:t> </a:t>
            </a:r>
            <a:r>
              <a:rPr sz="1100" dirty="0">
                <a:solidFill>
                  <a:srgbClr val="221F1F"/>
                </a:solidFill>
                <a:latin typeface="Century Gothic"/>
                <a:cs typeface="Century Gothic"/>
              </a:rPr>
              <a:t>your</a:t>
            </a:r>
            <a:r>
              <a:rPr sz="1100" spc="-35" dirty="0">
                <a:solidFill>
                  <a:srgbClr val="221F1F"/>
                </a:solidFill>
                <a:latin typeface="Century Gothic"/>
                <a:cs typeface="Century Gothic"/>
              </a:rPr>
              <a:t> </a:t>
            </a:r>
            <a:r>
              <a:rPr sz="1100" dirty="0">
                <a:solidFill>
                  <a:srgbClr val="221F1F"/>
                </a:solidFill>
                <a:latin typeface="Century Gothic"/>
                <a:cs typeface="Century Gothic"/>
              </a:rPr>
              <a:t>copay</a:t>
            </a:r>
            <a:r>
              <a:rPr sz="1100" spc="-50" dirty="0">
                <a:solidFill>
                  <a:srgbClr val="221F1F"/>
                </a:solidFill>
                <a:latin typeface="Century Gothic"/>
                <a:cs typeface="Century Gothic"/>
              </a:rPr>
              <a:t> </a:t>
            </a:r>
            <a:r>
              <a:rPr sz="1100" spc="-25" dirty="0">
                <a:solidFill>
                  <a:srgbClr val="221F1F"/>
                </a:solidFill>
                <a:latin typeface="Century Gothic"/>
                <a:cs typeface="Century Gothic"/>
              </a:rPr>
              <a:t>is </a:t>
            </a:r>
            <a:r>
              <a:rPr sz="1100" dirty="0">
                <a:solidFill>
                  <a:srgbClr val="221F1F"/>
                </a:solidFill>
                <a:latin typeface="Century Gothic"/>
                <a:cs typeface="Century Gothic"/>
              </a:rPr>
              <a:t>the</a:t>
            </a:r>
            <a:r>
              <a:rPr sz="1100" spc="-15" dirty="0">
                <a:solidFill>
                  <a:srgbClr val="221F1F"/>
                </a:solidFill>
                <a:latin typeface="Century Gothic"/>
                <a:cs typeface="Century Gothic"/>
              </a:rPr>
              <a:t> </a:t>
            </a:r>
            <a:r>
              <a:rPr sz="1100" dirty="0">
                <a:solidFill>
                  <a:srgbClr val="221F1F"/>
                </a:solidFill>
                <a:latin typeface="Century Gothic"/>
                <a:cs typeface="Century Gothic"/>
              </a:rPr>
              <a:t>fixed</a:t>
            </a:r>
            <a:r>
              <a:rPr sz="1100" spc="-35" dirty="0">
                <a:solidFill>
                  <a:srgbClr val="221F1F"/>
                </a:solidFill>
                <a:latin typeface="Century Gothic"/>
                <a:cs typeface="Century Gothic"/>
              </a:rPr>
              <a:t> </a:t>
            </a:r>
            <a:r>
              <a:rPr sz="1100" dirty="0">
                <a:solidFill>
                  <a:srgbClr val="221F1F"/>
                </a:solidFill>
                <a:latin typeface="Century Gothic"/>
                <a:cs typeface="Century Gothic"/>
              </a:rPr>
              <a:t>amount</a:t>
            </a:r>
            <a:r>
              <a:rPr sz="1100" spc="-20" dirty="0">
                <a:solidFill>
                  <a:srgbClr val="221F1F"/>
                </a:solidFill>
                <a:latin typeface="Century Gothic"/>
                <a:cs typeface="Century Gothic"/>
              </a:rPr>
              <a:t> </a:t>
            </a:r>
            <a:r>
              <a:rPr sz="1100" dirty="0">
                <a:solidFill>
                  <a:srgbClr val="221F1F"/>
                </a:solidFill>
                <a:latin typeface="Century Gothic"/>
                <a:cs typeface="Century Gothic"/>
              </a:rPr>
              <a:t>you</a:t>
            </a:r>
            <a:r>
              <a:rPr sz="1100" spc="-15" dirty="0">
                <a:solidFill>
                  <a:srgbClr val="221F1F"/>
                </a:solidFill>
                <a:latin typeface="Century Gothic"/>
                <a:cs typeface="Century Gothic"/>
              </a:rPr>
              <a:t> </a:t>
            </a:r>
            <a:r>
              <a:rPr sz="1100" dirty="0">
                <a:solidFill>
                  <a:srgbClr val="221F1F"/>
                </a:solidFill>
                <a:latin typeface="Century Gothic"/>
                <a:cs typeface="Century Gothic"/>
              </a:rPr>
              <a:t>pay</a:t>
            </a:r>
            <a:r>
              <a:rPr sz="1100" spc="-30" dirty="0">
                <a:solidFill>
                  <a:srgbClr val="221F1F"/>
                </a:solidFill>
                <a:latin typeface="Century Gothic"/>
                <a:cs typeface="Century Gothic"/>
              </a:rPr>
              <a:t> </a:t>
            </a:r>
            <a:r>
              <a:rPr sz="1100" dirty="0">
                <a:solidFill>
                  <a:srgbClr val="221F1F"/>
                </a:solidFill>
                <a:latin typeface="Century Gothic"/>
                <a:cs typeface="Century Gothic"/>
              </a:rPr>
              <a:t>for</a:t>
            </a:r>
            <a:r>
              <a:rPr sz="1100" spc="-10" dirty="0">
                <a:solidFill>
                  <a:srgbClr val="221F1F"/>
                </a:solidFill>
                <a:latin typeface="Century Gothic"/>
                <a:cs typeface="Century Gothic"/>
              </a:rPr>
              <a:t> </a:t>
            </a:r>
            <a:r>
              <a:rPr sz="1100" dirty="0">
                <a:solidFill>
                  <a:srgbClr val="221F1F"/>
                </a:solidFill>
                <a:latin typeface="Century Gothic"/>
                <a:cs typeface="Century Gothic"/>
              </a:rPr>
              <a:t>covered</a:t>
            </a:r>
            <a:r>
              <a:rPr sz="1100" spc="-55" dirty="0">
                <a:solidFill>
                  <a:srgbClr val="221F1F"/>
                </a:solidFill>
                <a:latin typeface="Century Gothic"/>
                <a:cs typeface="Century Gothic"/>
              </a:rPr>
              <a:t> </a:t>
            </a:r>
            <a:r>
              <a:rPr sz="1100" dirty="0">
                <a:solidFill>
                  <a:srgbClr val="221F1F"/>
                </a:solidFill>
                <a:latin typeface="Century Gothic"/>
                <a:cs typeface="Century Gothic"/>
              </a:rPr>
              <a:t>services,</a:t>
            </a:r>
            <a:r>
              <a:rPr sz="1100" spc="-55" dirty="0">
                <a:solidFill>
                  <a:srgbClr val="221F1F"/>
                </a:solidFill>
                <a:latin typeface="Century Gothic"/>
                <a:cs typeface="Century Gothic"/>
              </a:rPr>
              <a:t> </a:t>
            </a:r>
            <a:r>
              <a:rPr sz="1100" spc="-25" dirty="0">
                <a:solidFill>
                  <a:srgbClr val="221F1F"/>
                </a:solidFill>
                <a:latin typeface="Century Gothic"/>
                <a:cs typeface="Century Gothic"/>
              </a:rPr>
              <a:t>and </a:t>
            </a:r>
            <a:r>
              <a:rPr sz="1100" dirty="0">
                <a:solidFill>
                  <a:srgbClr val="221F1F"/>
                </a:solidFill>
                <a:latin typeface="Century Gothic"/>
                <a:cs typeface="Century Gothic"/>
              </a:rPr>
              <a:t>your</a:t>
            </a:r>
            <a:r>
              <a:rPr sz="1100" spc="-35" dirty="0">
                <a:solidFill>
                  <a:srgbClr val="221F1F"/>
                </a:solidFill>
                <a:latin typeface="Century Gothic"/>
                <a:cs typeface="Century Gothic"/>
              </a:rPr>
              <a:t> </a:t>
            </a:r>
            <a:r>
              <a:rPr sz="1100" dirty="0">
                <a:solidFill>
                  <a:srgbClr val="221F1F"/>
                </a:solidFill>
                <a:latin typeface="Century Gothic"/>
                <a:cs typeface="Century Gothic"/>
              </a:rPr>
              <a:t>coinsurance</a:t>
            </a:r>
            <a:r>
              <a:rPr sz="1100" spc="-50" dirty="0">
                <a:solidFill>
                  <a:srgbClr val="221F1F"/>
                </a:solidFill>
                <a:latin typeface="Century Gothic"/>
                <a:cs typeface="Century Gothic"/>
              </a:rPr>
              <a:t> </a:t>
            </a:r>
            <a:r>
              <a:rPr sz="1100" dirty="0">
                <a:solidFill>
                  <a:srgbClr val="221F1F"/>
                </a:solidFill>
                <a:latin typeface="Century Gothic"/>
                <a:cs typeface="Century Gothic"/>
              </a:rPr>
              <a:t>is</a:t>
            </a:r>
            <a:r>
              <a:rPr sz="1100" spc="-30" dirty="0">
                <a:solidFill>
                  <a:srgbClr val="221F1F"/>
                </a:solidFill>
                <a:latin typeface="Century Gothic"/>
                <a:cs typeface="Century Gothic"/>
              </a:rPr>
              <a:t> </a:t>
            </a:r>
            <a:r>
              <a:rPr sz="1100" dirty="0">
                <a:solidFill>
                  <a:srgbClr val="221F1F"/>
                </a:solidFill>
                <a:latin typeface="Century Gothic"/>
                <a:cs typeface="Century Gothic"/>
              </a:rPr>
              <a:t>the</a:t>
            </a:r>
            <a:r>
              <a:rPr sz="1100" spc="-15" dirty="0">
                <a:solidFill>
                  <a:srgbClr val="221F1F"/>
                </a:solidFill>
                <a:latin typeface="Century Gothic"/>
                <a:cs typeface="Century Gothic"/>
              </a:rPr>
              <a:t> </a:t>
            </a:r>
            <a:r>
              <a:rPr sz="1100" dirty="0">
                <a:solidFill>
                  <a:srgbClr val="221F1F"/>
                </a:solidFill>
                <a:latin typeface="Century Gothic"/>
                <a:cs typeface="Century Gothic"/>
              </a:rPr>
              <a:t>percentage</a:t>
            </a:r>
            <a:r>
              <a:rPr sz="1100" spc="-60" dirty="0">
                <a:solidFill>
                  <a:srgbClr val="221F1F"/>
                </a:solidFill>
                <a:latin typeface="Century Gothic"/>
                <a:cs typeface="Century Gothic"/>
              </a:rPr>
              <a:t> </a:t>
            </a:r>
            <a:r>
              <a:rPr sz="1100" dirty="0">
                <a:solidFill>
                  <a:srgbClr val="221F1F"/>
                </a:solidFill>
                <a:latin typeface="Century Gothic"/>
                <a:cs typeface="Century Gothic"/>
              </a:rPr>
              <a:t>of</a:t>
            </a:r>
            <a:r>
              <a:rPr sz="1100" spc="-15" dirty="0">
                <a:solidFill>
                  <a:srgbClr val="221F1F"/>
                </a:solidFill>
                <a:latin typeface="Century Gothic"/>
                <a:cs typeface="Century Gothic"/>
              </a:rPr>
              <a:t> </a:t>
            </a:r>
            <a:r>
              <a:rPr sz="1100" dirty="0">
                <a:solidFill>
                  <a:srgbClr val="221F1F"/>
                </a:solidFill>
                <a:latin typeface="Century Gothic"/>
                <a:cs typeface="Century Gothic"/>
              </a:rPr>
              <a:t>costs</a:t>
            </a:r>
            <a:r>
              <a:rPr sz="1100" spc="-25" dirty="0">
                <a:solidFill>
                  <a:srgbClr val="221F1F"/>
                </a:solidFill>
                <a:latin typeface="Century Gothic"/>
                <a:cs typeface="Century Gothic"/>
              </a:rPr>
              <a:t> you</a:t>
            </a:r>
            <a:r>
              <a:rPr sz="1100" spc="500" dirty="0">
                <a:solidFill>
                  <a:srgbClr val="221F1F"/>
                </a:solidFill>
                <a:latin typeface="Century Gothic"/>
                <a:cs typeface="Century Gothic"/>
              </a:rPr>
              <a:t> </a:t>
            </a:r>
            <a:r>
              <a:rPr sz="1100" dirty="0">
                <a:solidFill>
                  <a:srgbClr val="221F1F"/>
                </a:solidFill>
                <a:latin typeface="Century Gothic"/>
                <a:cs typeface="Century Gothic"/>
              </a:rPr>
              <a:t>pay</a:t>
            </a:r>
            <a:r>
              <a:rPr sz="1100" spc="-30" dirty="0">
                <a:solidFill>
                  <a:srgbClr val="221F1F"/>
                </a:solidFill>
                <a:latin typeface="Century Gothic"/>
                <a:cs typeface="Century Gothic"/>
              </a:rPr>
              <a:t> </a:t>
            </a:r>
            <a:r>
              <a:rPr sz="1100" dirty="0">
                <a:solidFill>
                  <a:srgbClr val="221F1F"/>
                </a:solidFill>
                <a:latin typeface="Century Gothic"/>
                <a:cs typeface="Century Gothic"/>
              </a:rPr>
              <a:t>for</a:t>
            </a:r>
            <a:r>
              <a:rPr sz="1100" spc="-10" dirty="0">
                <a:solidFill>
                  <a:srgbClr val="221F1F"/>
                </a:solidFill>
                <a:latin typeface="Century Gothic"/>
                <a:cs typeface="Century Gothic"/>
              </a:rPr>
              <a:t> </a:t>
            </a:r>
            <a:r>
              <a:rPr sz="1100" dirty="0">
                <a:solidFill>
                  <a:srgbClr val="221F1F"/>
                </a:solidFill>
                <a:latin typeface="Century Gothic"/>
                <a:cs typeface="Century Gothic"/>
              </a:rPr>
              <a:t>covered</a:t>
            </a:r>
            <a:r>
              <a:rPr sz="1100" spc="-50" dirty="0">
                <a:solidFill>
                  <a:srgbClr val="221F1F"/>
                </a:solidFill>
                <a:latin typeface="Century Gothic"/>
                <a:cs typeface="Century Gothic"/>
              </a:rPr>
              <a:t> </a:t>
            </a:r>
            <a:r>
              <a:rPr sz="1100" dirty="0">
                <a:solidFill>
                  <a:srgbClr val="221F1F"/>
                </a:solidFill>
                <a:latin typeface="Century Gothic"/>
                <a:cs typeface="Century Gothic"/>
              </a:rPr>
              <a:t>services.</a:t>
            </a:r>
            <a:r>
              <a:rPr sz="1100" spc="-60" dirty="0">
                <a:solidFill>
                  <a:srgbClr val="221F1F"/>
                </a:solidFill>
                <a:latin typeface="Century Gothic"/>
                <a:cs typeface="Century Gothic"/>
              </a:rPr>
              <a:t> </a:t>
            </a:r>
            <a:r>
              <a:rPr sz="1100" dirty="0">
                <a:solidFill>
                  <a:srgbClr val="221F1F"/>
                </a:solidFill>
                <a:latin typeface="Century Gothic"/>
                <a:cs typeface="Century Gothic"/>
              </a:rPr>
              <a:t>Next,</a:t>
            </a:r>
            <a:r>
              <a:rPr sz="1100" spc="-35" dirty="0">
                <a:solidFill>
                  <a:srgbClr val="221F1F"/>
                </a:solidFill>
                <a:latin typeface="Century Gothic"/>
                <a:cs typeface="Century Gothic"/>
              </a:rPr>
              <a:t> </a:t>
            </a:r>
            <a:r>
              <a:rPr sz="1100" dirty="0">
                <a:solidFill>
                  <a:srgbClr val="221F1F"/>
                </a:solidFill>
                <a:latin typeface="Century Gothic"/>
                <a:cs typeface="Century Gothic"/>
              </a:rPr>
              <a:t>your</a:t>
            </a:r>
            <a:r>
              <a:rPr sz="1100" spc="-35" dirty="0">
                <a:solidFill>
                  <a:srgbClr val="221F1F"/>
                </a:solidFill>
                <a:latin typeface="Century Gothic"/>
                <a:cs typeface="Century Gothic"/>
              </a:rPr>
              <a:t> </a:t>
            </a:r>
            <a:r>
              <a:rPr sz="1100" dirty="0">
                <a:solidFill>
                  <a:srgbClr val="221F1F"/>
                </a:solidFill>
                <a:latin typeface="Century Gothic"/>
                <a:cs typeface="Century Gothic"/>
              </a:rPr>
              <a:t>dentist</a:t>
            </a:r>
            <a:r>
              <a:rPr sz="1100" spc="-30" dirty="0">
                <a:solidFill>
                  <a:srgbClr val="221F1F"/>
                </a:solidFill>
                <a:latin typeface="Century Gothic"/>
                <a:cs typeface="Century Gothic"/>
              </a:rPr>
              <a:t> </a:t>
            </a:r>
            <a:r>
              <a:rPr sz="1100" dirty="0">
                <a:solidFill>
                  <a:srgbClr val="221F1F"/>
                </a:solidFill>
                <a:latin typeface="Century Gothic"/>
                <a:cs typeface="Century Gothic"/>
              </a:rPr>
              <a:t>will</a:t>
            </a:r>
            <a:r>
              <a:rPr sz="1100" spc="-15" dirty="0">
                <a:solidFill>
                  <a:srgbClr val="221F1F"/>
                </a:solidFill>
                <a:latin typeface="Century Gothic"/>
                <a:cs typeface="Century Gothic"/>
              </a:rPr>
              <a:t> </a:t>
            </a:r>
            <a:r>
              <a:rPr sz="1100" spc="-20" dirty="0">
                <a:solidFill>
                  <a:srgbClr val="221F1F"/>
                </a:solidFill>
                <a:latin typeface="Century Gothic"/>
                <a:cs typeface="Century Gothic"/>
              </a:rPr>
              <a:t>send </a:t>
            </a:r>
            <a:r>
              <a:rPr sz="1100" dirty="0">
                <a:solidFill>
                  <a:srgbClr val="221F1F"/>
                </a:solidFill>
                <a:latin typeface="Century Gothic"/>
                <a:cs typeface="Century Gothic"/>
              </a:rPr>
              <a:t>Cigna</a:t>
            </a:r>
            <a:r>
              <a:rPr sz="1100" spc="-35" dirty="0">
                <a:solidFill>
                  <a:srgbClr val="221F1F"/>
                </a:solidFill>
                <a:latin typeface="Century Gothic"/>
                <a:cs typeface="Century Gothic"/>
              </a:rPr>
              <a:t> </a:t>
            </a:r>
            <a:r>
              <a:rPr sz="1100" dirty="0">
                <a:solidFill>
                  <a:srgbClr val="221F1F"/>
                </a:solidFill>
                <a:latin typeface="Century Gothic"/>
                <a:cs typeface="Century Gothic"/>
              </a:rPr>
              <a:t>a</a:t>
            </a:r>
            <a:r>
              <a:rPr sz="1100" spc="-25" dirty="0">
                <a:solidFill>
                  <a:srgbClr val="221F1F"/>
                </a:solidFill>
                <a:latin typeface="Century Gothic"/>
                <a:cs typeface="Century Gothic"/>
              </a:rPr>
              <a:t> </a:t>
            </a:r>
            <a:r>
              <a:rPr sz="1100" dirty="0">
                <a:solidFill>
                  <a:srgbClr val="221F1F"/>
                </a:solidFill>
                <a:latin typeface="Century Gothic"/>
                <a:cs typeface="Century Gothic"/>
              </a:rPr>
              <a:t>claim.</a:t>
            </a:r>
            <a:r>
              <a:rPr sz="1100" spc="-35" dirty="0">
                <a:solidFill>
                  <a:srgbClr val="221F1F"/>
                </a:solidFill>
                <a:latin typeface="Century Gothic"/>
                <a:cs typeface="Century Gothic"/>
              </a:rPr>
              <a:t> </a:t>
            </a:r>
            <a:r>
              <a:rPr sz="1100" dirty="0">
                <a:solidFill>
                  <a:srgbClr val="221F1F"/>
                </a:solidFill>
                <a:latin typeface="Century Gothic"/>
                <a:cs typeface="Century Gothic"/>
              </a:rPr>
              <a:t>We</a:t>
            </a:r>
            <a:r>
              <a:rPr sz="1100" spc="-15" dirty="0">
                <a:solidFill>
                  <a:srgbClr val="221F1F"/>
                </a:solidFill>
                <a:latin typeface="Century Gothic"/>
                <a:cs typeface="Century Gothic"/>
              </a:rPr>
              <a:t> </a:t>
            </a:r>
            <a:r>
              <a:rPr sz="1100" dirty="0">
                <a:solidFill>
                  <a:srgbClr val="221F1F"/>
                </a:solidFill>
                <a:latin typeface="Century Gothic"/>
                <a:cs typeface="Century Gothic"/>
              </a:rPr>
              <a:t>review</a:t>
            </a:r>
            <a:r>
              <a:rPr sz="1100" spc="-55" dirty="0">
                <a:solidFill>
                  <a:srgbClr val="221F1F"/>
                </a:solidFill>
                <a:latin typeface="Century Gothic"/>
                <a:cs typeface="Century Gothic"/>
              </a:rPr>
              <a:t> </a:t>
            </a:r>
            <a:r>
              <a:rPr sz="1100" dirty="0">
                <a:solidFill>
                  <a:srgbClr val="221F1F"/>
                </a:solidFill>
                <a:latin typeface="Century Gothic"/>
                <a:cs typeface="Century Gothic"/>
              </a:rPr>
              <a:t>the</a:t>
            </a:r>
            <a:r>
              <a:rPr sz="1100" spc="-15" dirty="0">
                <a:solidFill>
                  <a:srgbClr val="221F1F"/>
                </a:solidFill>
                <a:latin typeface="Century Gothic"/>
                <a:cs typeface="Century Gothic"/>
              </a:rPr>
              <a:t> </a:t>
            </a:r>
            <a:r>
              <a:rPr sz="1100" dirty="0">
                <a:solidFill>
                  <a:srgbClr val="221F1F"/>
                </a:solidFill>
                <a:latin typeface="Century Gothic"/>
                <a:cs typeface="Century Gothic"/>
              </a:rPr>
              <a:t>claim</a:t>
            </a:r>
            <a:r>
              <a:rPr sz="1100" spc="-30" dirty="0">
                <a:solidFill>
                  <a:srgbClr val="221F1F"/>
                </a:solidFill>
                <a:latin typeface="Century Gothic"/>
                <a:cs typeface="Century Gothic"/>
              </a:rPr>
              <a:t> </a:t>
            </a:r>
            <a:r>
              <a:rPr sz="1100" dirty="0">
                <a:solidFill>
                  <a:srgbClr val="221F1F"/>
                </a:solidFill>
                <a:latin typeface="Century Gothic"/>
                <a:cs typeface="Century Gothic"/>
              </a:rPr>
              <a:t>and</a:t>
            </a:r>
            <a:r>
              <a:rPr sz="1100" spc="-30" dirty="0">
                <a:solidFill>
                  <a:srgbClr val="221F1F"/>
                </a:solidFill>
                <a:latin typeface="Century Gothic"/>
                <a:cs typeface="Century Gothic"/>
              </a:rPr>
              <a:t> </a:t>
            </a:r>
            <a:r>
              <a:rPr sz="1100" dirty="0">
                <a:solidFill>
                  <a:srgbClr val="221F1F"/>
                </a:solidFill>
                <a:latin typeface="Century Gothic"/>
                <a:cs typeface="Century Gothic"/>
              </a:rPr>
              <a:t>will</a:t>
            </a:r>
            <a:r>
              <a:rPr sz="1100" spc="-20" dirty="0">
                <a:solidFill>
                  <a:srgbClr val="221F1F"/>
                </a:solidFill>
                <a:latin typeface="Century Gothic"/>
                <a:cs typeface="Century Gothic"/>
              </a:rPr>
              <a:t> </a:t>
            </a:r>
            <a:r>
              <a:rPr sz="1100" spc="-10" dirty="0">
                <a:solidFill>
                  <a:srgbClr val="221F1F"/>
                </a:solidFill>
                <a:latin typeface="Century Gothic"/>
                <a:cs typeface="Century Gothic"/>
              </a:rPr>
              <a:t>refund </a:t>
            </a:r>
            <a:r>
              <a:rPr sz="1100" dirty="0">
                <a:solidFill>
                  <a:srgbClr val="221F1F"/>
                </a:solidFill>
                <a:latin typeface="Century Gothic"/>
                <a:cs typeface="Century Gothic"/>
              </a:rPr>
              <a:t>your</a:t>
            </a:r>
            <a:r>
              <a:rPr sz="1100" spc="-20" dirty="0">
                <a:solidFill>
                  <a:srgbClr val="221F1F"/>
                </a:solidFill>
                <a:latin typeface="Century Gothic"/>
                <a:cs typeface="Century Gothic"/>
              </a:rPr>
              <a:t> </a:t>
            </a:r>
            <a:r>
              <a:rPr sz="1100" spc="-10" dirty="0">
                <a:solidFill>
                  <a:srgbClr val="221F1F"/>
                </a:solidFill>
                <a:latin typeface="Century Gothic"/>
                <a:cs typeface="Century Gothic"/>
              </a:rPr>
              <a:t>out-of-</a:t>
            </a:r>
            <a:r>
              <a:rPr sz="1100" dirty="0">
                <a:solidFill>
                  <a:srgbClr val="221F1F"/>
                </a:solidFill>
                <a:latin typeface="Century Gothic"/>
                <a:cs typeface="Century Gothic"/>
              </a:rPr>
              <a:t>pocket</a:t>
            </a:r>
            <a:r>
              <a:rPr sz="1100" spc="-45" dirty="0">
                <a:solidFill>
                  <a:srgbClr val="221F1F"/>
                </a:solidFill>
                <a:latin typeface="Century Gothic"/>
                <a:cs typeface="Century Gothic"/>
              </a:rPr>
              <a:t> </a:t>
            </a:r>
            <a:r>
              <a:rPr sz="1100" dirty="0">
                <a:solidFill>
                  <a:srgbClr val="221F1F"/>
                </a:solidFill>
                <a:latin typeface="Century Gothic"/>
                <a:cs typeface="Century Gothic"/>
              </a:rPr>
              <a:t>costs</a:t>
            </a:r>
            <a:r>
              <a:rPr sz="1100" spc="-20" dirty="0">
                <a:solidFill>
                  <a:srgbClr val="221F1F"/>
                </a:solidFill>
                <a:latin typeface="Century Gothic"/>
                <a:cs typeface="Century Gothic"/>
              </a:rPr>
              <a:t> </a:t>
            </a:r>
            <a:r>
              <a:rPr sz="1100" dirty="0">
                <a:solidFill>
                  <a:srgbClr val="221F1F"/>
                </a:solidFill>
                <a:latin typeface="Century Gothic"/>
                <a:cs typeface="Century Gothic"/>
              </a:rPr>
              <a:t>for</a:t>
            </a:r>
            <a:r>
              <a:rPr sz="1100" spc="-5" dirty="0">
                <a:solidFill>
                  <a:srgbClr val="221F1F"/>
                </a:solidFill>
                <a:latin typeface="Century Gothic"/>
                <a:cs typeface="Century Gothic"/>
              </a:rPr>
              <a:t> </a:t>
            </a:r>
            <a:r>
              <a:rPr sz="1100" dirty="0">
                <a:solidFill>
                  <a:srgbClr val="221F1F"/>
                </a:solidFill>
                <a:latin typeface="Century Gothic"/>
                <a:cs typeface="Century Gothic"/>
              </a:rPr>
              <a:t>eligible</a:t>
            </a:r>
            <a:r>
              <a:rPr sz="1100" spc="-45" dirty="0">
                <a:solidFill>
                  <a:srgbClr val="221F1F"/>
                </a:solidFill>
                <a:latin typeface="Century Gothic"/>
                <a:cs typeface="Century Gothic"/>
              </a:rPr>
              <a:t> </a:t>
            </a:r>
            <a:r>
              <a:rPr sz="1100" dirty="0">
                <a:solidFill>
                  <a:srgbClr val="221F1F"/>
                </a:solidFill>
                <a:latin typeface="Century Gothic"/>
                <a:cs typeface="Century Gothic"/>
              </a:rPr>
              <a:t>dental</a:t>
            </a:r>
            <a:r>
              <a:rPr sz="1100" spc="-30" dirty="0">
                <a:solidFill>
                  <a:srgbClr val="221F1F"/>
                </a:solidFill>
                <a:latin typeface="Century Gothic"/>
                <a:cs typeface="Century Gothic"/>
              </a:rPr>
              <a:t> </a:t>
            </a:r>
            <a:r>
              <a:rPr sz="1100" spc="-10" dirty="0">
                <a:solidFill>
                  <a:srgbClr val="221F1F"/>
                </a:solidFill>
                <a:latin typeface="Century Gothic"/>
                <a:cs typeface="Century Gothic"/>
              </a:rPr>
              <a:t>services. </a:t>
            </a:r>
            <a:r>
              <a:rPr sz="1100" dirty="0">
                <a:solidFill>
                  <a:srgbClr val="221F1F"/>
                </a:solidFill>
                <a:latin typeface="Century Gothic"/>
                <a:cs typeface="Century Gothic"/>
              </a:rPr>
              <a:t>Once</a:t>
            </a:r>
            <a:r>
              <a:rPr sz="1100" spc="-35" dirty="0">
                <a:solidFill>
                  <a:srgbClr val="221F1F"/>
                </a:solidFill>
                <a:latin typeface="Century Gothic"/>
                <a:cs typeface="Century Gothic"/>
              </a:rPr>
              <a:t> </a:t>
            </a:r>
            <a:r>
              <a:rPr sz="1100" dirty="0">
                <a:solidFill>
                  <a:srgbClr val="221F1F"/>
                </a:solidFill>
                <a:latin typeface="Century Gothic"/>
                <a:cs typeface="Century Gothic"/>
              </a:rPr>
              <a:t>we</a:t>
            </a:r>
            <a:r>
              <a:rPr sz="1100" spc="-10" dirty="0">
                <a:solidFill>
                  <a:srgbClr val="221F1F"/>
                </a:solidFill>
                <a:latin typeface="Century Gothic"/>
                <a:cs typeface="Century Gothic"/>
              </a:rPr>
              <a:t> </a:t>
            </a:r>
            <a:r>
              <a:rPr sz="1100" dirty="0">
                <a:solidFill>
                  <a:srgbClr val="221F1F"/>
                </a:solidFill>
                <a:latin typeface="Century Gothic"/>
                <a:cs typeface="Century Gothic"/>
              </a:rPr>
              <a:t>receive</a:t>
            </a:r>
            <a:r>
              <a:rPr sz="1100" spc="-55" dirty="0">
                <a:solidFill>
                  <a:srgbClr val="221F1F"/>
                </a:solidFill>
                <a:latin typeface="Century Gothic"/>
                <a:cs typeface="Century Gothic"/>
              </a:rPr>
              <a:t> </a:t>
            </a:r>
            <a:r>
              <a:rPr sz="1100" dirty="0">
                <a:solidFill>
                  <a:srgbClr val="221F1F"/>
                </a:solidFill>
                <a:latin typeface="Century Gothic"/>
                <a:cs typeface="Century Gothic"/>
              </a:rPr>
              <a:t>your</a:t>
            </a:r>
            <a:r>
              <a:rPr sz="1100" spc="-25" dirty="0">
                <a:solidFill>
                  <a:srgbClr val="221F1F"/>
                </a:solidFill>
                <a:latin typeface="Century Gothic"/>
                <a:cs typeface="Century Gothic"/>
              </a:rPr>
              <a:t> </a:t>
            </a:r>
            <a:r>
              <a:rPr sz="1100" dirty="0">
                <a:solidFill>
                  <a:srgbClr val="221F1F"/>
                </a:solidFill>
                <a:latin typeface="Century Gothic"/>
                <a:cs typeface="Century Gothic"/>
              </a:rPr>
              <a:t>claim,</a:t>
            </a:r>
            <a:r>
              <a:rPr sz="1100" spc="-40" dirty="0">
                <a:solidFill>
                  <a:srgbClr val="221F1F"/>
                </a:solidFill>
                <a:latin typeface="Century Gothic"/>
                <a:cs typeface="Century Gothic"/>
              </a:rPr>
              <a:t> </a:t>
            </a:r>
            <a:r>
              <a:rPr sz="1100" dirty="0">
                <a:solidFill>
                  <a:srgbClr val="221F1F"/>
                </a:solidFill>
                <a:latin typeface="Century Gothic"/>
                <a:cs typeface="Century Gothic"/>
              </a:rPr>
              <a:t>you</a:t>
            </a:r>
            <a:r>
              <a:rPr sz="1100" spc="-15" dirty="0">
                <a:solidFill>
                  <a:srgbClr val="221F1F"/>
                </a:solidFill>
                <a:latin typeface="Century Gothic"/>
                <a:cs typeface="Century Gothic"/>
              </a:rPr>
              <a:t> </a:t>
            </a:r>
            <a:r>
              <a:rPr sz="1100" dirty="0">
                <a:solidFill>
                  <a:srgbClr val="221F1F"/>
                </a:solidFill>
                <a:latin typeface="Century Gothic"/>
                <a:cs typeface="Century Gothic"/>
              </a:rPr>
              <a:t>can</a:t>
            </a:r>
            <a:r>
              <a:rPr sz="1100" spc="-25" dirty="0">
                <a:solidFill>
                  <a:srgbClr val="221F1F"/>
                </a:solidFill>
                <a:latin typeface="Century Gothic"/>
                <a:cs typeface="Century Gothic"/>
              </a:rPr>
              <a:t> </a:t>
            </a:r>
            <a:r>
              <a:rPr sz="1100" dirty="0">
                <a:solidFill>
                  <a:srgbClr val="221F1F"/>
                </a:solidFill>
                <a:latin typeface="Century Gothic"/>
                <a:cs typeface="Century Gothic"/>
              </a:rPr>
              <a:t>expect</a:t>
            </a:r>
            <a:r>
              <a:rPr sz="1100" spc="-40" dirty="0">
                <a:solidFill>
                  <a:srgbClr val="221F1F"/>
                </a:solidFill>
                <a:latin typeface="Century Gothic"/>
                <a:cs typeface="Century Gothic"/>
              </a:rPr>
              <a:t> </a:t>
            </a:r>
            <a:r>
              <a:rPr sz="1100" dirty="0">
                <a:solidFill>
                  <a:srgbClr val="221F1F"/>
                </a:solidFill>
                <a:latin typeface="Century Gothic"/>
                <a:cs typeface="Century Gothic"/>
              </a:rPr>
              <a:t>to</a:t>
            </a:r>
            <a:r>
              <a:rPr sz="1100" spc="-15" dirty="0">
                <a:solidFill>
                  <a:srgbClr val="221F1F"/>
                </a:solidFill>
                <a:latin typeface="Century Gothic"/>
                <a:cs typeface="Century Gothic"/>
              </a:rPr>
              <a:t> </a:t>
            </a:r>
            <a:r>
              <a:rPr sz="1100" spc="-25" dirty="0">
                <a:solidFill>
                  <a:srgbClr val="221F1F"/>
                </a:solidFill>
                <a:latin typeface="Century Gothic"/>
                <a:cs typeface="Century Gothic"/>
              </a:rPr>
              <a:t>be </a:t>
            </a:r>
            <a:r>
              <a:rPr sz="1100" dirty="0">
                <a:solidFill>
                  <a:srgbClr val="221F1F"/>
                </a:solidFill>
                <a:latin typeface="Century Gothic"/>
                <a:cs typeface="Century Gothic"/>
              </a:rPr>
              <a:t>reimbursed</a:t>
            </a:r>
            <a:r>
              <a:rPr sz="1100" spc="-55" dirty="0">
                <a:solidFill>
                  <a:srgbClr val="221F1F"/>
                </a:solidFill>
                <a:latin typeface="Century Gothic"/>
                <a:cs typeface="Century Gothic"/>
              </a:rPr>
              <a:t> </a:t>
            </a:r>
            <a:r>
              <a:rPr sz="1100" dirty="0">
                <a:solidFill>
                  <a:srgbClr val="221F1F"/>
                </a:solidFill>
                <a:latin typeface="Century Gothic"/>
                <a:cs typeface="Century Gothic"/>
              </a:rPr>
              <a:t>in</a:t>
            </a:r>
            <a:r>
              <a:rPr sz="1100" spc="-25" dirty="0">
                <a:solidFill>
                  <a:srgbClr val="221F1F"/>
                </a:solidFill>
                <a:latin typeface="Century Gothic"/>
                <a:cs typeface="Century Gothic"/>
              </a:rPr>
              <a:t> </a:t>
            </a:r>
            <a:r>
              <a:rPr sz="1100" dirty="0">
                <a:solidFill>
                  <a:srgbClr val="221F1F"/>
                </a:solidFill>
                <a:latin typeface="Century Gothic"/>
                <a:cs typeface="Century Gothic"/>
              </a:rPr>
              <a:t>about</a:t>
            </a:r>
            <a:r>
              <a:rPr sz="1100" spc="-35" dirty="0">
                <a:solidFill>
                  <a:srgbClr val="221F1F"/>
                </a:solidFill>
                <a:latin typeface="Century Gothic"/>
                <a:cs typeface="Century Gothic"/>
              </a:rPr>
              <a:t> </a:t>
            </a:r>
            <a:r>
              <a:rPr sz="1100" dirty="0">
                <a:solidFill>
                  <a:srgbClr val="221F1F"/>
                </a:solidFill>
                <a:latin typeface="Century Gothic"/>
                <a:cs typeface="Century Gothic"/>
              </a:rPr>
              <a:t>30</a:t>
            </a:r>
            <a:r>
              <a:rPr sz="1100" spc="-15" dirty="0">
                <a:solidFill>
                  <a:srgbClr val="221F1F"/>
                </a:solidFill>
                <a:latin typeface="Century Gothic"/>
                <a:cs typeface="Century Gothic"/>
              </a:rPr>
              <a:t> </a:t>
            </a:r>
            <a:r>
              <a:rPr sz="1100" dirty="0">
                <a:solidFill>
                  <a:srgbClr val="221F1F"/>
                </a:solidFill>
                <a:latin typeface="Century Gothic"/>
                <a:cs typeface="Century Gothic"/>
              </a:rPr>
              <a:t>days.</a:t>
            </a:r>
            <a:r>
              <a:rPr sz="1100" spc="-45" dirty="0">
                <a:solidFill>
                  <a:srgbClr val="221F1F"/>
                </a:solidFill>
                <a:latin typeface="Century Gothic"/>
                <a:cs typeface="Century Gothic"/>
              </a:rPr>
              <a:t> </a:t>
            </a:r>
            <a:r>
              <a:rPr sz="1100" dirty="0">
                <a:solidFill>
                  <a:srgbClr val="221F1F"/>
                </a:solidFill>
                <a:latin typeface="Century Gothic"/>
                <a:cs typeface="Century Gothic"/>
              </a:rPr>
              <a:t>You</a:t>
            </a:r>
            <a:r>
              <a:rPr sz="1100" spc="-25" dirty="0">
                <a:solidFill>
                  <a:srgbClr val="221F1F"/>
                </a:solidFill>
                <a:latin typeface="Century Gothic"/>
                <a:cs typeface="Century Gothic"/>
              </a:rPr>
              <a:t> </a:t>
            </a:r>
            <a:r>
              <a:rPr sz="1100" dirty="0">
                <a:solidFill>
                  <a:srgbClr val="221F1F"/>
                </a:solidFill>
                <a:latin typeface="Century Gothic"/>
                <a:cs typeface="Century Gothic"/>
              </a:rPr>
              <a:t>must</a:t>
            </a:r>
            <a:r>
              <a:rPr sz="1100" spc="-30" dirty="0">
                <a:solidFill>
                  <a:srgbClr val="221F1F"/>
                </a:solidFill>
                <a:latin typeface="Century Gothic"/>
                <a:cs typeface="Century Gothic"/>
              </a:rPr>
              <a:t> </a:t>
            </a:r>
            <a:r>
              <a:rPr sz="1100" dirty="0">
                <a:solidFill>
                  <a:srgbClr val="221F1F"/>
                </a:solidFill>
                <a:latin typeface="Century Gothic"/>
                <a:cs typeface="Century Gothic"/>
              </a:rPr>
              <a:t>enroll</a:t>
            </a:r>
            <a:r>
              <a:rPr sz="1100" spc="-20" dirty="0">
                <a:solidFill>
                  <a:srgbClr val="221F1F"/>
                </a:solidFill>
                <a:latin typeface="Century Gothic"/>
                <a:cs typeface="Century Gothic"/>
              </a:rPr>
              <a:t> </a:t>
            </a:r>
            <a:r>
              <a:rPr sz="1100" dirty="0">
                <a:solidFill>
                  <a:srgbClr val="221F1F"/>
                </a:solidFill>
                <a:latin typeface="Century Gothic"/>
                <a:cs typeface="Century Gothic"/>
              </a:rPr>
              <a:t>in</a:t>
            </a:r>
            <a:r>
              <a:rPr sz="1100" spc="-20" dirty="0">
                <a:solidFill>
                  <a:srgbClr val="221F1F"/>
                </a:solidFill>
                <a:latin typeface="Century Gothic"/>
                <a:cs typeface="Century Gothic"/>
              </a:rPr>
              <a:t> this </a:t>
            </a:r>
            <a:r>
              <a:rPr sz="1100" dirty="0">
                <a:solidFill>
                  <a:srgbClr val="221F1F"/>
                </a:solidFill>
                <a:latin typeface="Century Gothic"/>
                <a:cs typeface="Century Gothic"/>
              </a:rPr>
              <a:t>program</a:t>
            </a:r>
            <a:r>
              <a:rPr sz="1100" spc="-55" dirty="0">
                <a:solidFill>
                  <a:srgbClr val="221F1F"/>
                </a:solidFill>
                <a:latin typeface="Century Gothic"/>
                <a:cs typeface="Century Gothic"/>
              </a:rPr>
              <a:t> </a:t>
            </a:r>
            <a:r>
              <a:rPr sz="1100" dirty="0">
                <a:solidFill>
                  <a:srgbClr val="221F1F"/>
                </a:solidFill>
                <a:latin typeface="Century Gothic"/>
                <a:cs typeface="Century Gothic"/>
              </a:rPr>
              <a:t>prior</a:t>
            </a:r>
            <a:r>
              <a:rPr sz="1100" spc="-35" dirty="0">
                <a:solidFill>
                  <a:srgbClr val="221F1F"/>
                </a:solidFill>
                <a:latin typeface="Century Gothic"/>
                <a:cs typeface="Century Gothic"/>
              </a:rPr>
              <a:t> </a:t>
            </a:r>
            <a:r>
              <a:rPr sz="1100" dirty="0">
                <a:solidFill>
                  <a:srgbClr val="221F1F"/>
                </a:solidFill>
                <a:latin typeface="Century Gothic"/>
                <a:cs typeface="Century Gothic"/>
              </a:rPr>
              <a:t>to</a:t>
            </a:r>
            <a:r>
              <a:rPr sz="1100" spc="-5" dirty="0">
                <a:solidFill>
                  <a:srgbClr val="221F1F"/>
                </a:solidFill>
                <a:latin typeface="Century Gothic"/>
                <a:cs typeface="Century Gothic"/>
              </a:rPr>
              <a:t> </a:t>
            </a:r>
            <a:r>
              <a:rPr sz="1100" dirty="0">
                <a:solidFill>
                  <a:srgbClr val="221F1F"/>
                </a:solidFill>
                <a:latin typeface="Century Gothic"/>
                <a:cs typeface="Century Gothic"/>
              </a:rPr>
              <a:t>receiving</a:t>
            </a:r>
            <a:r>
              <a:rPr sz="1100" spc="-60" dirty="0">
                <a:solidFill>
                  <a:srgbClr val="221F1F"/>
                </a:solidFill>
                <a:latin typeface="Century Gothic"/>
                <a:cs typeface="Century Gothic"/>
              </a:rPr>
              <a:t> </a:t>
            </a:r>
            <a:r>
              <a:rPr sz="1100" dirty="0">
                <a:solidFill>
                  <a:srgbClr val="221F1F"/>
                </a:solidFill>
                <a:latin typeface="Century Gothic"/>
                <a:cs typeface="Century Gothic"/>
              </a:rPr>
              <a:t>treatment</a:t>
            </a:r>
            <a:r>
              <a:rPr sz="1100" spc="-25" dirty="0">
                <a:solidFill>
                  <a:srgbClr val="221F1F"/>
                </a:solidFill>
                <a:latin typeface="Century Gothic"/>
                <a:cs typeface="Century Gothic"/>
              </a:rPr>
              <a:t> </a:t>
            </a:r>
            <a:r>
              <a:rPr sz="1100" dirty="0">
                <a:solidFill>
                  <a:srgbClr val="221F1F"/>
                </a:solidFill>
                <a:latin typeface="Century Gothic"/>
                <a:cs typeface="Century Gothic"/>
              </a:rPr>
              <a:t>to</a:t>
            </a:r>
            <a:r>
              <a:rPr sz="1100" spc="-5" dirty="0">
                <a:solidFill>
                  <a:srgbClr val="221F1F"/>
                </a:solidFill>
                <a:latin typeface="Century Gothic"/>
                <a:cs typeface="Century Gothic"/>
              </a:rPr>
              <a:t> </a:t>
            </a:r>
            <a:r>
              <a:rPr sz="1100" dirty="0">
                <a:solidFill>
                  <a:srgbClr val="221F1F"/>
                </a:solidFill>
                <a:latin typeface="Century Gothic"/>
                <a:cs typeface="Century Gothic"/>
              </a:rPr>
              <a:t>be</a:t>
            </a:r>
            <a:r>
              <a:rPr sz="1100" spc="-20" dirty="0">
                <a:solidFill>
                  <a:srgbClr val="221F1F"/>
                </a:solidFill>
                <a:latin typeface="Century Gothic"/>
                <a:cs typeface="Century Gothic"/>
              </a:rPr>
              <a:t> </a:t>
            </a:r>
            <a:r>
              <a:rPr sz="1100" spc="-10" dirty="0">
                <a:solidFill>
                  <a:srgbClr val="221F1F"/>
                </a:solidFill>
                <a:latin typeface="Century Gothic"/>
                <a:cs typeface="Century Gothic"/>
              </a:rPr>
              <a:t>eligible </a:t>
            </a:r>
            <a:r>
              <a:rPr sz="1100" dirty="0">
                <a:solidFill>
                  <a:srgbClr val="221F1F"/>
                </a:solidFill>
                <a:latin typeface="Century Gothic"/>
                <a:cs typeface="Century Gothic"/>
              </a:rPr>
              <a:t>for</a:t>
            </a:r>
            <a:r>
              <a:rPr sz="1100" spc="-5" dirty="0">
                <a:solidFill>
                  <a:srgbClr val="221F1F"/>
                </a:solidFill>
                <a:latin typeface="Century Gothic"/>
                <a:cs typeface="Century Gothic"/>
              </a:rPr>
              <a:t> </a:t>
            </a:r>
            <a:r>
              <a:rPr sz="1100" spc="-10" dirty="0">
                <a:solidFill>
                  <a:srgbClr val="221F1F"/>
                </a:solidFill>
                <a:latin typeface="Century Gothic"/>
                <a:cs typeface="Century Gothic"/>
              </a:rPr>
              <a:t>reimbursement.</a:t>
            </a:r>
            <a:endParaRPr sz="1100">
              <a:latin typeface="Century Gothic"/>
              <a:cs typeface="Century Gothic"/>
            </a:endParaRPr>
          </a:p>
        </p:txBody>
      </p:sp>
      <p:sp>
        <p:nvSpPr>
          <p:cNvPr id="14" name="object 14"/>
          <p:cNvSpPr txBox="1"/>
          <p:nvPr/>
        </p:nvSpPr>
        <p:spPr>
          <a:xfrm>
            <a:off x="3945382" y="6572757"/>
            <a:ext cx="3561079" cy="1199515"/>
          </a:xfrm>
          <a:prstGeom prst="rect">
            <a:avLst/>
          </a:prstGeom>
        </p:spPr>
        <p:txBody>
          <a:bodyPr vert="horz" wrap="square" lIns="0" tIns="13335" rIns="0" bIns="0" rtlCol="0">
            <a:spAutoFit/>
          </a:bodyPr>
          <a:lstStyle/>
          <a:p>
            <a:pPr marL="12700" marR="74930">
              <a:lnSpc>
                <a:spcPct val="100000"/>
              </a:lnSpc>
              <a:spcBef>
                <a:spcPts val="105"/>
              </a:spcBef>
            </a:pPr>
            <a:r>
              <a:rPr sz="1100" b="1" dirty="0">
                <a:solidFill>
                  <a:srgbClr val="221F1F"/>
                </a:solidFill>
                <a:latin typeface="Century Gothic"/>
                <a:cs typeface="Century Gothic"/>
              </a:rPr>
              <a:t>What</a:t>
            </a:r>
            <a:r>
              <a:rPr sz="1100" b="1" spc="-30" dirty="0">
                <a:solidFill>
                  <a:srgbClr val="221F1F"/>
                </a:solidFill>
                <a:latin typeface="Century Gothic"/>
                <a:cs typeface="Century Gothic"/>
              </a:rPr>
              <a:t> </a:t>
            </a:r>
            <a:r>
              <a:rPr sz="1100" b="1" dirty="0">
                <a:solidFill>
                  <a:srgbClr val="221F1F"/>
                </a:solidFill>
                <a:latin typeface="Century Gothic"/>
                <a:cs typeface="Century Gothic"/>
              </a:rPr>
              <a:t>else</a:t>
            </a:r>
            <a:r>
              <a:rPr sz="1100" b="1" spc="-20" dirty="0">
                <a:solidFill>
                  <a:srgbClr val="221F1F"/>
                </a:solidFill>
                <a:latin typeface="Century Gothic"/>
                <a:cs typeface="Century Gothic"/>
              </a:rPr>
              <a:t> </a:t>
            </a:r>
            <a:r>
              <a:rPr sz="1100" b="1" dirty="0">
                <a:solidFill>
                  <a:srgbClr val="221F1F"/>
                </a:solidFill>
                <a:latin typeface="Century Gothic"/>
                <a:cs typeface="Century Gothic"/>
              </a:rPr>
              <a:t>does</a:t>
            </a:r>
            <a:r>
              <a:rPr sz="1100" b="1" spc="-25" dirty="0">
                <a:solidFill>
                  <a:srgbClr val="221F1F"/>
                </a:solidFill>
                <a:latin typeface="Century Gothic"/>
                <a:cs typeface="Century Gothic"/>
              </a:rPr>
              <a:t> </a:t>
            </a:r>
            <a:r>
              <a:rPr sz="1100" b="1" dirty="0">
                <a:solidFill>
                  <a:srgbClr val="221F1F"/>
                </a:solidFill>
                <a:latin typeface="Century Gothic"/>
                <a:cs typeface="Century Gothic"/>
              </a:rPr>
              <a:t>the</a:t>
            </a:r>
            <a:r>
              <a:rPr sz="1100" b="1" spc="-20" dirty="0">
                <a:solidFill>
                  <a:srgbClr val="221F1F"/>
                </a:solidFill>
                <a:latin typeface="Century Gothic"/>
                <a:cs typeface="Century Gothic"/>
              </a:rPr>
              <a:t> </a:t>
            </a:r>
            <a:r>
              <a:rPr sz="1100" b="1" dirty="0">
                <a:solidFill>
                  <a:srgbClr val="221F1F"/>
                </a:solidFill>
                <a:latin typeface="Century Gothic"/>
                <a:cs typeface="Century Gothic"/>
              </a:rPr>
              <a:t>Oral</a:t>
            </a:r>
            <a:r>
              <a:rPr sz="1100" b="1" spc="-20" dirty="0">
                <a:solidFill>
                  <a:srgbClr val="221F1F"/>
                </a:solidFill>
                <a:latin typeface="Century Gothic"/>
                <a:cs typeface="Century Gothic"/>
              </a:rPr>
              <a:t> </a:t>
            </a:r>
            <a:r>
              <a:rPr sz="1100" b="1" dirty="0">
                <a:solidFill>
                  <a:srgbClr val="221F1F"/>
                </a:solidFill>
                <a:latin typeface="Century Gothic"/>
                <a:cs typeface="Century Gothic"/>
              </a:rPr>
              <a:t>Health</a:t>
            </a:r>
            <a:r>
              <a:rPr sz="1100" b="1" spc="-35" dirty="0">
                <a:solidFill>
                  <a:srgbClr val="221F1F"/>
                </a:solidFill>
                <a:latin typeface="Century Gothic"/>
                <a:cs typeface="Century Gothic"/>
              </a:rPr>
              <a:t> </a:t>
            </a:r>
            <a:r>
              <a:rPr sz="1100" b="1" dirty="0">
                <a:solidFill>
                  <a:srgbClr val="221F1F"/>
                </a:solidFill>
                <a:latin typeface="Century Gothic"/>
                <a:cs typeface="Century Gothic"/>
              </a:rPr>
              <a:t>Integration</a:t>
            </a:r>
            <a:r>
              <a:rPr sz="1100" b="1" spc="-40" dirty="0">
                <a:solidFill>
                  <a:srgbClr val="221F1F"/>
                </a:solidFill>
                <a:latin typeface="Century Gothic"/>
                <a:cs typeface="Century Gothic"/>
              </a:rPr>
              <a:t> </a:t>
            </a:r>
            <a:r>
              <a:rPr sz="1100" b="1" spc="-10" dirty="0">
                <a:solidFill>
                  <a:srgbClr val="221F1F"/>
                </a:solidFill>
                <a:latin typeface="Century Gothic"/>
                <a:cs typeface="Century Gothic"/>
              </a:rPr>
              <a:t>Program Include?</a:t>
            </a:r>
            <a:endParaRPr sz="1100">
              <a:latin typeface="Century Gothic"/>
              <a:cs typeface="Century Gothic"/>
            </a:endParaRPr>
          </a:p>
          <a:p>
            <a:pPr marL="12700" marR="5080">
              <a:lnSpc>
                <a:spcPct val="100000"/>
              </a:lnSpc>
            </a:pPr>
            <a:r>
              <a:rPr sz="1100" dirty="0">
                <a:solidFill>
                  <a:srgbClr val="221F1F"/>
                </a:solidFill>
                <a:latin typeface="Century Gothic"/>
                <a:cs typeface="Century Gothic"/>
              </a:rPr>
              <a:t>When</a:t>
            </a:r>
            <a:r>
              <a:rPr sz="1100" spc="-25" dirty="0">
                <a:solidFill>
                  <a:srgbClr val="221F1F"/>
                </a:solidFill>
                <a:latin typeface="Century Gothic"/>
                <a:cs typeface="Century Gothic"/>
              </a:rPr>
              <a:t> </a:t>
            </a:r>
            <a:r>
              <a:rPr sz="1100" dirty="0">
                <a:solidFill>
                  <a:srgbClr val="221F1F"/>
                </a:solidFill>
                <a:latin typeface="Century Gothic"/>
                <a:cs typeface="Century Gothic"/>
              </a:rPr>
              <a:t>you</a:t>
            </a:r>
            <a:r>
              <a:rPr sz="1100" spc="-25" dirty="0">
                <a:solidFill>
                  <a:srgbClr val="221F1F"/>
                </a:solidFill>
                <a:latin typeface="Century Gothic"/>
                <a:cs typeface="Century Gothic"/>
              </a:rPr>
              <a:t> </a:t>
            </a:r>
            <a:r>
              <a:rPr sz="1100" dirty="0">
                <a:solidFill>
                  <a:srgbClr val="221F1F"/>
                </a:solidFill>
                <a:latin typeface="Century Gothic"/>
                <a:cs typeface="Century Gothic"/>
              </a:rPr>
              <a:t>join</a:t>
            </a:r>
            <a:r>
              <a:rPr sz="1100" spc="-25" dirty="0">
                <a:solidFill>
                  <a:srgbClr val="221F1F"/>
                </a:solidFill>
                <a:latin typeface="Century Gothic"/>
                <a:cs typeface="Century Gothic"/>
              </a:rPr>
              <a:t> </a:t>
            </a:r>
            <a:r>
              <a:rPr sz="1100" dirty="0">
                <a:solidFill>
                  <a:srgbClr val="221F1F"/>
                </a:solidFill>
                <a:latin typeface="Century Gothic"/>
                <a:cs typeface="Century Gothic"/>
              </a:rPr>
              <a:t>the</a:t>
            </a:r>
            <a:r>
              <a:rPr sz="1100" spc="-15" dirty="0">
                <a:solidFill>
                  <a:srgbClr val="221F1F"/>
                </a:solidFill>
                <a:latin typeface="Century Gothic"/>
                <a:cs typeface="Century Gothic"/>
              </a:rPr>
              <a:t> </a:t>
            </a:r>
            <a:r>
              <a:rPr sz="1100" dirty="0">
                <a:solidFill>
                  <a:srgbClr val="221F1F"/>
                </a:solidFill>
                <a:latin typeface="Century Gothic"/>
                <a:cs typeface="Century Gothic"/>
              </a:rPr>
              <a:t>program,</a:t>
            </a:r>
            <a:r>
              <a:rPr sz="1100" spc="-50" dirty="0">
                <a:solidFill>
                  <a:srgbClr val="221F1F"/>
                </a:solidFill>
                <a:latin typeface="Century Gothic"/>
                <a:cs typeface="Century Gothic"/>
              </a:rPr>
              <a:t> </a:t>
            </a:r>
            <a:r>
              <a:rPr sz="1100" dirty="0">
                <a:solidFill>
                  <a:srgbClr val="221F1F"/>
                </a:solidFill>
                <a:latin typeface="Century Gothic"/>
                <a:cs typeface="Century Gothic"/>
              </a:rPr>
              <a:t>you</a:t>
            </a:r>
            <a:r>
              <a:rPr sz="1100" spc="-30" dirty="0">
                <a:solidFill>
                  <a:srgbClr val="221F1F"/>
                </a:solidFill>
                <a:latin typeface="Century Gothic"/>
                <a:cs typeface="Century Gothic"/>
              </a:rPr>
              <a:t> </a:t>
            </a:r>
            <a:r>
              <a:rPr sz="1100" dirty="0">
                <a:solidFill>
                  <a:srgbClr val="221F1F"/>
                </a:solidFill>
                <a:latin typeface="Century Gothic"/>
                <a:cs typeface="Century Gothic"/>
              </a:rPr>
              <a:t>get</a:t>
            </a:r>
            <a:r>
              <a:rPr sz="1100" spc="-35" dirty="0">
                <a:solidFill>
                  <a:srgbClr val="221F1F"/>
                </a:solidFill>
                <a:latin typeface="Century Gothic"/>
                <a:cs typeface="Century Gothic"/>
              </a:rPr>
              <a:t> </a:t>
            </a:r>
            <a:r>
              <a:rPr sz="1100" dirty="0">
                <a:solidFill>
                  <a:srgbClr val="221F1F"/>
                </a:solidFill>
                <a:latin typeface="Century Gothic"/>
                <a:cs typeface="Century Gothic"/>
              </a:rPr>
              <a:t>discounts</a:t>
            </a:r>
            <a:r>
              <a:rPr sz="1100" spc="-45" dirty="0">
                <a:solidFill>
                  <a:srgbClr val="221F1F"/>
                </a:solidFill>
                <a:latin typeface="Century Gothic"/>
                <a:cs typeface="Century Gothic"/>
              </a:rPr>
              <a:t> </a:t>
            </a:r>
            <a:r>
              <a:rPr sz="1100" spc="-25" dirty="0">
                <a:solidFill>
                  <a:srgbClr val="221F1F"/>
                </a:solidFill>
                <a:latin typeface="Century Gothic"/>
                <a:cs typeface="Century Gothic"/>
              </a:rPr>
              <a:t>on </a:t>
            </a:r>
            <a:r>
              <a:rPr sz="1100" dirty="0">
                <a:solidFill>
                  <a:srgbClr val="221F1F"/>
                </a:solidFill>
                <a:latin typeface="Century Gothic"/>
                <a:cs typeface="Century Gothic"/>
              </a:rPr>
              <a:t>prescribed</a:t>
            </a:r>
            <a:r>
              <a:rPr sz="1100" spc="-70" dirty="0">
                <a:solidFill>
                  <a:srgbClr val="221F1F"/>
                </a:solidFill>
                <a:latin typeface="Century Gothic"/>
                <a:cs typeface="Century Gothic"/>
              </a:rPr>
              <a:t> </a:t>
            </a:r>
            <a:r>
              <a:rPr sz="1100" dirty="0">
                <a:solidFill>
                  <a:srgbClr val="221F1F"/>
                </a:solidFill>
                <a:latin typeface="Century Gothic"/>
                <a:cs typeface="Century Gothic"/>
              </a:rPr>
              <a:t>mouthwashes,</a:t>
            </a:r>
            <a:r>
              <a:rPr sz="1100" spc="-45" dirty="0">
                <a:solidFill>
                  <a:srgbClr val="221F1F"/>
                </a:solidFill>
                <a:latin typeface="Century Gothic"/>
                <a:cs typeface="Century Gothic"/>
              </a:rPr>
              <a:t> </a:t>
            </a:r>
            <a:r>
              <a:rPr sz="1100" dirty="0">
                <a:solidFill>
                  <a:srgbClr val="221F1F"/>
                </a:solidFill>
                <a:latin typeface="Century Gothic"/>
                <a:cs typeface="Century Gothic"/>
              </a:rPr>
              <a:t>fluoride</a:t>
            </a:r>
            <a:r>
              <a:rPr sz="1100" spc="-65" dirty="0">
                <a:solidFill>
                  <a:srgbClr val="221F1F"/>
                </a:solidFill>
                <a:latin typeface="Century Gothic"/>
                <a:cs typeface="Century Gothic"/>
              </a:rPr>
              <a:t> </a:t>
            </a:r>
            <a:r>
              <a:rPr sz="1100" dirty="0">
                <a:solidFill>
                  <a:srgbClr val="221F1F"/>
                </a:solidFill>
                <a:latin typeface="Century Gothic"/>
                <a:cs typeface="Century Gothic"/>
              </a:rPr>
              <a:t>gels,</a:t>
            </a:r>
            <a:r>
              <a:rPr sz="1100" spc="-55" dirty="0">
                <a:solidFill>
                  <a:srgbClr val="221F1F"/>
                </a:solidFill>
                <a:latin typeface="Century Gothic"/>
                <a:cs typeface="Century Gothic"/>
              </a:rPr>
              <a:t> </a:t>
            </a:r>
            <a:r>
              <a:rPr sz="1100" spc="-25" dirty="0">
                <a:solidFill>
                  <a:srgbClr val="221F1F"/>
                </a:solidFill>
                <a:latin typeface="Century Gothic"/>
                <a:cs typeface="Century Gothic"/>
              </a:rPr>
              <a:t>and </a:t>
            </a:r>
            <a:r>
              <a:rPr sz="1100" spc="-10" dirty="0">
                <a:solidFill>
                  <a:srgbClr val="221F1F"/>
                </a:solidFill>
                <a:latin typeface="Century Gothic"/>
                <a:cs typeface="Century Gothic"/>
              </a:rPr>
              <a:t>toothpastes</a:t>
            </a:r>
            <a:r>
              <a:rPr sz="1100" spc="-20" dirty="0">
                <a:solidFill>
                  <a:srgbClr val="221F1F"/>
                </a:solidFill>
                <a:latin typeface="Century Gothic"/>
                <a:cs typeface="Century Gothic"/>
              </a:rPr>
              <a:t> </a:t>
            </a:r>
            <a:r>
              <a:rPr sz="1100" dirty="0">
                <a:solidFill>
                  <a:srgbClr val="221F1F"/>
                </a:solidFill>
                <a:latin typeface="Century Gothic"/>
                <a:cs typeface="Century Gothic"/>
              </a:rPr>
              <a:t>from</a:t>
            </a:r>
            <a:r>
              <a:rPr sz="1100" spc="-20" dirty="0">
                <a:solidFill>
                  <a:srgbClr val="221F1F"/>
                </a:solidFill>
                <a:latin typeface="Century Gothic"/>
                <a:cs typeface="Century Gothic"/>
              </a:rPr>
              <a:t> </a:t>
            </a:r>
            <a:r>
              <a:rPr sz="1100" dirty="0">
                <a:solidFill>
                  <a:srgbClr val="221F1F"/>
                </a:solidFill>
                <a:latin typeface="Century Gothic"/>
                <a:cs typeface="Century Gothic"/>
              </a:rPr>
              <a:t>your</a:t>
            </a:r>
            <a:r>
              <a:rPr sz="1100" spc="-25" dirty="0">
                <a:solidFill>
                  <a:srgbClr val="221F1F"/>
                </a:solidFill>
                <a:latin typeface="Century Gothic"/>
                <a:cs typeface="Century Gothic"/>
              </a:rPr>
              <a:t> </a:t>
            </a:r>
            <a:r>
              <a:rPr sz="1100" dirty="0">
                <a:solidFill>
                  <a:srgbClr val="221F1F"/>
                </a:solidFill>
                <a:latin typeface="Century Gothic"/>
                <a:cs typeface="Century Gothic"/>
              </a:rPr>
              <a:t>dentist</a:t>
            </a:r>
            <a:r>
              <a:rPr sz="1100" spc="-25" dirty="0">
                <a:solidFill>
                  <a:srgbClr val="221F1F"/>
                </a:solidFill>
                <a:latin typeface="Century Gothic"/>
                <a:cs typeface="Century Gothic"/>
              </a:rPr>
              <a:t> </a:t>
            </a:r>
            <a:r>
              <a:rPr sz="1100" dirty="0">
                <a:solidFill>
                  <a:srgbClr val="221F1F"/>
                </a:solidFill>
                <a:latin typeface="Century Gothic"/>
                <a:cs typeface="Century Gothic"/>
              </a:rPr>
              <a:t>through</a:t>
            </a:r>
            <a:r>
              <a:rPr sz="1100" spc="-25" dirty="0">
                <a:solidFill>
                  <a:srgbClr val="221F1F"/>
                </a:solidFill>
                <a:latin typeface="Century Gothic"/>
                <a:cs typeface="Century Gothic"/>
              </a:rPr>
              <a:t> </a:t>
            </a:r>
            <a:r>
              <a:rPr sz="1100" dirty="0">
                <a:solidFill>
                  <a:srgbClr val="221F1F"/>
                </a:solidFill>
                <a:latin typeface="Century Gothic"/>
                <a:cs typeface="Century Gothic"/>
              </a:rPr>
              <a:t>Cigna</a:t>
            </a:r>
            <a:r>
              <a:rPr sz="1100" spc="-25" dirty="0">
                <a:solidFill>
                  <a:srgbClr val="221F1F"/>
                </a:solidFill>
                <a:latin typeface="Century Gothic"/>
                <a:cs typeface="Century Gothic"/>
              </a:rPr>
              <a:t> </a:t>
            </a:r>
            <a:r>
              <a:rPr sz="1100" spc="-20" dirty="0">
                <a:solidFill>
                  <a:srgbClr val="221F1F"/>
                </a:solidFill>
                <a:latin typeface="Century Gothic"/>
                <a:cs typeface="Century Gothic"/>
              </a:rPr>
              <a:t>Home </a:t>
            </a:r>
            <a:r>
              <a:rPr sz="1100" dirty="0">
                <a:solidFill>
                  <a:srgbClr val="221F1F"/>
                </a:solidFill>
                <a:latin typeface="Century Gothic"/>
                <a:cs typeface="Century Gothic"/>
              </a:rPr>
              <a:t>Delivery</a:t>
            </a:r>
            <a:r>
              <a:rPr sz="1100" spc="-60" dirty="0">
                <a:solidFill>
                  <a:srgbClr val="221F1F"/>
                </a:solidFill>
                <a:latin typeface="Century Gothic"/>
                <a:cs typeface="Century Gothic"/>
              </a:rPr>
              <a:t> </a:t>
            </a:r>
            <a:r>
              <a:rPr sz="1100" dirty="0">
                <a:solidFill>
                  <a:srgbClr val="221F1F"/>
                </a:solidFill>
                <a:latin typeface="Century Gothic"/>
                <a:cs typeface="Century Gothic"/>
              </a:rPr>
              <a:t>Pharmacy</a:t>
            </a:r>
            <a:r>
              <a:rPr sz="1100" spc="-45" dirty="0">
                <a:solidFill>
                  <a:srgbClr val="221F1F"/>
                </a:solidFill>
                <a:latin typeface="Century Gothic"/>
                <a:cs typeface="Century Gothic"/>
              </a:rPr>
              <a:t> </a:t>
            </a:r>
            <a:r>
              <a:rPr sz="1100" dirty="0">
                <a:solidFill>
                  <a:srgbClr val="221F1F"/>
                </a:solidFill>
                <a:latin typeface="Century Gothic"/>
                <a:cs typeface="Century Gothic"/>
              </a:rPr>
              <a:t>who</a:t>
            </a:r>
            <a:r>
              <a:rPr sz="1100" spc="-15" dirty="0">
                <a:solidFill>
                  <a:srgbClr val="221F1F"/>
                </a:solidFill>
                <a:latin typeface="Century Gothic"/>
                <a:cs typeface="Century Gothic"/>
              </a:rPr>
              <a:t> </a:t>
            </a:r>
            <a:r>
              <a:rPr sz="1100" dirty="0">
                <a:solidFill>
                  <a:srgbClr val="221F1F"/>
                </a:solidFill>
                <a:latin typeface="Century Gothic"/>
                <a:cs typeface="Century Gothic"/>
              </a:rPr>
              <a:t>will</a:t>
            </a:r>
            <a:r>
              <a:rPr sz="1100" spc="-25" dirty="0">
                <a:solidFill>
                  <a:srgbClr val="221F1F"/>
                </a:solidFill>
                <a:latin typeface="Century Gothic"/>
                <a:cs typeface="Century Gothic"/>
              </a:rPr>
              <a:t> </a:t>
            </a:r>
            <a:r>
              <a:rPr sz="1100" dirty="0">
                <a:solidFill>
                  <a:srgbClr val="221F1F"/>
                </a:solidFill>
                <a:latin typeface="Century Gothic"/>
                <a:cs typeface="Century Gothic"/>
              </a:rPr>
              <a:t>help</a:t>
            </a:r>
            <a:r>
              <a:rPr sz="1100" spc="-30" dirty="0">
                <a:solidFill>
                  <a:srgbClr val="221F1F"/>
                </a:solidFill>
                <a:latin typeface="Century Gothic"/>
                <a:cs typeface="Century Gothic"/>
              </a:rPr>
              <a:t> </a:t>
            </a:r>
            <a:r>
              <a:rPr sz="1100" dirty="0">
                <a:solidFill>
                  <a:srgbClr val="221F1F"/>
                </a:solidFill>
                <a:latin typeface="Century Gothic"/>
                <a:cs typeface="Century Gothic"/>
              </a:rPr>
              <a:t>you</a:t>
            </a:r>
            <a:r>
              <a:rPr sz="1100" spc="-20" dirty="0">
                <a:solidFill>
                  <a:srgbClr val="221F1F"/>
                </a:solidFill>
                <a:latin typeface="Century Gothic"/>
                <a:cs typeface="Century Gothic"/>
              </a:rPr>
              <a:t> </a:t>
            </a:r>
            <a:r>
              <a:rPr sz="1100" dirty="0">
                <a:solidFill>
                  <a:srgbClr val="221F1F"/>
                </a:solidFill>
                <a:latin typeface="Century Gothic"/>
                <a:cs typeface="Century Gothic"/>
              </a:rPr>
              <a:t>get</a:t>
            </a:r>
            <a:r>
              <a:rPr sz="1100" spc="-35" dirty="0">
                <a:solidFill>
                  <a:srgbClr val="221F1F"/>
                </a:solidFill>
                <a:latin typeface="Century Gothic"/>
                <a:cs typeface="Century Gothic"/>
              </a:rPr>
              <a:t> </a:t>
            </a:r>
            <a:r>
              <a:rPr sz="1100" dirty="0">
                <a:solidFill>
                  <a:srgbClr val="221F1F"/>
                </a:solidFill>
                <a:latin typeface="Century Gothic"/>
                <a:cs typeface="Century Gothic"/>
              </a:rPr>
              <a:t>these</a:t>
            </a:r>
            <a:r>
              <a:rPr sz="1100" spc="-30" dirty="0">
                <a:solidFill>
                  <a:srgbClr val="221F1F"/>
                </a:solidFill>
                <a:latin typeface="Century Gothic"/>
                <a:cs typeface="Century Gothic"/>
              </a:rPr>
              <a:t> </a:t>
            </a:r>
            <a:r>
              <a:rPr sz="1100" spc="-10" dirty="0">
                <a:solidFill>
                  <a:srgbClr val="221F1F"/>
                </a:solidFill>
                <a:latin typeface="Century Gothic"/>
                <a:cs typeface="Century Gothic"/>
              </a:rPr>
              <a:t>items </a:t>
            </a:r>
            <a:r>
              <a:rPr sz="1100" dirty="0">
                <a:solidFill>
                  <a:srgbClr val="221F1F"/>
                </a:solidFill>
                <a:latin typeface="Century Gothic"/>
                <a:cs typeface="Century Gothic"/>
              </a:rPr>
              <a:t>sent</a:t>
            </a:r>
            <a:r>
              <a:rPr sz="1100" spc="-25" dirty="0">
                <a:solidFill>
                  <a:srgbClr val="221F1F"/>
                </a:solidFill>
                <a:latin typeface="Century Gothic"/>
                <a:cs typeface="Century Gothic"/>
              </a:rPr>
              <a:t> </a:t>
            </a:r>
            <a:r>
              <a:rPr sz="1100" dirty="0">
                <a:solidFill>
                  <a:srgbClr val="221F1F"/>
                </a:solidFill>
                <a:latin typeface="Century Gothic"/>
                <a:cs typeface="Century Gothic"/>
              </a:rPr>
              <a:t>right</a:t>
            </a:r>
            <a:r>
              <a:rPr sz="1100" spc="-20" dirty="0">
                <a:solidFill>
                  <a:srgbClr val="221F1F"/>
                </a:solidFill>
                <a:latin typeface="Century Gothic"/>
                <a:cs typeface="Century Gothic"/>
              </a:rPr>
              <a:t> </a:t>
            </a:r>
            <a:r>
              <a:rPr sz="1100" dirty="0">
                <a:solidFill>
                  <a:srgbClr val="221F1F"/>
                </a:solidFill>
                <a:latin typeface="Century Gothic"/>
                <a:cs typeface="Century Gothic"/>
              </a:rPr>
              <a:t>to</a:t>
            </a:r>
            <a:r>
              <a:rPr sz="1100" spc="-5" dirty="0">
                <a:solidFill>
                  <a:srgbClr val="221F1F"/>
                </a:solidFill>
                <a:latin typeface="Century Gothic"/>
                <a:cs typeface="Century Gothic"/>
              </a:rPr>
              <a:t> </a:t>
            </a:r>
            <a:r>
              <a:rPr sz="1100" dirty="0">
                <a:solidFill>
                  <a:srgbClr val="221F1F"/>
                </a:solidFill>
                <a:latin typeface="Century Gothic"/>
                <a:cs typeface="Century Gothic"/>
              </a:rPr>
              <a:t>your</a:t>
            </a:r>
            <a:r>
              <a:rPr sz="1100" spc="-30" dirty="0">
                <a:solidFill>
                  <a:srgbClr val="221F1F"/>
                </a:solidFill>
                <a:latin typeface="Century Gothic"/>
                <a:cs typeface="Century Gothic"/>
              </a:rPr>
              <a:t> </a:t>
            </a:r>
            <a:r>
              <a:rPr sz="1100" spc="-20" dirty="0">
                <a:solidFill>
                  <a:srgbClr val="221F1F"/>
                </a:solidFill>
                <a:latin typeface="Century Gothic"/>
                <a:cs typeface="Century Gothic"/>
              </a:rPr>
              <a:t>home.</a:t>
            </a:r>
            <a:endParaRPr sz="1100">
              <a:latin typeface="Century Gothic"/>
              <a:cs typeface="Century Gothic"/>
            </a:endParaRPr>
          </a:p>
        </p:txBody>
      </p:sp>
      <p:sp>
        <p:nvSpPr>
          <p:cNvPr id="15" name="object 15"/>
          <p:cNvSpPr txBox="1"/>
          <p:nvPr/>
        </p:nvSpPr>
        <p:spPr>
          <a:xfrm>
            <a:off x="3945382" y="7914258"/>
            <a:ext cx="3570604" cy="864235"/>
          </a:xfrm>
          <a:prstGeom prst="rect">
            <a:avLst/>
          </a:prstGeom>
        </p:spPr>
        <p:txBody>
          <a:bodyPr vert="horz" wrap="square" lIns="0" tIns="12700" rIns="0" bIns="0" rtlCol="0">
            <a:spAutoFit/>
          </a:bodyPr>
          <a:lstStyle/>
          <a:p>
            <a:pPr marL="12700" marR="5080">
              <a:lnSpc>
                <a:spcPct val="100000"/>
              </a:lnSpc>
              <a:spcBef>
                <a:spcPts val="100"/>
              </a:spcBef>
            </a:pPr>
            <a:r>
              <a:rPr sz="1100" dirty="0">
                <a:solidFill>
                  <a:srgbClr val="221F1F"/>
                </a:solidFill>
                <a:latin typeface="Century Gothic"/>
                <a:cs typeface="Century Gothic"/>
              </a:rPr>
              <a:t>You</a:t>
            </a:r>
            <a:r>
              <a:rPr sz="1100" spc="-20" dirty="0">
                <a:solidFill>
                  <a:srgbClr val="221F1F"/>
                </a:solidFill>
                <a:latin typeface="Century Gothic"/>
                <a:cs typeface="Century Gothic"/>
              </a:rPr>
              <a:t> </a:t>
            </a:r>
            <a:r>
              <a:rPr sz="1100" dirty="0">
                <a:solidFill>
                  <a:srgbClr val="221F1F"/>
                </a:solidFill>
                <a:latin typeface="Century Gothic"/>
                <a:cs typeface="Century Gothic"/>
              </a:rPr>
              <a:t>can</a:t>
            </a:r>
            <a:r>
              <a:rPr sz="1100" spc="-25" dirty="0">
                <a:solidFill>
                  <a:srgbClr val="221F1F"/>
                </a:solidFill>
                <a:latin typeface="Century Gothic"/>
                <a:cs typeface="Century Gothic"/>
              </a:rPr>
              <a:t> </a:t>
            </a:r>
            <a:r>
              <a:rPr sz="1100" dirty="0">
                <a:solidFill>
                  <a:srgbClr val="221F1F"/>
                </a:solidFill>
                <a:latin typeface="Century Gothic"/>
                <a:cs typeface="Century Gothic"/>
              </a:rPr>
              <a:t>ask</a:t>
            </a:r>
            <a:r>
              <a:rPr sz="1100" spc="-25" dirty="0">
                <a:solidFill>
                  <a:srgbClr val="221F1F"/>
                </a:solidFill>
                <a:latin typeface="Century Gothic"/>
                <a:cs typeface="Century Gothic"/>
              </a:rPr>
              <a:t> </a:t>
            </a:r>
            <a:r>
              <a:rPr sz="1100" dirty="0">
                <a:solidFill>
                  <a:srgbClr val="221F1F"/>
                </a:solidFill>
                <a:latin typeface="Century Gothic"/>
                <a:cs typeface="Century Gothic"/>
              </a:rPr>
              <a:t>us</a:t>
            </a:r>
            <a:r>
              <a:rPr sz="1100" spc="-35" dirty="0">
                <a:solidFill>
                  <a:srgbClr val="221F1F"/>
                </a:solidFill>
                <a:latin typeface="Century Gothic"/>
                <a:cs typeface="Century Gothic"/>
              </a:rPr>
              <a:t> </a:t>
            </a:r>
            <a:r>
              <a:rPr sz="1100" dirty="0">
                <a:solidFill>
                  <a:srgbClr val="221F1F"/>
                </a:solidFill>
                <a:latin typeface="Century Gothic"/>
                <a:cs typeface="Century Gothic"/>
              </a:rPr>
              <a:t>for</a:t>
            </a:r>
            <a:r>
              <a:rPr sz="1100" spc="-15" dirty="0">
                <a:solidFill>
                  <a:srgbClr val="221F1F"/>
                </a:solidFill>
                <a:latin typeface="Century Gothic"/>
                <a:cs typeface="Century Gothic"/>
              </a:rPr>
              <a:t> </a:t>
            </a:r>
            <a:r>
              <a:rPr sz="1100" dirty="0">
                <a:solidFill>
                  <a:srgbClr val="221F1F"/>
                </a:solidFill>
                <a:latin typeface="Century Gothic"/>
                <a:cs typeface="Century Gothic"/>
              </a:rPr>
              <a:t>information</a:t>
            </a:r>
            <a:r>
              <a:rPr sz="1100" spc="-15" dirty="0">
                <a:solidFill>
                  <a:srgbClr val="221F1F"/>
                </a:solidFill>
                <a:latin typeface="Century Gothic"/>
                <a:cs typeface="Century Gothic"/>
              </a:rPr>
              <a:t> </a:t>
            </a:r>
            <a:r>
              <a:rPr sz="1100" dirty="0">
                <a:solidFill>
                  <a:srgbClr val="221F1F"/>
                </a:solidFill>
                <a:latin typeface="Century Gothic"/>
                <a:cs typeface="Century Gothic"/>
              </a:rPr>
              <a:t>on</a:t>
            </a:r>
            <a:r>
              <a:rPr sz="1100" spc="-5" dirty="0">
                <a:solidFill>
                  <a:srgbClr val="221F1F"/>
                </a:solidFill>
                <a:latin typeface="Century Gothic"/>
                <a:cs typeface="Century Gothic"/>
              </a:rPr>
              <a:t> </a:t>
            </a:r>
            <a:r>
              <a:rPr sz="1100" dirty="0">
                <a:solidFill>
                  <a:srgbClr val="221F1F"/>
                </a:solidFill>
                <a:latin typeface="Century Gothic"/>
                <a:cs typeface="Century Gothic"/>
              </a:rPr>
              <a:t>the</a:t>
            </a:r>
            <a:r>
              <a:rPr sz="1100" spc="-15" dirty="0">
                <a:solidFill>
                  <a:srgbClr val="221F1F"/>
                </a:solidFill>
                <a:latin typeface="Century Gothic"/>
                <a:cs typeface="Century Gothic"/>
              </a:rPr>
              <a:t> </a:t>
            </a:r>
            <a:r>
              <a:rPr sz="1100" dirty="0">
                <a:solidFill>
                  <a:srgbClr val="221F1F"/>
                </a:solidFill>
                <a:latin typeface="Century Gothic"/>
                <a:cs typeface="Century Gothic"/>
              </a:rPr>
              <a:t>issue</a:t>
            </a:r>
            <a:r>
              <a:rPr sz="1100" spc="-45" dirty="0">
                <a:solidFill>
                  <a:srgbClr val="221F1F"/>
                </a:solidFill>
                <a:latin typeface="Century Gothic"/>
                <a:cs typeface="Century Gothic"/>
              </a:rPr>
              <a:t> </a:t>
            </a:r>
            <a:r>
              <a:rPr sz="1100" spc="-20" dirty="0">
                <a:solidFill>
                  <a:srgbClr val="221F1F"/>
                </a:solidFill>
                <a:latin typeface="Century Gothic"/>
                <a:cs typeface="Century Gothic"/>
              </a:rPr>
              <a:t>that </a:t>
            </a:r>
            <a:r>
              <a:rPr sz="1100" dirty="0">
                <a:solidFill>
                  <a:srgbClr val="221F1F"/>
                </a:solidFill>
                <a:latin typeface="Century Gothic"/>
                <a:cs typeface="Century Gothic"/>
              </a:rPr>
              <a:t>affect</a:t>
            </a:r>
            <a:r>
              <a:rPr sz="1100" spc="-35" dirty="0">
                <a:solidFill>
                  <a:srgbClr val="221F1F"/>
                </a:solidFill>
                <a:latin typeface="Century Gothic"/>
                <a:cs typeface="Century Gothic"/>
              </a:rPr>
              <a:t> </a:t>
            </a:r>
            <a:r>
              <a:rPr sz="1100" dirty="0">
                <a:solidFill>
                  <a:srgbClr val="221F1F"/>
                </a:solidFill>
                <a:latin typeface="Century Gothic"/>
                <a:cs typeface="Century Gothic"/>
              </a:rPr>
              <a:t>your</a:t>
            </a:r>
            <a:r>
              <a:rPr sz="1100" spc="-40" dirty="0">
                <a:solidFill>
                  <a:srgbClr val="221F1F"/>
                </a:solidFill>
                <a:latin typeface="Century Gothic"/>
                <a:cs typeface="Century Gothic"/>
              </a:rPr>
              <a:t> </a:t>
            </a:r>
            <a:r>
              <a:rPr sz="1100" dirty="0">
                <a:solidFill>
                  <a:srgbClr val="221F1F"/>
                </a:solidFill>
                <a:latin typeface="Century Gothic"/>
                <a:cs typeface="Century Gothic"/>
              </a:rPr>
              <a:t>oral</a:t>
            </a:r>
            <a:r>
              <a:rPr sz="1100" spc="-20" dirty="0">
                <a:solidFill>
                  <a:srgbClr val="221F1F"/>
                </a:solidFill>
                <a:latin typeface="Century Gothic"/>
                <a:cs typeface="Century Gothic"/>
              </a:rPr>
              <a:t> </a:t>
            </a:r>
            <a:r>
              <a:rPr sz="1100" dirty="0">
                <a:solidFill>
                  <a:srgbClr val="221F1F"/>
                </a:solidFill>
                <a:latin typeface="Century Gothic"/>
                <a:cs typeface="Century Gothic"/>
              </a:rPr>
              <a:t>health</a:t>
            </a:r>
            <a:r>
              <a:rPr sz="1100" spc="-25" dirty="0">
                <a:solidFill>
                  <a:srgbClr val="221F1F"/>
                </a:solidFill>
                <a:latin typeface="Century Gothic"/>
                <a:cs typeface="Century Gothic"/>
              </a:rPr>
              <a:t> </a:t>
            </a:r>
            <a:r>
              <a:rPr sz="1100" dirty="0">
                <a:solidFill>
                  <a:srgbClr val="221F1F"/>
                </a:solidFill>
                <a:latin typeface="Century Gothic"/>
                <a:cs typeface="Century Gothic"/>
              </a:rPr>
              <a:t>and</a:t>
            </a:r>
            <a:r>
              <a:rPr sz="1100" spc="-30" dirty="0">
                <a:solidFill>
                  <a:srgbClr val="221F1F"/>
                </a:solidFill>
                <a:latin typeface="Century Gothic"/>
                <a:cs typeface="Century Gothic"/>
              </a:rPr>
              <a:t> </a:t>
            </a:r>
            <a:r>
              <a:rPr sz="1100" dirty="0">
                <a:solidFill>
                  <a:srgbClr val="221F1F"/>
                </a:solidFill>
                <a:latin typeface="Century Gothic"/>
                <a:cs typeface="Century Gothic"/>
              </a:rPr>
              <a:t>your</a:t>
            </a:r>
            <a:r>
              <a:rPr sz="1100" spc="-30" dirty="0">
                <a:solidFill>
                  <a:srgbClr val="221F1F"/>
                </a:solidFill>
                <a:latin typeface="Century Gothic"/>
                <a:cs typeface="Century Gothic"/>
              </a:rPr>
              <a:t> </a:t>
            </a:r>
            <a:r>
              <a:rPr sz="1100" dirty="0">
                <a:solidFill>
                  <a:srgbClr val="221F1F"/>
                </a:solidFill>
                <a:latin typeface="Century Gothic"/>
                <a:cs typeface="Century Gothic"/>
              </a:rPr>
              <a:t>overall</a:t>
            </a:r>
            <a:r>
              <a:rPr sz="1100" spc="-60" dirty="0">
                <a:solidFill>
                  <a:srgbClr val="221F1F"/>
                </a:solidFill>
                <a:latin typeface="Century Gothic"/>
                <a:cs typeface="Century Gothic"/>
              </a:rPr>
              <a:t> </a:t>
            </a:r>
            <a:r>
              <a:rPr sz="1100" dirty="0">
                <a:solidFill>
                  <a:srgbClr val="221F1F"/>
                </a:solidFill>
                <a:latin typeface="Century Gothic"/>
                <a:cs typeface="Century Gothic"/>
              </a:rPr>
              <a:t>wellness</a:t>
            </a:r>
            <a:r>
              <a:rPr sz="1100" spc="-25" dirty="0">
                <a:solidFill>
                  <a:srgbClr val="221F1F"/>
                </a:solidFill>
                <a:latin typeface="Century Gothic"/>
                <a:cs typeface="Century Gothic"/>
              </a:rPr>
              <a:t> </a:t>
            </a:r>
            <a:r>
              <a:rPr sz="1100" spc="-50" dirty="0">
                <a:solidFill>
                  <a:srgbClr val="221F1F"/>
                </a:solidFill>
                <a:latin typeface="Century Gothic"/>
                <a:cs typeface="Century Gothic"/>
              </a:rPr>
              <a:t>– </a:t>
            </a:r>
            <a:r>
              <a:rPr sz="1100" dirty="0">
                <a:solidFill>
                  <a:srgbClr val="221F1F"/>
                </a:solidFill>
                <a:latin typeface="Century Gothic"/>
                <a:cs typeface="Century Gothic"/>
              </a:rPr>
              <a:t>such</a:t>
            </a:r>
            <a:r>
              <a:rPr sz="1100" spc="-40" dirty="0">
                <a:solidFill>
                  <a:srgbClr val="221F1F"/>
                </a:solidFill>
                <a:latin typeface="Century Gothic"/>
                <a:cs typeface="Century Gothic"/>
              </a:rPr>
              <a:t> </a:t>
            </a:r>
            <a:r>
              <a:rPr sz="1100" dirty="0">
                <a:solidFill>
                  <a:srgbClr val="221F1F"/>
                </a:solidFill>
                <a:latin typeface="Century Gothic"/>
                <a:cs typeface="Century Gothic"/>
              </a:rPr>
              <a:t>as</a:t>
            </a:r>
            <a:r>
              <a:rPr sz="1100" spc="-25" dirty="0">
                <a:solidFill>
                  <a:srgbClr val="221F1F"/>
                </a:solidFill>
                <a:latin typeface="Century Gothic"/>
                <a:cs typeface="Century Gothic"/>
              </a:rPr>
              <a:t> </a:t>
            </a:r>
            <a:r>
              <a:rPr sz="1100" dirty="0">
                <a:solidFill>
                  <a:srgbClr val="221F1F"/>
                </a:solidFill>
                <a:latin typeface="Century Gothic"/>
                <a:cs typeface="Century Gothic"/>
              </a:rPr>
              <a:t>fear</a:t>
            </a:r>
            <a:r>
              <a:rPr sz="1100" spc="-35" dirty="0">
                <a:solidFill>
                  <a:srgbClr val="221F1F"/>
                </a:solidFill>
                <a:latin typeface="Century Gothic"/>
                <a:cs typeface="Century Gothic"/>
              </a:rPr>
              <a:t> </a:t>
            </a:r>
            <a:r>
              <a:rPr sz="1100" dirty="0">
                <a:solidFill>
                  <a:srgbClr val="221F1F"/>
                </a:solidFill>
                <a:latin typeface="Century Gothic"/>
                <a:cs typeface="Century Gothic"/>
              </a:rPr>
              <a:t>of</a:t>
            </a:r>
            <a:r>
              <a:rPr sz="1100" spc="-10" dirty="0">
                <a:solidFill>
                  <a:srgbClr val="221F1F"/>
                </a:solidFill>
                <a:latin typeface="Century Gothic"/>
                <a:cs typeface="Century Gothic"/>
              </a:rPr>
              <a:t> </a:t>
            </a:r>
            <a:r>
              <a:rPr sz="1100" dirty="0">
                <a:solidFill>
                  <a:srgbClr val="221F1F"/>
                </a:solidFill>
                <a:latin typeface="Century Gothic"/>
                <a:cs typeface="Century Gothic"/>
              </a:rPr>
              <a:t>going</a:t>
            </a:r>
            <a:r>
              <a:rPr sz="1100" spc="-30" dirty="0">
                <a:solidFill>
                  <a:srgbClr val="221F1F"/>
                </a:solidFill>
                <a:latin typeface="Century Gothic"/>
                <a:cs typeface="Century Gothic"/>
              </a:rPr>
              <a:t> </a:t>
            </a:r>
            <a:r>
              <a:rPr sz="1100" dirty="0">
                <a:solidFill>
                  <a:srgbClr val="221F1F"/>
                </a:solidFill>
                <a:latin typeface="Century Gothic"/>
                <a:cs typeface="Century Gothic"/>
              </a:rPr>
              <a:t>to</a:t>
            </a:r>
            <a:r>
              <a:rPr sz="1100" spc="-10" dirty="0">
                <a:solidFill>
                  <a:srgbClr val="221F1F"/>
                </a:solidFill>
                <a:latin typeface="Century Gothic"/>
                <a:cs typeface="Century Gothic"/>
              </a:rPr>
              <a:t> </a:t>
            </a:r>
            <a:r>
              <a:rPr sz="1100" dirty="0">
                <a:solidFill>
                  <a:srgbClr val="221F1F"/>
                </a:solidFill>
                <a:latin typeface="Century Gothic"/>
                <a:cs typeface="Century Gothic"/>
              </a:rPr>
              <a:t>the</a:t>
            </a:r>
            <a:r>
              <a:rPr sz="1100" spc="-15" dirty="0">
                <a:solidFill>
                  <a:srgbClr val="221F1F"/>
                </a:solidFill>
                <a:latin typeface="Century Gothic"/>
                <a:cs typeface="Century Gothic"/>
              </a:rPr>
              <a:t> </a:t>
            </a:r>
            <a:r>
              <a:rPr sz="1100" dirty="0">
                <a:solidFill>
                  <a:srgbClr val="221F1F"/>
                </a:solidFill>
                <a:latin typeface="Century Gothic"/>
                <a:cs typeface="Century Gothic"/>
              </a:rPr>
              <a:t>dentist.</a:t>
            </a:r>
            <a:r>
              <a:rPr sz="1100" spc="-35" dirty="0">
                <a:solidFill>
                  <a:srgbClr val="221F1F"/>
                </a:solidFill>
                <a:latin typeface="Century Gothic"/>
                <a:cs typeface="Century Gothic"/>
              </a:rPr>
              <a:t> </a:t>
            </a:r>
            <a:r>
              <a:rPr sz="1100" dirty="0">
                <a:solidFill>
                  <a:srgbClr val="221F1F"/>
                </a:solidFill>
                <a:latin typeface="Century Gothic"/>
                <a:cs typeface="Century Gothic"/>
              </a:rPr>
              <a:t>Or</a:t>
            </a:r>
            <a:r>
              <a:rPr sz="1100" spc="-35" dirty="0">
                <a:solidFill>
                  <a:srgbClr val="221F1F"/>
                </a:solidFill>
                <a:latin typeface="Century Gothic"/>
                <a:cs typeface="Century Gothic"/>
              </a:rPr>
              <a:t> </a:t>
            </a:r>
            <a:r>
              <a:rPr sz="1100" dirty="0">
                <a:solidFill>
                  <a:srgbClr val="221F1F"/>
                </a:solidFill>
                <a:latin typeface="Century Gothic"/>
                <a:cs typeface="Century Gothic"/>
              </a:rPr>
              <a:t>the</a:t>
            </a:r>
            <a:r>
              <a:rPr sz="1100" spc="-15" dirty="0">
                <a:solidFill>
                  <a:srgbClr val="221F1F"/>
                </a:solidFill>
                <a:latin typeface="Century Gothic"/>
                <a:cs typeface="Century Gothic"/>
              </a:rPr>
              <a:t> </a:t>
            </a:r>
            <a:r>
              <a:rPr sz="1100" dirty="0">
                <a:solidFill>
                  <a:srgbClr val="221F1F"/>
                </a:solidFill>
                <a:latin typeface="Century Gothic"/>
                <a:cs typeface="Century Gothic"/>
              </a:rPr>
              <a:t>impact</a:t>
            </a:r>
            <a:r>
              <a:rPr sz="1100" spc="-30" dirty="0">
                <a:solidFill>
                  <a:srgbClr val="221F1F"/>
                </a:solidFill>
                <a:latin typeface="Century Gothic"/>
                <a:cs typeface="Century Gothic"/>
              </a:rPr>
              <a:t> </a:t>
            </a:r>
            <a:r>
              <a:rPr sz="1100" spc="-25" dirty="0">
                <a:solidFill>
                  <a:srgbClr val="221F1F"/>
                </a:solidFill>
                <a:latin typeface="Century Gothic"/>
                <a:cs typeface="Century Gothic"/>
              </a:rPr>
              <a:t>of </a:t>
            </a:r>
            <a:r>
              <a:rPr sz="1100" dirty="0">
                <a:solidFill>
                  <a:srgbClr val="221F1F"/>
                </a:solidFill>
                <a:latin typeface="Century Gothic"/>
                <a:cs typeface="Century Gothic"/>
              </a:rPr>
              <a:t>stress</a:t>
            </a:r>
            <a:r>
              <a:rPr sz="1100" spc="-50" dirty="0">
                <a:solidFill>
                  <a:srgbClr val="221F1F"/>
                </a:solidFill>
                <a:latin typeface="Century Gothic"/>
                <a:cs typeface="Century Gothic"/>
              </a:rPr>
              <a:t> </a:t>
            </a:r>
            <a:r>
              <a:rPr sz="1100" dirty="0">
                <a:solidFill>
                  <a:srgbClr val="221F1F"/>
                </a:solidFill>
                <a:latin typeface="Century Gothic"/>
                <a:cs typeface="Century Gothic"/>
              </a:rPr>
              <a:t>or</a:t>
            </a:r>
            <a:r>
              <a:rPr sz="1100" spc="-30" dirty="0">
                <a:solidFill>
                  <a:srgbClr val="221F1F"/>
                </a:solidFill>
                <a:latin typeface="Century Gothic"/>
                <a:cs typeface="Century Gothic"/>
              </a:rPr>
              <a:t> </a:t>
            </a:r>
            <a:r>
              <a:rPr sz="1100" dirty="0">
                <a:solidFill>
                  <a:srgbClr val="221F1F"/>
                </a:solidFill>
                <a:latin typeface="Century Gothic"/>
                <a:cs typeface="Century Gothic"/>
              </a:rPr>
              <a:t>tobacco</a:t>
            </a:r>
            <a:r>
              <a:rPr sz="1100" spc="-30" dirty="0">
                <a:solidFill>
                  <a:srgbClr val="221F1F"/>
                </a:solidFill>
                <a:latin typeface="Century Gothic"/>
                <a:cs typeface="Century Gothic"/>
              </a:rPr>
              <a:t> </a:t>
            </a:r>
            <a:r>
              <a:rPr sz="1100" dirty="0">
                <a:solidFill>
                  <a:srgbClr val="221F1F"/>
                </a:solidFill>
                <a:latin typeface="Century Gothic"/>
                <a:cs typeface="Century Gothic"/>
              </a:rPr>
              <a:t>products.</a:t>
            </a:r>
            <a:r>
              <a:rPr sz="1100" spc="-55" dirty="0">
                <a:solidFill>
                  <a:srgbClr val="221F1F"/>
                </a:solidFill>
                <a:latin typeface="Century Gothic"/>
                <a:cs typeface="Century Gothic"/>
              </a:rPr>
              <a:t> </a:t>
            </a:r>
            <a:r>
              <a:rPr sz="1100" dirty="0">
                <a:solidFill>
                  <a:srgbClr val="221F1F"/>
                </a:solidFill>
                <a:latin typeface="Century Gothic"/>
                <a:cs typeface="Century Gothic"/>
              </a:rPr>
              <a:t>We’ll</a:t>
            </a:r>
            <a:r>
              <a:rPr sz="1100" spc="-10" dirty="0">
                <a:solidFill>
                  <a:srgbClr val="221F1F"/>
                </a:solidFill>
                <a:latin typeface="Century Gothic"/>
                <a:cs typeface="Century Gothic"/>
              </a:rPr>
              <a:t> </a:t>
            </a:r>
            <a:r>
              <a:rPr sz="1100" dirty="0">
                <a:solidFill>
                  <a:srgbClr val="221F1F"/>
                </a:solidFill>
                <a:latin typeface="Century Gothic"/>
                <a:cs typeface="Century Gothic"/>
              </a:rPr>
              <a:t>also</a:t>
            </a:r>
            <a:r>
              <a:rPr sz="1100" spc="-30" dirty="0">
                <a:solidFill>
                  <a:srgbClr val="221F1F"/>
                </a:solidFill>
                <a:latin typeface="Century Gothic"/>
                <a:cs typeface="Century Gothic"/>
              </a:rPr>
              <a:t> </a:t>
            </a:r>
            <a:r>
              <a:rPr sz="1100" dirty="0">
                <a:solidFill>
                  <a:srgbClr val="221F1F"/>
                </a:solidFill>
                <a:latin typeface="Century Gothic"/>
                <a:cs typeface="Century Gothic"/>
              </a:rPr>
              <a:t>give</a:t>
            </a:r>
            <a:r>
              <a:rPr sz="1100" spc="-50" dirty="0">
                <a:solidFill>
                  <a:srgbClr val="221F1F"/>
                </a:solidFill>
                <a:latin typeface="Century Gothic"/>
                <a:cs typeface="Century Gothic"/>
              </a:rPr>
              <a:t> </a:t>
            </a:r>
            <a:r>
              <a:rPr sz="1100" spc="-25" dirty="0">
                <a:solidFill>
                  <a:srgbClr val="221F1F"/>
                </a:solidFill>
                <a:latin typeface="Century Gothic"/>
                <a:cs typeface="Century Gothic"/>
              </a:rPr>
              <a:t>you </a:t>
            </a:r>
            <a:r>
              <a:rPr sz="1100" dirty="0">
                <a:solidFill>
                  <a:srgbClr val="221F1F"/>
                </a:solidFill>
                <a:latin typeface="Century Gothic"/>
                <a:cs typeface="Century Gothic"/>
              </a:rPr>
              <a:t>guidance</a:t>
            </a:r>
            <a:r>
              <a:rPr sz="1100" spc="-70" dirty="0">
                <a:solidFill>
                  <a:srgbClr val="221F1F"/>
                </a:solidFill>
                <a:latin typeface="Century Gothic"/>
                <a:cs typeface="Century Gothic"/>
              </a:rPr>
              <a:t> </a:t>
            </a:r>
            <a:r>
              <a:rPr sz="1100" dirty="0">
                <a:solidFill>
                  <a:srgbClr val="221F1F"/>
                </a:solidFill>
                <a:latin typeface="Century Gothic"/>
                <a:cs typeface="Century Gothic"/>
              </a:rPr>
              <a:t>on</a:t>
            </a:r>
            <a:r>
              <a:rPr sz="1100" spc="-20" dirty="0">
                <a:solidFill>
                  <a:srgbClr val="221F1F"/>
                </a:solidFill>
                <a:latin typeface="Century Gothic"/>
                <a:cs typeface="Century Gothic"/>
              </a:rPr>
              <a:t> </a:t>
            </a:r>
            <a:r>
              <a:rPr sz="1100" dirty="0">
                <a:solidFill>
                  <a:srgbClr val="221F1F"/>
                </a:solidFill>
                <a:latin typeface="Century Gothic"/>
                <a:cs typeface="Century Gothic"/>
              </a:rPr>
              <a:t>how</a:t>
            </a:r>
            <a:r>
              <a:rPr sz="1100" spc="-15" dirty="0">
                <a:solidFill>
                  <a:srgbClr val="221F1F"/>
                </a:solidFill>
                <a:latin typeface="Century Gothic"/>
                <a:cs typeface="Century Gothic"/>
              </a:rPr>
              <a:t> </a:t>
            </a:r>
            <a:r>
              <a:rPr sz="1100" dirty="0">
                <a:solidFill>
                  <a:srgbClr val="221F1F"/>
                </a:solidFill>
                <a:latin typeface="Century Gothic"/>
                <a:cs typeface="Century Gothic"/>
              </a:rPr>
              <a:t>to</a:t>
            </a:r>
            <a:r>
              <a:rPr sz="1100" spc="-25" dirty="0">
                <a:solidFill>
                  <a:srgbClr val="221F1F"/>
                </a:solidFill>
                <a:latin typeface="Century Gothic"/>
                <a:cs typeface="Century Gothic"/>
              </a:rPr>
              <a:t> </a:t>
            </a:r>
            <a:r>
              <a:rPr sz="1100" dirty="0">
                <a:solidFill>
                  <a:srgbClr val="221F1F"/>
                </a:solidFill>
                <a:latin typeface="Century Gothic"/>
                <a:cs typeface="Century Gothic"/>
              </a:rPr>
              <a:t>overcome</a:t>
            </a:r>
            <a:r>
              <a:rPr sz="1100" spc="-45" dirty="0">
                <a:solidFill>
                  <a:srgbClr val="221F1F"/>
                </a:solidFill>
                <a:latin typeface="Century Gothic"/>
                <a:cs typeface="Century Gothic"/>
              </a:rPr>
              <a:t> </a:t>
            </a:r>
            <a:r>
              <a:rPr sz="1100" dirty="0">
                <a:solidFill>
                  <a:srgbClr val="221F1F"/>
                </a:solidFill>
                <a:latin typeface="Century Gothic"/>
                <a:cs typeface="Century Gothic"/>
              </a:rPr>
              <a:t>these</a:t>
            </a:r>
            <a:r>
              <a:rPr sz="1100" spc="-35" dirty="0">
                <a:solidFill>
                  <a:srgbClr val="221F1F"/>
                </a:solidFill>
                <a:latin typeface="Century Gothic"/>
                <a:cs typeface="Century Gothic"/>
              </a:rPr>
              <a:t> </a:t>
            </a:r>
            <a:r>
              <a:rPr sz="1100" spc="-10" dirty="0">
                <a:solidFill>
                  <a:srgbClr val="221F1F"/>
                </a:solidFill>
                <a:latin typeface="Century Gothic"/>
                <a:cs typeface="Century Gothic"/>
              </a:rPr>
              <a:t>behaviors.</a:t>
            </a:r>
            <a:endParaRPr sz="1100">
              <a:latin typeface="Century Gothic"/>
              <a:cs typeface="Century Gothic"/>
            </a:endParaRPr>
          </a:p>
        </p:txBody>
      </p:sp>
      <p:sp>
        <p:nvSpPr>
          <p:cNvPr id="16" name="object 16"/>
          <p:cNvSpPr txBox="1"/>
          <p:nvPr/>
        </p:nvSpPr>
        <p:spPr>
          <a:xfrm>
            <a:off x="944676" y="3533647"/>
            <a:ext cx="5884545" cy="391160"/>
          </a:xfrm>
          <a:prstGeom prst="rect">
            <a:avLst/>
          </a:prstGeom>
        </p:spPr>
        <p:txBody>
          <a:bodyPr vert="horz" wrap="square" lIns="0" tIns="12700" rIns="0" bIns="0" rtlCol="0">
            <a:spAutoFit/>
          </a:bodyPr>
          <a:lstStyle/>
          <a:p>
            <a:pPr marL="1251585" marR="5080" indent="-1239520">
              <a:lnSpc>
                <a:spcPct val="100000"/>
              </a:lnSpc>
              <a:spcBef>
                <a:spcPts val="100"/>
              </a:spcBef>
            </a:pPr>
            <a:r>
              <a:rPr sz="1200" b="1" dirty="0">
                <a:latin typeface="Century Gothic"/>
                <a:cs typeface="Century Gothic"/>
              </a:rPr>
              <a:t>Get</a:t>
            </a:r>
            <a:r>
              <a:rPr sz="1200" b="1" spc="-20" dirty="0">
                <a:latin typeface="Century Gothic"/>
                <a:cs typeface="Century Gothic"/>
              </a:rPr>
              <a:t> </a:t>
            </a:r>
            <a:r>
              <a:rPr sz="1200" b="1" dirty="0">
                <a:latin typeface="Century Gothic"/>
                <a:cs typeface="Century Gothic"/>
              </a:rPr>
              <a:t>the</a:t>
            </a:r>
            <a:r>
              <a:rPr sz="1200" b="1" spc="-5" dirty="0">
                <a:latin typeface="Century Gothic"/>
                <a:cs typeface="Century Gothic"/>
              </a:rPr>
              <a:t> </a:t>
            </a:r>
            <a:r>
              <a:rPr sz="1200" b="1" dirty="0">
                <a:latin typeface="Century Gothic"/>
                <a:cs typeface="Century Gothic"/>
              </a:rPr>
              <a:t>dental</a:t>
            </a:r>
            <a:r>
              <a:rPr sz="1200" b="1" spc="-30" dirty="0">
                <a:latin typeface="Century Gothic"/>
                <a:cs typeface="Century Gothic"/>
              </a:rPr>
              <a:t> </a:t>
            </a:r>
            <a:r>
              <a:rPr sz="1200" b="1" dirty="0">
                <a:latin typeface="Century Gothic"/>
                <a:cs typeface="Century Gothic"/>
              </a:rPr>
              <a:t>services</a:t>
            </a:r>
            <a:r>
              <a:rPr sz="1200" b="1" spc="-30" dirty="0">
                <a:latin typeface="Century Gothic"/>
                <a:cs typeface="Century Gothic"/>
              </a:rPr>
              <a:t> </a:t>
            </a:r>
            <a:r>
              <a:rPr sz="1200" b="1" dirty="0">
                <a:latin typeface="Century Gothic"/>
                <a:cs typeface="Century Gothic"/>
              </a:rPr>
              <a:t>you</a:t>
            </a:r>
            <a:r>
              <a:rPr sz="1200" b="1" spc="-15" dirty="0">
                <a:latin typeface="Century Gothic"/>
                <a:cs typeface="Century Gothic"/>
              </a:rPr>
              <a:t> </a:t>
            </a:r>
            <a:r>
              <a:rPr sz="1200" b="1" dirty="0">
                <a:latin typeface="Century Gothic"/>
                <a:cs typeface="Century Gothic"/>
              </a:rPr>
              <a:t>need</a:t>
            </a:r>
            <a:r>
              <a:rPr sz="1200" b="1" spc="-30" dirty="0">
                <a:latin typeface="Century Gothic"/>
                <a:cs typeface="Century Gothic"/>
              </a:rPr>
              <a:t> </a:t>
            </a:r>
            <a:r>
              <a:rPr sz="1200" b="1" dirty="0">
                <a:latin typeface="Century Gothic"/>
                <a:cs typeface="Century Gothic"/>
              </a:rPr>
              <a:t>for</a:t>
            </a:r>
            <a:r>
              <a:rPr sz="1200" b="1" spc="-5" dirty="0">
                <a:latin typeface="Century Gothic"/>
                <a:cs typeface="Century Gothic"/>
              </a:rPr>
              <a:t> </a:t>
            </a:r>
            <a:r>
              <a:rPr sz="1200" b="1" dirty="0">
                <a:latin typeface="Century Gothic"/>
                <a:cs typeface="Century Gothic"/>
              </a:rPr>
              <a:t>your</a:t>
            </a:r>
            <a:r>
              <a:rPr sz="1200" b="1" spc="-15" dirty="0">
                <a:latin typeface="Century Gothic"/>
                <a:cs typeface="Century Gothic"/>
              </a:rPr>
              <a:t> </a:t>
            </a:r>
            <a:r>
              <a:rPr sz="1200" b="1" dirty="0">
                <a:latin typeface="Century Gothic"/>
                <a:cs typeface="Century Gothic"/>
              </a:rPr>
              <a:t>medical</a:t>
            </a:r>
            <a:r>
              <a:rPr sz="1200" b="1" spc="-40" dirty="0">
                <a:latin typeface="Century Gothic"/>
                <a:cs typeface="Century Gothic"/>
              </a:rPr>
              <a:t> </a:t>
            </a:r>
            <a:r>
              <a:rPr sz="1200" b="1" dirty="0">
                <a:latin typeface="Century Gothic"/>
                <a:cs typeface="Century Gothic"/>
              </a:rPr>
              <a:t>condition.</a:t>
            </a:r>
            <a:r>
              <a:rPr sz="1200" b="1" spc="-15" dirty="0">
                <a:latin typeface="Century Gothic"/>
                <a:cs typeface="Century Gothic"/>
              </a:rPr>
              <a:t> </a:t>
            </a:r>
            <a:r>
              <a:rPr sz="1200" b="1" dirty="0">
                <a:latin typeface="Century Gothic"/>
                <a:cs typeface="Century Gothic"/>
              </a:rPr>
              <a:t>Enroll</a:t>
            </a:r>
            <a:r>
              <a:rPr sz="1200" b="1" spc="-15" dirty="0">
                <a:latin typeface="Century Gothic"/>
                <a:cs typeface="Century Gothic"/>
              </a:rPr>
              <a:t> </a:t>
            </a:r>
            <a:r>
              <a:rPr sz="1200" b="1" dirty="0">
                <a:latin typeface="Century Gothic"/>
                <a:cs typeface="Century Gothic"/>
              </a:rPr>
              <a:t>in</a:t>
            </a:r>
            <a:r>
              <a:rPr sz="1200" b="1" spc="-5" dirty="0">
                <a:latin typeface="Century Gothic"/>
                <a:cs typeface="Century Gothic"/>
              </a:rPr>
              <a:t> </a:t>
            </a:r>
            <a:r>
              <a:rPr sz="1200" b="1" dirty="0">
                <a:latin typeface="Century Gothic"/>
                <a:cs typeface="Century Gothic"/>
              </a:rPr>
              <a:t>the</a:t>
            </a:r>
            <a:r>
              <a:rPr sz="1200" b="1" spc="-15" dirty="0">
                <a:latin typeface="Century Gothic"/>
                <a:cs typeface="Century Gothic"/>
              </a:rPr>
              <a:t> </a:t>
            </a:r>
            <a:r>
              <a:rPr sz="1200" b="1" spc="-10" dirty="0">
                <a:latin typeface="Century Gothic"/>
                <a:cs typeface="Century Gothic"/>
              </a:rPr>
              <a:t>Cigna </a:t>
            </a:r>
            <a:r>
              <a:rPr sz="1200" b="1" dirty="0">
                <a:latin typeface="Century Gothic"/>
                <a:cs typeface="Century Gothic"/>
              </a:rPr>
              <a:t>Dental</a:t>
            </a:r>
            <a:r>
              <a:rPr sz="1200" b="1" spc="-25" dirty="0">
                <a:latin typeface="Century Gothic"/>
                <a:cs typeface="Century Gothic"/>
              </a:rPr>
              <a:t> </a:t>
            </a:r>
            <a:r>
              <a:rPr sz="1200" b="1" dirty="0">
                <a:latin typeface="Century Gothic"/>
                <a:cs typeface="Century Gothic"/>
              </a:rPr>
              <a:t>Oral</a:t>
            </a:r>
            <a:r>
              <a:rPr sz="1200" b="1" spc="-20" dirty="0">
                <a:latin typeface="Century Gothic"/>
                <a:cs typeface="Century Gothic"/>
              </a:rPr>
              <a:t> </a:t>
            </a:r>
            <a:r>
              <a:rPr sz="1200" b="1" dirty="0">
                <a:latin typeface="Century Gothic"/>
                <a:cs typeface="Century Gothic"/>
              </a:rPr>
              <a:t>Health</a:t>
            </a:r>
            <a:r>
              <a:rPr sz="1200" b="1" spc="-20" dirty="0">
                <a:latin typeface="Century Gothic"/>
                <a:cs typeface="Century Gothic"/>
              </a:rPr>
              <a:t> </a:t>
            </a:r>
            <a:r>
              <a:rPr sz="1200" b="1" dirty="0">
                <a:latin typeface="Century Gothic"/>
                <a:cs typeface="Century Gothic"/>
              </a:rPr>
              <a:t>Integration</a:t>
            </a:r>
            <a:r>
              <a:rPr sz="1200" b="1" spc="-20" dirty="0">
                <a:latin typeface="Century Gothic"/>
                <a:cs typeface="Century Gothic"/>
              </a:rPr>
              <a:t> </a:t>
            </a:r>
            <a:r>
              <a:rPr sz="1200" b="1" dirty="0">
                <a:latin typeface="Century Gothic"/>
                <a:cs typeface="Century Gothic"/>
              </a:rPr>
              <a:t>Program</a:t>
            </a:r>
            <a:r>
              <a:rPr sz="1200" b="1" spc="-30" dirty="0">
                <a:latin typeface="Century Gothic"/>
                <a:cs typeface="Century Gothic"/>
              </a:rPr>
              <a:t> </a:t>
            </a:r>
            <a:r>
              <a:rPr sz="1200" b="1" spc="-10" dirty="0">
                <a:latin typeface="Century Gothic"/>
                <a:cs typeface="Century Gothic"/>
              </a:rPr>
              <a:t>today.</a:t>
            </a:r>
            <a:endParaRPr sz="1200">
              <a:latin typeface="Century Gothic"/>
              <a:cs typeface="Century Gothic"/>
            </a:endParaRPr>
          </a:p>
        </p:txBody>
      </p:sp>
      <p:sp>
        <p:nvSpPr>
          <p:cNvPr id="17" name="object 17"/>
          <p:cNvSpPr txBox="1"/>
          <p:nvPr/>
        </p:nvSpPr>
        <p:spPr>
          <a:xfrm>
            <a:off x="293319" y="209803"/>
            <a:ext cx="566991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Cigna</a:t>
            </a:r>
            <a:r>
              <a:rPr sz="2000" spc="-20" dirty="0">
                <a:latin typeface="Century Gothic"/>
                <a:cs typeface="Century Gothic"/>
              </a:rPr>
              <a:t> </a:t>
            </a:r>
            <a:r>
              <a:rPr sz="2000" dirty="0">
                <a:latin typeface="Century Gothic"/>
                <a:cs typeface="Century Gothic"/>
              </a:rPr>
              <a:t>Dental</a:t>
            </a:r>
            <a:r>
              <a:rPr sz="2000" spc="-55" dirty="0">
                <a:latin typeface="Century Gothic"/>
                <a:cs typeface="Century Gothic"/>
              </a:rPr>
              <a:t> </a:t>
            </a:r>
            <a:r>
              <a:rPr sz="2000" dirty="0">
                <a:latin typeface="Century Gothic"/>
                <a:cs typeface="Century Gothic"/>
              </a:rPr>
              <a:t>Oral</a:t>
            </a:r>
            <a:r>
              <a:rPr sz="2000" spc="-20" dirty="0">
                <a:latin typeface="Century Gothic"/>
                <a:cs typeface="Century Gothic"/>
              </a:rPr>
              <a:t> </a:t>
            </a:r>
            <a:r>
              <a:rPr sz="2000" dirty="0">
                <a:latin typeface="Century Gothic"/>
                <a:cs typeface="Century Gothic"/>
              </a:rPr>
              <a:t>Health</a:t>
            </a:r>
            <a:r>
              <a:rPr sz="2000" spc="-60" dirty="0">
                <a:latin typeface="Century Gothic"/>
                <a:cs typeface="Century Gothic"/>
              </a:rPr>
              <a:t> </a:t>
            </a:r>
            <a:r>
              <a:rPr sz="2000" dirty="0">
                <a:latin typeface="Century Gothic"/>
                <a:cs typeface="Century Gothic"/>
              </a:rPr>
              <a:t>Integration</a:t>
            </a:r>
            <a:r>
              <a:rPr sz="2000" spc="-35" dirty="0">
                <a:latin typeface="Century Gothic"/>
                <a:cs typeface="Century Gothic"/>
              </a:rPr>
              <a:t> </a:t>
            </a:r>
            <a:r>
              <a:rPr sz="2000" spc="-10" dirty="0">
                <a:latin typeface="Century Gothic"/>
                <a:cs typeface="Century Gothic"/>
              </a:rPr>
              <a:t>Program</a:t>
            </a:r>
            <a:endParaRPr sz="2000">
              <a:latin typeface="Century Gothic"/>
              <a:cs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3319" y="209803"/>
            <a:ext cx="566991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Cigna</a:t>
            </a:r>
            <a:r>
              <a:rPr sz="2000" spc="-20" dirty="0">
                <a:latin typeface="Century Gothic"/>
                <a:cs typeface="Century Gothic"/>
              </a:rPr>
              <a:t> </a:t>
            </a:r>
            <a:r>
              <a:rPr sz="2000" dirty="0">
                <a:latin typeface="Century Gothic"/>
                <a:cs typeface="Century Gothic"/>
              </a:rPr>
              <a:t>Dental</a:t>
            </a:r>
            <a:r>
              <a:rPr sz="2000" spc="-55" dirty="0">
                <a:latin typeface="Century Gothic"/>
                <a:cs typeface="Century Gothic"/>
              </a:rPr>
              <a:t> </a:t>
            </a:r>
            <a:r>
              <a:rPr sz="2000" dirty="0">
                <a:latin typeface="Century Gothic"/>
                <a:cs typeface="Century Gothic"/>
              </a:rPr>
              <a:t>Oral</a:t>
            </a:r>
            <a:r>
              <a:rPr sz="2000" spc="-20" dirty="0">
                <a:latin typeface="Century Gothic"/>
                <a:cs typeface="Century Gothic"/>
              </a:rPr>
              <a:t> </a:t>
            </a:r>
            <a:r>
              <a:rPr sz="2000" dirty="0">
                <a:latin typeface="Century Gothic"/>
                <a:cs typeface="Century Gothic"/>
              </a:rPr>
              <a:t>Health</a:t>
            </a:r>
            <a:r>
              <a:rPr sz="2000" spc="-60" dirty="0">
                <a:latin typeface="Century Gothic"/>
                <a:cs typeface="Century Gothic"/>
              </a:rPr>
              <a:t> </a:t>
            </a:r>
            <a:r>
              <a:rPr sz="2000" dirty="0">
                <a:latin typeface="Century Gothic"/>
                <a:cs typeface="Century Gothic"/>
              </a:rPr>
              <a:t>Integration</a:t>
            </a:r>
            <a:r>
              <a:rPr sz="2000" spc="-35" dirty="0">
                <a:latin typeface="Century Gothic"/>
                <a:cs typeface="Century Gothic"/>
              </a:rPr>
              <a:t> </a:t>
            </a:r>
            <a:r>
              <a:rPr sz="2000" spc="-10" dirty="0">
                <a:latin typeface="Century Gothic"/>
                <a:cs typeface="Century Gothic"/>
              </a:rPr>
              <a:t>Program</a:t>
            </a:r>
            <a:endParaRPr sz="2000">
              <a:latin typeface="Century Gothic"/>
              <a:cs typeface="Century Gothic"/>
            </a:endParaRPr>
          </a:p>
        </p:txBody>
      </p:sp>
      <p:sp>
        <p:nvSpPr>
          <p:cNvPr id="3" name="object 3"/>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sp>
        <p:nvSpPr>
          <p:cNvPr id="4" name="object 4"/>
          <p:cNvSpPr/>
          <p:nvPr/>
        </p:nvSpPr>
        <p:spPr>
          <a:xfrm>
            <a:off x="4124896" y="9855707"/>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5" name="object 5"/>
          <p:cNvSpPr txBox="1"/>
          <p:nvPr/>
        </p:nvSpPr>
        <p:spPr>
          <a:xfrm>
            <a:off x="3646932" y="9698735"/>
            <a:ext cx="478155" cy="166071"/>
          </a:xfrm>
          <a:prstGeom prst="rect">
            <a:avLst/>
          </a:prstGeom>
          <a:solidFill>
            <a:srgbClr val="E21D2A"/>
          </a:solidFill>
        </p:spPr>
        <p:txBody>
          <a:bodyPr vert="horz" wrap="square" lIns="0" tIns="12065" rIns="0" bIns="0" rtlCol="0">
            <a:spAutoFit/>
          </a:bodyPr>
          <a:lstStyle/>
          <a:p>
            <a:pPr marL="55880">
              <a:lnSpc>
                <a:spcPct val="100000"/>
              </a:lnSpc>
              <a:spcBef>
                <a:spcPts val="95"/>
              </a:spcBef>
            </a:pPr>
            <a:r>
              <a:rPr sz="1000" u="sng" spc="500" dirty="0">
                <a:solidFill>
                  <a:srgbClr val="FFFFFF"/>
                </a:solidFill>
                <a:uFill>
                  <a:solidFill>
                    <a:srgbClr val="FFFFFF"/>
                  </a:solidFill>
                </a:uFill>
                <a:latin typeface="Century Gothic"/>
                <a:cs typeface="Century Gothic"/>
              </a:rPr>
              <a:t> </a:t>
            </a:r>
            <a:r>
              <a:rPr sz="1000" u="sng" spc="-25" dirty="0">
                <a:solidFill>
                  <a:srgbClr val="FFFFFF"/>
                </a:solidFill>
                <a:uFill>
                  <a:solidFill>
                    <a:srgbClr val="FFFFFF"/>
                  </a:solidFill>
                </a:uFill>
                <a:latin typeface="Century Gothic"/>
                <a:cs typeface="Century Gothic"/>
              </a:rPr>
              <a:t>1</a:t>
            </a:r>
            <a:r>
              <a:rPr lang="en-US" sz="1000" u="sng" spc="-25" dirty="0">
                <a:solidFill>
                  <a:srgbClr val="FFFFFF"/>
                </a:solidFill>
                <a:uFill>
                  <a:solidFill>
                    <a:srgbClr val="FFFFFF"/>
                  </a:solidFill>
                </a:uFill>
                <a:latin typeface="Century Gothic"/>
                <a:cs typeface="Century Gothic"/>
              </a:rPr>
              <a:t>6</a:t>
            </a:r>
            <a:r>
              <a:rPr sz="1000" u="sng" spc="500" dirty="0">
                <a:solidFill>
                  <a:srgbClr val="FFFFFF"/>
                </a:solidFill>
                <a:uFill>
                  <a:solidFill>
                    <a:srgbClr val="FFFFFF"/>
                  </a:solidFill>
                </a:uFill>
                <a:latin typeface="Century Gothic"/>
                <a:cs typeface="Century Gothic"/>
              </a:rPr>
              <a:t> </a:t>
            </a:r>
            <a:endParaRPr sz="1000" dirty="0">
              <a:latin typeface="Century Gothic"/>
              <a:cs typeface="Century Gothic"/>
            </a:endParaRPr>
          </a:p>
        </p:txBody>
      </p:sp>
      <p:sp>
        <p:nvSpPr>
          <p:cNvPr id="6" name="object 6"/>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grpSp>
        <p:nvGrpSpPr>
          <p:cNvPr id="7" name="object 7"/>
          <p:cNvGrpSpPr/>
          <p:nvPr/>
        </p:nvGrpSpPr>
        <p:grpSpPr>
          <a:xfrm>
            <a:off x="4829555" y="48767"/>
            <a:ext cx="2943225" cy="856615"/>
            <a:chOff x="4829555" y="48767"/>
            <a:chExt cx="2943225" cy="856615"/>
          </a:xfrm>
        </p:grpSpPr>
        <p:sp>
          <p:nvSpPr>
            <p:cNvPr id="8" name="object 8"/>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pic>
          <p:nvPicPr>
            <p:cNvPr id="9" name="object 9"/>
            <p:cNvPicPr/>
            <p:nvPr/>
          </p:nvPicPr>
          <p:blipFill>
            <a:blip r:embed="rId2" cstate="print"/>
            <a:stretch>
              <a:fillRect/>
            </a:stretch>
          </p:blipFill>
          <p:spPr>
            <a:xfrm>
              <a:off x="6771132" y="48767"/>
              <a:ext cx="771144" cy="856488"/>
            </a:xfrm>
            <a:prstGeom prst="rect">
              <a:avLst/>
            </a:prstGeom>
          </p:spPr>
        </p:pic>
      </p:grpSp>
      <p:sp>
        <p:nvSpPr>
          <p:cNvPr id="10" name="object 10"/>
          <p:cNvSpPr txBox="1"/>
          <p:nvPr/>
        </p:nvSpPr>
        <p:spPr>
          <a:xfrm>
            <a:off x="380593" y="703325"/>
            <a:ext cx="7075170" cy="696595"/>
          </a:xfrm>
          <a:prstGeom prst="rect">
            <a:avLst/>
          </a:prstGeom>
        </p:spPr>
        <p:txBody>
          <a:bodyPr vert="horz" wrap="square" lIns="0" tIns="12700" rIns="0" bIns="0" rtlCol="0">
            <a:spAutoFit/>
          </a:bodyPr>
          <a:lstStyle/>
          <a:p>
            <a:pPr marL="25400">
              <a:lnSpc>
                <a:spcPct val="100000"/>
              </a:lnSpc>
              <a:spcBef>
                <a:spcPts val="100"/>
              </a:spcBef>
            </a:pPr>
            <a:r>
              <a:rPr sz="1100" b="1" dirty="0">
                <a:latin typeface="Century Gothic"/>
                <a:cs typeface="Century Gothic"/>
              </a:rPr>
              <a:t>What</a:t>
            </a:r>
            <a:r>
              <a:rPr sz="1100" b="1" spc="-35" dirty="0">
                <a:latin typeface="Century Gothic"/>
                <a:cs typeface="Century Gothic"/>
              </a:rPr>
              <a:t> </a:t>
            </a:r>
            <a:r>
              <a:rPr sz="1100" b="1" dirty="0">
                <a:latin typeface="Century Gothic"/>
                <a:cs typeface="Century Gothic"/>
              </a:rPr>
              <a:t>dental</a:t>
            </a:r>
            <a:r>
              <a:rPr sz="1100" b="1" spc="-45" dirty="0">
                <a:latin typeface="Century Gothic"/>
                <a:cs typeface="Century Gothic"/>
              </a:rPr>
              <a:t> </a:t>
            </a:r>
            <a:r>
              <a:rPr sz="1100" b="1" dirty="0">
                <a:latin typeface="Century Gothic"/>
                <a:cs typeface="Century Gothic"/>
              </a:rPr>
              <a:t>services</a:t>
            </a:r>
            <a:r>
              <a:rPr sz="1100" b="1" spc="-30" dirty="0">
                <a:latin typeface="Century Gothic"/>
                <a:cs typeface="Century Gothic"/>
              </a:rPr>
              <a:t> </a:t>
            </a:r>
            <a:r>
              <a:rPr sz="1100" b="1" dirty="0">
                <a:latin typeface="Century Gothic"/>
                <a:cs typeface="Century Gothic"/>
              </a:rPr>
              <a:t>are</a:t>
            </a:r>
            <a:r>
              <a:rPr sz="1100" b="1" spc="-20" dirty="0">
                <a:latin typeface="Century Gothic"/>
                <a:cs typeface="Century Gothic"/>
              </a:rPr>
              <a:t> </a:t>
            </a:r>
            <a:r>
              <a:rPr sz="1100" b="1" dirty="0">
                <a:latin typeface="Century Gothic"/>
                <a:cs typeface="Century Gothic"/>
              </a:rPr>
              <a:t>covered</a:t>
            </a:r>
            <a:r>
              <a:rPr sz="1100" b="1" spc="-40" dirty="0">
                <a:latin typeface="Century Gothic"/>
                <a:cs typeface="Century Gothic"/>
              </a:rPr>
              <a:t> </a:t>
            </a:r>
            <a:r>
              <a:rPr sz="1100" b="1" dirty="0">
                <a:latin typeface="Century Gothic"/>
                <a:cs typeface="Century Gothic"/>
              </a:rPr>
              <a:t>under</a:t>
            </a:r>
            <a:r>
              <a:rPr sz="1100" b="1" spc="-30" dirty="0">
                <a:latin typeface="Century Gothic"/>
                <a:cs typeface="Century Gothic"/>
              </a:rPr>
              <a:t> </a:t>
            </a:r>
            <a:r>
              <a:rPr sz="1100" b="1" dirty="0">
                <a:latin typeface="Century Gothic"/>
                <a:cs typeface="Century Gothic"/>
              </a:rPr>
              <a:t>the</a:t>
            </a:r>
            <a:r>
              <a:rPr sz="1100" b="1" spc="-20" dirty="0">
                <a:latin typeface="Century Gothic"/>
                <a:cs typeface="Century Gothic"/>
              </a:rPr>
              <a:t> </a:t>
            </a:r>
            <a:r>
              <a:rPr sz="1100" b="1" dirty="0">
                <a:latin typeface="Century Gothic"/>
                <a:cs typeface="Century Gothic"/>
              </a:rPr>
              <a:t>Cigna</a:t>
            </a:r>
            <a:r>
              <a:rPr sz="1100" b="1" spc="-25" dirty="0">
                <a:latin typeface="Century Gothic"/>
                <a:cs typeface="Century Gothic"/>
              </a:rPr>
              <a:t> </a:t>
            </a:r>
            <a:r>
              <a:rPr sz="1100" b="1" dirty="0">
                <a:latin typeface="Century Gothic"/>
                <a:cs typeface="Century Gothic"/>
              </a:rPr>
              <a:t>Dental</a:t>
            </a:r>
            <a:r>
              <a:rPr sz="1100" b="1" spc="-35" dirty="0">
                <a:latin typeface="Century Gothic"/>
                <a:cs typeface="Century Gothic"/>
              </a:rPr>
              <a:t> </a:t>
            </a:r>
            <a:r>
              <a:rPr sz="1100" b="1" dirty="0">
                <a:latin typeface="Century Gothic"/>
                <a:cs typeface="Century Gothic"/>
              </a:rPr>
              <a:t>Oral</a:t>
            </a:r>
            <a:r>
              <a:rPr sz="1100" b="1" spc="-10" dirty="0">
                <a:latin typeface="Century Gothic"/>
                <a:cs typeface="Century Gothic"/>
              </a:rPr>
              <a:t> </a:t>
            </a:r>
            <a:r>
              <a:rPr sz="1100" b="1" dirty="0">
                <a:latin typeface="Century Gothic"/>
                <a:cs typeface="Century Gothic"/>
              </a:rPr>
              <a:t>Health</a:t>
            </a:r>
            <a:r>
              <a:rPr sz="1100" b="1" spc="-50" dirty="0">
                <a:latin typeface="Century Gothic"/>
                <a:cs typeface="Century Gothic"/>
              </a:rPr>
              <a:t> </a:t>
            </a:r>
            <a:r>
              <a:rPr sz="1100" b="1" dirty="0">
                <a:latin typeface="Century Gothic"/>
                <a:cs typeface="Century Gothic"/>
              </a:rPr>
              <a:t>Integration</a:t>
            </a:r>
            <a:r>
              <a:rPr sz="1100" b="1" spc="-45" dirty="0">
                <a:latin typeface="Century Gothic"/>
                <a:cs typeface="Century Gothic"/>
              </a:rPr>
              <a:t> </a:t>
            </a:r>
            <a:r>
              <a:rPr sz="1100" b="1" spc="-10" dirty="0">
                <a:latin typeface="Century Gothic"/>
                <a:cs typeface="Century Gothic"/>
              </a:rPr>
              <a:t>Program?</a:t>
            </a:r>
            <a:endParaRPr sz="1100">
              <a:latin typeface="Century Gothic"/>
              <a:cs typeface="Century Gothic"/>
            </a:endParaRPr>
          </a:p>
          <a:p>
            <a:pPr marL="25400">
              <a:lnSpc>
                <a:spcPct val="100000"/>
              </a:lnSpc>
              <a:spcBef>
                <a:spcPts val="5"/>
              </a:spcBef>
            </a:pPr>
            <a:r>
              <a:rPr sz="1100" dirty="0">
                <a:latin typeface="Century Gothic"/>
                <a:cs typeface="Century Gothic"/>
              </a:rPr>
              <a:t>Check</a:t>
            </a:r>
            <a:r>
              <a:rPr sz="1100" spc="-30" dirty="0">
                <a:latin typeface="Century Gothic"/>
                <a:cs typeface="Century Gothic"/>
              </a:rPr>
              <a:t> </a:t>
            </a:r>
            <a:r>
              <a:rPr sz="1100" dirty="0">
                <a:latin typeface="Century Gothic"/>
                <a:cs typeface="Century Gothic"/>
              </a:rPr>
              <a:t>the</a:t>
            </a:r>
            <a:r>
              <a:rPr sz="1100" spc="-15" dirty="0">
                <a:latin typeface="Century Gothic"/>
                <a:cs typeface="Century Gothic"/>
              </a:rPr>
              <a:t> </a:t>
            </a:r>
            <a:r>
              <a:rPr sz="1100" dirty="0">
                <a:latin typeface="Century Gothic"/>
                <a:cs typeface="Century Gothic"/>
              </a:rPr>
              <a:t>chart</a:t>
            </a:r>
            <a:r>
              <a:rPr sz="1100" spc="-45" dirty="0">
                <a:latin typeface="Century Gothic"/>
                <a:cs typeface="Century Gothic"/>
              </a:rPr>
              <a:t> </a:t>
            </a:r>
            <a:r>
              <a:rPr sz="1100" dirty="0">
                <a:latin typeface="Century Gothic"/>
                <a:cs typeface="Century Gothic"/>
              </a:rPr>
              <a:t>below</a:t>
            </a:r>
            <a:r>
              <a:rPr sz="1100" spc="-40" dirty="0">
                <a:latin typeface="Century Gothic"/>
                <a:cs typeface="Century Gothic"/>
              </a:rPr>
              <a:t> </a:t>
            </a:r>
            <a:r>
              <a:rPr sz="1100" dirty="0">
                <a:latin typeface="Century Gothic"/>
                <a:cs typeface="Century Gothic"/>
              </a:rPr>
              <a:t>to</a:t>
            </a:r>
            <a:r>
              <a:rPr sz="1100" spc="-10" dirty="0">
                <a:latin typeface="Century Gothic"/>
                <a:cs typeface="Century Gothic"/>
              </a:rPr>
              <a:t> </a:t>
            </a:r>
            <a:r>
              <a:rPr sz="1100" dirty="0">
                <a:latin typeface="Century Gothic"/>
                <a:cs typeface="Century Gothic"/>
              </a:rPr>
              <a:t>see</a:t>
            </a:r>
            <a:r>
              <a:rPr sz="1100" spc="-40" dirty="0">
                <a:latin typeface="Century Gothic"/>
                <a:cs typeface="Century Gothic"/>
              </a:rPr>
              <a:t> </a:t>
            </a:r>
            <a:r>
              <a:rPr sz="1100" dirty="0">
                <a:latin typeface="Century Gothic"/>
                <a:cs typeface="Century Gothic"/>
              </a:rPr>
              <a:t>which</a:t>
            </a:r>
            <a:r>
              <a:rPr sz="1100" spc="-20" dirty="0">
                <a:latin typeface="Century Gothic"/>
                <a:cs typeface="Century Gothic"/>
              </a:rPr>
              <a:t> </a:t>
            </a:r>
            <a:r>
              <a:rPr sz="1100" dirty="0">
                <a:latin typeface="Century Gothic"/>
                <a:cs typeface="Century Gothic"/>
              </a:rPr>
              <a:t>dental</a:t>
            </a:r>
            <a:r>
              <a:rPr sz="1100" spc="-30" dirty="0">
                <a:latin typeface="Century Gothic"/>
                <a:cs typeface="Century Gothic"/>
              </a:rPr>
              <a:t> </a:t>
            </a:r>
            <a:r>
              <a:rPr sz="1100" dirty="0">
                <a:latin typeface="Century Gothic"/>
                <a:cs typeface="Century Gothic"/>
              </a:rPr>
              <a:t>services</a:t>
            </a:r>
            <a:r>
              <a:rPr sz="1100" spc="-60" dirty="0">
                <a:latin typeface="Century Gothic"/>
                <a:cs typeface="Century Gothic"/>
              </a:rPr>
              <a:t> </a:t>
            </a:r>
            <a:r>
              <a:rPr sz="1100" dirty="0">
                <a:latin typeface="Century Gothic"/>
                <a:cs typeface="Century Gothic"/>
              </a:rPr>
              <a:t>are</a:t>
            </a:r>
            <a:r>
              <a:rPr sz="1100" spc="-40" dirty="0">
                <a:latin typeface="Century Gothic"/>
                <a:cs typeface="Century Gothic"/>
              </a:rPr>
              <a:t> </a:t>
            </a:r>
            <a:r>
              <a:rPr sz="1100" dirty="0">
                <a:latin typeface="Century Gothic"/>
                <a:cs typeface="Century Gothic"/>
              </a:rPr>
              <a:t>covered</a:t>
            </a:r>
            <a:r>
              <a:rPr sz="1100" spc="-60" dirty="0">
                <a:latin typeface="Century Gothic"/>
                <a:cs typeface="Century Gothic"/>
              </a:rPr>
              <a:t> </a:t>
            </a:r>
            <a:r>
              <a:rPr sz="1100" dirty="0">
                <a:latin typeface="Century Gothic"/>
                <a:cs typeface="Century Gothic"/>
              </a:rPr>
              <a:t>for</a:t>
            </a:r>
            <a:r>
              <a:rPr sz="1100" spc="-15" dirty="0">
                <a:latin typeface="Century Gothic"/>
                <a:cs typeface="Century Gothic"/>
              </a:rPr>
              <a:t> </a:t>
            </a:r>
            <a:r>
              <a:rPr sz="1100" dirty="0">
                <a:latin typeface="Century Gothic"/>
                <a:cs typeface="Century Gothic"/>
              </a:rPr>
              <a:t>each</a:t>
            </a:r>
            <a:r>
              <a:rPr sz="1100" spc="-30" dirty="0">
                <a:latin typeface="Century Gothic"/>
                <a:cs typeface="Century Gothic"/>
              </a:rPr>
              <a:t> </a:t>
            </a:r>
            <a:r>
              <a:rPr sz="1100" dirty="0">
                <a:latin typeface="Century Gothic"/>
                <a:cs typeface="Century Gothic"/>
              </a:rPr>
              <a:t>qualifying</a:t>
            </a:r>
            <a:r>
              <a:rPr sz="1100" spc="-55" dirty="0">
                <a:latin typeface="Century Gothic"/>
                <a:cs typeface="Century Gothic"/>
              </a:rPr>
              <a:t> </a:t>
            </a:r>
            <a:r>
              <a:rPr sz="1100" dirty="0">
                <a:latin typeface="Century Gothic"/>
                <a:cs typeface="Century Gothic"/>
              </a:rPr>
              <a:t>medical</a:t>
            </a:r>
            <a:r>
              <a:rPr sz="1100" spc="-35" dirty="0">
                <a:latin typeface="Century Gothic"/>
                <a:cs typeface="Century Gothic"/>
              </a:rPr>
              <a:t> </a:t>
            </a:r>
            <a:r>
              <a:rPr sz="1100" spc="-10" dirty="0">
                <a:latin typeface="Century Gothic"/>
                <a:cs typeface="Century Gothic"/>
              </a:rPr>
              <a:t>condition.</a:t>
            </a:r>
            <a:endParaRPr sz="1100">
              <a:latin typeface="Century Gothic"/>
              <a:cs typeface="Century Gothic"/>
            </a:endParaRPr>
          </a:p>
          <a:p>
            <a:pPr marL="23495" algn="ctr">
              <a:lnSpc>
                <a:spcPct val="100000"/>
              </a:lnSpc>
              <a:spcBef>
                <a:spcPts val="1320"/>
              </a:spcBef>
            </a:pPr>
            <a:r>
              <a:rPr sz="1100" b="1" dirty="0">
                <a:latin typeface="Century Gothic"/>
                <a:cs typeface="Century Gothic"/>
              </a:rPr>
              <a:t>Medical</a:t>
            </a:r>
            <a:r>
              <a:rPr sz="1100" b="1" spc="-50" dirty="0">
                <a:latin typeface="Century Gothic"/>
                <a:cs typeface="Century Gothic"/>
              </a:rPr>
              <a:t> </a:t>
            </a:r>
            <a:r>
              <a:rPr sz="1100" b="1" dirty="0">
                <a:latin typeface="Century Gothic"/>
                <a:cs typeface="Century Gothic"/>
              </a:rPr>
              <a:t>Conditions</a:t>
            </a:r>
            <a:r>
              <a:rPr sz="1100" b="1" spc="-55" dirty="0">
                <a:latin typeface="Century Gothic"/>
                <a:cs typeface="Century Gothic"/>
              </a:rPr>
              <a:t> </a:t>
            </a:r>
            <a:r>
              <a:rPr sz="1100" b="1" dirty="0">
                <a:latin typeface="Century Gothic"/>
                <a:cs typeface="Century Gothic"/>
              </a:rPr>
              <a:t>(check</a:t>
            </a:r>
            <a:r>
              <a:rPr sz="1100" b="1" spc="-40" dirty="0">
                <a:latin typeface="Century Gothic"/>
                <a:cs typeface="Century Gothic"/>
              </a:rPr>
              <a:t> </a:t>
            </a:r>
            <a:r>
              <a:rPr sz="1100" b="1" dirty="0">
                <a:latin typeface="Century Gothic"/>
                <a:cs typeface="Century Gothic"/>
              </a:rPr>
              <a:t>mark</a:t>
            </a:r>
            <a:r>
              <a:rPr sz="1100" b="1" spc="-25" dirty="0">
                <a:latin typeface="Century Gothic"/>
                <a:cs typeface="Century Gothic"/>
              </a:rPr>
              <a:t> </a:t>
            </a:r>
            <a:r>
              <a:rPr sz="1100" b="1" dirty="0">
                <a:latin typeface="Century Gothic"/>
                <a:cs typeface="Century Gothic"/>
              </a:rPr>
              <a:t>indicates</a:t>
            </a:r>
            <a:r>
              <a:rPr sz="1100" b="1" spc="-40" dirty="0">
                <a:latin typeface="Century Gothic"/>
                <a:cs typeface="Century Gothic"/>
              </a:rPr>
              <a:t> </a:t>
            </a:r>
            <a:r>
              <a:rPr sz="1100" b="1" dirty="0">
                <a:latin typeface="Century Gothic"/>
                <a:cs typeface="Century Gothic"/>
              </a:rPr>
              <a:t>covered</a:t>
            </a:r>
            <a:r>
              <a:rPr sz="1100" b="1" spc="-45" dirty="0">
                <a:latin typeface="Century Gothic"/>
                <a:cs typeface="Century Gothic"/>
              </a:rPr>
              <a:t> </a:t>
            </a:r>
            <a:r>
              <a:rPr sz="1100" b="1" dirty="0">
                <a:latin typeface="Century Gothic"/>
                <a:cs typeface="Century Gothic"/>
              </a:rPr>
              <a:t>dental</a:t>
            </a:r>
            <a:r>
              <a:rPr sz="1100" b="1" spc="-50" dirty="0">
                <a:latin typeface="Century Gothic"/>
                <a:cs typeface="Century Gothic"/>
              </a:rPr>
              <a:t> </a:t>
            </a:r>
            <a:r>
              <a:rPr sz="1100" b="1" spc="-10" dirty="0">
                <a:latin typeface="Century Gothic"/>
                <a:cs typeface="Century Gothic"/>
              </a:rPr>
              <a:t>service</a:t>
            </a:r>
            <a:r>
              <a:rPr sz="1050" spc="-15" baseline="27777" dirty="0">
                <a:latin typeface="Century Gothic"/>
                <a:cs typeface="Century Gothic"/>
              </a:rPr>
              <a:t>1</a:t>
            </a:r>
            <a:r>
              <a:rPr sz="1100" b="1" spc="-10" dirty="0">
                <a:latin typeface="Century Gothic"/>
                <a:cs typeface="Century Gothic"/>
              </a:rPr>
              <a:t>).</a:t>
            </a:r>
            <a:endParaRPr sz="1100">
              <a:latin typeface="Century Gothic"/>
              <a:cs typeface="Century Gothic"/>
            </a:endParaRPr>
          </a:p>
        </p:txBody>
      </p:sp>
      <p:graphicFrame>
        <p:nvGraphicFramePr>
          <p:cNvPr id="11" name="object 11"/>
          <p:cNvGraphicFramePr>
            <a:graphicFrameLocks noGrp="1"/>
          </p:cNvGraphicFramePr>
          <p:nvPr/>
        </p:nvGraphicFramePr>
        <p:xfrm>
          <a:off x="220827" y="1444752"/>
          <a:ext cx="7276464" cy="5414645"/>
        </p:xfrm>
        <a:graphic>
          <a:graphicData uri="http://schemas.openxmlformats.org/drawingml/2006/table">
            <a:tbl>
              <a:tblPr firstRow="1" bandRow="1">
                <a:tableStyleId>{2D5ABB26-0587-4C30-8999-92F81FD0307C}</a:tableStyleId>
              </a:tblPr>
              <a:tblGrid>
                <a:gridCol w="2037714">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819150">
                  <a:extLst>
                    <a:ext uri="{9D8B030D-6E8A-4147-A177-3AD203B41FA5}">
                      <a16:colId xmlns:a16="http://schemas.microsoft.com/office/drawing/2014/main" val="20007"/>
                    </a:ext>
                  </a:extLst>
                </a:gridCol>
              </a:tblGrid>
              <a:tr h="701040">
                <a:tc>
                  <a:txBody>
                    <a:bodyPr/>
                    <a:lstStyle/>
                    <a:p>
                      <a:pPr>
                        <a:lnSpc>
                          <a:spcPct val="100000"/>
                        </a:lnSpc>
                        <a:spcBef>
                          <a:spcPts val="994"/>
                        </a:spcBef>
                      </a:pPr>
                      <a:endParaRPr sz="1000" dirty="0">
                        <a:latin typeface="Times New Roman"/>
                        <a:cs typeface="Times New Roman"/>
                      </a:endParaRPr>
                    </a:p>
                    <a:p>
                      <a:pPr marL="549275">
                        <a:lnSpc>
                          <a:spcPct val="100000"/>
                        </a:lnSpc>
                      </a:pPr>
                      <a:r>
                        <a:rPr sz="1000" b="1" dirty="0">
                          <a:solidFill>
                            <a:srgbClr val="FFFFFF"/>
                          </a:solidFill>
                          <a:latin typeface="Century Gothic"/>
                          <a:cs typeface="Century Gothic"/>
                        </a:rPr>
                        <a:t>Dental</a:t>
                      </a:r>
                      <a:r>
                        <a:rPr sz="1000" b="1" spc="-55" dirty="0">
                          <a:solidFill>
                            <a:srgbClr val="FFFFFF"/>
                          </a:solidFill>
                          <a:latin typeface="Century Gothic"/>
                          <a:cs typeface="Century Gothic"/>
                        </a:rPr>
                        <a:t> </a:t>
                      </a:r>
                      <a:r>
                        <a:rPr sz="1000" b="1" spc="-10" dirty="0">
                          <a:solidFill>
                            <a:srgbClr val="FFFFFF"/>
                          </a:solidFill>
                          <a:latin typeface="Century Gothic"/>
                          <a:cs typeface="Century Gothic"/>
                        </a:rPr>
                        <a:t>Services</a:t>
                      </a:r>
                      <a:endParaRPr sz="1000" dirty="0">
                        <a:latin typeface="Century Gothic"/>
                        <a:cs typeface="Century Gothic"/>
                      </a:endParaRPr>
                    </a:p>
                  </a:txBody>
                  <a:tcPr marL="0" marR="0" marT="12636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DF1522"/>
                    </a:solidFill>
                  </a:tcPr>
                </a:tc>
                <a:tc>
                  <a:txBody>
                    <a:bodyPr/>
                    <a:lstStyle/>
                    <a:p>
                      <a:pPr>
                        <a:lnSpc>
                          <a:spcPct val="100000"/>
                        </a:lnSpc>
                        <a:spcBef>
                          <a:spcPts val="395"/>
                        </a:spcBef>
                      </a:pPr>
                      <a:endParaRPr sz="1000" dirty="0">
                        <a:latin typeface="Times New Roman"/>
                        <a:cs typeface="Times New Roman"/>
                      </a:endParaRPr>
                    </a:p>
                    <a:p>
                      <a:pPr marL="104139" marR="95885" indent="73025">
                        <a:lnSpc>
                          <a:spcPct val="100000"/>
                        </a:lnSpc>
                      </a:pPr>
                      <a:r>
                        <a:rPr sz="1000" b="1" spc="-10" dirty="0">
                          <a:solidFill>
                            <a:srgbClr val="FFFFFF"/>
                          </a:solidFill>
                          <a:latin typeface="Century Gothic"/>
                          <a:cs typeface="Century Gothic"/>
                        </a:rPr>
                        <a:t>Heart Disease</a:t>
                      </a:r>
                      <a:endParaRPr sz="1000" dirty="0">
                        <a:latin typeface="Century Gothic"/>
                        <a:cs typeface="Century Gothic"/>
                      </a:endParaRPr>
                    </a:p>
                  </a:txBody>
                  <a:tcPr marL="0" marR="0" marT="5016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DF1522"/>
                    </a:solidFill>
                  </a:tcPr>
                </a:tc>
                <a:tc>
                  <a:txBody>
                    <a:bodyPr/>
                    <a:lstStyle/>
                    <a:p>
                      <a:pPr>
                        <a:lnSpc>
                          <a:spcPct val="100000"/>
                        </a:lnSpc>
                        <a:spcBef>
                          <a:spcPts val="994"/>
                        </a:spcBef>
                      </a:pPr>
                      <a:endParaRPr sz="1000">
                        <a:latin typeface="Times New Roman"/>
                        <a:cs typeface="Times New Roman"/>
                      </a:endParaRPr>
                    </a:p>
                    <a:p>
                      <a:pPr marL="114935">
                        <a:lnSpc>
                          <a:spcPct val="100000"/>
                        </a:lnSpc>
                      </a:pPr>
                      <a:r>
                        <a:rPr sz="1000" b="1" spc="-10" dirty="0">
                          <a:solidFill>
                            <a:srgbClr val="FFFFFF"/>
                          </a:solidFill>
                          <a:latin typeface="Century Gothic"/>
                          <a:cs typeface="Century Gothic"/>
                        </a:rPr>
                        <a:t>Stroke</a:t>
                      </a:r>
                      <a:endParaRPr sz="1000">
                        <a:latin typeface="Century Gothic"/>
                        <a:cs typeface="Century Gothic"/>
                      </a:endParaRPr>
                    </a:p>
                  </a:txBody>
                  <a:tcPr marL="0" marR="0" marT="12636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DF1522"/>
                    </a:solidFill>
                  </a:tcPr>
                </a:tc>
                <a:tc>
                  <a:txBody>
                    <a:bodyPr/>
                    <a:lstStyle/>
                    <a:p>
                      <a:pPr>
                        <a:lnSpc>
                          <a:spcPct val="100000"/>
                        </a:lnSpc>
                        <a:spcBef>
                          <a:spcPts val="994"/>
                        </a:spcBef>
                      </a:pPr>
                      <a:endParaRPr sz="1000">
                        <a:latin typeface="Times New Roman"/>
                        <a:cs typeface="Times New Roman"/>
                      </a:endParaRPr>
                    </a:p>
                    <a:p>
                      <a:pPr marL="109220">
                        <a:lnSpc>
                          <a:spcPct val="100000"/>
                        </a:lnSpc>
                      </a:pPr>
                      <a:r>
                        <a:rPr sz="1000" b="1" spc="-10" dirty="0">
                          <a:solidFill>
                            <a:srgbClr val="FFFFFF"/>
                          </a:solidFill>
                          <a:latin typeface="Century Gothic"/>
                          <a:cs typeface="Century Gothic"/>
                        </a:rPr>
                        <a:t>Diabetes</a:t>
                      </a:r>
                      <a:endParaRPr sz="1000">
                        <a:latin typeface="Century Gothic"/>
                        <a:cs typeface="Century Gothic"/>
                      </a:endParaRPr>
                    </a:p>
                  </a:txBody>
                  <a:tcPr marL="0" marR="0" marT="12636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DF1522"/>
                    </a:solidFill>
                  </a:tcPr>
                </a:tc>
                <a:tc>
                  <a:txBody>
                    <a:bodyPr/>
                    <a:lstStyle/>
                    <a:p>
                      <a:pPr>
                        <a:lnSpc>
                          <a:spcPct val="100000"/>
                        </a:lnSpc>
                        <a:spcBef>
                          <a:spcPts val="994"/>
                        </a:spcBef>
                      </a:pPr>
                      <a:endParaRPr sz="1000">
                        <a:latin typeface="Times New Roman"/>
                        <a:cs typeface="Times New Roman"/>
                      </a:endParaRPr>
                    </a:p>
                    <a:p>
                      <a:pPr marL="92710">
                        <a:lnSpc>
                          <a:spcPct val="100000"/>
                        </a:lnSpc>
                      </a:pPr>
                      <a:r>
                        <a:rPr sz="1000" b="1" spc="-10" dirty="0">
                          <a:solidFill>
                            <a:srgbClr val="FFFFFF"/>
                          </a:solidFill>
                          <a:latin typeface="Century Gothic"/>
                          <a:cs typeface="Century Gothic"/>
                        </a:rPr>
                        <a:t>Maternity</a:t>
                      </a:r>
                      <a:endParaRPr sz="1000">
                        <a:latin typeface="Century Gothic"/>
                        <a:cs typeface="Century Gothic"/>
                      </a:endParaRPr>
                    </a:p>
                  </a:txBody>
                  <a:tcPr marL="0" marR="0" marT="12636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DF1522"/>
                    </a:solidFill>
                  </a:tcPr>
                </a:tc>
                <a:tc>
                  <a:txBody>
                    <a:bodyPr/>
                    <a:lstStyle/>
                    <a:p>
                      <a:pPr marL="104775" marR="92710" indent="-5080" algn="just">
                        <a:lnSpc>
                          <a:spcPct val="100000"/>
                        </a:lnSpc>
                        <a:spcBef>
                          <a:spcPts val="945"/>
                        </a:spcBef>
                      </a:pPr>
                      <a:r>
                        <a:rPr sz="1000" b="1" spc="-10" dirty="0">
                          <a:solidFill>
                            <a:srgbClr val="FFFFFF"/>
                          </a:solidFill>
                          <a:latin typeface="Century Gothic"/>
                          <a:cs typeface="Century Gothic"/>
                        </a:rPr>
                        <a:t>Chronic Kidney Disease</a:t>
                      </a:r>
                      <a:endParaRPr sz="1000">
                        <a:latin typeface="Century Gothic"/>
                        <a:cs typeface="Century Gothic"/>
                      </a:endParaRPr>
                    </a:p>
                  </a:txBody>
                  <a:tcPr marL="0" marR="0" marT="1200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DF1522"/>
                    </a:solidFill>
                  </a:tcPr>
                </a:tc>
                <a:tc>
                  <a:txBody>
                    <a:bodyPr/>
                    <a:lstStyle/>
                    <a:p>
                      <a:pPr>
                        <a:lnSpc>
                          <a:spcPct val="100000"/>
                        </a:lnSpc>
                        <a:spcBef>
                          <a:spcPts val="395"/>
                        </a:spcBef>
                      </a:pPr>
                      <a:endParaRPr sz="1000">
                        <a:latin typeface="Times New Roman"/>
                        <a:cs typeface="Times New Roman"/>
                      </a:endParaRPr>
                    </a:p>
                    <a:p>
                      <a:pPr marL="117475" marR="110489" indent="144780">
                        <a:lnSpc>
                          <a:spcPct val="100000"/>
                        </a:lnSpc>
                      </a:pPr>
                      <a:r>
                        <a:rPr sz="1000" b="1" spc="-10" dirty="0">
                          <a:solidFill>
                            <a:srgbClr val="FFFFFF"/>
                          </a:solidFill>
                          <a:latin typeface="Century Gothic"/>
                          <a:cs typeface="Century Gothic"/>
                        </a:rPr>
                        <a:t>Organ Transplants</a:t>
                      </a:r>
                      <a:endParaRPr sz="1000">
                        <a:latin typeface="Century Gothic"/>
                        <a:cs typeface="Century Gothic"/>
                      </a:endParaRPr>
                    </a:p>
                  </a:txBody>
                  <a:tcPr marL="0" marR="0" marT="5016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DF1522"/>
                    </a:solidFill>
                  </a:tcPr>
                </a:tc>
                <a:tc>
                  <a:txBody>
                    <a:bodyPr/>
                    <a:lstStyle/>
                    <a:p>
                      <a:pPr marL="103505" marR="93345" algn="ctr">
                        <a:lnSpc>
                          <a:spcPct val="100000"/>
                        </a:lnSpc>
                        <a:spcBef>
                          <a:spcPts val="345"/>
                        </a:spcBef>
                      </a:pPr>
                      <a:r>
                        <a:rPr sz="1000" b="1" dirty="0">
                          <a:solidFill>
                            <a:srgbClr val="FFFFFF"/>
                          </a:solidFill>
                          <a:latin typeface="Century Gothic"/>
                          <a:cs typeface="Century Gothic"/>
                        </a:rPr>
                        <a:t>Head</a:t>
                      </a:r>
                      <a:r>
                        <a:rPr sz="1000" b="1" spc="-35" dirty="0">
                          <a:solidFill>
                            <a:srgbClr val="FFFFFF"/>
                          </a:solidFill>
                          <a:latin typeface="Century Gothic"/>
                          <a:cs typeface="Century Gothic"/>
                        </a:rPr>
                        <a:t> </a:t>
                      </a:r>
                      <a:r>
                        <a:rPr sz="1000" b="1" spc="-25" dirty="0">
                          <a:solidFill>
                            <a:srgbClr val="FFFFFF"/>
                          </a:solidFill>
                          <a:latin typeface="Century Gothic"/>
                          <a:cs typeface="Century Gothic"/>
                        </a:rPr>
                        <a:t>and </a:t>
                      </a:r>
                      <a:r>
                        <a:rPr sz="1000" b="1" spc="-20" dirty="0">
                          <a:solidFill>
                            <a:srgbClr val="FFFFFF"/>
                          </a:solidFill>
                          <a:latin typeface="Century Gothic"/>
                          <a:cs typeface="Century Gothic"/>
                        </a:rPr>
                        <a:t>neck </a:t>
                      </a:r>
                      <a:r>
                        <a:rPr sz="1000" b="1" spc="-10" dirty="0">
                          <a:solidFill>
                            <a:srgbClr val="FFFFFF"/>
                          </a:solidFill>
                          <a:latin typeface="Century Gothic"/>
                          <a:cs typeface="Century Gothic"/>
                        </a:rPr>
                        <a:t>cancer radiation</a:t>
                      </a:r>
                      <a:endParaRPr sz="1000">
                        <a:latin typeface="Century Gothic"/>
                        <a:cs typeface="Century Gothic"/>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DF1522"/>
                    </a:solidFill>
                  </a:tcPr>
                </a:tc>
                <a:extLst>
                  <a:ext uri="{0D108BD9-81ED-4DB2-BD59-A6C34878D82A}">
                    <a16:rowId xmlns:a16="http://schemas.microsoft.com/office/drawing/2014/main" val="10000"/>
                  </a:ext>
                </a:extLst>
              </a:tr>
              <a:tr h="548005">
                <a:tc>
                  <a:txBody>
                    <a:bodyPr/>
                    <a:lstStyle/>
                    <a:p>
                      <a:pPr marL="91440" marR="440055">
                        <a:lnSpc>
                          <a:spcPct val="100000"/>
                        </a:lnSpc>
                        <a:spcBef>
                          <a:spcPts val="345"/>
                        </a:spcBef>
                      </a:pPr>
                      <a:r>
                        <a:rPr sz="1000" spc="-10" dirty="0">
                          <a:latin typeface="Century Gothic"/>
                          <a:cs typeface="Century Gothic"/>
                        </a:rPr>
                        <a:t>Periodontal</a:t>
                      </a:r>
                      <a:r>
                        <a:rPr sz="1000" spc="-15" dirty="0">
                          <a:latin typeface="Century Gothic"/>
                          <a:cs typeface="Century Gothic"/>
                        </a:rPr>
                        <a:t> </a:t>
                      </a:r>
                      <a:r>
                        <a:rPr sz="1000" dirty="0">
                          <a:latin typeface="Century Gothic"/>
                          <a:cs typeface="Century Gothic"/>
                        </a:rPr>
                        <a:t>Treatment</a:t>
                      </a:r>
                      <a:r>
                        <a:rPr sz="1000" spc="5" dirty="0">
                          <a:latin typeface="Century Gothic"/>
                          <a:cs typeface="Century Gothic"/>
                        </a:rPr>
                        <a:t> </a:t>
                      </a:r>
                      <a:r>
                        <a:rPr sz="1000" spc="-50" dirty="0">
                          <a:latin typeface="Century Gothic"/>
                          <a:cs typeface="Century Gothic"/>
                        </a:rPr>
                        <a:t>&amp; </a:t>
                      </a:r>
                      <a:r>
                        <a:rPr sz="1000" spc="-10" dirty="0">
                          <a:latin typeface="Century Gothic"/>
                          <a:cs typeface="Century Gothic"/>
                        </a:rPr>
                        <a:t>Maintenance</a:t>
                      </a:r>
                      <a:endParaRPr sz="1000">
                        <a:latin typeface="Century Gothic"/>
                        <a:cs typeface="Century Gothic"/>
                      </a:endParaRPr>
                    </a:p>
                    <a:p>
                      <a:pPr marL="91440">
                        <a:lnSpc>
                          <a:spcPct val="100000"/>
                        </a:lnSpc>
                      </a:pPr>
                      <a:r>
                        <a:rPr sz="1000" dirty="0">
                          <a:latin typeface="Century Gothic"/>
                          <a:cs typeface="Century Gothic"/>
                        </a:rPr>
                        <a:t>(D4341,</a:t>
                      </a:r>
                      <a:r>
                        <a:rPr sz="1000" spc="-20" dirty="0">
                          <a:latin typeface="Century Gothic"/>
                          <a:cs typeface="Century Gothic"/>
                        </a:rPr>
                        <a:t> </a:t>
                      </a:r>
                      <a:r>
                        <a:rPr sz="1000" dirty="0">
                          <a:latin typeface="Century Gothic"/>
                          <a:cs typeface="Century Gothic"/>
                        </a:rPr>
                        <a:t>D4342,</a:t>
                      </a:r>
                      <a:r>
                        <a:rPr sz="1000" spc="-35" dirty="0">
                          <a:latin typeface="Century Gothic"/>
                          <a:cs typeface="Century Gothic"/>
                        </a:rPr>
                        <a:t> </a:t>
                      </a:r>
                      <a:r>
                        <a:rPr sz="1000" spc="-10" dirty="0">
                          <a:latin typeface="Century Gothic"/>
                          <a:cs typeface="Century Gothic"/>
                        </a:rPr>
                        <a:t>D4910</a:t>
                      </a:r>
                      <a:r>
                        <a:rPr sz="975" spc="-15" baseline="25641" dirty="0">
                          <a:latin typeface="Century Gothic"/>
                          <a:cs typeface="Century Gothic"/>
                        </a:rPr>
                        <a:t>2</a:t>
                      </a:r>
                      <a:r>
                        <a:rPr sz="1000" spc="-10" dirty="0">
                          <a:latin typeface="Century Gothic"/>
                          <a:cs typeface="Century Gothic"/>
                        </a:rPr>
                        <a:t>)</a:t>
                      </a:r>
                      <a:endParaRPr sz="1000">
                        <a:latin typeface="Century Gothic"/>
                        <a:cs typeface="Century Gothic"/>
                      </a:endParaRPr>
                    </a:p>
                  </a:txBody>
                  <a:tcPr marL="0" marR="0" marT="438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a:txBody>
                    <a:bodyPr/>
                    <a:lstStyle/>
                    <a:p>
                      <a:pPr>
                        <a:lnSpc>
                          <a:spcPct val="100000"/>
                        </a:lnSpc>
                        <a:spcBef>
                          <a:spcPts val="395"/>
                        </a:spcBef>
                      </a:pPr>
                      <a:endParaRPr sz="1000" dirty="0">
                        <a:latin typeface="Times New Roman"/>
                        <a:cs typeface="Times New Roman"/>
                      </a:endParaRPr>
                    </a:p>
                    <a:p>
                      <a:pPr marR="64135" algn="ctr">
                        <a:lnSpc>
                          <a:spcPct val="100000"/>
                        </a:lnSpc>
                      </a:pPr>
                      <a:r>
                        <a:rPr sz="1000" spc="-50" dirty="0">
                          <a:latin typeface="Wingdings"/>
                          <a:cs typeface="Wingdings"/>
                        </a:rPr>
                        <a:t></a:t>
                      </a:r>
                      <a:endParaRPr sz="1000" dirty="0">
                        <a:latin typeface="Wingdings"/>
                        <a:cs typeface="Wingdings"/>
                      </a:endParaRPr>
                    </a:p>
                  </a:txBody>
                  <a:tcPr marL="0" marR="0" marT="501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a:txBody>
                    <a:bodyPr/>
                    <a:lstStyle/>
                    <a:p>
                      <a:pPr>
                        <a:lnSpc>
                          <a:spcPct val="100000"/>
                        </a:lnSpc>
                        <a:spcBef>
                          <a:spcPts val="395"/>
                        </a:spcBef>
                      </a:pPr>
                      <a:endParaRPr sz="1000">
                        <a:latin typeface="Times New Roman"/>
                        <a:cs typeface="Times New Roman"/>
                      </a:endParaRPr>
                    </a:p>
                    <a:p>
                      <a:pPr marR="64135" algn="ctr">
                        <a:lnSpc>
                          <a:spcPct val="100000"/>
                        </a:lnSpc>
                      </a:pPr>
                      <a:r>
                        <a:rPr sz="1000" spc="-50" dirty="0">
                          <a:latin typeface="Wingdings"/>
                          <a:cs typeface="Wingdings"/>
                        </a:rPr>
                        <a:t></a:t>
                      </a:r>
                      <a:endParaRPr sz="1000">
                        <a:latin typeface="Wingdings"/>
                        <a:cs typeface="Wingdings"/>
                      </a:endParaRPr>
                    </a:p>
                  </a:txBody>
                  <a:tcPr marL="0" marR="0" marT="501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a:txBody>
                    <a:bodyPr/>
                    <a:lstStyle/>
                    <a:p>
                      <a:pPr>
                        <a:lnSpc>
                          <a:spcPct val="100000"/>
                        </a:lnSpc>
                        <a:spcBef>
                          <a:spcPts val="395"/>
                        </a:spcBef>
                      </a:pPr>
                      <a:endParaRPr sz="1000">
                        <a:latin typeface="Times New Roman"/>
                        <a:cs typeface="Times New Roman"/>
                      </a:endParaRPr>
                    </a:p>
                    <a:p>
                      <a:pPr marR="64135" algn="ctr">
                        <a:lnSpc>
                          <a:spcPct val="100000"/>
                        </a:lnSpc>
                      </a:pPr>
                      <a:r>
                        <a:rPr sz="1000" spc="-50" dirty="0">
                          <a:latin typeface="Wingdings"/>
                          <a:cs typeface="Wingdings"/>
                        </a:rPr>
                        <a:t></a:t>
                      </a:r>
                      <a:endParaRPr sz="1000">
                        <a:latin typeface="Wingdings"/>
                        <a:cs typeface="Wingdings"/>
                      </a:endParaRPr>
                    </a:p>
                  </a:txBody>
                  <a:tcPr marL="0" marR="0" marT="501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a:txBody>
                    <a:bodyPr/>
                    <a:lstStyle/>
                    <a:p>
                      <a:pPr>
                        <a:lnSpc>
                          <a:spcPct val="100000"/>
                        </a:lnSpc>
                        <a:spcBef>
                          <a:spcPts val="395"/>
                        </a:spcBef>
                      </a:pPr>
                      <a:endParaRPr sz="1000">
                        <a:latin typeface="Times New Roman"/>
                        <a:cs typeface="Times New Roman"/>
                      </a:endParaRPr>
                    </a:p>
                    <a:p>
                      <a:pPr marR="62865" algn="ctr">
                        <a:lnSpc>
                          <a:spcPct val="100000"/>
                        </a:lnSpc>
                      </a:pPr>
                      <a:r>
                        <a:rPr sz="1000" spc="-50" dirty="0">
                          <a:latin typeface="Wingdings"/>
                          <a:cs typeface="Wingdings"/>
                        </a:rPr>
                        <a:t></a:t>
                      </a:r>
                      <a:endParaRPr sz="1000">
                        <a:latin typeface="Wingdings"/>
                        <a:cs typeface="Wingdings"/>
                      </a:endParaRPr>
                    </a:p>
                  </a:txBody>
                  <a:tcPr marL="0" marR="0" marT="501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a:txBody>
                    <a:bodyPr/>
                    <a:lstStyle/>
                    <a:p>
                      <a:pPr>
                        <a:lnSpc>
                          <a:spcPct val="100000"/>
                        </a:lnSpc>
                        <a:spcBef>
                          <a:spcPts val="395"/>
                        </a:spcBef>
                      </a:pPr>
                      <a:endParaRPr sz="1000">
                        <a:latin typeface="Times New Roman"/>
                        <a:cs typeface="Times New Roman"/>
                      </a:endParaRPr>
                    </a:p>
                    <a:p>
                      <a:pPr marL="257175">
                        <a:lnSpc>
                          <a:spcPct val="100000"/>
                        </a:lnSpc>
                      </a:pPr>
                      <a:r>
                        <a:rPr sz="1000" spc="-50" dirty="0">
                          <a:latin typeface="Wingdings"/>
                          <a:cs typeface="Wingdings"/>
                        </a:rPr>
                        <a:t></a:t>
                      </a:r>
                      <a:endParaRPr sz="1000">
                        <a:latin typeface="Wingdings"/>
                        <a:cs typeface="Wingdings"/>
                      </a:endParaRPr>
                    </a:p>
                  </a:txBody>
                  <a:tcPr marL="0" marR="0" marT="501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a:txBody>
                    <a:bodyPr/>
                    <a:lstStyle/>
                    <a:p>
                      <a:pPr>
                        <a:lnSpc>
                          <a:spcPct val="100000"/>
                        </a:lnSpc>
                        <a:spcBef>
                          <a:spcPts val="395"/>
                        </a:spcBef>
                      </a:pPr>
                      <a:endParaRPr sz="1000">
                        <a:latin typeface="Times New Roman"/>
                        <a:cs typeface="Times New Roman"/>
                      </a:endParaRPr>
                    </a:p>
                    <a:p>
                      <a:pPr marL="372110">
                        <a:lnSpc>
                          <a:spcPct val="100000"/>
                        </a:lnSpc>
                      </a:pPr>
                      <a:r>
                        <a:rPr sz="1000" spc="-50" dirty="0">
                          <a:latin typeface="Wingdings"/>
                          <a:cs typeface="Wingdings"/>
                        </a:rPr>
                        <a:t></a:t>
                      </a:r>
                      <a:endParaRPr sz="1000">
                        <a:latin typeface="Wingdings"/>
                        <a:cs typeface="Wingdings"/>
                      </a:endParaRPr>
                    </a:p>
                  </a:txBody>
                  <a:tcPr marL="0" marR="0" marT="501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a:txBody>
                    <a:bodyPr/>
                    <a:lstStyle/>
                    <a:p>
                      <a:pPr>
                        <a:lnSpc>
                          <a:spcPct val="100000"/>
                        </a:lnSpc>
                        <a:spcBef>
                          <a:spcPts val="395"/>
                        </a:spcBef>
                      </a:pPr>
                      <a:endParaRPr sz="1000">
                        <a:latin typeface="Times New Roman"/>
                        <a:cs typeface="Times New Roman"/>
                      </a:endParaRPr>
                    </a:p>
                    <a:p>
                      <a:pPr marL="324485">
                        <a:lnSpc>
                          <a:spcPct val="100000"/>
                        </a:lnSpc>
                      </a:pPr>
                      <a:r>
                        <a:rPr sz="1000" spc="-50" dirty="0">
                          <a:latin typeface="Wingdings"/>
                          <a:cs typeface="Wingdings"/>
                        </a:rPr>
                        <a:t></a:t>
                      </a:r>
                      <a:endParaRPr sz="1000">
                        <a:latin typeface="Wingdings"/>
                        <a:cs typeface="Wingdings"/>
                      </a:endParaRPr>
                    </a:p>
                  </a:txBody>
                  <a:tcPr marL="0" marR="0" marT="501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1"/>
                  </a:ext>
                </a:extLst>
              </a:tr>
              <a:tr h="396240">
                <a:tc>
                  <a:txBody>
                    <a:bodyPr/>
                    <a:lstStyle/>
                    <a:p>
                      <a:pPr marL="91440" marR="554990">
                        <a:lnSpc>
                          <a:spcPct val="100000"/>
                        </a:lnSpc>
                        <a:spcBef>
                          <a:spcPts val="345"/>
                        </a:spcBef>
                      </a:pPr>
                      <a:r>
                        <a:rPr sz="1000" spc="-10" dirty="0">
                          <a:latin typeface="Century Gothic"/>
                          <a:cs typeface="Century Gothic"/>
                        </a:rPr>
                        <a:t>Periodontal</a:t>
                      </a:r>
                      <a:r>
                        <a:rPr sz="1000" spc="30" dirty="0">
                          <a:latin typeface="Century Gothic"/>
                          <a:cs typeface="Century Gothic"/>
                        </a:rPr>
                        <a:t> </a:t>
                      </a:r>
                      <a:r>
                        <a:rPr sz="1000" spc="-10" dirty="0">
                          <a:latin typeface="Century Gothic"/>
                          <a:cs typeface="Century Gothic"/>
                        </a:rPr>
                        <a:t>Evaluation (D0180)</a:t>
                      </a:r>
                      <a:endParaRPr sz="1000">
                        <a:latin typeface="Century Gothic"/>
                        <a:cs typeface="Century Gothic"/>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R="62865" algn="ctr">
                        <a:lnSpc>
                          <a:spcPct val="100000"/>
                        </a:lnSpc>
                        <a:spcBef>
                          <a:spcPts val="944"/>
                        </a:spcBef>
                      </a:pPr>
                      <a:r>
                        <a:rPr sz="1000" spc="-50" dirty="0">
                          <a:latin typeface="Wingdings"/>
                          <a:cs typeface="Wingdings"/>
                        </a:rPr>
                        <a:t></a:t>
                      </a:r>
                      <a:endParaRPr sz="1000">
                        <a:latin typeface="Wingdings"/>
                        <a:cs typeface="Wingdings"/>
                      </a:endParaRPr>
                    </a:p>
                  </a:txBody>
                  <a:tcPr marL="0" marR="0" marT="12001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2"/>
                  </a:ext>
                </a:extLst>
              </a:tr>
              <a:tr h="395605">
                <a:tc>
                  <a:txBody>
                    <a:bodyPr/>
                    <a:lstStyle/>
                    <a:p>
                      <a:pPr marL="91440" marR="460375">
                        <a:lnSpc>
                          <a:spcPct val="100000"/>
                        </a:lnSpc>
                        <a:spcBef>
                          <a:spcPts val="345"/>
                        </a:spcBef>
                      </a:pPr>
                      <a:r>
                        <a:rPr sz="1000" dirty="0">
                          <a:latin typeface="Century Gothic"/>
                          <a:cs typeface="Century Gothic"/>
                        </a:rPr>
                        <a:t>Oral</a:t>
                      </a:r>
                      <a:r>
                        <a:rPr sz="1000" spc="10" dirty="0">
                          <a:latin typeface="Century Gothic"/>
                          <a:cs typeface="Century Gothic"/>
                        </a:rPr>
                        <a:t> </a:t>
                      </a:r>
                      <a:r>
                        <a:rPr sz="1000" spc="-10" dirty="0">
                          <a:latin typeface="Century Gothic"/>
                          <a:cs typeface="Century Gothic"/>
                        </a:rPr>
                        <a:t>Evaluation</a:t>
                      </a:r>
                      <a:r>
                        <a:rPr sz="1000" dirty="0">
                          <a:latin typeface="Century Gothic"/>
                          <a:cs typeface="Century Gothic"/>
                        </a:rPr>
                        <a:t> </a:t>
                      </a:r>
                      <a:r>
                        <a:rPr sz="1000" spc="-10" dirty="0">
                          <a:latin typeface="Century Gothic"/>
                          <a:cs typeface="Century Gothic"/>
                        </a:rPr>
                        <a:t>(D0120</a:t>
                      </a:r>
                      <a:r>
                        <a:rPr sz="975" spc="-15" baseline="25641" dirty="0">
                          <a:latin typeface="Century Gothic"/>
                          <a:cs typeface="Century Gothic"/>
                        </a:rPr>
                        <a:t>3</a:t>
                      </a:r>
                      <a:r>
                        <a:rPr sz="1000" spc="-10" dirty="0">
                          <a:latin typeface="Century Gothic"/>
                          <a:cs typeface="Century Gothic"/>
                        </a:rPr>
                        <a:t>, </a:t>
                      </a:r>
                      <a:r>
                        <a:rPr sz="1000" dirty="0">
                          <a:latin typeface="Century Gothic"/>
                          <a:cs typeface="Century Gothic"/>
                        </a:rPr>
                        <a:t>D0140</a:t>
                      </a:r>
                      <a:r>
                        <a:rPr sz="975" baseline="25641" dirty="0">
                          <a:latin typeface="Century Gothic"/>
                          <a:cs typeface="Century Gothic"/>
                        </a:rPr>
                        <a:t>3</a:t>
                      </a:r>
                      <a:r>
                        <a:rPr sz="1000" dirty="0">
                          <a:latin typeface="Century Gothic"/>
                          <a:cs typeface="Century Gothic"/>
                        </a:rPr>
                        <a:t>,</a:t>
                      </a:r>
                      <a:r>
                        <a:rPr sz="1000" spc="-35" dirty="0">
                          <a:latin typeface="Century Gothic"/>
                          <a:cs typeface="Century Gothic"/>
                        </a:rPr>
                        <a:t> </a:t>
                      </a:r>
                      <a:r>
                        <a:rPr sz="1000" spc="-10" dirty="0">
                          <a:latin typeface="Century Gothic"/>
                          <a:cs typeface="Century Gothic"/>
                        </a:rPr>
                        <a:t>D0150</a:t>
                      </a:r>
                      <a:r>
                        <a:rPr sz="975" spc="-15" baseline="25641" dirty="0">
                          <a:latin typeface="Century Gothic"/>
                          <a:cs typeface="Century Gothic"/>
                        </a:rPr>
                        <a:t>3</a:t>
                      </a:r>
                      <a:r>
                        <a:rPr sz="1000" spc="-10" dirty="0">
                          <a:latin typeface="Century Gothic"/>
                          <a:cs typeface="Century Gothic"/>
                        </a:rPr>
                        <a:t>)</a:t>
                      </a:r>
                      <a:endParaRPr sz="1000">
                        <a:latin typeface="Century Gothic"/>
                        <a:cs typeface="Century Gothic"/>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R="62865" algn="ctr">
                        <a:lnSpc>
                          <a:spcPct val="100000"/>
                        </a:lnSpc>
                        <a:spcBef>
                          <a:spcPts val="944"/>
                        </a:spcBef>
                      </a:pPr>
                      <a:r>
                        <a:rPr sz="1000" spc="-50" dirty="0">
                          <a:latin typeface="Wingdings"/>
                          <a:cs typeface="Wingdings"/>
                        </a:rPr>
                        <a:t></a:t>
                      </a:r>
                      <a:endParaRPr sz="1000">
                        <a:latin typeface="Wingdings"/>
                        <a:cs typeface="Wingdings"/>
                      </a:endParaRPr>
                    </a:p>
                  </a:txBody>
                  <a:tcPr marL="0" marR="0" marT="12001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3"/>
                  </a:ext>
                </a:extLst>
              </a:tr>
              <a:tr h="243840">
                <a:tc>
                  <a:txBody>
                    <a:bodyPr/>
                    <a:lstStyle/>
                    <a:p>
                      <a:pPr marL="91440">
                        <a:lnSpc>
                          <a:spcPct val="100000"/>
                        </a:lnSpc>
                        <a:spcBef>
                          <a:spcPts val="345"/>
                        </a:spcBef>
                      </a:pPr>
                      <a:r>
                        <a:rPr sz="1000" dirty="0">
                          <a:latin typeface="Century Gothic"/>
                          <a:cs typeface="Century Gothic"/>
                        </a:rPr>
                        <a:t>Cleaning</a:t>
                      </a:r>
                      <a:r>
                        <a:rPr sz="1000" spc="-50" dirty="0">
                          <a:latin typeface="Century Gothic"/>
                          <a:cs typeface="Century Gothic"/>
                        </a:rPr>
                        <a:t> </a:t>
                      </a:r>
                      <a:r>
                        <a:rPr sz="1000" spc="-10" dirty="0">
                          <a:latin typeface="Century Gothic"/>
                          <a:cs typeface="Century Gothic"/>
                        </a:rPr>
                        <a:t>(D1110</a:t>
                      </a:r>
                      <a:r>
                        <a:rPr sz="975" spc="-15" baseline="25641" dirty="0">
                          <a:latin typeface="Century Gothic"/>
                          <a:cs typeface="Century Gothic"/>
                        </a:rPr>
                        <a:t>4</a:t>
                      </a:r>
                      <a:r>
                        <a:rPr sz="1000" spc="-10" dirty="0">
                          <a:latin typeface="Century Gothic"/>
                          <a:cs typeface="Century Gothic"/>
                        </a:rPr>
                        <a:t>)</a:t>
                      </a:r>
                      <a:endParaRPr sz="1000">
                        <a:latin typeface="Century Gothic"/>
                        <a:cs typeface="Century Gothic"/>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R="62865" algn="ctr">
                        <a:lnSpc>
                          <a:spcPct val="100000"/>
                        </a:lnSpc>
                        <a:spcBef>
                          <a:spcPts val="345"/>
                        </a:spcBef>
                      </a:pPr>
                      <a:r>
                        <a:rPr sz="1000" spc="-50" dirty="0">
                          <a:latin typeface="Wingdings"/>
                          <a:cs typeface="Wingdings"/>
                        </a:rPr>
                        <a:t></a:t>
                      </a:r>
                      <a:endParaRPr sz="1000">
                        <a:latin typeface="Wingdings"/>
                        <a:cs typeface="Wingdings"/>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4"/>
                  </a:ext>
                </a:extLst>
              </a:tr>
              <a:tr h="548005">
                <a:tc>
                  <a:txBody>
                    <a:bodyPr/>
                    <a:lstStyle/>
                    <a:p>
                      <a:pPr marL="91440" marR="341630" algn="just">
                        <a:lnSpc>
                          <a:spcPct val="100000"/>
                        </a:lnSpc>
                        <a:spcBef>
                          <a:spcPts val="350"/>
                        </a:spcBef>
                      </a:pPr>
                      <a:r>
                        <a:rPr sz="1000" dirty="0">
                          <a:latin typeface="Century Gothic"/>
                          <a:cs typeface="Century Gothic"/>
                        </a:rPr>
                        <a:t>Scaling</a:t>
                      </a:r>
                      <a:r>
                        <a:rPr sz="1000" spc="-20" dirty="0">
                          <a:latin typeface="Century Gothic"/>
                          <a:cs typeface="Century Gothic"/>
                        </a:rPr>
                        <a:t> </a:t>
                      </a:r>
                      <a:r>
                        <a:rPr sz="1000" dirty="0">
                          <a:latin typeface="Century Gothic"/>
                          <a:cs typeface="Century Gothic"/>
                        </a:rPr>
                        <a:t>in</a:t>
                      </a:r>
                      <a:r>
                        <a:rPr sz="1000" spc="-40" dirty="0">
                          <a:latin typeface="Century Gothic"/>
                          <a:cs typeface="Century Gothic"/>
                        </a:rPr>
                        <a:t> </a:t>
                      </a:r>
                      <a:r>
                        <a:rPr sz="1000" dirty="0">
                          <a:latin typeface="Century Gothic"/>
                          <a:cs typeface="Century Gothic"/>
                        </a:rPr>
                        <a:t>the</a:t>
                      </a:r>
                      <a:r>
                        <a:rPr sz="1000" spc="-35" dirty="0">
                          <a:latin typeface="Century Gothic"/>
                          <a:cs typeface="Century Gothic"/>
                        </a:rPr>
                        <a:t> </a:t>
                      </a:r>
                      <a:r>
                        <a:rPr sz="1000" dirty="0">
                          <a:latin typeface="Century Gothic"/>
                          <a:cs typeface="Century Gothic"/>
                        </a:rPr>
                        <a:t>presence</a:t>
                      </a:r>
                      <a:r>
                        <a:rPr sz="1000" spc="-20" dirty="0">
                          <a:latin typeface="Century Gothic"/>
                          <a:cs typeface="Century Gothic"/>
                        </a:rPr>
                        <a:t> </a:t>
                      </a:r>
                      <a:r>
                        <a:rPr sz="1000" spc="-25" dirty="0">
                          <a:latin typeface="Century Gothic"/>
                          <a:cs typeface="Century Gothic"/>
                        </a:rPr>
                        <a:t>of </a:t>
                      </a:r>
                      <a:r>
                        <a:rPr sz="1000" spc="-10" dirty="0">
                          <a:latin typeface="Century Gothic"/>
                          <a:cs typeface="Century Gothic"/>
                        </a:rPr>
                        <a:t>inflammation</a:t>
                      </a:r>
                      <a:r>
                        <a:rPr sz="1000" spc="-5" dirty="0">
                          <a:latin typeface="Century Gothic"/>
                          <a:cs typeface="Century Gothic"/>
                        </a:rPr>
                        <a:t> </a:t>
                      </a:r>
                      <a:r>
                        <a:rPr sz="1000" dirty="0">
                          <a:latin typeface="Century Gothic"/>
                          <a:cs typeface="Century Gothic"/>
                        </a:rPr>
                        <a:t>–</a:t>
                      </a:r>
                      <a:r>
                        <a:rPr sz="1000" spc="5" dirty="0">
                          <a:latin typeface="Century Gothic"/>
                          <a:cs typeface="Century Gothic"/>
                        </a:rPr>
                        <a:t> </a:t>
                      </a:r>
                      <a:r>
                        <a:rPr sz="1000" dirty="0">
                          <a:latin typeface="Century Gothic"/>
                          <a:cs typeface="Century Gothic"/>
                        </a:rPr>
                        <a:t>Full</a:t>
                      </a:r>
                      <a:r>
                        <a:rPr sz="1000" spc="15" dirty="0">
                          <a:latin typeface="Century Gothic"/>
                          <a:cs typeface="Century Gothic"/>
                        </a:rPr>
                        <a:t> </a:t>
                      </a:r>
                      <a:r>
                        <a:rPr sz="1000" spc="-20" dirty="0">
                          <a:latin typeface="Century Gothic"/>
                          <a:cs typeface="Century Gothic"/>
                        </a:rPr>
                        <a:t>Mouth </a:t>
                      </a:r>
                      <a:r>
                        <a:rPr sz="1000" spc="-10" dirty="0">
                          <a:latin typeface="Century Gothic"/>
                          <a:cs typeface="Century Gothic"/>
                        </a:rPr>
                        <a:t>(D4346</a:t>
                      </a:r>
                      <a:r>
                        <a:rPr sz="975" spc="-15" baseline="25641" dirty="0">
                          <a:latin typeface="Century Gothic"/>
                          <a:cs typeface="Century Gothic"/>
                        </a:rPr>
                        <a:t>4</a:t>
                      </a:r>
                      <a:r>
                        <a:rPr sz="1000" spc="-10" dirty="0">
                          <a:latin typeface="Century Gothic"/>
                          <a:cs typeface="Century Gothic"/>
                        </a:rPr>
                        <a:t>)</a:t>
                      </a:r>
                      <a:endParaRPr sz="10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spcBef>
                          <a:spcPts val="395"/>
                        </a:spcBef>
                      </a:pPr>
                      <a:endParaRPr sz="1000">
                        <a:latin typeface="Times New Roman"/>
                        <a:cs typeface="Times New Roman"/>
                      </a:endParaRPr>
                    </a:p>
                    <a:p>
                      <a:pPr marR="62865" algn="ctr">
                        <a:lnSpc>
                          <a:spcPct val="100000"/>
                        </a:lnSpc>
                        <a:spcBef>
                          <a:spcPts val="5"/>
                        </a:spcBef>
                      </a:pPr>
                      <a:r>
                        <a:rPr sz="1000" spc="-50" dirty="0">
                          <a:latin typeface="Wingdings"/>
                          <a:cs typeface="Wingdings"/>
                        </a:rPr>
                        <a:t></a:t>
                      </a:r>
                      <a:endParaRPr sz="1000">
                        <a:latin typeface="Wingdings"/>
                        <a:cs typeface="Wingdings"/>
                      </a:endParaRPr>
                    </a:p>
                  </a:txBody>
                  <a:tcPr marL="0" marR="0" marT="501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5"/>
                  </a:ext>
                </a:extLst>
              </a:tr>
              <a:tr h="396240">
                <a:tc>
                  <a:txBody>
                    <a:bodyPr/>
                    <a:lstStyle/>
                    <a:p>
                      <a:pPr marL="91440" marR="652145">
                        <a:lnSpc>
                          <a:spcPct val="100000"/>
                        </a:lnSpc>
                        <a:spcBef>
                          <a:spcPts val="350"/>
                        </a:spcBef>
                      </a:pPr>
                      <a:r>
                        <a:rPr sz="1000" dirty="0">
                          <a:latin typeface="Century Gothic"/>
                          <a:cs typeface="Century Gothic"/>
                        </a:rPr>
                        <a:t>Emergency</a:t>
                      </a:r>
                      <a:r>
                        <a:rPr sz="1000" spc="-60" dirty="0">
                          <a:latin typeface="Century Gothic"/>
                          <a:cs typeface="Century Gothic"/>
                        </a:rPr>
                        <a:t> </a:t>
                      </a:r>
                      <a:r>
                        <a:rPr sz="1000" spc="-10" dirty="0">
                          <a:latin typeface="Century Gothic"/>
                          <a:cs typeface="Century Gothic"/>
                        </a:rPr>
                        <a:t>Palliative </a:t>
                      </a:r>
                      <a:r>
                        <a:rPr sz="1000" dirty="0">
                          <a:latin typeface="Century Gothic"/>
                          <a:cs typeface="Century Gothic"/>
                        </a:rPr>
                        <a:t>Treatment</a:t>
                      </a:r>
                      <a:r>
                        <a:rPr sz="1000" spc="-55" dirty="0">
                          <a:latin typeface="Century Gothic"/>
                          <a:cs typeface="Century Gothic"/>
                        </a:rPr>
                        <a:t> </a:t>
                      </a:r>
                      <a:r>
                        <a:rPr sz="1000" spc="-10" dirty="0">
                          <a:latin typeface="Century Gothic"/>
                          <a:cs typeface="Century Gothic"/>
                        </a:rPr>
                        <a:t>(D9110</a:t>
                      </a:r>
                      <a:r>
                        <a:rPr sz="975" spc="-15" baseline="25641" dirty="0">
                          <a:latin typeface="Century Gothic"/>
                          <a:cs typeface="Century Gothic"/>
                        </a:rPr>
                        <a:t>5</a:t>
                      </a:r>
                      <a:r>
                        <a:rPr sz="1000" spc="-10" dirty="0">
                          <a:latin typeface="Century Gothic"/>
                          <a:cs typeface="Century Gothic"/>
                        </a:rPr>
                        <a:t>)</a:t>
                      </a:r>
                      <a:endParaRPr sz="10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R="62865" algn="ctr">
                        <a:lnSpc>
                          <a:spcPct val="100000"/>
                        </a:lnSpc>
                        <a:spcBef>
                          <a:spcPts val="950"/>
                        </a:spcBef>
                      </a:pPr>
                      <a:r>
                        <a:rPr sz="1000" spc="-50" dirty="0">
                          <a:latin typeface="Wingdings"/>
                          <a:cs typeface="Wingdings"/>
                        </a:rPr>
                        <a:t></a:t>
                      </a:r>
                      <a:endParaRPr sz="1000">
                        <a:latin typeface="Wingdings"/>
                        <a:cs typeface="Wingdings"/>
                      </a:endParaRPr>
                    </a:p>
                  </a:txBody>
                  <a:tcPr marL="0" marR="0" marT="1206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6"/>
                  </a:ext>
                </a:extLst>
              </a:tr>
              <a:tr h="548005">
                <a:tc>
                  <a:txBody>
                    <a:bodyPr/>
                    <a:lstStyle/>
                    <a:p>
                      <a:pPr marL="91440" marR="100965">
                        <a:lnSpc>
                          <a:spcPct val="100000"/>
                        </a:lnSpc>
                        <a:spcBef>
                          <a:spcPts val="345"/>
                        </a:spcBef>
                      </a:pPr>
                      <a:r>
                        <a:rPr sz="1000" dirty="0">
                          <a:latin typeface="Century Gothic"/>
                          <a:cs typeface="Century Gothic"/>
                        </a:rPr>
                        <a:t>Topical </a:t>
                      </a:r>
                      <a:r>
                        <a:rPr sz="1000" spc="-10" dirty="0">
                          <a:latin typeface="Century Gothic"/>
                          <a:cs typeface="Century Gothic"/>
                        </a:rPr>
                        <a:t>application</a:t>
                      </a:r>
                      <a:r>
                        <a:rPr sz="1000" spc="-15" dirty="0">
                          <a:latin typeface="Century Gothic"/>
                          <a:cs typeface="Century Gothic"/>
                        </a:rPr>
                        <a:t> </a:t>
                      </a:r>
                      <a:r>
                        <a:rPr sz="1000" dirty="0">
                          <a:latin typeface="Century Gothic"/>
                          <a:cs typeface="Century Gothic"/>
                        </a:rPr>
                        <a:t>of</a:t>
                      </a:r>
                      <a:r>
                        <a:rPr sz="1000" spc="-15" dirty="0">
                          <a:latin typeface="Century Gothic"/>
                          <a:cs typeface="Century Gothic"/>
                        </a:rPr>
                        <a:t> </a:t>
                      </a:r>
                      <a:r>
                        <a:rPr sz="1000" spc="-10" dirty="0">
                          <a:latin typeface="Century Gothic"/>
                          <a:cs typeface="Century Gothic"/>
                        </a:rPr>
                        <a:t>fluoride </a:t>
                      </a:r>
                      <a:r>
                        <a:rPr sz="1000" dirty="0">
                          <a:latin typeface="Century Gothic"/>
                          <a:cs typeface="Century Gothic"/>
                        </a:rPr>
                        <a:t>&amp;</a:t>
                      </a:r>
                      <a:r>
                        <a:rPr sz="1000" spc="-15" dirty="0">
                          <a:latin typeface="Century Gothic"/>
                          <a:cs typeface="Century Gothic"/>
                        </a:rPr>
                        <a:t> </a:t>
                      </a:r>
                      <a:r>
                        <a:rPr sz="1000" dirty="0">
                          <a:latin typeface="Century Gothic"/>
                          <a:cs typeface="Century Gothic"/>
                        </a:rPr>
                        <a:t>Topical </a:t>
                      </a:r>
                      <a:r>
                        <a:rPr sz="1000" spc="-10" dirty="0">
                          <a:latin typeface="Century Gothic"/>
                          <a:cs typeface="Century Gothic"/>
                        </a:rPr>
                        <a:t>application </a:t>
                      </a:r>
                      <a:r>
                        <a:rPr sz="1000" spc="-25" dirty="0">
                          <a:latin typeface="Century Gothic"/>
                          <a:cs typeface="Century Gothic"/>
                        </a:rPr>
                        <a:t>of </a:t>
                      </a:r>
                      <a:r>
                        <a:rPr sz="1000" dirty="0">
                          <a:latin typeface="Century Gothic"/>
                          <a:cs typeface="Century Gothic"/>
                        </a:rPr>
                        <a:t>fluoride</a:t>
                      </a:r>
                      <a:r>
                        <a:rPr sz="1000" spc="-45" dirty="0">
                          <a:latin typeface="Century Gothic"/>
                          <a:cs typeface="Century Gothic"/>
                        </a:rPr>
                        <a:t> </a:t>
                      </a:r>
                      <a:r>
                        <a:rPr sz="1000" dirty="0">
                          <a:latin typeface="Century Gothic"/>
                          <a:cs typeface="Century Gothic"/>
                        </a:rPr>
                        <a:t>varnish</a:t>
                      </a:r>
                      <a:r>
                        <a:rPr sz="1000" spc="-50" dirty="0">
                          <a:latin typeface="Century Gothic"/>
                          <a:cs typeface="Century Gothic"/>
                        </a:rPr>
                        <a:t> </a:t>
                      </a:r>
                      <a:r>
                        <a:rPr sz="1000" spc="-10" dirty="0">
                          <a:latin typeface="Century Gothic"/>
                          <a:cs typeface="Century Gothic"/>
                        </a:rPr>
                        <a:t>(D1206</a:t>
                      </a:r>
                      <a:r>
                        <a:rPr sz="975" spc="-15" baseline="25641" dirty="0">
                          <a:latin typeface="Century Gothic"/>
                          <a:cs typeface="Century Gothic"/>
                        </a:rPr>
                        <a:t>6</a:t>
                      </a:r>
                      <a:r>
                        <a:rPr sz="1000" spc="-10" dirty="0">
                          <a:latin typeface="Century Gothic"/>
                          <a:cs typeface="Century Gothic"/>
                        </a:rPr>
                        <a:t>)</a:t>
                      </a:r>
                      <a:endParaRPr sz="1000">
                        <a:latin typeface="Century Gothic"/>
                        <a:cs typeface="Century Gothic"/>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spcBef>
                          <a:spcPts val="395"/>
                        </a:spcBef>
                      </a:pPr>
                      <a:endParaRPr sz="1000">
                        <a:latin typeface="Times New Roman"/>
                        <a:cs typeface="Times New Roman"/>
                      </a:endParaRPr>
                    </a:p>
                    <a:p>
                      <a:pPr marL="257175">
                        <a:lnSpc>
                          <a:spcPct val="100000"/>
                        </a:lnSpc>
                        <a:spcBef>
                          <a:spcPts val="5"/>
                        </a:spcBef>
                      </a:pPr>
                      <a:r>
                        <a:rPr sz="1000" spc="-50" dirty="0">
                          <a:latin typeface="Wingdings"/>
                          <a:cs typeface="Wingdings"/>
                        </a:rPr>
                        <a:t></a:t>
                      </a:r>
                      <a:endParaRPr sz="1000">
                        <a:latin typeface="Wingdings"/>
                        <a:cs typeface="Wingdings"/>
                      </a:endParaRPr>
                    </a:p>
                  </a:txBody>
                  <a:tcPr marL="0" marR="0" marT="501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spcBef>
                          <a:spcPts val="395"/>
                        </a:spcBef>
                      </a:pPr>
                      <a:endParaRPr sz="1000">
                        <a:latin typeface="Times New Roman"/>
                        <a:cs typeface="Times New Roman"/>
                      </a:endParaRPr>
                    </a:p>
                    <a:p>
                      <a:pPr marL="372110">
                        <a:lnSpc>
                          <a:spcPct val="100000"/>
                        </a:lnSpc>
                        <a:spcBef>
                          <a:spcPts val="5"/>
                        </a:spcBef>
                      </a:pPr>
                      <a:r>
                        <a:rPr sz="1000" spc="-50" dirty="0">
                          <a:latin typeface="Wingdings"/>
                          <a:cs typeface="Wingdings"/>
                        </a:rPr>
                        <a:t></a:t>
                      </a:r>
                      <a:endParaRPr sz="1000">
                        <a:latin typeface="Wingdings"/>
                        <a:cs typeface="Wingdings"/>
                      </a:endParaRPr>
                    </a:p>
                  </a:txBody>
                  <a:tcPr marL="0" marR="0" marT="501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spcBef>
                          <a:spcPts val="395"/>
                        </a:spcBef>
                      </a:pPr>
                      <a:endParaRPr sz="1000">
                        <a:latin typeface="Times New Roman"/>
                        <a:cs typeface="Times New Roman"/>
                      </a:endParaRPr>
                    </a:p>
                    <a:p>
                      <a:pPr marL="324485">
                        <a:lnSpc>
                          <a:spcPct val="100000"/>
                        </a:lnSpc>
                        <a:spcBef>
                          <a:spcPts val="5"/>
                        </a:spcBef>
                      </a:pPr>
                      <a:r>
                        <a:rPr sz="1000" spc="-50" dirty="0">
                          <a:latin typeface="Wingdings"/>
                          <a:cs typeface="Wingdings"/>
                        </a:rPr>
                        <a:t></a:t>
                      </a:r>
                      <a:endParaRPr sz="1000">
                        <a:latin typeface="Wingdings"/>
                        <a:cs typeface="Wingdings"/>
                      </a:endParaRPr>
                    </a:p>
                  </a:txBody>
                  <a:tcPr marL="0" marR="0" marT="501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7"/>
                  </a:ext>
                </a:extLst>
              </a:tr>
              <a:tr h="395605">
                <a:tc>
                  <a:txBody>
                    <a:bodyPr/>
                    <a:lstStyle/>
                    <a:p>
                      <a:pPr marL="91440">
                        <a:lnSpc>
                          <a:spcPct val="100000"/>
                        </a:lnSpc>
                        <a:spcBef>
                          <a:spcPts val="350"/>
                        </a:spcBef>
                      </a:pPr>
                      <a:r>
                        <a:rPr sz="1000" dirty="0">
                          <a:latin typeface="Century Gothic"/>
                          <a:cs typeface="Century Gothic"/>
                        </a:rPr>
                        <a:t>Topical </a:t>
                      </a:r>
                      <a:r>
                        <a:rPr sz="1000" spc="-10" dirty="0">
                          <a:latin typeface="Century Gothic"/>
                          <a:cs typeface="Century Gothic"/>
                        </a:rPr>
                        <a:t>application</a:t>
                      </a:r>
                      <a:r>
                        <a:rPr sz="1000" spc="-15" dirty="0">
                          <a:latin typeface="Century Gothic"/>
                          <a:cs typeface="Century Gothic"/>
                        </a:rPr>
                        <a:t> </a:t>
                      </a:r>
                      <a:r>
                        <a:rPr sz="1000" dirty="0">
                          <a:latin typeface="Century Gothic"/>
                          <a:cs typeface="Century Gothic"/>
                        </a:rPr>
                        <a:t>of</a:t>
                      </a:r>
                      <a:r>
                        <a:rPr sz="1000" spc="-15" dirty="0">
                          <a:latin typeface="Century Gothic"/>
                          <a:cs typeface="Century Gothic"/>
                        </a:rPr>
                        <a:t> </a:t>
                      </a:r>
                      <a:r>
                        <a:rPr sz="1000" spc="-10" dirty="0">
                          <a:latin typeface="Century Gothic"/>
                          <a:cs typeface="Century Gothic"/>
                        </a:rPr>
                        <a:t>fluoride</a:t>
                      </a:r>
                      <a:endParaRPr sz="1000">
                        <a:latin typeface="Century Gothic"/>
                        <a:cs typeface="Century Gothic"/>
                      </a:endParaRPr>
                    </a:p>
                    <a:p>
                      <a:pPr marL="91440">
                        <a:lnSpc>
                          <a:spcPct val="100000"/>
                        </a:lnSpc>
                      </a:pPr>
                      <a:r>
                        <a:rPr sz="1000" dirty="0">
                          <a:latin typeface="Century Gothic"/>
                          <a:cs typeface="Century Gothic"/>
                        </a:rPr>
                        <a:t>–</a:t>
                      </a:r>
                      <a:r>
                        <a:rPr sz="1000" spc="-30" dirty="0">
                          <a:latin typeface="Century Gothic"/>
                          <a:cs typeface="Century Gothic"/>
                        </a:rPr>
                        <a:t> </a:t>
                      </a:r>
                      <a:r>
                        <a:rPr sz="1000" dirty="0">
                          <a:latin typeface="Century Gothic"/>
                          <a:cs typeface="Century Gothic"/>
                        </a:rPr>
                        <a:t>excluding</a:t>
                      </a:r>
                      <a:r>
                        <a:rPr sz="1000" spc="-40" dirty="0">
                          <a:latin typeface="Century Gothic"/>
                          <a:cs typeface="Century Gothic"/>
                        </a:rPr>
                        <a:t> </a:t>
                      </a:r>
                      <a:r>
                        <a:rPr sz="1000" dirty="0">
                          <a:latin typeface="Century Gothic"/>
                          <a:cs typeface="Century Gothic"/>
                        </a:rPr>
                        <a:t>varnish</a:t>
                      </a:r>
                      <a:r>
                        <a:rPr sz="1000" spc="-40" dirty="0">
                          <a:latin typeface="Century Gothic"/>
                          <a:cs typeface="Century Gothic"/>
                        </a:rPr>
                        <a:t> </a:t>
                      </a:r>
                      <a:r>
                        <a:rPr sz="1000" spc="-10" dirty="0">
                          <a:latin typeface="Century Gothic"/>
                          <a:cs typeface="Century Gothic"/>
                        </a:rPr>
                        <a:t>(D1208</a:t>
                      </a:r>
                      <a:r>
                        <a:rPr sz="975" spc="-15" baseline="25641" dirty="0">
                          <a:latin typeface="Century Gothic"/>
                          <a:cs typeface="Century Gothic"/>
                        </a:rPr>
                        <a:t>6</a:t>
                      </a:r>
                      <a:r>
                        <a:rPr sz="1000" spc="-10" dirty="0">
                          <a:latin typeface="Century Gothic"/>
                          <a:cs typeface="Century Gothic"/>
                        </a:rPr>
                        <a:t>)</a:t>
                      </a:r>
                      <a:endParaRPr sz="10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257175">
                        <a:lnSpc>
                          <a:spcPct val="100000"/>
                        </a:lnSpc>
                        <a:spcBef>
                          <a:spcPts val="950"/>
                        </a:spcBef>
                      </a:pPr>
                      <a:r>
                        <a:rPr sz="1000" spc="-50" dirty="0">
                          <a:latin typeface="Wingdings"/>
                          <a:cs typeface="Wingdings"/>
                        </a:rPr>
                        <a:t></a:t>
                      </a:r>
                      <a:endParaRPr sz="1000">
                        <a:latin typeface="Wingdings"/>
                        <a:cs typeface="Wingdings"/>
                      </a:endParaRPr>
                    </a:p>
                  </a:txBody>
                  <a:tcPr marL="0" marR="0" marT="1206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372110">
                        <a:lnSpc>
                          <a:spcPct val="100000"/>
                        </a:lnSpc>
                        <a:spcBef>
                          <a:spcPts val="950"/>
                        </a:spcBef>
                      </a:pPr>
                      <a:r>
                        <a:rPr sz="1000" spc="-50" dirty="0">
                          <a:latin typeface="Wingdings"/>
                          <a:cs typeface="Wingdings"/>
                        </a:rPr>
                        <a:t></a:t>
                      </a:r>
                      <a:endParaRPr sz="1000">
                        <a:latin typeface="Wingdings"/>
                        <a:cs typeface="Wingdings"/>
                      </a:endParaRPr>
                    </a:p>
                  </a:txBody>
                  <a:tcPr marL="0" marR="0" marT="1206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324485">
                        <a:lnSpc>
                          <a:spcPct val="100000"/>
                        </a:lnSpc>
                        <a:spcBef>
                          <a:spcPts val="950"/>
                        </a:spcBef>
                      </a:pPr>
                      <a:r>
                        <a:rPr sz="1000" spc="-50" dirty="0">
                          <a:latin typeface="Wingdings"/>
                          <a:cs typeface="Wingdings"/>
                        </a:rPr>
                        <a:t></a:t>
                      </a:r>
                      <a:endParaRPr sz="1000">
                        <a:latin typeface="Wingdings"/>
                        <a:cs typeface="Wingdings"/>
                      </a:endParaRPr>
                    </a:p>
                  </a:txBody>
                  <a:tcPr marL="0" marR="0" marT="1206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extLst>
                  <a:ext uri="{0D108BD9-81ED-4DB2-BD59-A6C34878D82A}">
                    <a16:rowId xmlns:a16="http://schemas.microsoft.com/office/drawing/2014/main" val="10008"/>
                  </a:ext>
                </a:extLst>
              </a:tr>
              <a:tr h="261620">
                <a:tc>
                  <a:txBody>
                    <a:bodyPr/>
                    <a:lstStyle/>
                    <a:p>
                      <a:pPr marL="91440">
                        <a:lnSpc>
                          <a:spcPct val="100000"/>
                        </a:lnSpc>
                        <a:spcBef>
                          <a:spcPts val="345"/>
                        </a:spcBef>
                      </a:pPr>
                      <a:r>
                        <a:rPr sz="1000" dirty="0">
                          <a:latin typeface="Century Gothic"/>
                          <a:cs typeface="Century Gothic"/>
                        </a:rPr>
                        <a:t>Sealants</a:t>
                      </a:r>
                      <a:r>
                        <a:rPr sz="1000" spc="-55" dirty="0">
                          <a:latin typeface="Century Gothic"/>
                          <a:cs typeface="Century Gothic"/>
                        </a:rPr>
                        <a:t> </a:t>
                      </a:r>
                      <a:r>
                        <a:rPr sz="1000" spc="-10" dirty="0">
                          <a:latin typeface="Century Gothic"/>
                          <a:cs typeface="Century Gothic"/>
                        </a:rPr>
                        <a:t>(D1351</a:t>
                      </a:r>
                      <a:r>
                        <a:rPr sz="975" spc="-15" baseline="25641" dirty="0">
                          <a:latin typeface="Century Gothic"/>
                          <a:cs typeface="Century Gothic"/>
                        </a:rPr>
                        <a:t>6</a:t>
                      </a:r>
                      <a:r>
                        <a:rPr sz="1000" spc="-10" dirty="0">
                          <a:latin typeface="Century Gothic"/>
                          <a:cs typeface="Century Gothic"/>
                        </a:rPr>
                        <a:t>)</a:t>
                      </a:r>
                      <a:endParaRPr sz="1000">
                        <a:latin typeface="Century Gothic"/>
                        <a:cs typeface="Century Gothic"/>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257175">
                        <a:lnSpc>
                          <a:spcPct val="100000"/>
                        </a:lnSpc>
                        <a:spcBef>
                          <a:spcPts val="420"/>
                        </a:spcBef>
                      </a:pPr>
                      <a:r>
                        <a:rPr sz="1000" spc="-50" dirty="0">
                          <a:latin typeface="Wingdings"/>
                          <a:cs typeface="Wingdings"/>
                        </a:rPr>
                        <a:t></a:t>
                      </a:r>
                      <a:endParaRPr sz="1000">
                        <a:latin typeface="Wingdings"/>
                        <a:cs typeface="Wingdings"/>
                      </a:endParaRPr>
                    </a:p>
                  </a:txBody>
                  <a:tcPr marL="0" marR="0" marT="533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372110">
                        <a:lnSpc>
                          <a:spcPct val="100000"/>
                        </a:lnSpc>
                        <a:spcBef>
                          <a:spcPts val="420"/>
                        </a:spcBef>
                      </a:pPr>
                      <a:r>
                        <a:rPr sz="1000" spc="-50" dirty="0">
                          <a:latin typeface="Wingdings"/>
                          <a:cs typeface="Wingdings"/>
                        </a:rPr>
                        <a:t></a:t>
                      </a:r>
                      <a:endParaRPr sz="1000">
                        <a:latin typeface="Wingdings"/>
                        <a:cs typeface="Wingdings"/>
                      </a:endParaRPr>
                    </a:p>
                  </a:txBody>
                  <a:tcPr marL="0" marR="0" marT="533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324485">
                        <a:lnSpc>
                          <a:spcPct val="100000"/>
                        </a:lnSpc>
                        <a:spcBef>
                          <a:spcPts val="420"/>
                        </a:spcBef>
                      </a:pPr>
                      <a:r>
                        <a:rPr sz="1000" spc="-50" dirty="0">
                          <a:latin typeface="Wingdings"/>
                          <a:cs typeface="Wingdings"/>
                        </a:rPr>
                        <a:t></a:t>
                      </a:r>
                      <a:endParaRPr sz="1000">
                        <a:latin typeface="Wingdings"/>
                        <a:cs typeface="Wingdings"/>
                      </a:endParaRPr>
                    </a:p>
                  </a:txBody>
                  <a:tcPr marL="0" marR="0" marT="533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9"/>
                  </a:ext>
                </a:extLst>
              </a:tr>
              <a:tr h="395605">
                <a:tc>
                  <a:txBody>
                    <a:bodyPr/>
                    <a:lstStyle/>
                    <a:p>
                      <a:pPr marL="91440" marR="333375">
                        <a:lnSpc>
                          <a:spcPct val="100000"/>
                        </a:lnSpc>
                        <a:spcBef>
                          <a:spcPts val="350"/>
                        </a:spcBef>
                      </a:pPr>
                      <a:r>
                        <a:rPr sz="1000" dirty="0">
                          <a:latin typeface="Century Gothic"/>
                          <a:cs typeface="Century Gothic"/>
                        </a:rPr>
                        <a:t>Sealant</a:t>
                      </a:r>
                      <a:r>
                        <a:rPr sz="1000" spc="-30" dirty="0">
                          <a:latin typeface="Century Gothic"/>
                          <a:cs typeface="Century Gothic"/>
                        </a:rPr>
                        <a:t> </a:t>
                      </a:r>
                      <a:r>
                        <a:rPr sz="1000" dirty="0">
                          <a:latin typeface="Century Gothic"/>
                          <a:cs typeface="Century Gothic"/>
                        </a:rPr>
                        <a:t>Repair</a:t>
                      </a:r>
                      <a:r>
                        <a:rPr sz="1000" spc="-5" dirty="0">
                          <a:latin typeface="Century Gothic"/>
                          <a:cs typeface="Century Gothic"/>
                        </a:rPr>
                        <a:t> </a:t>
                      </a:r>
                      <a:r>
                        <a:rPr sz="1000" dirty="0">
                          <a:latin typeface="Century Gothic"/>
                          <a:cs typeface="Century Gothic"/>
                        </a:rPr>
                        <a:t>–</a:t>
                      </a:r>
                      <a:r>
                        <a:rPr sz="1000" spc="-45" dirty="0">
                          <a:latin typeface="Century Gothic"/>
                          <a:cs typeface="Century Gothic"/>
                        </a:rPr>
                        <a:t> </a:t>
                      </a:r>
                      <a:r>
                        <a:rPr sz="1000" dirty="0">
                          <a:latin typeface="Century Gothic"/>
                          <a:cs typeface="Century Gothic"/>
                        </a:rPr>
                        <a:t>per</a:t>
                      </a:r>
                      <a:r>
                        <a:rPr sz="1000" spc="-35" dirty="0">
                          <a:latin typeface="Century Gothic"/>
                          <a:cs typeface="Century Gothic"/>
                        </a:rPr>
                        <a:t> </a:t>
                      </a:r>
                      <a:r>
                        <a:rPr sz="1000" spc="-20" dirty="0">
                          <a:latin typeface="Century Gothic"/>
                          <a:cs typeface="Century Gothic"/>
                        </a:rPr>
                        <a:t>tooth </a:t>
                      </a:r>
                      <a:r>
                        <a:rPr sz="1000" spc="-10" dirty="0">
                          <a:latin typeface="Century Gothic"/>
                          <a:cs typeface="Century Gothic"/>
                        </a:rPr>
                        <a:t>(D1353</a:t>
                      </a:r>
                      <a:r>
                        <a:rPr sz="975" spc="-15" baseline="25641" dirty="0">
                          <a:latin typeface="Century Gothic"/>
                          <a:cs typeface="Century Gothic"/>
                        </a:rPr>
                        <a:t>6</a:t>
                      </a:r>
                      <a:r>
                        <a:rPr sz="1000" spc="-10" dirty="0">
                          <a:latin typeface="Century Gothic"/>
                          <a:cs typeface="Century Gothic"/>
                        </a:rPr>
                        <a:t>)</a:t>
                      </a:r>
                      <a:endParaRPr sz="10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7E7E7"/>
                    </a:solidFill>
                  </a:tcPr>
                </a:tc>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7E7E7"/>
                    </a:solidFill>
                  </a:tcPr>
                </a:tc>
                <a:tc>
                  <a:txBody>
                    <a:bodyPr/>
                    <a:lstStyle/>
                    <a:p>
                      <a:pPr marL="257175">
                        <a:lnSpc>
                          <a:spcPct val="100000"/>
                        </a:lnSpc>
                        <a:spcBef>
                          <a:spcPts val="950"/>
                        </a:spcBef>
                      </a:pPr>
                      <a:r>
                        <a:rPr sz="1000" spc="-50" dirty="0">
                          <a:latin typeface="Wingdings"/>
                          <a:cs typeface="Wingdings"/>
                        </a:rPr>
                        <a:t></a:t>
                      </a:r>
                      <a:endParaRPr sz="1000">
                        <a:latin typeface="Wingdings"/>
                        <a:cs typeface="Wingdings"/>
                      </a:endParaRPr>
                    </a:p>
                  </a:txBody>
                  <a:tcPr marL="0" marR="0" marT="120650" marB="0">
                    <a:lnL w="12700">
                      <a:solidFill>
                        <a:srgbClr val="FFFFFF"/>
                      </a:solidFill>
                      <a:prstDash val="solid"/>
                    </a:lnL>
                    <a:lnR w="12700">
                      <a:solidFill>
                        <a:srgbClr val="FFFFFF"/>
                      </a:solidFill>
                      <a:prstDash val="solid"/>
                    </a:lnR>
                    <a:lnT w="12700">
                      <a:solidFill>
                        <a:srgbClr val="FFFFFF"/>
                      </a:solidFill>
                      <a:prstDash val="solid"/>
                    </a:lnT>
                    <a:solidFill>
                      <a:srgbClr val="E7E7E7"/>
                    </a:solidFill>
                  </a:tcPr>
                </a:tc>
                <a:tc>
                  <a:txBody>
                    <a:bodyPr/>
                    <a:lstStyle/>
                    <a:p>
                      <a:pPr marL="372110">
                        <a:lnSpc>
                          <a:spcPct val="100000"/>
                        </a:lnSpc>
                        <a:spcBef>
                          <a:spcPts val="950"/>
                        </a:spcBef>
                      </a:pPr>
                      <a:r>
                        <a:rPr sz="1000" spc="-50" dirty="0">
                          <a:latin typeface="Wingdings"/>
                          <a:cs typeface="Wingdings"/>
                        </a:rPr>
                        <a:t></a:t>
                      </a:r>
                      <a:endParaRPr sz="1000">
                        <a:latin typeface="Wingdings"/>
                        <a:cs typeface="Wingdings"/>
                      </a:endParaRPr>
                    </a:p>
                  </a:txBody>
                  <a:tcPr marL="0" marR="0" marT="120650" marB="0">
                    <a:lnL w="12700">
                      <a:solidFill>
                        <a:srgbClr val="FFFFFF"/>
                      </a:solidFill>
                      <a:prstDash val="solid"/>
                    </a:lnL>
                    <a:lnR w="12700">
                      <a:solidFill>
                        <a:srgbClr val="FFFFFF"/>
                      </a:solidFill>
                      <a:prstDash val="solid"/>
                    </a:lnR>
                    <a:lnT w="12700">
                      <a:solidFill>
                        <a:srgbClr val="FFFFFF"/>
                      </a:solidFill>
                      <a:prstDash val="solid"/>
                    </a:lnT>
                    <a:solidFill>
                      <a:srgbClr val="E7E7E7"/>
                    </a:solidFill>
                  </a:tcPr>
                </a:tc>
                <a:tc>
                  <a:txBody>
                    <a:bodyPr/>
                    <a:lstStyle/>
                    <a:p>
                      <a:pPr marL="324485">
                        <a:lnSpc>
                          <a:spcPct val="100000"/>
                        </a:lnSpc>
                        <a:spcBef>
                          <a:spcPts val="950"/>
                        </a:spcBef>
                      </a:pPr>
                      <a:r>
                        <a:rPr sz="1000" spc="-50" dirty="0">
                          <a:latin typeface="Wingdings"/>
                          <a:cs typeface="Wingdings"/>
                        </a:rPr>
                        <a:t></a:t>
                      </a:r>
                      <a:endParaRPr sz="1000">
                        <a:latin typeface="Wingdings"/>
                        <a:cs typeface="Wingdings"/>
                      </a:endParaRPr>
                    </a:p>
                  </a:txBody>
                  <a:tcPr marL="0" marR="0" marT="120650" marB="0">
                    <a:lnL w="12700">
                      <a:solidFill>
                        <a:srgbClr val="FFFFFF"/>
                      </a:solidFill>
                      <a:prstDash val="solid"/>
                    </a:lnL>
                    <a:lnR w="12700">
                      <a:solidFill>
                        <a:srgbClr val="FFFFFF"/>
                      </a:solidFill>
                      <a:prstDash val="solid"/>
                    </a:lnR>
                    <a:lnT w="12700">
                      <a:solidFill>
                        <a:srgbClr val="FFFFFF"/>
                      </a:solidFill>
                      <a:prstDash val="solid"/>
                    </a:lnT>
                    <a:solidFill>
                      <a:srgbClr val="E7E7E7"/>
                    </a:solidFill>
                  </a:tcPr>
                </a:tc>
                <a:extLst>
                  <a:ext uri="{0D108BD9-81ED-4DB2-BD59-A6C34878D82A}">
                    <a16:rowId xmlns:a16="http://schemas.microsoft.com/office/drawing/2014/main" val="10010"/>
                  </a:ext>
                </a:extLst>
              </a:tr>
              <a:tr h="584835">
                <a:tc gridSpan="8">
                  <a:txBody>
                    <a:bodyPr/>
                    <a:lstStyle/>
                    <a:p>
                      <a:pPr marL="338455" indent="-226695">
                        <a:lnSpc>
                          <a:spcPts val="955"/>
                        </a:lnSpc>
                        <a:buAutoNum type="arabicPeriod"/>
                        <a:tabLst>
                          <a:tab pos="338455" algn="l"/>
                          <a:tab pos="3751579" algn="l"/>
                        </a:tabLst>
                      </a:pPr>
                      <a:r>
                        <a:rPr sz="1000" spc="-10" dirty="0">
                          <a:solidFill>
                            <a:srgbClr val="221F1F"/>
                          </a:solidFill>
                          <a:latin typeface="Century Gothic"/>
                          <a:cs typeface="Century Gothic"/>
                        </a:rPr>
                        <a:t>Eligibility,</a:t>
                      </a:r>
                      <a:r>
                        <a:rPr sz="1000" spc="-25" dirty="0">
                          <a:solidFill>
                            <a:srgbClr val="221F1F"/>
                          </a:solidFill>
                          <a:latin typeface="Century Gothic"/>
                          <a:cs typeface="Century Gothic"/>
                        </a:rPr>
                        <a:t> </a:t>
                      </a:r>
                      <a:r>
                        <a:rPr sz="1000" spc="-10" dirty="0">
                          <a:solidFill>
                            <a:srgbClr val="221F1F"/>
                          </a:solidFill>
                          <a:latin typeface="Century Gothic"/>
                          <a:cs typeface="Century Gothic"/>
                        </a:rPr>
                        <a:t>reimbursement</a:t>
                      </a:r>
                      <a:r>
                        <a:rPr sz="1000" spc="15" dirty="0">
                          <a:solidFill>
                            <a:srgbClr val="221F1F"/>
                          </a:solidFill>
                          <a:latin typeface="Century Gothic"/>
                          <a:cs typeface="Century Gothic"/>
                        </a:rPr>
                        <a:t> </a:t>
                      </a:r>
                      <a:r>
                        <a:rPr sz="1000" dirty="0">
                          <a:solidFill>
                            <a:srgbClr val="221F1F"/>
                          </a:solidFill>
                          <a:latin typeface="Century Gothic"/>
                          <a:cs typeface="Century Gothic"/>
                        </a:rPr>
                        <a:t>and</a:t>
                      </a:r>
                      <a:r>
                        <a:rPr sz="1000" spc="15" dirty="0">
                          <a:solidFill>
                            <a:srgbClr val="221F1F"/>
                          </a:solidFill>
                          <a:latin typeface="Century Gothic"/>
                          <a:cs typeface="Century Gothic"/>
                        </a:rPr>
                        <a:t> </a:t>
                      </a:r>
                      <a:r>
                        <a:rPr sz="1000" dirty="0">
                          <a:solidFill>
                            <a:srgbClr val="221F1F"/>
                          </a:solidFill>
                          <a:latin typeface="Century Gothic"/>
                          <a:cs typeface="Century Gothic"/>
                        </a:rPr>
                        <a:t>coverage</a:t>
                      </a:r>
                      <a:r>
                        <a:rPr sz="1000" spc="10" dirty="0">
                          <a:solidFill>
                            <a:srgbClr val="221F1F"/>
                          </a:solidFill>
                          <a:latin typeface="Century Gothic"/>
                          <a:cs typeface="Century Gothic"/>
                        </a:rPr>
                        <a:t> </a:t>
                      </a:r>
                      <a:r>
                        <a:rPr sz="1000" dirty="0">
                          <a:solidFill>
                            <a:srgbClr val="221F1F"/>
                          </a:solidFill>
                          <a:latin typeface="Century Gothic"/>
                          <a:cs typeface="Century Gothic"/>
                        </a:rPr>
                        <a:t>for </a:t>
                      </a:r>
                      <a:r>
                        <a:rPr sz="1000" spc="-10" dirty="0">
                          <a:solidFill>
                            <a:srgbClr val="221F1F"/>
                          </a:solidFill>
                          <a:latin typeface="Century Gothic"/>
                          <a:cs typeface="Century Gothic"/>
                        </a:rPr>
                        <a:t>eligible</a:t>
                      </a:r>
                      <a:r>
                        <a:rPr sz="1000" dirty="0">
                          <a:solidFill>
                            <a:srgbClr val="221F1F"/>
                          </a:solidFill>
                          <a:latin typeface="Century Gothic"/>
                          <a:cs typeface="Century Gothic"/>
                        </a:rPr>
                        <a:t>	4.</a:t>
                      </a:r>
                      <a:r>
                        <a:rPr sz="1000" spc="175" dirty="0">
                          <a:solidFill>
                            <a:srgbClr val="221F1F"/>
                          </a:solidFill>
                          <a:latin typeface="Century Gothic"/>
                          <a:cs typeface="Century Gothic"/>
                        </a:rPr>
                        <a:t>  </a:t>
                      </a:r>
                      <a:r>
                        <a:rPr sz="1000" dirty="0">
                          <a:solidFill>
                            <a:srgbClr val="221F1F"/>
                          </a:solidFill>
                          <a:latin typeface="Century Gothic"/>
                          <a:cs typeface="Century Gothic"/>
                        </a:rPr>
                        <a:t>One additional</a:t>
                      </a:r>
                      <a:r>
                        <a:rPr sz="1000" spc="-20" dirty="0">
                          <a:solidFill>
                            <a:srgbClr val="221F1F"/>
                          </a:solidFill>
                          <a:latin typeface="Century Gothic"/>
                          <a:cs typeface="Century Gothic"/>
                        </a:rPr>
                        <a:t> </a:t>
                      </a:r>
                      <a:r>
                        <a:rPr sz="1000" spc="-10" dirty="0">
                          <a:solidFill>
                            <a:srgbClr val="221F1F"/>
                          </a:solidFill>
                          <a:latin typeface="Century Gothic"/>
                          <a:cs typeface="Century Gothic"/>
                        </a:rPr>
                        <a:t>cleaning.</a:t>
                      </a:r>
                      <a:endParaRPr sz="1000" dirty="0">
                        <a:latin typeface="Century Gothic"/>
                        <a:cs typeface="Century Gothic"/>
                      </a:endParaRPr>
                    </a:p>
                    <a:p>
                      <a:pPr marL="340360">
                        <a:lnSpc>
                          <a:spcPct val="100000"/>
                        </a:lnSpc>
                        <a:tabLst>
                          <a:tab pos="3751579" algn="l"/>
                        </a:tabLst>
                      </a:pPr>
                      <a:r>
                        <a:rPr sz="1000" dirty="0">
                          <a:solidFill>
                            <a:srgbClr val="221F1F"/>
                          </a:solidFill>
                          <a:latin typeface="Century Gothic"/>
                          <a:cs typeface="Century Gothic"/>
                        </a:rPr>
                        <a:t>services</a:t>
                      </a:r>
                      <a:r>
                        <a:rPr sz="1000" spc="-40" dirty="0">
                          <a:solidFill>
                            <a:srgbClr val="221F1F"/>
                          </a:solidFill>
                          <a:latin typeface="Century Gothic"/>
                          <a:cs typeface="Century Gothic"/>
                        </a:rPr>
                        <a:t> </a:t>
                      </a:r>
                      <a:r>
                        <a:rPr sz="1000" dirty="0">
                          <a:solidFill>
                            <a:srgbClr val="221F1F"/>
                          </a:solidFill>
                          <a:latin typeface="Century Gothic"/>
                          <a:cs typeface="Century Gothic"/>
                        </a:rPr>
                        <a:t>are</a:t>
                      </a:r>
                      <a:r>
                        <a:rPr sz="1000" spc="-20" dirty="0">
                          <a:solidFill>
                            <a:srgbClr val="221F1F"/>
                          </a:solidFill>
                          <a:latin typeface="Century Gothic"/>
                          <a:cs typeface="Century Gothic"/>
                        </a:rPr>
                        <a:t> </a:t>
                      </a:r>
                      <a:r>
                        <a:rPr sz="1000" dirty="0">
                          <a:solidFill>
                            <a:srgbClr val="221F1F"/>
                          </a:solidFill>
                          <a:latin typeface="Century Gothic"/>
                          <a:cs typeface="Century Gothic"/>
                        </a:rPr>
                        <a:t>subject</a:t>
                      </a:r>
                      <a:r>
                        <a:rPr sz="1000" spc="-20" dirty="0">
                          <a:solidFill>
                            <a:srgbClr val="221F1F"/>
                          </a:solidFill>
                          <a:latin typeface="Century Gothic"/>
                          <a:cs typeface="Century Gothic"/>
                        </a:rPr>
                        <a:t> </a:t>
                      </a:r>
                      <a:r>
                        <a:rPr sz="1000" dirty="0">
                          <a:solidFill>
                            <a:srgbClr val="221F1F"/>
                          </a:solidFill>
                          <a:latin typeface="Century Gothic"/>
                          <a:cs typeface="Century Gothic"/>
                        </a:rPr>
                        <a:t>to</a:t>
                      </a:r>
                      <a:r>
                        <a:rPr sz="1000" spc="-50" dirty="0">
                          <a:solidFill>
                            <a:srgbClr val="221F1F"/>
                          </a:solidFill>
                          <a:latin typeface="Century Gothic"/>
                          <a:cs typeface="Century Gothic"/>
                        </a:rPr>
                        <a:t> </a:t>
                      </a:r>
                      <a:r>
                        <a:rPr sz="1000" dirty="0">
                          <a:solidFill>
                            <a:srgbClr val="221F1F"/>
                          </a:solidFill>
                          <a:latin typeface="Century Gothic"/>
                          <a:cs typeface="Century Gothic"/>
                        </a:rPr>
                        <a:t>plan</a:t>
                      </a:r>
                      <a:r>
                        <a:rPr sz="1000" spc="-30" dirty="0">
                          <a:solidFill>
                            <a:srgbClr val="221F1F"/>
                          </a:solidFill>
                          <a:latin typeface="Century Gothic"/>
                          <a:cs typeface="Century Gothic"/>
                        </a:rPr>
                        <a:t> </a:t>
                      </a:r>
                      <a:r>
                        <a:rPr sz="1000" dirty="0">
                          <a:solidFill>
                            <a:srgbClr val="221F1F"/>
                          </a:solidFill>
                          <a:latin typeface="Century Gothic"/>
                          <a:cs typeface="Century Gothic"/>
                        </a:rPr>
                        <a:t>year</a:t>
                      </a:r>
                      <a:r>
                        <a:rPr sz="1000" spc="-25" dirty="0">
                          <a:solidFill>
                            <a:srgbClr val="221F1F"/>
                          </a:solidFill>
                          <a:latin typeface="Century Gothic"/>
                          <a:cs typeface="Century Gothic"/>
                        </a:rPr>
                        <a:t> </a:t>
                      </a:r>
                      <a:r>
                        <a:rPr sz="1000" spc="-10" dirty="0">
                          <a:solidFill>
                            <a:srgbClr val="221F1F"/>
                          </a:solidFill>
                          <a:latin typeface="Century Gothic"/>
                          <a:cs typeface="Century Gothic"/>
                        </a:rPr>
                        <a:t>maximums.</a:t>
                      </a:r>
                      <a:r>
                        <a:rPr sz="1000" dirty="0">
                          <a:solidFill>
                            <a:srgbClr val="221F1F"/>
                          </a:solidFill>
                          <a:latin typeface="Century Gothic"/>
                          <a:cs typeface="Century Gothic"/>
                        </a:rPr>
                        <a:t>	5.</a:t>
                      </a:r>
                      <a:r>
                        <a:rPr sz="1000" spc="200" dirty="0">
                          <a:solidFill>
                            <a:srgbClr val="221F1F"/>
                          </a:solidFill>
                          <a:latin typeface="Century Gothic"/>
                          <a:cs typeface="Century Gothic"/>
                        </a:rPr>
                        <a:t>  </a:t>
                      </a:r>
                      <a:r>
                        <a:rPr sz="1000" dirty="0">
                          <a:solidFill>
                            <a:srgbClr val="221F1F"/>
                          </a:solidFill>
                          <a:latin typeface="Century Gothic"/>
                          <a:cs typeface="Century Gothic"/>
                        </a:rPr>
                        <a:t>No </a:t>
                      </a:r>
                      <a:r>
                        <a:rPr sz="1000" spc="-10" dirty="0">
                          <a:solidFill>
                            <a:srgbClr val="221F1F"/>
                          </a:solidFill>
                          <a:latin typeface="Century Gothic"/>
                          <a:cs typeface="Century Gothic"/>
                        </a:rPr>
                        <a:t>limitations.</a:t>
                      </a:r>
                      <a:endParaRPr sz="1000" dirty="0">
                        <a:latin typeface="Century Gothic"/>
                        <a:cs typeface="Century Gothic"/>
                      </a:endParaRPr>
                    </a:p>
                    <a:p>
                      <a:pPr marL="338455" indent="-226695">
                        <a:lnSpc>
                          <a:spcPct val="100000"/>
                        </a:lnSpc>
                        <a:buAutoNum type="arabicPeriod" startAt="2"/>
                        <a:tabLst>
                          <a:tab pos="338455" algn="l"/>
                          <a:tab pos="3751579" algn="l"/>
                        </a:tabLst>
                      </a:pPr>
                      <a:r>
                        <a:rPr sz="1000" dirty="0">
                          <a:solidFill>
                            <a:srgbClr val="221F1F"/>
                          </a:solidFill>
                          <a:latin typeface="Century Gothic"/>
                          <a:cs typeface="Century Gothic"/>
                        </a:rPr>
                        <a:t>Four</a:t>
                      </a:r>
                      <a:r>
                        <a:rPr sz="1000" spc="-10" dirty="0">
                          <a:solidFill>
                            <a:srgbClr val="221F1F"/>
                          </a:solidFill>
                          <a:latin typeface="Century Gothic"/>
                          <a:cs typeface="Century Gothic"/>
                        </a:rPr>
                        <a:t> </a:t>
                      </a:r>
                      <a:r>
                        <a:rPr sz="1000" dirty="0">
                          <a:solidFill>
                            <a:srgbClr val="221F1F"/>
                          </a:solidFill>
                          <a:latin typeface="Century Gothic"/>
                          <a:cs typeface="Century Gothic"/>
                        </a:rPr>
                        <a:t>times</a:t>
                      </a:r>
                      <a:r>
                        <a:rPr sz="1000" spc="-45" dirty="0">
                          <a:solidFill>
                            <a:srgbClr val="221F1F"/>
                          </a:solidFill>
                          <a:latin typeface="Century Gothic"/>
                          <a:cs typeface="Century Gothic"/>
                        </a:rPr>
                        <a:t> </a:t>
                      </a:r>
                      <a:r>
                        <a:rPr sz="1000" dirty="0">
                          <a:solidFill>
                            <a:srgbClr val="221F1F"/>
                          </a:solidFill>
                          <a:latin typeface="Century Gothic"/>
                          <a:cs typeface="Century Gothic"/>
                        </a:rPr>
                        <a:t>per</a:t>
                      </a:r>
                      <a:r>
                        <a:rPr sz="1000" spc="-30" dirty="0">
                          <a:solidFill>
                            <a:srgbClr val="221F1F"/>
                          </a:solidFill>
                          <a:latin typeface="Century Gothic"/>
                          <a:cs typeface="Century Gothic"/>
                        </a:rPr>
                        <a:t> </a:t>
                      </a:r>
                      <a:r>
                        <a:rPr sz="1000" dirty="0">
                          <a:solidFill>
                            <a:srgbClr val="221F1F"/>
                          </a:solidFill>
                          <a:latin typeface="Century Gothic"/>
                          <a:cs typeface="Century Gothic"/>
                        </a:rPr>
                        <a:t>year</a:t>
                      </a:r>
                      <a:r>
                        <a:rPr sz="1000" spc="-10" dirty="0">
                          <a:solidFill>
                            <a:srgbClr val="221F1F"/>
                          </a:solidFill>
                          <a:latin typeface="Century Gothic"/>
                          <a:cs typeface="Century Gothic"/>
                        </a:rPr>
                        <a:t> </a:t>
                      </a:r>
                      <a:r>
                        <a:rPr sz="1000" dirty="0">
                          <a:solidFill>
                            <a:srgbClr val="221F1F"/>
                          </a:solidFill>
                          <a:latin typeface="Century Gothic"/>
                          <a:cs typeface="Century Gothic"/>
                        </a:rPr>
                        <a:t>subject</a:t>
                      </a:r>
                      <a:r>
                        <a:rPr sz="1000" spc="-25" dirty="0">
                          <a:solidFill>
                            <a:srgbClr val="221F1F"/>
                          </a:solidFill>
                          <a:latin typeface="Century Gothic"/>
                          <a:cs typeface="Century Gothic"/>
                        </a:rPr>
                        <a:t> </a:t>
                      </a:r>
                      <a:r>
                        <a:rPr sz="1000" dirty="0">
                          <a:solidFill>
                            <a:srgbClr val="221F1F"/>
                          </a:solidFill>
                          <a:latin typeface="Century Gothic"/>
                          <a:cs typeface="Century Gothic"/>
                        </a:rPr>
                        <a:t>to</a:t>
                      </a:r>
                      <a:r>
                        <a:rPr sz="1000" spc="-45" dirty="0">
                          <a:solidFill>
                            <a:srgbClr val="221F1F"/>
                          </a:solidFill>
                          <a:latin typeface="Century Gothic"/>
                          <a:cs typeface="Century Gothic"/>
                        </a:rPr>
                        <a:t> </a:t>
                      </a:r>
                      <a:r>
                        <a:rPr sz="1000" dirty="0">
                          <a:solidFill>
                            <a:srgbClr val="221F1F"/>
                          </a:solidFill>
                          <a:latin typeface="Century Gothic"/>
                          <a:cs typeface="Century Gothic"/>
                        </a:rPr>
                        <a:t>plan</a:t>
                      </a:r>
                      <a:r>
                        <a:rPr sz="1000" spc="-20" dirty="0">
                          <a:solidFill>
                            <a:srgbClr val="221F1F"/>
                          </a:solidFill>
                          <a:latin typeface="Century Gothic"/>
                          <a:cs typeface="Century Gothic"/>
                        </a:rPr>
                        <a:t> </a:t>
                      </a:r>
                      <a:r>
                        <a:rPr sz="1000" spc="-10" dirty="0">
                          <a:solidFill>
                            <a:srgbClr val="221F1F"/>
                          </a:solidFill>
                          <a:latin typeface="Century Gothic"/>
                          <a:cs typeface="Century Gothic"/>
                        </a:rPr>
                        <a:t>guidelines.</a:t>
                      </a:r>
                      <a:r>
                        <a:rPr sz="1000" dirty="0">
                          <a:solidFill>
                            <a:srgbClr val="221F1F"/>
                          </a:solidFill>
                          <a:latin typeface="Century Gothic"/>
                          <a:cs typeface="Century Gothic"/>
                        </a:rPr>
                        <a:t>	6.</a:t>
                      </a:r>
                      <a:r>
                        <a:rPr sz="1000" spc="170" dirty="0">
                          <a:solidFill>
                            <a:srgbClr val="221F1F"/>
                          </a:solidFill>
                          <a:latin typeface="Century Gothic"/>
                          <a:cs typeface="Century Gothic"/>
                        </a:rPr>
                        <a:t>  </a:t>
                      </a:r>
                      <a:r>
                        <a:rPr sz="1000" dirty="0">
                          <a:solidFill>
                            <a:srgbClr val="221F1F"/>
                          </a:solidFill>
                          <a:latin typeface="Century Gothic"/>
                          <a:cs typeface="Century Gothic"/>
                        </a:rPr>
                        <a:t>Age</a:t>
                      </a:r>
                      <a:r>
                        <a:rPr sz="1000" spc="15" dirty="0">
                          <a:solidFill>
                            <a:srgbClr val="221F1F"/>
                          </a:solidFill>
                          <a:latin typeface="Century Gothic"/>
                          <a:cs typeface="Century Gothic"/>
                        </a:rPr>
                        <a:t> </a:t>
                      </a:r>
                      <a:r>
                        <a:rPr sz="1000" dirty="0">
                          <a:solidFill>
                            <a:srgbClr val="221F1F"/>
                          </a:solidFill>
                          <a:latin typeface="Century Gothic"/>
                          <a:cs typeface="Century Gothic"/>
                        </a:rPr>
                        <a:t>limits</a:t>
                      </a:r>
                      <a:r>
                        <a:rPr sz="1000" spc="-50" dirty="0">
                          <a:solidFill>
                            <a:srgbClr val="221F1F"/>
                          </a:solidFill>
                          <a:latin typeface="Century Gothic"/>
                          <a:cs typeface="Century Gothic"/>
                        </a:rPr>
                        <a:t> </a:t>
                      </a:r>
                      <a:r>
                        <a:rPr sz="1000" dirty="0">
                          <a:solidFill>
                            <a:srgbClr val="221F1F"/>
                          </a:solidFill>
                          <a:latin typeface="Century Gothic"/>
                          <a:cs typeface="Century Gothic"/>
                        </a:rPr>
                        <a:t>removed;</a:t>
                      </a:r>
                      <a:r>
                        <a:rPr sz="1000" spc="-10" dirty="0">
                          <a:solidFill>
                            <a:srgbClr val="221F1F"/>
                          </a:solidFill>
                          <a:latin typeface="Century Gothic"/>
                          <a:cs typeface="Century Gothic"/>
                        </a:rPr>
                        <a:t> </a:t>
                      </a:r>
                      <a:r>
                        <a:rPr sz="1000" dirty="0">
                          <a:solidFill>
                            <a:srgbClr val="221F1F"/>
                          </a:solidFill>
                          <a:latin typeface="Century Gothic"/>
                          <a:cs typeface="Century Gothic"/>
                        </a:rPr>
                        <a:t>all</a:t>
                      </a:r>
                      <a:r>
                        <a:rPr sz="1000" spc="-30" dirty="0">
                          <a:solidFill>
                            <a:srgbClr val="221F1F"/>
                          </a:solidFill>
                          <a:latin typeface="Century Gothic"/>
                          <a:cs typeface="Century Gothic"/>
                        </a:rPr>
                        <a:t> </a:t>
                      </a:r>
                      <a:r>
                        <a:rPr sz="1000" dirty="0">
                          <a:solidFill>
                            <a:srgbClr val="221F1F"/>
                          </a:solidFill>
                          <a:latin typeface="Century Gothic"/>
                          <a:cs typeface="Century Gothic"/>
                        </a:rPr>
                        <a:t>other</a:t>
                      </a:r>
                      <a:r>
                        <a:rPr sz="1000" spc="-20" dirty="0">
                          <a:solidFill>
                            <a:srgbClr val="221F1F"/>
                          </a:solidFill>
                          <a:latin typeface="Century Gothic"/>
                          <a:cs typeface="Century Gothic"/>
                        </a:rPr>
                        <a:t> </a:t>
                      </a:r>
                      <a:r>
                        <a:rPr sz="1000" dirty="0">
                          <a:solidFill>
                            <a:srgbClr val="221F1F"/>
                          </a:solidFill>
                          <a:latin typeface="Century Gothic"/>
                          <a:cs typeface="Century Gothic"/>
                        </a:rPr>
                        <a:t>limitations</a:t>
                      </a:r>
                      <a:r>
                        <a:rPr sz="1000" spc="-50" dirty="0">
                          <a:solidFill>
                            <a:srgbClr val="221F1F"/>
                          </a:solidFill>
                          <a:latin typeface="Century Gothic"/>
                          <a:cs typeface="Century Gothic"/>
                        </a:rPr>
                        <a:t> </a:t>
                      </a:r>
                      <a:r>
                        <a:rPr sz="1000" spc="-10" dirty="0">
                          <a:solidFill>
                            <a:srgbClr val="221F1F"/>
                          </a:solidFill>
                          <a:latin typeface="Century Gothic"/>
                          <a:cs typeface="Century Gothic"/>
                        </a:rPr>
                        <a:t>(including</a:t>
                      </a:r>
                      <a:endParaRPr sz="1000" dirty="0">
                        <a:latin typeface="Century Gothic"/>
                        <a:cs typeface="Century Gothic"/>
                      </a:endParaRPr>
                    </a:p>
                    <a:p>
                      <a:pPr marL="338455" indent="-226695">
                        <a:lnSpc>
                          <a:spcPts val="1155"/>
                        </a:lnSpc>
                        <a:buAutoNum type="arabicPeriod" startAt="2"/>
                        <a:tabLst>
                          <a:tab pos="338455" algn="l"/>
                          <a:tab pos="3980179" algn="l"/>
                        </a:tabLst>
                      </a:pPr>
                      <a:r>
                        <a:rPr sz="1000" dirty="0">
                          <a:solidFill>
                            <a:srgbClr val="221F1F"/>
                          </a:solidFill>
                          <a:latin typeface="Century Gothic"/>
                          <a:cs typeface="Century Gothic"/>
                        </a:rPr>
                        <a:t>One</a:t>
                      </a:r>
                      <a:r>
                        <a:rPr sz="1000" spc="-35" dirty="0">
                          <a:solidFill>
                            <a:srgbClr val="221F1F"/>
                          </a:solidFill>
                          <a:latin typeface="Century Gothic"/>
                          <a:cs typeface="Century Gothic"/>
                        </a:rPr>
                        <a:t> </a:t>
                      </a:r>
                      <a:r>
                        <a:rPr sz="1000" dirty="0">
                          <a:solidFill>
                            <a:srgbClr val="221F1F"/>
                          </a:solidFill>
                          <a:latin typeface="Century Gothic"/>
                          <a:cs typeface="Century Gothic"/>
                        </a:rPr>
                        <a:t>additional</a:t>
                      </a:r>
                      <a:r>
                        <a:rPr sz="1000" spc="-45" dirty="0">
                          <a:solidFill>
                            <a:srgbClr val="221F1F"/>
                          </a:solidFill>
                          <a:latin typeface="Century Gothic"/>
                          <a:cs typeface="Century Gothic"/>
                        </a:rPr>
                        <a:t> </a:t>
                      </a:r>
                      <a:r>
                        <a:rPr sz="1000" spc="-10" dirty="0">
                          <a:solidFill>
                            <a:srgbClr val="221F1F"/>
                          </a:solidFill>
                          <a:latin typeface="Century Gothic"/>
                          <a:cs typeface="Century Gothic"/>
                        </a:rPr>
                        <a:t>evaluation.</a:t>
                      </a:r>
                      <a:r>
                        <a:rPr sz="1000" dirty="0">
                          <a:solidFill>
                            <a:srgbClr val="221F1F"/>
                          </a:solidFill>
                          <a:latin typeface="Century Gothic"/>
                          <a:cs typeface="Century Gothic"/>
                        </a:rPr>
                        <a:t>	frequency</a:t>
                      </a:r>
                      <a:r>
                        <a:rPr sz="1000" spc="15" dirty="0">
                          <a:solidFill>
                            <a:srgbClr val="221F1F"/>
                          </a:solidFill>
                          <a:latin typeface="Century Gothic"/>
                          <a:cs typeface="Century Gothic"/>
                        </a:rPr>
                        <a:t> </a:t>
                      </a:r>
                      <a:r>
                        <a:rPr sz="1000" spc="-10" dirty="0">
                          <a:solidFill>
                            <a:srgbClr val="221F1F"/>
                          </a:solidFill>
                          <a:latin typeface="Century Gothic"/>
                          <a:cs typeface="Century Gothic"/>
                        </a:rPr>
                        <a:t>limitations)</a:t>
                      </a:r>
                      <a:r>
                        <a:rPr sz="1000" spc="-30" dirty="0">
                          <a:solidFill>
                            <a:srgbClr val="221F1F"/>
                          </a:solidFill>
                          <a:latin typeface="Century Gothic"/>
                          <a:cs typeface="Century Gothic"/>
                        </a:rPr>
                        <a:t> </a:t>
                      </a:r>
                      <a:r>
                        <a:rPr sz="1000" spc="-10" dirty="0">
                          <a:solidFill>
                            <a:srgbClr val="221F1F"/>
                          </a:solidFill>
                          <a:latin typeface="Century Gothic"/>
                          <a:cs typeface="Century Gothic"/>
                        </a:rPr>
                        <a:t>apply.</a:t>
                      </a:r>
                      <a:endParaRPr sz="1000" dirty="0">
                        <a:latin typeface="Century Gothic"/>
                        <a:cs typeface="Century Gothic"/>
                      </a:endParaRPr>
                    </a:p>
                  </a:txBody>
                  <a:tcPr marL="0" marR="0" marT="0" marB="0">
                    <a:solidFill>
                      <a:srgbClr val="CACACA"/>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1"/>
                  </a:ext>
                </a:extLst>
              </a:tr>
            </a:tbl>
          </a:graphicData>
        </a:graphic>
      </p:graphicFrame>
      <p:sp>
        <p:nvSpPr>
          <p:cNvPr id="12" name="object 12"/>
          <p:cNvSpPr txBox="1"/>
          <p:nvPr/>
        </p:nvSpPr>
        <p:spPr>
          <a:xfrm>
            <a:off x="4065270" y="6921500"/>
            <a:ext cx="1114425" cy="193675"/>
          </a:xfrm>
          <a:prstGeom prst="rect">
            <a:avLst/>
          </a:prstGeom>
        </p:spPr>
        <p:txBody>
          <a:bodyPr vert="horz" wrap="square" lIns="0" tIns="12700" rIns="0" bIns="0" rtlCol="0">
            <a:spAutoFit/>
          </a:bodyPr>
          <a:lstStyle/>
          <a:p>
            <a:pPr marL="12700">
              <a:lnSpc>
                <a:spcPct val="100000"/>
              </a:lnSpc>
              <a:spcBef>
                <a:spcPts val="100"/>
              </a:spcBef>
            </a:pPr>
            <a:r>
              <a:rPr sz="1100" b="1" dirty="0">
                <a:latin typeface="Century Gothic"/>
                <a:cs typeface="Century Gothic"/>
              </a:rPr>
              <a:t>How</a:t>
            </a:r>
            <a:r>
              <a:rPr sz="1100" b="1" spc="-20" dirty="0">
                <a:latin typeface="Century Gothic"/>
                <a:cs typeface="Century Gothic"/>
              </a:rPr>
              <a:t> </a:t>
            </a:r>
            <a:r>
              <a:rPr sz="1100" b="1" dirty="0">
                <a:latin typeface="Century Gothic"/>
                <a:cs typeface="Century Gothic"/>
              </a:rPr>
              <a:t>do</a:t>
            </a:r>
            <a:r>
              <a:rPr sz="1100" b="1" spc="-10" dirty="0">
                <a:latin typeface="Century Gothic"/>
                <a:cs typeface="Century Gothic"/>
              </a:rPr>
              <a:t> </a:t>
            </a:r>
            <a:r>
              <a:rPr sz="1100" b="1" dirty="0">
                <a:latin typeface="Century Gothic"/>
                <a:cs typeface="Century Gothic"/>
              </a:rPr>
              <a:t>I </a:t>
            </a:r>
            <a:r>
              <a:rPr sz="1100" b="1" spc="-10" dirty="0">
                <a:latin typeface="Century Gothic"/>
                <a:cs typeface="Century Gothic"/>
              </a:rPr>
              <a:t>enroll?</a:t>
            </a:r>
            <a:endParaRPr sz="1100">
              <a:latin typeface="Century Gothic"/>
              <a:cs typeface="Century Gothic"/>
            </a:endParaRPr>
          </a:p>
        </p:txBody>
      </p:sp>
      <p:sp>
        <p:nvSpPr>
          <p:cNvPr id="13" name="object 13"/>
          <p:cNvSpPr txBox="1"/>
          <p:nvPr/>
        </p:nvSpPr>
        <p:spPr>
          <a:xfrm>
            <a:off x="4065270" y="7089140"/>
            <a:ext cx="3565525" cy="2708910"/>
          </a:xfrm>
          <a:prstGeom prst="rect">
            <a:avLst/>
          </a:prstGeom>
        </p:spPr>
        <p:txBody>
          <a:bodyPr vert="horz" wrap="square" lIns="0" tIns="12700" rIns="0" bIns="0" rtlCol="0">
            <a:spAutoFit/>
          </a:bodyPr>
          <a:lstStyle/>
          <a:p>
            <a:pPr marL="355600" marR="48895" indent="-342900">
              <a:lnSpc>
                <a:spcPct val="100000"/>
              </a:lnSpc>
              <a:spcBef>
                <a:spcPts val="100"/>
              </a:spcBef>
              <a:buAutoNum type="arabicPeriod"/>
              <a:tabLst>
                <a:tab pos="355600" algn="l"/>
              </a:tabLst>
            </a:pPr>
            <a:r>
              <a:rPr sz="1100" dirty="0">
                <a:latin typeface="Century Gothic"/>
                <a:cs typeface="Century Gothic"/>
              </a:rPr>
              <a:t>You</a:t>
            </a:r>
            <a:r>
              <a:rPr sz="1100" spc="-30" dirty="0">
                <a:latin typeface="Century Gothic"/>
                <a:cs typeface="Century Gothic"/>
              </a:rPr>
              <a:t> </a:t>
            </a:r>
            <a:r>
              <a:rPr sz="1100" dirty="0">
                <a:latin typeface="Century Gothic"/>
                <a:cs typeface="Century Gothic"/>
              </a:rPr>
              <a:t>must</a:t>
            </a:r>
            <a:r>
              <a:rPr sz="1100" spc="-35" dirty="0">
                <a:latin typeface="Century Gothic"/>
                <a:cs typeface="Century Gothic"/>
              </a:rPr>
              <a:t> </a:t>
            </a:r>
            <a:r>
              <a:rPr sz="1100" dirty="0">
                <a:latin typeface="Century Gothic"/>
                <a:cs typeface="Century Gothic"/>
              </a:rPr>
              <a:t>fill</a:t>
            </a:r>
            <a:r>
              <a:rPr sz="1100" spc="-15" dirty="0">
                <a:latin typeface="Century Gothic"/>
                <a:cs typeface="Century Gothic"/>
              </a:rPr>
              <a:t> </a:t>
            </a:r>
            <a:r>
              <a:rPr sz="1100" dirty="0">
                <a:latin typeface="Century Gothic"/>
                <a:cs typeface="Century Gothic"/>
              </a:rPr>
              <a:t>out</a:t>
            </a:r>
            <a:r>
              <a:rPr sz="1100" spc="-40" dirty="0">
                <a:latin typeface="Century Gothic"/>
                <a:cs typeface="Century Gothic"/>
              </a:rPr>
              <a:t> </a:t>
            </a:r>
            <a:r>
              <a:rPr sz="1100" dirty="0">
                <a:latin typeface="Century Gothic"/>
                <a:cs typeface="Century Gothic"/>
              </a:rPr>
              <a:t>the</a:t>
            </a:r>
            <a:r>
              <a:rPr sz="1100" spc="-20" dirty="0">
                <a:latin typeface="Century Gothic"/>
                <a:cs typeface="Century Gothic"/>
              </a:rPr>
              <a:t> </a:t>
            </a:r>
            <a:r>
              <a:rPr sz="1100" dirty="0">
                <a:latin typeface="Century Gothic"/>
                <a:cs typeface="Century Gothic"/>
              </a:rPr>
              <a:t>online</a:t>
            </a:r>
            <a:r>
              <a:rPr sz="1100" spc="-25" dirty="0">
                <a:latin typeface="Century Gothic"/>
                <a:cs typeface="Century Gothic"/>
              </a:rPr>
              <a:t> </a:t>
            </a:r>
            <a:r>
              <a:rPr sz="1100" dirty="0">
                <a:latin typeface="Century Gothic"/>
                <a:cs typeface="Century Gothic"/>
              </a:rPr>
              <a:t>registration</a:t>
            </a:r>
            <a:r>
              <a:rPr sz="1100" spc="-50" dirty="0">
                <a:latin typeface="Century Gothic"/>
                <a:cs typeface="Century Gothic"/>
              </a:rPr>
              <a:t> </a:t>
            </a:r>
            <a:r>
              <a:rPr sz="1100" spc="-20" dirty="0">
                <a:latin typeface="Century Gothic"/>
                <a:cs typeface="Century Gothic"/>
              </a:rPr>
              <a:t>form </a:t>
            </a:r>
            <a:r>
              <a:rPr sz="1100" dirty="0">
                <a:latin typeface="Century Gothic"/>
                <a:cs typeface="Century Gothic"/>
              </a:rPr>
              <a:t>found</a:t>
            </a:r>
            <a:r>
              <a:rPr sz="1100" spc="-10" dirty="0">
                <a:latin typeface="Century Gothic"/>
                <a:cs typeface="Century Gothic"/>
              </a:rPr>
              <a:t> </a:t>
            </a:r>
            <a:r>
              <a:rPr sz="1100" dirty="0">
                <a:latin typeface="Century Gothic"/>
                <a:cs typeface="Century Gothic"/>
              </a:rPr>
              <a:t>on</a:t>
            </a:r>
            <a:r>
              <a:rPr sz="1100" spc="-5" dirty="0">
                <a:latin typeface="Century Gothic"/>
                <a:cs typeface="Century Gothic"/>
              </a:rPr>
              <a:t> </a:t>
            </a:r>
            <a:r>
              <a:rPr sz="1100" u="sng" spc="-10" dirty="0">
                <a:solidFill>
                  <a:srgbClr val="0000FF"/>
                </a:solidFill>
                <a:uFill>
                  <a:solidFill>
                    <a:srgbClr val="0000FF"/>
                  </a:solidFill>
                </a:uFill>
                <a:latin typeface="Century Gothic"/>
                <a:cs typeface="Century Gothic"/>
                <a:hlinkClick r:id="rId3"/>
              </a:rPr>
              <a:t>www.myCigna.com</a:t>
            </a:r>
            <a:r>
              <a:rPr sz="1100" u="none" spc="-10" dirty="0">
                <a:solidFill>
                  <a:srgbClr val="0000FF"/>
                </a:solidFill>
                <a:latin typeface="Century Gothic"/>
                <a:cs typeface="Century Gothic"/>
              </a:rPr>
              <a:t> </a:t>
            </a:r>
            <a:r>
              <a:rPr sz="1100" u="none" dirty="0">
                <a:latin typeface="Century Gothic"/>
                <a:cs typeface="Century Gothic"/>
              </a:rPr>
              <a:t>.</a:t>
            </a:r>
            <a:r>
              <a:rPr sz="1100" u="none" spc="-5" dirty="0">
                <a:latin typeface="Century Gothic"/>
                <a:cs typeface="Century Gothic"/>
              </a:rPr>
              <a:t> </a:t>
            </a:r>
            <a:r>
              <a:rPr sz="1100" u="none" dirty="0">
                <a:latin typeface="Century Gothic"/>
                <a:cs typeface="Century Gothic"/>
              </a:rPr>
              <a:t>You</a:t>
            </a:r>
            <a:r>
              <a:rPr sz="1100" u="none" spc="-10" dirty="0">
                <a:latin typeface="Century Gothic"/>
                <a:cs typeface="Century Gothic"/>
              </a:rPr>
              <a:t> </a:t>
            </a:r>
            <a:r>
              <a:rPr sz="1100" u="none" dirty="0">
                <a:latin typeface="Century Gothic"/>
                <a:cs typeface="Century Gothic"/>
              </a:rPr>
              <a:t>can</a:t>
            </a:r>
            <a:r>
              <a:rPr sz="1100" u="none" spc="-15" dirty="0">
                <a:latin typeface="Century Gothic"/>
                <a:cs typeface="Century Gothic"/>
              </a:rPr>
              <a:t> </a:t>
            </a:r>
            <a:r>
              <a:rPr sz="1100" u="none" spc="-20" dirty="0">
                <a:latin typeface="Century Gothic"/>
                <a:cs typeface="Century Gothic"/>
              </a:rPr>
              <a:t>also </a:t>
            </a:r>
            <a:r>
              <a:rPr sz="1100" u="none" dirty="0">
                <a:latin typeface="Century Gothic"/>
                <a:cs typeface="Century Gothic"/>
              </a:rPr>
              <a:t>call</a:t>
            </a:r>
            <a:r>
              <a:rPr sz="1100" u="none" spc="-30" dirty="0">
                <a:latin typeface="Century Gothic"/>
                <a:cs typeface="Century Gothic"/>
              </a:rPr>
              <a:t> </a:t>
            </a:r>
            <a:r>
              <a:rPr sz="1100" u="none" dirty="0">
                <a:latin typeface="Century Gothic"/>
                <a:cs typeface="Century Gothic"/>
              </a:rPr>
              <a:t>the</a:t>
            </a:r>
            <a:r>
              <a:rPr sz="1100" u="none" spc="-10" dirty="0">
                <a:latin typeface="Century Gothic"/>
                <a:cs typeface="Century Gothic"/>
              </a:rPr>
              <a:t> </a:t>
            </a:r>
            <a:r>
              <a:rPr sz="1100" u="none" dirty="0">
                <a:latin typeface="Century Gothic"/>
                <a:cs typeface="Century Gothic"/>
              </a:rPr>
              <a:t>number</a:t>
            </a:r>
            <a:r>
              <a:rPr sz="1100" u="none" spc="-30" dirty="0">
                <a:latin typeface="Century Gothic"/>
                <a:cs typeface="Century Gothic"/>
              </a:rPr>
              <a:t> </a:t>
            </a:r>
            <a:r>
              <a:rPr sz="1100" u="none" dirty="0">
                <a:latin typeface="Century Gothic"/>
                <a:cs typeface="Century Gothic"/>
              </a:rPr>
              <a:t>on</a:t>
            </a:r>
            <a:r>
              <a:rPr sz="1100" u="none" spc="-5" dirty="0">
                <a:latin typeface="Century Gothic"/>
                <a:cs typeface="Century Gothic"/>
              </a:rPr>
              <a:t> </a:t>
            </a:r>
            <a:r>
              <a:rPr sz="1100" u="none" dirty="0">
                <a:latin typeface="Century Gothic"/>
                <a:cs typeface="Century Gothic"/>
              </a:rPr>
              <a:t>the</a:t>
            </a:r>
            <a:r>
              <a:rPr sz="1100" u="none" spc="-5" dirty="0">
                <a:latin typeface="Century Gothic"/>
                <a:cs typeface="Century Gothic"/>
              </a:rPr>
              <a:t> </a:t>
            </a:r>
            <a:r>
              <a:rPr sz="1100" u="none" dirty="0">
                <a:latin typeface="Century Gothic"/>
                <a:cs typeface="Century Gothic"/>
              </a:rPr>
              <a:t>back</a:t>
            </a:r>
            <a:r>
              <a:rPr sz="1100" u="none" spc="-40" dirty="0">
                <a:latin typeface="Century Gothic"/>
                <a:cs typeface="Century Gothic"/>
              </a:rPr>
              <a:t> </a:t>
            </a:r>
            <a:r>
              <a:rPr sz="1100" u="none" dirty="0">
                <a:latin typeface="Century Gothic"/>
                <a:cs typeface="Century Gothic"/>
              </a:rPr>
              <a:t>of</a:t>
            </a:r>
            <a:r>
              <a:rPr sz="1100" u="none" spc="-10" dirty="0">
                <a:latin typeface="Century Gothic"/>
                <a:cs typeface="Century Gothic"/>
              </a:rPr>
              <a:t> </a:t>
            </a:r>
            <a:r>
              <a:rPr sz="1100" u="none" dirty="0">
                <a:latin typeface="Century Gothic"/>
                <a:cs typeface="Century Gothic"/>
              </a:rPr>
              <a:t>your</a:t>
            </a:r>
            <a:r>
              <a:rPr sz="1100" u="none" spc="-25" dirty="0">
                <a:latin typeface="Century Gothic"/>
                <a:cs typeface="Century Gothic"/>
              </a:rPr>
              <a:t> </a:t>
            </a:r>
            <a:r>
              <a:rPr sz="1100" u="none" dirty="0">
                <a:latin typeface="Century Gothic"/>
                <a:cs typeface="Century Gothic"/>
              </a:rPr>
              <a:t>ID</a:t>
            </a:r>
            <a:r>
              <a:rPr sz="1100" u="none" spc="-35" dirty="0">
                <a:latin typeface="Century Gothic"/>
                <a:cs typeface="Century Gothic"/>
              </a:rPr>
              <a:t> </a:t>
            </a:r>
            <a:r>
              <a:rPr sz="1100" u="none" dirty="0">
                <a:latin typeface="Century Gothic"/>
                <a:cs typeface="Century Gothic"/>
              </a:rPr>
              <a:t>card</a:t>
            </a:r>
            <a:r>
              <a:rPr sz="1100" u="none" spc="-50" dirty="0">
                <a:latin typeface="Century Gothic"/>
                <a:cs typeface="Century Gothic"/>
              </a:rPr>
              <a:t> </a:t>
            </a:r>
            <a:r>
              <a:rPr sz="1100" u="none" spc="-25" dirty="0">
                <a:latin typeface="Century Gothic"/>
                <a:cs typeface="Century Gothic"/>
              </a:rPr>
              <a:t>to </a:t>
            </a:r>
            <a:r>
              <a:rPr sz="1100" u="none" dirty="0">
                <a:latin typeface="Century Gothic"/>
                <a:cs typeface="Century Gothic"/>
              </a:rPr>
              <a:t>have</a:t>
            </a:r>
            <a:r>
              <a:rPr sz="1100" u="none" spc="-40" dirty="0">
                <a:latin typeface="Century Gothic"/>
                <a:cs typeface="Century Gothic"/>
              </a:rPr>
              <a:t> </a:t>
            </a:r>
            <a:r>
              <a:rPr sz="1100" u="none" dirty="0">
                <a:latin typeface="Century Gothic"/>
                <a:cs typeface="Century Gothic"/>
              </a:rPr>
              <a:t>an</a:t>
            </a:r>
            <a:r>
              <a:rPr sz="1100" u="none" spc="-15" dirty="0">
                <a:latin typeface="Century Gothic"/>
                <a:cs typeface="Century Gothic"/>
              </a:rPr>
              <a:t> </a:t>
            </a:r>
            <a:r>
              <a:rPr sz="1100" u="none" dirty="0">
                <a:latin typeface="Century Gothic"/>
                <a:cs typeface="Century Gothic"/>
              </a:rPr>
              <a:t>enrollment</a:t>
            </a:r>
            <a:r>
              <a:rPr sz="1100" u="none" spc="-30" dirty="0">
                <a:latin typeface="Century Gothic"/>
                <a:cs typeface="Century Gothic"/>
              </a:rPr>
              <a:t> </a:t>
            </a:r>
            <a:r>
              <a:rPr sz="1100" u="none" dirty="0">
                <a:latin typeface="Century Gothic"/>
                <a:cs typeface="Century Gothic"/>
              </a:rPr>
              <a:t>form</a:t>
            </a:r>
            <a:r>
              <a:rPr sz="1100" u="none" spc="-20" dirty="0">
                <a:latin typeface="Century Gothic"/>
                <a:cs typeface="Century Gothic"/>
              </a:rPr>
              <a:t> </a:t>
            </a:r>
            <a:r>
              <a:rPr sz="1100" u="none" dirty="0">
                <a:latin typeface="Century Gothic"/>
                <a:cs typeface="Century Gothic"/>
              </a:rPr>
              <a:t>sent</a:t>
            </a:r>
            <a:r>
              <a:rPr sz="1100" u="none" spc="-30" dirty="0">
                <a:latin typeface="Century Gothic"/>
                <a:cs typeface="Century Gothic"/>
              </a:rPr>
              <a:t> </a:t>
            </a:r>
            <a:r>
              <a:rPr sz="1100" u="none" dirty="0">
                <a:latin typeface="Century Gothic"/>
                <a:cs typeface="Century Gothic"/>
              </a:rPr>
              <a:t>to</a:t>
            </a:r>
            <a:r>
              <a:rPr sz="1100" u="none" spc="-10" dirty="0">
                <a:latin typeface="Century Gothic"/>
                <a:cs typeface="Century Gothic"/>
              </a:rPr>
              <a:t> </a:t>
            </a:r>
            <a:r>
              <a:rPr sz="1100" u="none" dirty="0">
                <a:latin typeface="Century Gothic"/>
                <a:cs typeface="Century Gothic"/>
              </a:rPr>
              <a:t>you.</a:t>
            </a:r>
            <a:r>
              <a:rPr sz="1100" u="none" spc="-25" dirty="0">
                <a:latin typeface="Century Gothic"/>
                <a:cs typeface="Century Gothic"/>
              </a:rPr>
              <a:t> </a:t>
            </a:r>
            <a:r>
              <a:rPr sz="1100" u="none" dirty="0">
                <a:latin typeface="Century Gothic"/>
                <a:cs typeface="Century Gothic"/>
              </a:rPr>
              <a:t>You</a:t>
            </a:r>
            <a:r>
              <a:rPr sz="1100" u="none" spc="-30" dirty="0">
                <a:latin typeface="Century Gothic"/>
                <a:cs typeface="Century Gothic"/>
              </a:rPr>
              <a:t> </a:t>
            </a:r>
            <a:r>
              <a:rPr sz="1100" u="none" spc="-20" dirty="0">
                <a:latin typeface="Century Gothic"/>
                <a:cs typeface="Century Gothic"/>
              </a:rPr>
              <a:t>only </a:t>
            </a:r>
            <a:r>
              <a:rPr sz="1100" u="none" dirty="0">
                <a:latin typeface="Century Gothic"/>
                <a:cs typeface="Century Gothic"/>
              </a:rPr>
              <a:t>need</a:t>
            </a:r>
            <a:r>
              <a:rPr sz="1100" u="none" spc="-50" dirty="0">
                <a:latin typeface="Century Gothic"/>
                <a:cs typeface="Century Gothic"/>
              </a:rPr>
              <a:t> </a:t>
            </a:r>
            <a:r>
              <a:rPr sz="1100" u="none" dirty="0">
                <a:latin typeface="Century Gothic"/>
                <a:cs typeface="Century Gothic"/>
              </a:rPr>
              <a:t>to</a:t>
            </a:r>
            <a:r>
              <a:rPr sz="1100" u="none" spc="-20" dirty="0">
                <a:latin typeface="Century Gothic"/>
                <a:cs typeface="Century Gothic"/>
              </a:rPr>
              <a:t> </a:t>
            </a:r>
            <a:r>
              <a:rPr sz="1100" u="none" dirty="0">
                <a:latin typeface="Century Gothic"/>
                <a:cs typeface="Century Gothic"/>
              </a:rPr>
              <a:t>complete</a:t>
            </a:r>
            <a:r>
              <a:rPr sz="1100" u="none" spc="-35" dirty="0">
                <a:latin typeface="Century Gothic"/>
                <a:cs typeface="Century Gothic"/>
              </a:rPr>
              <a:t> </a:t>
            </a:r>
            <a:r>
              <a:rPr sz="1100" u="none" dirty="0">
                <a:latin typeface="Century Gothic"/>
                <a:cs typeface="Century Gothic"/>
              </a:rPr>
              <a:t>the</a:t>
            </a:r>
            <a:r>
              <a:rPr sz="1100" u="none" spc="-25" dirty="0">
                <a:latin typeface="Century Gothic"/>
                <a:cs typeface="Century Gothic"/>
              </a:rPr>
              <a:t> </a:t>
            </a:r>
            <a:r>
              <a:rPr sz="1100" u="none" dirty="0">
                <a:latin typeface="Century Gothic"/>
                <a:cs typeface="Century Gothic"/>
              </a:rPr>
              <a:t>form</a:t>
            </a:r>
            <a:r>
              <a:rPr sz="1100" u="none" spc="-25" dirty="0">
                <a:latin typeface="Century Gothic"/>
                <a:cs typeface="Century Gothic"/>
              </a:rPr>
              <a:t> </a:t>
            </a:r>
            <a:r>
              <a:rPr sz="1100" u="none" dirty="0">
                <a:latin typeface="Century Gothic"/>
                <a:cs typeface="Century Gothic"/>
              </a:rPr>
              <a:t>one</a:t>
            </a:r>
            <a:r>
              <a:rPr sz="1100" u="none" spc="-25" dirty="0">
                <a:latin typeface="Century Gothic"/>
                <a:cs typeface="Century Gothic"/>
              </a:rPr>
              <a:t> </a:t>
            </a:r>
            <a:r>
              <a:rPr sz="1100" u="none" dirty="0">
                <a:latin typeface="Century Gothic"/>
                <a:cs typeface="Century Gothic"/>
              </a:rPr>
              <a:t>time</a:t>
            </a:r>
            <a:r>
              <a:rPr sz="1100" u="none" spc="-25" dirty="0">
                <a:latin typeface="Century Gothic"/>
                <a:cs typeface="Century Gothic"/>
              </a:rPr>
              <a:t> per </a:t>
            </a:r>
            <a:r>
              <a:rPr sz="1100" u="none" dirty="0">
                <a:latin typeface="Century Gothic"/>
                <a:cs typeface="Century Gothic"/>
              </a:rPr>
              <a:t>qualifying</a:t>
            </a:r>
            <a:r>
              <a:rPr sz="1100" u="none" spc="-70" dirty="0">
                <a:latin typeface="Century Gothic"/>
                <a:cs typeface="Century Gothic"/>
              </a:rPr>
              <a:t> </a:t>
            </a:r>
            <a:r>
              <a:rPr sz="1100" u="none" spc="-10" dirty="0">
                <a:latin typeface="Century Gothic"/>
                <a:cs typeface="Century Gothic"/>
              </a:rPr>
              <a:t>condition.</a:t>
            </a:r>
            <a:endParaRPr sz="1100">
              <a:latin typeface="Century Gothic"/>
              <a:cs typeface="Century Gothic"/>
            </a:endParaRPr>
          </a:p>
          <a:p>
            <a:pPr marL="354965" indent="-342265">
              <a:lnSpc>
                <a:spcPct val="100000"/>
              </a:lnSpc>
              <a:buAutoNum type="arabicPeriod"/>
              <a:tabLst>
                <a:tab pos="354965" algn="l"/>
              </a:tabLst>
            </a:pPr>
            <a:r>
              <a:rPr sz="1100" dirty="0">
                <a:latin typeface="Century Gothic"/>
                <a:cs typeface="Century Gothic"/>
              </a:rPr>
              <a:t>Once</a:t>
            </a:r>
            <a:r>
              <a:rPr sz="1100" spc="-45" dirty="0">
                <a:latin typeface="Century Gothic"/>
                <a:cs typeface="Century Gothic"/>
              </a:rPr>
              <a:t> </a:t>
            </a:r>
            <a:r>
              <a:rPr sz="1100" dirty="0">
                <a:latin typeface="Century Gothic"/>
                <a:cs typeface="Century Gothic"/>
              </a:rPr>
              <a:t>you’re</a:t>
            </a:r>
            <a:r>
              <a:rPr sz="1100" spc="-40" dirty="0">
                <a:latin typeface="Century Gothic"/>
                <a:cs typeface="Century Gothic"/>
              </a:rPr>
              <a:t> </a:t>
            </a:r>
            <a:r>
              <a:rPr sz="1100" dirty="0">
                <a:latin typeface="Century Gothic"/>
                <a:cs typeface="Century Gothic"/>
              </a:rPr>
              <a:t>logged</a:t>
            </a:r>
            <a:r>
              <a:rPr sz="1100" spc="-40" dirty="0">
                <a:latin typeface="Century Gothic"/>
                <a:cs typeface="Century Gothic"/>
              </a:rPr>
              <a:t> </a:t>
            </a:r>
            <a:r>
              <a:rPr sz="1100" dirty="0">
                <a:latin typeface="Century Gothic"/>
                <a:cs typeface="Century Gothic"/>
              </a:rPr>
              <a:t>in</a:t>
            </a:r>
            <a:r>
              <a:rPr sz="1100" spc="-25" dirty="0">
                <a:latin typeface="Century Gothic"/>
                <a:cs typeface="Century Gothic"/>
              </a:rPr>
              <a:t> </a:t>
            </a:r>
            <a:r>
              <a:rPr sz="1100" dirty="0">
                <a:latin typeface="Century Gothic"/>
                <a:cs typeface="Century Gothic"/>
              </a:rPr>
              <a:t>on </a:t>
            </a:r>
            <a:r>
              <a:rPr sz="1100" u="sng" spc="-10" dirty="0">
                <a:solidFill>
                  <a:srgbClr val="0000FF"/>
                </a:solidFill>
                <a:uFill>
                  <a:solidFill>
                    <a:srgbClr val="0000FF"/>
                  </a:solidFill>
                </a:uFill>
                <a:latin typeface="Century Gothic"/>
                <a:cs typeface="Century Gothic"/>
                <a:hlinkClick r:id="rId3"/>
              </a:rPr>
              <a:t>www.myCigna.com</a:t>
            </a:r>
            <a:endParaRPr sz="1100">
              <a:latin typeface="Century Gothic"/>
              <a:cs typeface="Century Gothic"/>
            </a:endParaRPr>
          </a:p>
          <a:p>
            <a:pPr marL="355600" marR="5080">
              <a:lnSpc>
                <a:spcPct val="100000"/>
              </a:lnSpc>
            </a:pPr>
            <a:r>
              <a:rPr sz="1100" dirty="0">
                <a:latin typeface="Century Gothic"/>
                <a:cs typeface="Century Gothic"/>
              </a:rPr>
              <a:t>,</a:t>
            </a:r>
            <a:r>
              <a:rPr sz="1100" spc="-25" dirty="0">
                <a:latin typeface="Century Gothic"/>
                <a:cs typeface="Century Gothic"/>
              </a:rPr>
              <a:t> </a:t>
            </a:r>
            <a:r>
              <a:rPr sz="1100" dirty="0">
                <a:latin typeface="Century Gothic"/>
                <a:cs typeface="Century Gothic"/>
              </a:rPr>
              <a:t>click</a:t>
            </a:r>
            <a:r>
              <a:rPr sz="1100" spc="-40" dirty="0">
                <a:latin typeface="Century Gothic"/>
                <a:cs typeface="Century Gothic"/>
              </a:rPr>
              <a:t> </a:t>
            </a:r>
            <a:r>
              <a:rPr sz="1100" dirty="0">
                <a:latin typeface="Century Gothic"/>
                <a:cs typeface="Century Gothic"/>
              </a:rPr>
              <a:t>“Review</a:t>
            </a:r>
            <a:r>
              <a:rPr sz="1100" spc="-55" dirty="0">
                <a:latin typeface="Century Gothic"/>
                <a:cs typeface="Century Gothic"/>
              </a:rPr>
              <a:t> </a:t>
            </a:r>
            <a:r>
              <a:rPr sz="1100" dirty="0">
                <a:latin typeface="Century Gothic"/>
                <a:cs typeface="Century Gothic"/>
              </a:rPr>
              <a:t>my</a:t>
            </a:r>
            <a:r>
              <a:rPr sz="1100" spc="-20" dirty="0">
                <a:latin typeface="Century Gothic"/>
                <a:cs typeface="Century Gothic"/>
              </a:rPr>
              <a:t> </a:t>
            </a:r>
            <a:r>
              <a:rPr sz="1100" dirty="0">
                <a:latin typeface="Century Gothic"/>
                <a:cs typeface="Century Gothic"/>
              </a:rPr>
              <a:t>Coverage”</a:t>
            </a:r>
            <a:r>
              <a:rPr sz="1100" spc="-50" dirty="0">
                <a:latin typeface="Century Gothic"/>
                <a:cs typeface="Century Gothic"/>
              </a:rPr>
              <a:t> </a:t>
            </a:r>
            <a:r>
              <a:rPr sz="1100" dirty="0">
                <a:latin typeface="Century Gothic"/>
                <a:cs typeface="Century Gothic"/>
              </a:rPr>
              <a:t>then</a:t>
            </a:r>
            <a:r>
              <a:rPr sz="1100" spc="-15" dirty="0">
                <a:latin typeface="Century Gothic"/>
                <a:cs typeface="Century Gothic"/>
              </a:rPr>
              <a:t> </a:t>
            </a:r>
            <a:r>
              <a:rPr sz="1100" spc="-10" dirty="0">
                <a:latin typeface="Century Gothic"/>
                <a:cs typeface="Century Gothic"/>
              </a:rPr>
              <a:t>select </a:t>
            </a:r>
            <a:r>
              <a:rPr sz="1100" dirty="0">
                <a:latin typeface="Century Gothic"/>
                <a:cs typeface="Century Gothic"/>
              </a:rPr>
              <a:t>“Dental”</a:t>
            </a:r>
            <a:r>
              <a:rPr sz="1100" spc="-50" dirty="0">
                <a:latin typeface="Century Gothic"/>
                <a:cs typeface="Century Gothic"/>
              </a:rPr>
              <a:t> </a:t>
            </a:r>
            <a:r>
              <a:rPr sz="1100" dirty="0">
                <a:latin typeface="Century Gothic"/>
                <a:cs typeface="Century Gothic"/>
              </a:rPr>
              <a:t>from</a:t>
            </a:r>
            <a:r>
              <a:rPr sz="1100" spc="-15" dirty="0">
                <a:latin typeface="Century Gothic"/>
                <a:cs typeface="Century Gothic"/>
              </a:rPr>
              <a:t> </a:t>
            </a:r>
            <a:r>
              <a:rPr sz="1100" dirty="0">
                <a:latin typeface="Century Gothic"/>
                <a:cs typeface="Century Gothic"/>
              </a:rPr>
              <a:t>the</a:t>
            </a:r>
            <a:r>
              <a:rPr sz="1100" spc="-35" dirty="0">
                <a:latin typeface="Century Gothic"/>
                <a:cs typeface="Century Gothic"/>
              </a:rPr>
              <a:t> </a:t>
            </a:r>
            <a:r>
              <a:rPr sz="1100" dirty="0">
                <a:latin typeface="Century Gothic"/>
                <a:cs typeface="Century Gothic"/>
              </a:rPr>
              <a:t>drop-down</a:t>
            </a:r>
            <a:r>
              <a:rPr sz="1100" spc="-50" dirty="0">
                <a:latin typeface="Century Gothic"/>
                <a:cs typeface="Century Gothic"/>
              </a:rPr>
              <a:t> </a:t>
            </a:r>
            <a:r>
              <a:rPr sz="1100" dirty="0">
                <a:latin typeface="Century Gothic"/>
                <a:cs typeface="Century Gothic"/>
              </a:rPr>
              <a:t>menu.</a:t>
            </a:r>
            <a:r>
              <a:rPr sz="1100" spc="-30" dirty="0">
                <a:latin typeface="Century Gothic"/>
                <a:cs typeface="Century Gothic"/>
              </a:rPr>
              <a:t> </a:t>
            </a:r>
            <a:r>
              <a:rPr sz="1100" dirty="0">
                <a:latin typeface="Century Gothic"/>
                <a:cs typeface="Century Gothic"/>
              </a:rPr>
              <a:t>Next,</a:t>
            </a:r>
            <a:r>
              <a:rPr sz="1100" spc="-45" dirty="0">
                <a:latin typeface="Century Gothic"/>
                <a:cs typeface="Century Gothic"/>
              </a:rPr>
              <a:t> </a:t>
            </a:r>
            <a:r>
              <a:rPr sz="1100" spc="-20" dirty="0">
                <a:latin typeface="Century Gothic"/>
                <a:cs typeface="Century Gothic"/>
              </a:rPr>
              <a:t>from </a:t>
            </a:r>
            <a:r>
              <a:rPr sz="1100" dirty="0">
                <a:latin typeface="Century Gothic"/>
                <a:cs typeface="Century Gothic"/>
              </a:rPr>
              <a:t>the</a:t>
            </a:r>
            <a:r>
              <a:rPr sz="1100" spc="-20" dirty="0">
                <a:latin typeface="Century Gothic"/>
                <a:cs typeface="Century Gothic"/>
              </a:rPr>
              <a:t> </a:t>
            </a:r>
            <a:r>
              <a:rPr sz="1100" dirty="0">
                <a:latin typeface="Century Gothic"/>
                <a:cs typeface="Century Gothic"/>
              </a:rPr>
              <a:t>“Related</a:t>
            </a:r>
            <a:r>
              <a:rPr sz="1100" spc="-50" dirty="0">
                <a:latin typeface="Century Gothic"/>
                <a:cs typeface="Century Gothic"/>
              </a:rPr>
              <a:t> </a:t>
            </a:r>
            <a:r>
              <a:rPr sz="1100" dirty="0">
                <a:latin typeface="Century Gothic"/>
                <a:cs typeface="Century Gothic"/>
              </a:rPr>
              <a:t>Links”</a:t>
            </a:r>
            <a:r>
              <a:rPr sz="1100" spc="-40" dirty="0">
                <a:latin typeface="Century Gothic"/>
                <a:cs typeface="Century Gothic"/>
              </a:rPr>
              <a:t> </a:t>
            </a:r>
            <a:r>
              <a:rPr sz="1100" dirty="0">
                <a:latin typeface="Century Gothic"/>
                <a:cs typeface="Century Gothic"/>
              </a:rPr>
              <a:t>section</a:t>
            </a:r>
            <a:r>
              <a:rPr sz="1100" spc="-35" dirty="0">
                <a:latin typeface="Century Gothic"/>
                <a:cs typeface="Century Gothic"/>
              </a:rPr>
              <a:t> </a:t>
            </a:r>
            <a:r>
              <a:rPr sz="1100" dirty="0">
                <a:latin typeface="Century Gothic"/>
                <a:cs typeface="Century Gothic"/>
              </a:rPr>
              <a:t>on</a:t>
            </a:r>
            <a:r>
              <a:rPr sz="1100" spc="-15" dirty="0">
                <a:latin typeface="Century Gothic"/>
                <a:cs typeface="Century Gothic"/>
              </a:rPr>
              <a:t> </a:t>
            </a:r>
            <a:r>
              <a:rPr sz="1100" dirty="0">
                <a:latin typeface="Century Gothic"/>
                <a:cs typeface="Century Gothic"/>
              </a:rPr>
              <a:t>the</a:t>
            </a:r>
            <a:r>
              <a:rPr sz="1100" spc="-15" dirty="0">
                <a:latin typeface="Century Gothic"/>
                <a:cs typeface="Century Gothic"/>
              </a:rPr>
              <a:t> </a:t>
            </a:r>
            <a:r>
              <a:rPr sz="1100" dirty="0">
                <a:latin typeface="Century Gothic"/>
                <a:cs typeface="Century Gothic"/>
              </a:rPr>
              <a:t>right</a:t>
            </a:r>
            <a:r>
              <a:rPr sz="1100" spc="-35" dirty="0">
                <a:latin typeface="Century Gothic"/>
                <a:cs typeface="Century Gothic"/>
              </a:rPr>
              <a:t> </a:t>
            </a:r>
            <a:r>
              <a:rPr sz="1100" dirty="0">
                <a:latin typeface="Century Gothic"/>
                <a:cs typeface="Century Gothic"/>
              </a:rPr>
              <a:t>side</a:t>
            </a:r>
            <a:r>
              <a:rPr sz="1100" spc="-40" dirty="0">
                <a:latin typeface="Century Gothic"/>
                <a:cs typeface="Century Gothic"/>
              </a:rPr>
              <a:t> </a:t>
            </a:r>
            <a:r>
              <a:rPr sz="1100" spc="-25" dirty="0">
                <a:latin typeface="Century Gothic"/>
                <a:cs typeface="Century Gothic"/>
              </a:rPr>
              <a:t>of </a:t>
            </a:r>
            <a:r>
              <a:rPr sz="1100" dirty="0">
                <a:latin typeface="Century Gothic"/>
                <a:cs typeface="Century Gothic"/>
              </a:rPr>
              <a:t>the</a:t>
            </a:r>
            <a:r>
              <a:rPr sz="1100" spc="-20" dirty="0">
                <a:latin typeface="Century Gothic"/>
                <a:cs typeface="Century Gothic"/>
              </a:rPr>
              <a:t> </a:t>
            </a:r>
            <a:r>
              <a:rPr sz="1100" dirty="0">
                <a:latin typeface="Century Gothic"/>
                <a:cs typeface="Century Gothic"/>
              </a:rPr>
              <a:t>page,</a:t>
            </a:r>
            <a:r>
              <a:rPr sz="1100" spc="-45" dirty="0">
                <a:latin typeface="Century Gothic"/>
                <a:cs typeface="Century Gothic"/>
              </a:rPr>
              <a:t> </a:t>
            </a:r>
            <a:r>
              <a:rPr sz="1100" dirty="0">
                <a:latin typeface="Century Gothic"/>
                <a:cs typeface="Century Gothic"/>
              </a:rPr>
              <a:t>select</a:t>
            </a:r>
            <a:r>
              <a:rPr sz="1100" spc="-55" dirty="0">
                <a:latin typeface="Century Gothic"/>
                <a:cs typeface="Century Gothic"/>
              </a:rPr>
              <a:t> </a:t>
            </a:r>
            <a:r>
              <a:rPr sz="1100" dirty="0">
                <a:latin typeface="Century Gothic"/>
                <a:cs typeface="Century Gothic"/>
              </a:rPr>
              <a:t>“Cigna</a:t>
            </a:r>
            <a:r>
              <a:rPr sz="1100" spc="-30" dirty="0">
                <a:latin typeface="Century Gothic"/>
                <a:cs typeface="Century Gothic"/>
              </a:rPr>
              <a:t> </a:t>
            </a:r>
            <a:r>
              <a:rPr sz="1100" dirty="0">
                <a:latin typeface="Century Gothic"/>
                <a:cs typeface="Century Gothic"/>
              </a:rPr>
              <a:t>Dental</a:t>
            </a:r>
            <a:r>
              <a:rPr sz="1100" spc="-20" dirty="0">
                <a:latin typeface="Century Gothic"/>
                <a:cs typeface="Century Gothic"/>
              </a:rPr>
              <a:t> </a:t>
            </a:r>
            <a:r>
              <a:rPr sz="1100" dirty="0">
                <a:latin typeface="Century Gothic"/>
                <a:cs typeface="Century Gothic"/>
              </a:rPr>
              <a:t>Oral</a:t>
            </a:r>
            <a:r>
              <a:rPr sz="1100" spc="-45" dirty="0">
                <a:latin typeface="Century Gothic"/>
                <a:cs typeface="Century Gothic"/>
              </a:rPr>
              <a:t> </a:t>
            </a:r>
            <a:r>
              <a:rPr sz="1100" spc="-10" dirty="0">
                <a:latin typeface="Century Gothic"/>
                <a:cs typeface="Century Gothic"/>
              </a:rPr>
              <a:t>Health </a:t>
            </a:r>
            <a:r>
              <a:rPr sz="1100" dirty="0">
                <a:latin typeface="Century Gothic"/>
                <a:cs typeface="Century Gothic"/>
              </a:rPr>
              <a:t>Integration</a:t>
            </a:r>
            <a:r>
              <a:rPr sz="1100" spc="-60" dirty="0">
                <a:latin typeface="Century Gothic"/>
                <a:cs typeface="Century Gothic"/>
              </a:rPr>
              <a:t> </a:t>
            </a:r>
            <a:r>
              <a:rPr sz="1100" dirty="0">
                <a:latin typeface="Century Gothic"/>
                <a:cs typeface="Century Gothic"/>
              </a:rPr>
              <a:t>Program</a:t>
            </a:r>
            <a:r>
              <a:rPr sz="1100" spc="-25" dirty="0">
                <a:latin typeface="Century Gothic"/>
                <a:cs typeface="Century Gothic"/>
              </a:rPr>
              <a:t> </a:t>
            </a:r>
            <a:r>
              <a:rPr sz="1100" spc="-10" dirty="0">
                <a:latin typeface="Century Gothic"/>
                <a:cs typeface="Century Gothic"/>
              </a:rPr>
              <a:t>Registration</a:t>
            </a:r>
            <a:r>
              <a:rPr sz="1100" spc="-45" dirty="0">
                <a:latin typeface="Century Gothic"/>
                <a:cs typeface="Century Gothic"/>
              </a:rPr>
              <a:t> </a:t>
            </a:r>
            <a:r>
              <a:rPr sz="1100" dirty="0">
                <a:latin typeface="Century Gothic"/>
                <a:cs typeface="Century Gothic"/>
              </a:rPr>
              <a:t>Form.”</a:t>
            </a:r>
            <a:r>
              <a:rPr sz="1100" spc="-5" dirty="0">
                <a:latin typeface="Century Gothic"/>
                <a:cs typeface="Century Gothic"/>
              </a:rPr>
              <a:t> </a:t>
            </a:r>
            <a:r>
              <a:rPr sz="1100" dirty="0">
                <a:latin typeface="Century Gothic"/>
                <a:cs typeface="Century Gothic"/>
              </a:rPr>
              <a:t>Fill</a:t>
            </a:r>
            <a:r>
              <a:rPr sz="1100" spc="-10" dirty="0">
                <a:latin typeface="Century Gothic"/>
                <a:cs typeface="Century Gothic"/>
              </a:rPr>
              <a:t> </a:t>
            </a:r>
            <a:r>
              <a:rPr sz="1100" spc="-25" dirty="0">
                <a:latin typeface="Century Gothic"/>
                <a:cs typeface="Century Gothic"/>
              </a:rPr>
              <a:t>out </a:t>
            </a:r>
            <a:r>
              <a:rPr sz="1100" dirty="0">
                <a:latin typeface="Century Gothic"/>
                <a:cs typeface="Century Gothic"/>
              </a:rPr>
              <a:t>the</a:t>
            </a:r>
            <a:r>
              <a:rPr sz="1100" spc="-20" dirty="0">
                <a:latin typeface="Century Gothic"/>
                <a:cs typeface="Century Gothic"/>
              </a:rPr>
              <a:t> </a:t>
            </a:r>
            <a:r>
              <a:rPr sz="1100" dirty="0">
                <a:latin typeface="Century Gothic"/>
                <a:cs typeface="Century Gothic"/>
              </a:rPr>
              <a:t>form</a:t>
            </a:r>
            <a:r>
              <a:rPr sz="1100" spc="265" dirty="0">
                <a:latin typeface="Century Gothic"/>
                <a:cs typeface="Century Gothic"/>
              </a:rPr>
              <a:t> </a:t>
            </a:r>
            <a:r>
              <a:rPr sz="1100" dirty="0">
                <a:latin typeface="Century Gothic"/>
                <a:cs typeface="Century Gothic"/>
              </a:rPr>
              <a:t>and</a:t>
            </a:r>
            <a:r>
              <a:rPr sz="1100" spc="-25" dirty="0">
                <a:latin typeface="Century Gothic"/>
                <a:cs typeface="Century Gothic"/>
              </a:rPr>
              <a:t> </a:t>
            </a:r>
            <a:r>
              <a:rPr sz="1100" dirty="0">
                <a:latin typeface="Century Gothic"/>
                <a:cs typeface="Century Gothic"/>
              </a:rPr>
              <a:t>click</a:t>
            </a:r>
            <a:r>
              <a:rPr sz="1100" spc="-45" dirty="0">
                <a:latin typeface="Century Gothic"/>
                <a:cs typeface="Century Gothic"/>
              </a:rPr>
              <a:t> </a:t>
            </a:r>
            <a:r>
              <a:rPr sz="1100" spc="-10" dirty="0">
                <a:latin typeface="Century Gothic"/>
                <a:cs typeface="Century Gothic"/>
              </a:rPr>
              <a:t>“Submit.”</a:t>
            </a:r>
            <a:endParaRPr sz="1100">
              <a:latin typeface="Century Gothic"/>
              <a:cs typeface="Century Gothic"/>
            </a:endParaRPr>
          </a:p>
          <a:p>
            <a:pPr marL="355600" marR="18415" indent="-342900">
              <a:lnSpc>
                <a:spcPct val="100000"/>
              </a:lnSpc>
              <a:spcBef>
                <a:spcPts val="5"/>
              </a:spcBef>
              <a:buAutoNum type="arabicPeriod" startAt="3"/>
              <a:tabLst>
                <a:tab pos="355600" algn="l"/>
              </a:tabLst>
            </a:pPr>
            <a:r>
              <a:rPr sz="1100" dirty="0">
                <a:latin typeface="Century Gothic"/>
                <a:cs typeface="Century Gothic"/>
              </a:rPr>
              <a:t>Visit</a:t>
            </a:r>
            <a:r>
              <a:rPr sz="1100" spc="-10" dirty="0">
                <a:latin typeface="Century Gothic"/>
                <a:cs typeface="Century Gothic"/>
              </a:rPr>
              <a:t> </a:t>
            </a:r>
            <a:r>
              <a:rPr sz="1100" dirty="0">
                <a:latin typeface="Century Gothic"/>
                <a:cs typeface="Century Gothic"/>
              </a:rPr>
              <a:t>your</a:t>
            </a:r>
            <a:r>
              <a:rPr sz="1100" spc="-40" dirty="0">
                <a:latin typeface="Century Gothic"/>
                <a:cs typeface="Century Gothic"/>
              </a:rPr>
              <a:t> </a:t>
            </a:r>
            <a:r>
              <a:rPr sz="1100" dirty="0">
                <a:latin typeface="Century Gothic"/>
                <a:cs typeface="Century Gothic"/>
              </a:rPr>
              <a:t>dentist</a:t>
            </a:r>
            <a:r>
              <a:rPr sz="1100" spc="-30" dirty="0">
                <a:latin typeface="Century Gothic"/>
                <a:cs typeface="Century Gothic"/>
              </a:rPr>
              <a:t> </a:t>
            </a:r>
            <a:r>
              <a:rPr sz="1100" dirty="0">
                <a:latin typeface="Century Gothic"/>
                <a:cs typeface="Century Gothic"/>
              </a:rPr>
              <a:t>and</a:t>
            </a:r>
            <a:r>
              <a:rPr sz="1100" spc="-30" dirty="0">
                <a:latin typeface="Century Gothic"/>
                <a:cs typeface="Century Gothic"/>
              </a:rPr>
              <a:t> </a:t>
            </a:r>
            <a:r>
              <a:rPr sz="1100" dirty="0">
                <a:latin typeface="Century Gothic"/>
                <a:cs typeface="Century Gothic"/>
              </a:rPr>
              <a:t>pay</a:t>
            </a:r>
            <a:r>
              <a:rPr sz="1100" spc="-30"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usual</a:t>
            </a:r>
            <a:r>
              <a:rPr sz="1100" spc="-45" dirty="0">
                <a:latin typeface="Century Gothic"/>
                <a:cs typeface="Century Gothic"/>
              </a:rPr>
              <a:t> </a:t>
            </a:r>
            <a:r>
              <a:rPr sz="1100" dirty="0">
                <a:latin typeface="Century Gothic"/>
                <a:cs typeface="Century Gothic"/>
              </a:rPr>
              <a:t>out-</a:t>
            </a:r>
            <a:r>
              <a:rPr sz="1100" spc="-25" dirty="0">
                <a:latin typeface="Century Gothic"/>
                <a:cs typeface="Century Gothic"/>
              </a:rPr>
              <a:t>of-</a:t>
            </a:r>
            <a:r>
              <a:rPr sz="1100" dirty="0">
                <a:latin typeface="Century Gothic"/>
                <a:cs typeface="Century Gothic"/>
              </a:rPr>
              <a:t>pocket</a:t>
            </a:r>
            <a:r>
              <a:rPr sz="1100" spc="-30" dirty="0">
                <a:latin typeface="Century Gothic"/>
                <a:cs typeface="Century Gothic"/>
              </a:rPr>
              <a:t> </a:t>
            </a:r>
            <a:r>
              <a:rPr sz="1100" dirty="0">
                <a:latin typeface="Century Gothic"/>
                <a:cs typeface="Century Gothic"/>
              </a:rPr>
              <a:t>cost</a:t>
            </a:r>
            <a:r>
              <a:rPr sz="1100" spc="-25" dirty="0">
                <a:latin typeface="Century Gothic"/>
                <a:cs typeface="Century Gothic"/>
              </a:rPr>
              <a:t> </a:t>
            </a:r>
            <a:r>
              <a:rPr sz="1100" dirty="0">
                <a:latin typeface="Century Gothic"/>
                <a:cs typeface="Century Gothic"/>
              </a:rPr>
              <a:t>for</a:t>
            </a:r>
            <a:r>
              <a:rPr sz="1100" spc="-15" dirty="0">
                <a:latin typeface="Century Gothic"/>
                <a:cs typeface="Century Gothic"/>
              </a:rPr>
              <a:t> </a:t>
            </a:r>
            <a:r>
              <a:rPr sz="1100" dirty="0">
                <a:latin typeface="Century Gothic"/>
                <a:cs typeface="Century Gothic"/>
              </a:rPr>
              <a:t>the</a:t>
            </a:r>
            <a:r>
              <a:rPr sz="1100" spc="-10" dirty="0">
                <a:latin typeface="Century Gothic"/>
                <a:cs typeface="Century Gothic"/>
              </a:rPr>
              <a:t> </a:t>
            </a:r>
            <a:r>
              <a:rPr sz="1100" dirty="0">
                <a:latin typeface="Century Gothic"/>
                <a:cs typeface="Century Gothic"/>
              </a:rPr>
              <a:t>covered</a:t>
            </a:r>
            <a:r>
              <a:rPr sz="1100" spc="-55" dirty="0">
                <a:latin typeface="Century Gothic"/>
                <a:cs typeface="Century Gothic"/>
              </a:rPr>
              <a:t> </a:t>
            </a:r>
            <a:r>
              <a:rPr sz="1100" dirty="0">
                <a:latin typeface="Century Gothic"/>
                <a:cs typeface="Century Gothic"/>
              </a:rPr>
              <a:t>service.</a:t>
            </a:r>
            <a:r>
              <a:rPr sz="1100" spc="-55" dirty="0">
                <a:latin typeface="Century Gothic"/>
                <a:cs typeface="Century Gothic"/>
              </a:rPr>
              <a:t> </a:t>
            </a:r>
            <a:r>
              <a:rPr sz="1100" dirty="0">
                <a:latin typeface="Century Gothic"/>
                <a:cs typeface="Century Gothic"/>
              </a:rPr>
              <a:t>We’ll</a:t>
            </a:r>
            <a:r>
              <a:rPr sz="1100" spc="-10" dirty="0">
                <a:latin typeface="Century Gothic"/>
                <a:cs typeface="Century Gothic"/>
              </a:rPr>
              <a:t> </a:t>
            </a:r>
            <a:r>
              <a:rPr sz="1100" spc="-20" dirty="0">
                <a:latin typeface="Century Gothic"/>
                <a:cs typeface="Century Gothic"/>
              </a:rPr>
              <a:t>send </a:t>
            </a:r>
            <a:r>
              <a:rPr sz="1100" dirty="0">
                <a:latin typeface="Century Gothic"/>
                <a:cs typeface="Century Gothic"/>
              </a:rPr>
              <a:t>your</a:t>
            </a:r>
            <a:r>
              <a:rPr sz="1100" spc="-25" dirty="0">
                <a:latin typeface="Century Gothic"/>
                <a:cs typeface="Century Gothic"/>
              </a:rPr>
              <a:t> </a:t>
            </a:r>
            <a:r>
              <a:rPr sz="1100" spc="-10" dirty="0">
                <a:latin typeface="Century Gothic"/>
                <a:cs typeface="Century Gothic"/>
              </a:rPr>
              <a:t>reimbursement.</a:t>
            </a:r>
            <a:endParaRPr sz="1100">
              <a:latin typeface="Century Gothic"/>
              <a:cs typeface="Century Gothic"/>
            </a:endParaRPr>
          </a:p>
        </p:txBody>
      </p:sp>
      <p:sp>
        <p:nvSpPr>
          <p:cNvPr id="14" name="object 14"/>
          <p:cNvSpPr txBox="1"/>
          <p:nvPr/>
        </p:nvSpPr>
        <p:spPr>
          <a:xfrm>
            <a:off x="258572" y="6948296"/>
            <a:ext cx="3542029" cy="2205990"/>
          </a:xfrm>
          <a:prstGeom prst="rect">
            <a:avLst/>
          </a:prstGeom>
        </p:spPr>
        <p:txBody>
          <a:bodyPr vert="horz" wrap="square" lIns="0" tIns="12700" rIns="0" bIns="0" rtlCol="0">
            <a:spAutoFit/>
          </a:bodyPr>
          <a:lstStyle/>
          <a:p>
            <a:pPr marL="12700" marR="5080">
              <a:lnSpc>
                <a:spcPct val="100000"/>
              </a:lnSpc>
              <a:spcBef>
                <a:spcPts val="100"/>
              </a:spcBef>
            </a:pPr>
            <a:r>
              <a:rPr sz="1100" b="1" dirty="0">
                <a:latin typeface="Century Gothic"/>
                <a:cs typeface="Century Gothic"/>
              </a:rPr>
              <a:t>What</a:t>
            </a:r>
            <a:r>
              <a:rPr sz="1100" b="1" spc="-20" dirty="0">
                <a:latin typeface="Century Gothic"/>
                <a:cs typeface="Century Gothic"/>
              </a:rPr>
              <a:t> </a:t>
            </a:r>
            <a:r>
              <a:rPr sz="1100" b="1" dirty="0">
                <a:latin typeface="Century Gothic"/>
                <a:cs typeface="Century Gothic"/>
              </a:rPr>
              <a:t>are</a:t>
            </a:r>
            <a:r>
              <a:rPr sz="1100" b="1" spc="-5" dirty="0">
                <a:latin typeface="Century Gothic"/>
                <a:cs typeface="Century Gothic"/>
              </a:rPr>
              <a:t> </a:t>
            </a:r>
            <a:r>
              <a:rPr sz="1100" b="1" spc="-10" dirty="0">
                <a:latin typeface="Century Gothic"/>
                <a:cs typeface="Century Gothic"/>
              </a:rPr>
              <a:t>Periodontal</a:t>
            </a:r>
            <a:r>
              <a:rPr sz="1100" b="1" spc="-35" dirty="0">
                <a:latin typeface="Century Gothic"/>
                <a:cs typeface="Century Gothic"/>
              </a:rPr>
              <a:t> </a:t>
            </a:r>
            <a:r>
              <a:rPr sz="1100" b="1" dirty="0">
                <a:latin typeface="Century Gothic"/>
                <a:cs typeface="Century Gothic"/>
              </a:rPr>
              <a:t>Treatment</a:t>
            </a:r>
            <a:r>
              <a:rPr sz="1100" b="1" spc="-25" dirty="0">
                <a:latin typeface="Century Gothic"/>
                <a:cs typeface="Century Gothic"/>
              </a:rPr>
              <a:t> </a:t>
            </a:r>
            <a:r>
              <a:rPr sz="1100" b="1" dirty="0">
                <a:latin typeface="Century Gothic"/>
                <a:cs typeface="Century Gothic"/>
              </a:rPr>
              <a:t>and</a:t>
            </a:r>
            <a:r>
              <a:rPr sz="1100" b="1" spc="-5" dirty="0">
                <a:latin typeface="Century Gothic"/>
                <a:cs typeface="Century Gothic"/>
              </a:rPr>
              <a:t> </a:t>
            </a:r>
            <a:r>
              <a:rPr sz="1100" b="1" spc="-10" dirty="0">
                <a:latin typeface="Century Gothic"/>
                <a:cs typeface="Century Gothic"/>
              </a:rPr>
              <a:t>Maintenance? </a:t>
            </a:r>
            <a:r>
              <a:rPr sz="1100" dirty="0">
                <a:latin typeface="Century Gothic"/>
                <a:cs typeface="Century Gothic"/>
              </a:rPr>
              <a:t>Periodontal</a:t>
            </a:r>
            <a:r>
              <a:rPr sz="1100" spc="-45" dirty="0">
                <a:latin typeface="Century Gothic"/>
                <a:cs typeface="Century Gothic"/>
              </a:rPr>
              <a:t> </a:t>
            </a:r>
            <a:r>
              <a:rPr sz="1100" dirty="0">
                <a:latin typeface="Century Gothic"/>
                <a:cs typeface="Century Gothic"/>
              </a:rPr>
              <a:t>treatment</a:t>
            </a:r>
            <a:r>
              <a:rPr sz="1100" spc="-35" dirty="0">
                <a:latin typeface="Century Gothic"/>
                <a:cs typeface="Century Gothic"/>
              </a:rPr>
              <a:t> </a:t>
            </a:r>
            <a:r>
              <a:rPr sz="1100" dirty="0">
                <a:latin typeface="Century Gothic"/>
                <a:cs typeface="Century Gothic"/>
              </a:rPr>
              <a:t>and</a:t>
            </a:r>
            <a:r>
              <a:rPr sz="1100" spc="-20" dirty="0">
                <a:latin typeface="Century Gothic"/>
                <a:cs typeface="Century Gothic"/>
              </a:rPr>
              <a:t> </a:t>
            </a:r>
            <a:r>
              <a:rPr sz="1100" dirty="0">
                <a:latin typeface="Century Gothic"/>
                <a:cs typeface="Century Gothic"/>
              </a:rPr>
              <a:t>maintenance</a:t>
            </a:r>
            <a:r>
              <a:rPr sz="1100" spc="-45" dirty="0">
                <a:latin typeface="Century Gothic"/>
                <a:cs typeface="Century Gothic"/>
              </a:rPr>
              <a:t> </a:t>
            </a:r>
            <a:r>
              <a:rPr sz="1100" dirty="0">
                <a:latin typeface="Century Gothic"/>
                <a:cs typeface="Century Gothic"/>
              </a:rPr>
              <a:t>are</a:t>
            </a:r>
            <a:r>
              <a:rPr sz="1100" spc="-45" dirty="0">
                <a:latin typeface="Century Gothic"/>
                <a:cs typeface="Century Gothic"/>
              </a:rPr>
              <a:t> </a:t>
            </a:r>
            <a:r>
              <a:rPr sz="1100" spc="-25" dirty="0">
                <a:latin typeface="Century Gothic"/>
                <a:cs typeface="Century Gothic"/>
              </a:rPr>
              <a:t>not</a:t>
            </a:r>
            <a:r>
              <a:rPr sz="1100" spc="500" dirty="0">
                <a:latin typeface="Century Gothic"/>
                <a:cs typeface="Century Gothic"/>
              </a:rPr>
              <a:t> </a:t>
            </a:r>
            <a:r>
              <a:rPr sz="1100" dirty="0">
                <a:latin typeface="Century Gothic"/>
                <a:cs typeface="Century Gothic"/>
              </a:rPr>
              <a:t>the same</a:t>
            </a:r>
            <a:r>
              <a:rPr sz="1100" spc="-15" dirty="0">
                <a:latin typeface="Century Gothic"/>
                <a:cs typeface="Century Gothic"/>
              </a:rPr>
              <a:t> </a:t>
            </a:r>
            <a:r>
              <a:rPr sz="1100" dirty="0">
                <a:latin typeface="Century Gothic"/>
                <a:cs typeface="Century Gothic"/>
              </a:rPr>
              <a:t>as</a:t>
            </a:r>
            <a:r>
              <a:rPr sz="1100" spc="-5" dirty="0">
                <a:latin typeface="Century Gothic"/>
                <a:cs typeface="Century Gothic"/>
              </a:rPr>
              <a:t> </a:t>
            </a:r>
            <a:r>
              <a:rPr sz="1100" spc="-10" dirty="0">
                <a:latin typeface="Century Gothic"/>
                <a:cs typeface="Century Gothic"/>
              </a:rPr>
              <a:t>prophylaxis</a:t>
            </a:r>
            <a:r>
              <a:rPr sz="1100" spc="-45" dirty="0">
                <a:latin typeface="Century Gothic"/>
                <a:cs typeface="Century Gothic"/>
              </a:rPr>
              <a:t> </a:t>
            </a:r>
            <a:r>
              <a:rPr sz="1100" dirty="0">
                <a:latin typeface="Century Gothic"/>
                <a:cs typeface="Century Gothic"/>
              </a:rPr>
              <a:t>or “regular</a:t>
            </a:r>
            <a:r>
              <a:rPr sz="1100" spc="-45" dirty="0">
                <a:latin typeface="Century Gothic"/>
                <a:cs typeface="Century Gothic"/>
              </a:rPr>
              <a:t> </a:t>
            </a:r>
            <a:r>
              <a:rPr sz="1100" spc="-10" dirty="0">
                <a:latin typeface="Century Gothic"/>
                <a:cs typeface="Century Gothic"/>
              </a:rPr>
              <a:t>cleaning.” </a:t>
            </a:r>
            <a:r>
              <a:rPr sz="1100" dirty="0">
                <a:latin typeface="Century Gothic"/>
                <a:cs typeface="Century Gothic"/>
              </a:rPr>
              <a:t>Periodontal</a:t>
            </a:r>
            <a:r>
              <a:rPr sz="1100" spc="-40" dirty="0">
                <a:latin typeface="Century Gothic"/>
                <a:cs typeface="Century Gothic"/>
              </a:rPr>
              <a:t> </a:t>
            </a:r>
            <a:r>
              <a:rPr sz="1100" dirty="0">
                <a:latin typeface="Century Gothic"/>
                <a:cs typeface="Century Gothic"/>
              </a:rPr>
              <a:t>treatment</a:t>
            </a:r>
            <a:r>
              <a:rPr sz="1100" spc="-40" dirty="0">
                <a:latin typeface="Century Gothic"/>
                <a:cs typeface="Century Gothic"/>
              </a:rPr>
              <a:t> </a:t>
            </a:r>
            <a:r>
              <a:rPr sz="1100" dirty="0">
                <a:latin typeface="Century Gothic"/>
                <a:cs typeface="Century Gothic"/>
              </a:rPr>
              <a:t>(or</a:t>
            </a:r>
            <a:r>
              <a:rPr sz="1100" spc="-10" dirty="0">
                <a:latin typeface="Century Gothic"/>
                <a:cs typeface="Century Gothic"/>
              </a:rPr>
              <a:t> </a:t>
            </a:r>
            <a:r>
              <a:rPr sz="1100" dirty="0">
                <a:latin typeface="Century Gothic"/>
                <a:cs typeface="Century Gothic"/>
              </a:rPr>
              <a:t>“scaling</a:t>
            </a:r>
            <a:r>
              <a:rPr sz="1100" spc="-60" dirty="0">
                <a:latin typeface="Century Gothic"/>
                <a:cs typeface="Century Gothic"/>
              </a:rPr>
              <a:t> </a:t>
            </a:r>
            <a:r>
              <a:rPr sz="1100" dirty="0">
                <a:latin typeface="Century Gothic"/>
                <a:cs typeface="Century Gothic"/>
              </a:rPr>
              <a:t>and</a:t>
            </a:r>
            <a:r>
              <a:rPr sz="1100" spc="-20" dirty="0">
                <a:latin typeface="Century Gothic"/>
                <a:cs typeface="Century Gothic"/>
              </a:rPr>
              <a:t> root </a:t>
            </a:r>
            <a:r>
              <a:rPr sz="1100" dirty="0">
                <a:latin typeface="Century Gothic"/>
                <a:cs typeface="Century Gothic"/>
              </a:rPr>
              <a:t>planning”)</a:t>
            </a:r>
            <a:r>
              <a:rPr sz="1100" spc="-55" dirty="0">
                <a:latin typeface="Century Gothic"/>
                <a:cs typeface="Century Gothic"/>
              </a:rPr>
              <a:t> </a:t>
            </a:r>
            <a:r>
              <a:rPr sz="1100" dirty="0">
                <a:latin typeface="Century Gothic"/>
                <a:cs typeface="Century Gothic"/>
              </a:rPr>
              <a:t>consists</a:t>
            </a:r>
            <a:r>
              <a:rPr sz="1100" spc="-50" dirty="0">
                <a:latin typeface="Century Gothic"/>
                <a:cs typeface="Century Gothic"/>
              </a:rPr>
              <a:t> </a:t>
            </a:r>
            <a:r>
              <a:rPr sz="1100" dirty="0">
                <a:latin typeface="Century Gothic"/>
                <a:cs typeface="Century Gothic"/>
              </a:rPr>
              <a:t>of</a:t>
            </a:r>
            <a:r>
              <a:rPr sz="1100" spc="-25" dirty="0">
                <a:latin typeface="Century Gothic"/>
                <a:cs typeface="Century Gothic"/>
              </a:rPr>
              <a:t> </a:t>
            </a:r>
            <a:r>
              <a:rPr sz="1100" dirty="0">
                <a:latin typeface="Century Gothic"/>
                <a:cs typeface="Century Gothic"/>
              </a:rPr>
              <a:t>“deep</a:t>
            </a:r>
            <a:r>
              <a:rPr sz="1100" spc="-60" dirty="0">
                <a:latin typeface="Century Gothic"/>
                <a:cs typeface="Century Gothic"/>
              </a:rPr>
              <a:t> </a:t>
            </a:r>
            <a:r>
              <a:rPr sz="1100" dirty="0">
                <a:latin typeface="Century Gothic"/>
                <a:cs typeface="Century Gothic"/>
              </a:rPr>
              <a:t>cleaning”</a:t>
            </a:r>
            <a:r>
              <a:rPr sz="1100" spc="-50" dirty="0">
                <a:latin typeface="Century Gothic"/>
                <a:cs typeface="Century Gothic"/>
              </a:rPr>
              <a:t> </a:t>
            </a:r>
            <a:r>
              <a:rPr sz="1100" spc="-20" dirty="0">
                <a:latin typeface="Century Gothic"/>
                <a:cs typeface="Century Gothic"/>
              </a:rPr>
              <a:t>which </a:t>
            </a:r>
            <a:r>
              <a:rPr sz="1100" dirty="0">
                <a:latin typeface="Century Gothic"/>
                <a:cs typeface="Century Gothic"/>
              </a:rPr>
              <a:t>involves</a:t>
            </a:r>
            <a:r>
              <a:rPr sz="1100" spc="-50" dirty="0">
                <a:latin typeface="Century Gothic"/>
                <a:cs typeface="Century Gothic"/>
              </a:rPr>
              <a:t> </a:t>
            </a:r>
            <a:r>
              <a:rPr sz="1100" dirty="0">
                <a:latin typeface="Century Gothic"/>
                <a:cs typeface="Century Gothic"/>
              </a:rPr>
              <a:t>parts</a:t>
            </a:r>
            <a:r>
              <a:rPr sz="1100" spc="-40" dirty="0">
                <a:latin typeface="Century Gothic"/>
                <a:cs typeface="Century Gothic"/>
              </a:rPr>
              <a:t> </a:t>
            </a:r>
            <a:r>
              <a:rPr sz="1100" dirty="0">
                <a:latin typeface="Century Gothic"/>
                <a:cs typeface="Century Gothic"/>
              </a:rPr>
              <a:t>of</a:t>
            </a:r>
            <a:r>
              <a:rPr sz="1100" spc="-15"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teeth</a:t>
            </a:r>
            <a:r>
              <a:rPr sz="1100" spc="-20" dirty="0">
                <a:latin typeface="Century Gothic"/>
                <a:cs typeface="Century Gothic"/>
              </a:rPr>
              <a:t> </a:t>
            </a:r>
            <a:r>
              <a:rPr sz="1100" dirty="0">
                <a:latin typeface="Century Gothic"/>
                <a:cs typeface="Century Gothic"/>
              </a:rPr>
              <a:t>below</a:t>
            </a:r>
            <a:r>
              <a:rPr sz="1100" spc="-40" dirty="0">
                <a:latin typeface="Century Gothic"/>
                <a:cs typeface="Century Gothic"/>
              </a:rPr>
              <a:t> </a:t>
            </a:r>
            <a:r>
              <a:rPr sz="1100" dirty="0">
                <a:latin typeface="Century Gothic"/>
                <a:cs typeface="Century Gothic"/>
              </a:rPr>
              <a:t>the</a:t>
            </a:r>
            <a:r>
              <a:rPr sz="1100" spc="-10" dirty="0">
                <a:latin typeface="Century Gothic"/>
                <a:cs typeface="Century Gothic"/>
              </a:rPr>
              <a:t> </a:t>
            </a:r>
            <a:r>
              <a:rPr sz="1100" dirty="0">
                <a:latin typeface="Century Gothic"/>
                <a:cs typeface="Century Gothic"/>
              </a:rPr>
              <a:t>“gum</a:t>
            </a:r>
            <a:r>
              <a:rPr sz="1100" spc="-45" dirty="0">
                <a:latin typeface="Century Gothic"/>
                <a:cs typeface="Century Gothic"/>
              </a:rPr>
              <a:t> </a:t>
            </a:r>
            <a:r>
              <a:rPr sz="1100" spc="-10" dirty="0">
                <a:latin typeface="Century Gothic"/>
                <a:cs typeface="Century Gothic"/>
              </a:rPr>
              <a:t>line.” </a:t>
            </a:r>
            <a:r>
              <a:rPr sz="1100" dirty="0">
                <a:latin typeface="Century Gothic"/>
                <a:cs typeface="Century Gothic"/>
              </a:rPr>
              <a:t>During</a:t>
            </a:r>
            <a:r>
              <a:rPr sz="1100" spc="-60" dirty="0">
                <a:latin typeface="Century Gothic"/>
                <a:cs typeface="Century Gothic"/>
              </a:rPr>
              <a:t> </a:t>
            </a:r>
            <a:r>
              <a:rPr sz="1100" dirty="0">
                <a:latin typeface="Century Gothic"/>
                <a:cs typeface="Century Gothic"/>
              </a:rPr>
              <a:t>scaling</a:t>
            </a:r>
            <a:r>
              <a:rPr sz="1100" spc="-45" dirty="0">
                <a:latin typeface="Century Gothic"/>
                <a:cs typeface="Century Gothic"/>
              </a:rPr>
              <a:t> </a:t>
            </a:r>
            <a:r>
              <a:rPr sz="1100" dirty="0">
                <a:latin typeface="Century Gothic"/>
                <a:cs typeface="Century Gothic"/>
              </a:rPr>
              <a:t>and</a:t>
            </a:r>
            <a:r>
              <a:rPr sz="1100" spc="-35" dirty="0">
                <a:latin typeface="Century Gothic"/>
                <a:cs typeface="Century Gothic"/>
              </a:rPr>
              <a:t> </a:t>
            </a:r>
            <a:r>
              <a:rPr sz="1100" dirty="0">
                <a:latin typeface="Century Gothic"/>
                <a:cs typeface="Century Gothic"/>
              </a:rPr>
              <a:t>root</a:t>
            </a:r>
            <a:r>
              <a:rPr sz="1100" spc="-25" dirty="0">
                <a:latin typeface="Century Gothic"/>
                <a:cs typeface="Century Gothic"/>
              </a:rPr>
              <a:t> </a:t>
            </a:r>
            <a:r>
              <a:rPr sz="1100" dirty="0">
                <a:latin typeface="Century Gothic"/>
                <a:cs typeface="Century Gothic"/>
              </a:rPr>
              <a:t>planning</a:t>
            </a:r>
            <a:r>
              <a:rPr sz="1100" spc="-35" dirty="0">
                <a:latin typeface="Century Gothic"/>
                <a:cs typeface="Century Gothic"/>
              </a:rPr>
              <a:t> </a:t>
            </a:r>
            <a:r>
              <a:rPr sz="1100" dirty="0">
                <a:latin typeface="Century Gothic"/>
                <a:cs typeface="Century Gothic"/>
              </a:rPr>
              <a:t>the</a:t>
            </a:r>
            <a:r>
              <a:rPr sz="1100" spc="-20" dirty="0">
                <a:latin typeface="Century Gothic"/>
                <a:cs typeface="Century Gothic"/>
              </a:rPr>
              <a:t> </a:t>
            </a:r>
            <a:r>
              <a:rPr sz="1100" dirty="0">
                <a:latin typeface="Century Gothic"/>
                <a:cs typeface="Century Gothic"/>
              </a:rPr>
              <a:t>dentist</a:t>
            </a:r>
            <a:r>
              <a:rPr sz="1100" spc="-35" dirty="0">
                <a:latin typeface="Century Gothic"/>
                <a:cs typeface="Century Gothic"/>
              </a:rPr>
              <a:t> </a:t>
            </a:r>
            <a:r>
              <a:rPr sz="1100" spc="-25" dirty="0">
                <a:latin typeface="Century Gothic"/>
                <a:cs typeface="Century Gothic"/>
              </a:rPr>
              <a:t>may </a:t>
            </a:r>
            <a:r>
              <a:rPr sz="1100" dirty="0">
                <a:latin typeface="Century Gothic"/>
                <a:cs typeface="Century Gothic"/>
              </a:rPr>
              <a:t>numb</a:t>
            </a:r>
            <a:r>
              <a:rPr sz="1100" spc="-25" dirty="0">
                <a:latin typeface="Century Gothic"/>
                <a:cs typeface="Century Gothic"/>
              </a:rPr>
              <a:t> </a:t>
            </a:r>
            <a:r>
              <a:rPr sz="1100" dirty="0">
                <a:latin typeface="Century Gothic"/>
                <a:cs typeface="Century Gothic"/>
              </a:rPr>
              <a:t>the</a:t>
            </a:r>
            <a:r>
              <a:rPr sz="1100" spc="-15" dirty="0">
                <a:latin typeface="Century Gothic"/>
                <a:cs typeface="Century Gothic"/>
              </a:rPr>
              <a:t> </a:t>
            </a:r>
            <a:r>
              <a:rPr sz="1100" dirty="0">
                <a:latin typeface="Century Gothic"/>
                <a:cs typeface="Century Gothic"/>
              </a:rPr>
              <a:t>area</a:t>
            </a:r>
            <a:r>
              <a:rPr sz="1100" spc="-35" dirty="0">
                <a:latin typeface="Century Gothic"/>
                <a:cs typeface="Century Gothic"/>
              </a:rPr>
              <a:t> </a:t>
            </a:r>
            <a:r>
              <a:rPr sz="1100" dirty="0">
                <a:latin typeface="Century Gothic"/>
                <a:cs typeface="Century Gothic"/>
              </a:rPr>
              <a:t>of</a:t>
            </a:r>
            <a:r>
              <a:rPr sz="1100" spc="-20"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mouth</a:t>
            </a:r>
            <a:r>
              <a:rPr sz="1100" spc="-5" dirty="0">
                <a:latin typeface="Century Gothic"/>
                <a:cs typeface="Century Gothic"/>
              </a:rPr>
              <a:t> </a:t>
            </a:r>
            <a:r>
              <a:rPr sz="1100" dirty="0">
                <a:latin typeface="Century Gothic"/>
                <a:cs typeface="Century Gothic"/>
              </a:rPr>
              <a:t>that</a:t>
            </a:r>
            <a:r>
              <a:rPr sz="1100" spc="-20" dirty="0">
                <a:latin typeface="Century Gothic"/>
                <a:cs typeface="Century Gothic"/>
              </a:rPr>
              <a:t> </a:t>
            </a:r>
            <a:r>
              <a:rPr sz="1100" dirty="0">
                <a:latin typeface="Century Gothic"/>
                <a:cs typeface="Century Gothic"/>
              </a:rPr>
              <a:t>she/he</a:t>
            </a:r>
            <a:r>
              <a:rPr sz="1100" spc="-35" dirty="0">
                <a:latin typeface="Century Gothic"/>
                <a:cs typeface="Century Gothic"/>
              </a:rPr>
              <a:t> </a:t>
            </a:r>
            <a:r>
              <a:rPr sz="1100" dirty="0">
                <a:latin typeface="Century Gothic"/>
                <a:cs typeface="Century Gothic"/>
              </a:rPr>
              <a:t>is</a:t>
            </a:r>
            <a:r>
              <a:rPr sz="1100" spc="-25" dirty="0">
                <a:latin typeface="Century Gothic"/>
                <a:cs typeface="Century Gothic"/>
              </a:rPr>
              <a:t> </a:t>
            </a:r>
            <a:r>
              <a:rPr sz="1100" spc="-10" dirty="0">
                <a:latin typeface="Century Gothic"/>
                <a:cs typeface="Century Gothic"/>
              </a:rPr>
              <a:t>working </a:t>
            </a:r>
            <a:r>
              <a:rPr sz="1100" dirty="0">
                <a:latin typeface="Century Gothic"/>
                <a:cs typeface="Century Gothic"/>
              </a:rPr>
              <a:t>on.</a:t>
            </a:r>
            <a:r>
              <a:rPr sz="1100" spc="-10" dirty="0">
                <a:latin typeface="Century Gothic"/>
                <a:cs typeface="Century Gothic"/>
              </a:rPr>
              <a:t> </a:t>
            </a:r>
            <a:r>
              <a:rPr sz="1100" dirty="0">
                <a:latin typeface="Century Gothic"/>
                <a:cs typeface="Century Gothic"/>
              </a:rPr>
              <a:t>Periodontal</a:t>
            </a:r>
            <a:r>
              <a:rPr sz="1100" spc="-30" dirty="0">
                <a:latin typeface="Century Gothic"/>
                <a:cs typeface="Century Gothic"/>
              </a:rPr>
              <a:t> </a:t>
            </a:r>
            <a:r>
              <a:rPr sz="1100" dirty="0">
                <a:latin typeface="Century Gothic"/>
                <a:cs typeface="Century Gothic"/>
              </a:rPr>
              <a:t>maintenance</a:t>
            </a:r>
            <a:r>
              <a:rPr sz="1100" spc="-35" dirty="0">
                <a:latin typeface="Century Gothic"/>
                <a:cs typeface="Century Gothic"/>
              </a:rPr>
              <a:t> </a:t>
            </a:r>
            <a:r>
              <a:rPr sz="1100" dirty="0">
                <a:latin typeface="Century Gothic"/>
                <a:cs typeface="Century Gothic"/>
              </a:rPr>
              <a:t>is</a:t>
            </a:r>
            <a:r>
              <a:rPr sz="1100" spc="-15" dirty="0">
                <a:latin typeface="Century Gothic"/>
                <a:cs typeface="Century Gothic"/>
              </a:rPr>
              <a:t> </a:t>
            </a:r>
            <a:r>
              <a:rPr sz="1100" dirty="0">
                <a:latin typeface="Century Gothic"/>
                <a:cs typeface="Century Gothic"/>
              </a:rPr>
              <a:t>a</a:t>
            </a:r>
            <a:r>
              <a:rPr sz="1100" spc="-20" dirty="0">
                <a:latin typeface="Century Gothic"/>
                <a:cs typeface="Century Gothic"/>
              </a:rPr>
              <a:t> </a:t>
            </a:r>
            <a:r>
              <a:rPr sz="1100" spc="-10" dirty="0">
                <a:latin typeface="Century Gothic"/>
                <a:cs typeface="Century Gothic"/>
              </a:rPr>
              <a:t>follow-</a:t>
            </a:r>
            <a:r>
              <a:rPr sz="1100" spc="-25" dirty="0">
                <a:latin typeface="Century Gothic"/>
                <a:cs typeface="Century Gothic"/>
              </a:rPr>
              <a:t>up </a:t>
            </a:r>
            <a:r>
              <a:rPr sz="1100" dirty="0">
                <a:latin typeface="Century Gothic"/>
                <a:cs typeface="Century Gothic"/>
              </a:rPr>
              <a:t>procedure</a:t>
            </a:r>
            <a:r>
              <a:rPr sz="1100" spc="-65" dirty="0">
                <a:latin typeface="Century Gothic"/>
                <a:cs typeface="Century Gothic"/>
              </a:rPr>
              <a:t> </a:t>
            </a:r>
            <a:r>
              <a:rPr sz="1100" dirty="0">
                <a:latin typeface="Century Gothic"/>
                <a:cs typeface="Century Gothic"/>
              </a:rPr>
              <a:t>involving</a:t>
            </a:r>
            <a:r>
              <a:rPr sz="1100" spc="-35" dirty="0">
                <a:latin typeface="Century Gothic"/>
                <a:cs typeface="Century Gothic"/>
              </a:rPr>
              <a:t> </a:t>
            </a:r>
            <a:r>
              <a:rPr sz="1100" dirty="0">
                <a:latin typeface="Century Gothic"/>
                <a:cs typeface="Century Gothic"/>
              </a:rPr>
              <a:t>removal</a:t>
            </a:r>
            <a:r>
              <a:rPr sz="1100" spc="-45" dirty="0">
                <a:latin typeface="Century Gothic"/>
                <a:cs typeface="Century Gothic"/>
              </a:rPr>
              <a:t> </a:t>
            </a:r>
            <a:r>
              <a:rPr sz="1100" dirty="0">
                <a:latin typeface="Century Gothic"/>
                <a:cs typeface="Century Gothic"/>
              </a:rPr>
              <a:t>of</a:t>
            </a:r>
            <a:r>
              <a:rPr sz="1100" spc="-5" dirty="0">
                <a:latin typeface="Century Gothic"/>
                <a:cs typeface="Century Gothic"/>
              </a:rPr>
              <a:t> </a:t>
            </a:r>
            <a:r>
              <a:rPr sz="1100" dirty="0">
                <a:latin typeface="Century Gothic"/>
                <a:cs typeface="Century Gothic"/>
              </a:rPr>
              <a:t>plaque</a:t>
            </a:r>
            <a:r>
              <a:rPr sz="1100" spc="-50" dirty="0">
                <a:latin typeface="Century Gothic"/>
                <a:cs typeface="Century Gothic"/>
              </a:rPr>
              <a:t> </a:t>
            </a:r>
            <a:r>
              <a:rPr sz="1100" spc="-25" dirty="0">
                <a:latin typeface="Century Gothic"/>
                <a:cs typeface="Century Gothic"/>
              </a:rPr>
              <a:t>and</a:t>
            </a:r>
            <a:r>
              <a:rPr sz="1100" spc="500" dirty="0">
                <a:latin typeface="Century Gothic"/>
                <a:cs typeface="Century Gothic"/>
              </a:rPr>
              <a:t> </a:t>
            </a:r>
            <a:r>
              <a:rPr sz="1100" dirty="0">
                <a:latin typeface="Century Gothic"/>
                <a:cs typeface="Century Gothic"/>
              </a:rPr>
              <a:t>calculus</a:t>
            </a:r>
            <a:r>
              <a:rPr sz="1100" spc="-50" dirty="0">
                <a:latin typeface="Century Gothic"/>
                <a:cs typeface="Century Gothic"/>
              </a:rPr>
              <a:t> </a:t>
            </a:r>
            <a:r>
              <a:rPr sz="1100" dirty="0">
                <a:latin typeface="Century Gothic"/>
                <a:cs typeface="Century Gothic"/>
              </a:rPr>
              <a:t>(tartar)</a:t>
            </a:r>
            <a:r>
              <a:rPr sz="1100" spc="-45" dirty="0">
                <a:latin typeface="Century Gothic"/>
                <a:cs typeface="Century Gothic"/>
              </a:rPr>
              <a:t> </a:t>
            </a:r>
            <a:r>
              <a:rPr sz="1100" dirty="0">
                <a:latin typeface="Century Gothic"/>
                <a:cs typeface="Century Gothic"/>
              </a:rPr>
              <a:t>above</a:t>
            </a:r>
            <a:r>
              <a:rPr sz="1100" spc="-40" dirty="0">
                <a:latin typeface="Century Gothic"/>
                <a:cs typeface="Century Gothic"/>
              </a:rPr>
              <a:t> </a:t>
            </a:r>
            <a:r>
              <a:rPr sz="1100" dirty="0">
                <a:latin typeface="Century Gothic"/>
                <a:cs typeface="Century Gothic"/>
              </a:rPr>
              <a:t>and</a:t>
            </a:r>
            <a:r>
              <a:rPr sz="1100" spc="-30" dirty="0">
                <a:latin typeface="Century Gothic"/>
                <a:cs typeface="Century Gothic"/>
              </a:rPr>
              <a:t> </a:t>
            </a:r>
            <a:r>
              <a:rPr sz="1100" dirty="0">
                <a:latin typeface="Century Gothic"/>
                <a:cs typeface="Century Gothic"/>
              </a:rPr>
              <a:t>below</a:t>
            </a:r>
            <a:r>
              <a:rPr sz="1100" spc="-40" dirty="0">
                <a:latin typeface="Century Gothic"/>
                <a:cs typeface="Century Gothic"/>
              </a:rPr>
              <a:t> </a:t>
            </a:r>
            <a:r>
              <a:rPr sz="1100" dirty="0">
                <a:latin typeface="Century Gothic"/>
                <a:cs typeface="Century Gothic"/>
              </a:rPr>
              <a:t>the</a:t>
            </a:r>
            <a:r>
              <a:rPr sz="1100" spc="-15" dirty="0">
                <a:latin typeface="Century Gothic"/>
                <a:cs typeface="Century Gothic"/>
              </a:rPr>
              <a:t> </a:t>
            </a:r>
            <a:r>
              <a:rPr sz="1100" dirty="0">
                <a:latin typeface="Century Gothic"/>
                <a:cs typeface="Century Gothic"/>
              </a:rPr>
              <a:t>gum</a:t>
            </a:r>
            <a:r>
              <a:rPr sz="1100" spc="-30" dirty="0">
                <a:latin typeface="Century Gothic"/>
                <a:cs typeface="Century Gothic"/>
              </a:rPr>
              <a:t> </a:t>
            </a:r>
            <a:r>
              <a:rPr sz="1100" spc="-20" dirty="0">
                <a:latin typeface="Century Gothic"/>
                <a:cs typeface="Century Gothic"/>
              </a:rPr>
              <a:t>line </a:t>
            </a:r>
            <a:r>
              <a:rPr sz="1100" dirty="0">
                <a:latin typeface="Century Gothic"/>
                <a:cs typeface="Century Gothic"/>
              </a:rPr>
              <a:t>along</a:t>
            </a:r>
            <a:r>
              <a:rPr sz="1100" spc="-35" dirty="0">
                <a:latin typeface="Century Gothic"/>
                <a:cs typeface="Century Gothic"/>
              </a:rPr>
              <a:t> </a:t>
            </a:r>
            <a:r>
              <a:rPr sz="1100" dirty="0">
                <a:latin typeface="Century Gothic"/>
                <a:cs typeface="Century Gothic"/>
              </a:rPr>
              <a:t>with</a:t>
            </a:r>
            <a:r>
              <a:rPr sz="1100" spc="-15" dirty="0">
                <a:latin typeface="Century Gothic"/>
                <a:cs typeface="Century Gothic"/>
              </a:rPr>
              <a:t> </a:t>
            </a:r>
            <a:r>
              <a:rPr sz="1100" dirty="0">
                <a:latin typeface="Century Gothic"/>
                <a:cs typeface="Century Gothic"/>
              </a:rPr>
              <a:t>scaling</a:t>
            </a:r>
            <a:r>
              <a:rPr sz="1100" spc="-60" dirty="0">
                <a:latin typeface="Century Gothic"/>
                <a:cs typeface="Century Gothic"/>
              </a:rPr>
              <a:t> </a:t>
            </a:r>
            <a:r>
              <a:rPr sz="1100" dirty="0">
                <a:latin typeface="Century Gothic"/>
                <a:cs typeface="Century Gothic"/>
              </a:rPr>
              <a:t>and</a:t>
            </a:r>
            <a:r>
              <a:rPr sz="1100" spc="-35" dirty="0">
                <a:latin typeface="Century Gothic"/>
                <a:cs typeface="Century Gothic"/>
              </a:rPr>
              <a:t> </a:t>
            </a:r>
            <a:r>
              <a:rPr sz="1100" dirty="0">
                <a:latin typeface="Century Gothic"/>
                <a:cs typeface="Century Gothic"/>
              </a:rPr>
              <a:t>root</a:t>
            </a:r>
            <a:r>
              <a:rPr sz="1100" spc="-15" dirty="0">
                <a:latin typeface="Century Gothic"/>
                <a:cs typeface="Century Gothic"/>
              </a:rPr>
              <a:t> </a:t>
            </a:r>
            <a:r>
              <a:rPr sz="1100" dirty="0">
                <a:latin typeface="Century Gothic"/>
                <a:cs typeface="Century Gothic"/>
              </a:rPr>
              <a:t>planning</a:t>
            </a:r>
            <a:r>
              <a:rPr sz="1100" spc="-45" dirty="0">
                <a:latin typeface="Century Gothic"/>
                <a:cs typeface="Century Gothic"/>
              </a:rPr>
              <a:t> </a:t>
            </a:r>
            <a:r>
              <a:rPr sz="1100" dirty="0">
                <a:latin typeface="Century Gothic"/>
                <a:cs typeface="Century Gothic"/>
              </a:rPr>
              <a:t>in</a:t>
            </a:r>
            <a:r>
              <a:rPr sz="1100" spc="-25" dirty="0">
                <a:latin typeface="Century Gothic"/>
                <a:cs typeface="Century Gothic"/>
              </a:rPr>
              <a:t> </a:t>
            </a:r>
            <a:r>
              <a:rPr sz="1100" dirty="0">
                <a:latin typeface="Century Gothic"/>
                <a:cs typeface="Century Gothic"/>
              </a:rPr>
              <a:t>areas</a:t>
            </a:r>
            <a:r>
              <a:rPr sz="1100" spc="-50" dirty="0">
                <a:latin typeface="Century Gothic"/>
                <a:cs typeface="Century Gothic"/>
              </a:rPr>
              <a:t> </a:t>
            </a:r>
            <a:r>
              <a:rPr sz="1100" spc="-10" dirty="0">
                <a:latin typeface="Century Gothic"/>
                <a:cs typeface="Century Gothic"/>
              </a:rPr>
              <a:t>where needed.</a:t>
            </a:r>
            <a:endParaRPr sz="1100">
              <a:latin typeface="Century Gothic"/>
              <a:cs typeface="Century Gothic"/>
            </a:endParaRPr>
          </a:p>
        </p:txBody>
      </p:sp>
      <p:sp>
        <p:nvSpPr>
          <p:cNvPr id="15" name="object 15"/>
          <p:cNvSpPr txBox="1"/>
          <p:nvPr/>
        </p:nvSpPr>
        <p:spPr>
          <a:xfrm>
            <a:off x="258572" y="9295586"/>
            <a:ext cx="2364740" cy="361950"/>
          </a:xfrm>
          <a:prstGeom prst="rect">
            <a:avLst/>
          </a:prstGeom>
        </p:spPr>
        <p:txBody>
          <a:bodyPr vert="horz" wrap="square" lIns="0" tIns="12700" rIns="0" bIns="0" rtlCol="0">
            <a:spAutoFit/>
          </a:bodyPr>
          <a:lstStyle/>
          <a:p>
            <a:pPr marL="12700">
              <a:lnSpc>
                <a:spcPct val="100000"/>
              </a:lnSpc>
              <a:spcBef>
                <a:spcPts val="100"/>
              </a:spcBef>
            </a:pPr>
            <a:r>
              <a:rPr sz="1100" b="1" dirty="0">
                <a:latin typeface="Century Gothic"/>
                <a:cs typeface="Century Gothic"/>
              </a:rPr>
              <a:t>To</a:t>
            </a:r>
            <a:r>
              <a:rPr sz="1100" b="1" spc="-25" dirty="0">
                <a:latin typeface="Century Gothic"/>
                <a:cs typeface="Century Gothic"/>
              </a:rPr>
              <a:t> </a:t>
            </a:r>
            <a:r>
              <a:rPr sz="1100" b="1" dirty="0">
                <a:latin typeface="Century Gothic"/>
                <a:cs typeface="Century Gothic"/>
              </a:rPr>
              <a:t>learn</a:t>
            </a:r>
            <a:r>
              <a:rPr sz="1100" b="1" spc="-20" dirty="0">
                <a:latin typeface="Century Gothic"/>
                <a:cs typeface="Century Gothic"/>
              </a:rPr>
              <a:t> </a:t>
            </a:r>
            <a:r>
              <a:rPr sz="1100" b="1" dirty="0">
                <a:latin typeface="Century Gothic"/>
                <a:cs typeface="Century Gothic"/>
              </a:rPr>
              <a:t>more,</a:t>
            </a:r>
            <a:r>
              <a:rPr sz="1100" b="1" spc="-15" dirty="0">
                <a:latin typeface="Century Gothic"/>
                <a:cs typeface="Century Gothic"/>
              </a:rPr>
              <a:t> </a:t>
            </a:r>
            <a:r>
              <a:rPr sz="1100" b="1" dirty="0">
                <a:latin typeface="Century Gothic"/>
                <a:cs typeface="Century Gothic"/>
              </a:rPr>
              <a:t>call</a:t>
            </a:r>
            <a:r>
              <a:rPr sz="1100" b="1" spc="-20" dirty="0">
                <a:latin typeface="Century Gothic"/>
                <a:cs typeface="Century Gothic"/>
              </a:rPr>
              <a:t> </a:t>
            </a:r>
            <a:r>
              <a:rPr sz="1100" b="1" dirty="0">
                <a:latin typeface="Century Gothic"/>
                <a:cs typeface="Century Gothic"/>
              </a:rPr>
              <a:t>Cigna</a:t>
            </a:r>
            <a:r>
              <a:rPr sz="1100" b="1" spc="-20" dirty="0">
                <a:latin typeface="Century Gothic"/>
                <a:cs typeface="Century Gothic"/>
              </a:rPr>
              <a:t> </a:t>
            </a:r>
            <a:r>
              <a:rPr sz="1100" b="1" spc="-10" dirty="0">
                <a:latin typeface="Century Gothic"/>
                <a:cs typeface="Century Gothic"/>
              </a:rPr>
              <a:t>24/7/365</a:t>
            </a:r>
            <a:endParaRPr sz="1100">
              <a:latin typeface="Century Gothic"/>
              <a:cs typeface="Century Gothic"/>
            </a:endParaRPr>
          </a:p>
          <a:p>
            <a:pPr marL="12700">
              <a:lnSpc>
                <a:spcPct val="100000"/>
              </a:lnSpc>
            </a:pPr>
            <a:r>
              <a:rPr sz="1100" b="1" dirty="0">
                <a:latin typeface="Century Gothic"/>
                <a:cs typeface="Century Gothic"/>
              </a:rPr>
              <a:t>at</a:t>
            </a:r>
            <a:r>
              <a:rPr sz="1100" b="1" spc="20" dirty="0">
                <a:latin typeface="Century Gothic"/>
                <a:cs typeface="Century Gothic"/>
              </a:rPr>
              <a:t> </a:t>
            </a:r>
            <a:r>
              <a:rPr sz="1100" b="1" dirty="0">
                <a:latin typeface="Century Gothic"/>
                <a:cs typeface="Century Gothic"/>
              </a:rPr>
              <a:t>800-</a:t>
            </a:r>
            <a:r>
              <a:rPr sz="1100" b="1" spc="-10" dirty="0">
                <a:latin typeface="Century Gothic"/>
                <a:cs typeface="Century Gothic"/>
              </a:rPr>
              <a:t>Cigna24.</a:t>
            </a:r>
            <a:endParaRPr sz="1100">
              <a:latin typeface="Century Gothic"/>
              <a:cs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3319" y="209803"/>
            <a:ext cx="1744980"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Vision</a:t>
            </a:r>
            <a:r>
              <a:rPr sz="2000" spc="-65" dirty="0">
                <a:latin typeface="Century Gothic"/>
                <a:cs typeface="Century Gothic"/>
              </a:rPr>
              <a:t> </a:t>
            </a:r>
            <a:r>
              <a:rPr sz="2000" spc="-10" dirty="0">
                <a:latin typeface="Century Gothic"/>
                <a:cs typeface="Century Gothic"/>
              </a:rPr>
              <a:t>Benefits</a:t>
            </a:r>
            <a:endParaRPr sz="2000">
              <a:latin typeface="Century Gothic"/>
              <a:cs typeface="Century Gothic"/>
            </a:endParaRPr>
          </a:p>
        </p:txBody>
      </p:sp>
      <p:grpSp>
        <p:nvGrpSpPr>
          <p:cNvPr id="3" name="object 3"/>
          <p:cNvGrpSpPr/>
          <p:nvPr/>
        </p:nvGrpSpPr>
        <p:grpSpPr>
          <a:xfrm>
            <a:off x="0" y="9698735"/>
            <a:ext cx="7772400" cy="359410"/>
            <a:chOff x="0" y="9698735"/>
            <a:chExt cx="7772400" cy="359410"/>
          </a:xfrm>
        </p:grpSpPr>
        <p:sp>
          <p:nvSpPr>
            <p:cNvPr id="4" name="object 4"/>
            <p:cNvSpPr/>
            <p:nvPr/>
          </p:nvSpPr>
          <p:spPr>
            <a:xfrm>
              <a:off x="0" y="9855708"/>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6" name="object 6"/>
          <p:cNvSpPr/>
          <p:nvPr/>
        </p:nvSpPr>
        <p:spPr>
          <a:xfrm>
            <a:off x="0" y="528829"/>
            <a:ext cx="4776470" cy="104139"/>
          </a:xfrm>
          <a:custGeom>
            <a:avLst/>
            <a:gdLst/>
            <a:ahLst/>
            <a:cxnLst/>
            <a:rect l="l" t="t" r="r" b="b"/>
            <a:pathLst>
              <a:path w="4776470" h="104140">
                <a:moveTo>
                  <a:pt x="4776216" y="0"/>
                </a:moveTo>
                <a:lnTo>
                  <a:pt x="0" y="0"/>
                </a:lnTo>
                <a:lnTo>
                  <a:pt x="0" y="103630"/>
                </a:lnTo>
                <a:lnTo>
                  <a:pt x="4776216" y="103630"/>
                </a:lnTo>
                <a:lnTo>
                  <a:pt x="4776216" y="0"/>
                </a:lnTo>
                <a:close/>
              </a:path>
            </a:pathLst>
          </a:custGeom>
          <a:solidFill>
            <a:srgbClr val="7E7E7E"/>
          </a:solidFill>
        </p:spPr>
        <p:txBody>
          <a:bodyPr wrap="square" lIns="0" tIns="0" rIns="0" bIns="0" rtlCol="0"/>
          <a:lstStyle/>
          <a:p>
            <a:endParaRPr/>
          </a:p>
        </p:txBody>
      </p:sp>
      <p:graphicFrame>
        <p:nvGraphicFramePr>
          <p:cNvPr id="7" name="object 7"/>
          <p:cNvGraphicFramePr>
            <a:graphicFrameLocks noGrp="1"/>
          </p:cNvGraphicFramePr>
          <p:nvPr/>
        </p:nvGraphicFramePr>
        <p:xfrm>
          <a:off x="287451" y="1632737"/>
          <a:ext cx="7279638" cy="4411980"/>
        </p:xfrm>
        <a:graphic>
          <a:graphicData uri="http://schemas.openxmlformats.org/drawingml/2006/table">
            <a:tbl>
              <a:tblPr firstRow="1" bandRow="1">
                <a:tableStyleId>{2D5ABB26-0587-4C30-8999-92F81FD0307C}</a:tableStyleId>
              </a:tblPr>
              <a:tblGrid>
                <a:gridCol w="2149475">
                  <a:extLst>
                    <a:ext uri="{9D8B030D-6E8A-4147-A177-3AD203B41FA5}">
                      <a16:colId xmlns:a16="http://schemas.microsoft.com/office/drawing/2014/main" val="20000"/>
                    </a:ext>
                  </a:extLst>
                </a:gridCol>
                <a:gridCol w="2136775">
                  <a:extLst>
                    <a:ext uri="{9D8B030D-6E8A-4147-A177-3AD203B41FA5}">
                      <a16:colId xmlns:a16="http://schemas.microsoft.com/office/drawing/2014/main" val="20001"/>
                    </a:ext>
                  </a:extLst>
                </a:gridCol>
                <a:gridCol w="1589404">
                  <a:extLst>
                    <a:ext uri="{9D8B030D-6E8A-4147-A177-3AD203B41FA5}">
                      <a16:colId xmlns:a16="http://schemas.microsoft.com/office/drawing/2014/main" val="20002"/>
                    </a:ext>
                  </a:extLst>
                </a:gridCol>
                <a:gridCol w="1403984">
                  <a:extLst>
                    <a:ext uri="{9D8B030D-6E8A-4147-A177-3AD203B41FA5}">
                      <a16:colId xmlns:a16="http://schemas.microsoft.com/office/drawing/2014/main" val="20003"/>
                    </a:ext>
                  </a:extLst>
                </a:gridCol>
              </a:tblGrid>
              <a:tr h="285115">
                <a:tc>
                  <a:txBody>
                    <a:bodyPr/>
                    <a:lstStyle/>
                    <a:p>
                      <a:pPr marL="1270" algn="ctr">
                        <a:lnSpc>
                          <a:spcPct val="100000"/>
                        </a:lnSpc>
                        <a:spcBef>
                          <a:spcPts val="480"/>
                        </a:spcBef>
                      </a:pPr>
                      <a:r>
                        <a:rPr sz="1050" b="1" spc="-10" dirty="0">
                          <a:solidFill>
                            <a:srgbClr val="FFFFFF"/>
                          </a:solidFill>
                          <a:latin typeface="Century Gothic"/>
                          <a:cs typeface="Century Gothic"/>
                        </a:rPr>
                        <a:t>Benefit</a:t>
                      </a:r>
                      <a:endParaRPr sz="1050">
                        <a:latin typeface="Century Gothic"/>
                        <a:cs typeface="Century Gothic"/>
                      </a:endParaRPr>
                    </a:p>
                  </a:txBody>
                  <a:tcPr marL="0" marR="0" marT="60960" marB="0">
                    <a:solidFill>
                      <a:srgbClr val="7E7E7E"/>
                    </a:solidFill>
                  </a:tcPr>
                </a:tc>
                <a:tc>
                  <a:txBody>
                    <a:bodyPr/>
                    <a:lstStyle/>
                    <a:p>
                      <a:pPr marL="635" algn="ctr">
                        <a:lnSpc>
                          <a:spcPct val="100000"/>
                        </a:lnSpc>
                        <a:spcBef>
                          <a:spcPts val="480"/>
                        </a:spcBef>
                      </a:pPr>
                      <a:r>
                        <a:rPr sz="1050" b="1" dirty="0">
                          <a:solidFill>
                            <a:srgbClr val="FFFFFF"/>
                          </a:solidFill>
                          <a:latin typeface="Century Gothic"/>
                          <a:cs typeface="Century Gothic"/>
                        </a:rPr>
                        <a:t>In-</a:t>
                      </a:r>
                      <a:r>
                        <a:rPr sz="1050" b="1" spc="-10" dirty="0">
                          <a:solidFill>
                            <a:srgbClr val="FFFFFF"/>
                          </a:solidFill>
                          <a:latin typeface="Century Gothic"/>
                          <a:cs typeface="Century Gothic"/>
                        </a:rPr>
                        <a:t>Network</a:t>
                      </a:r>
                      <a:endParaRPr sz="1050">
                        <a:latin typeface="Century Gothic"/>
                        <a:cs typeface="Century Gothic"/>
                      </a:endParaRPr>
                    </a:p>
                  </a:txBody>
                  <a:tcPr marL="0" marR="0" marT="60960" marB="0">
                    <a:solidFill>
                      <a:srgbClr val="7E7E7E"/>
                    </a:solidFill>
                  </a:tcPr>
                </a:tc>
                <a:tc>
                  <a:txBody>
                    <a:bodyPr/>
                    <a:lstStyle/>
                    <a:p>
                      <a:pPr algn="ctr">
                        <a:lnSpc>
                          <a:spcPct val="100000"/>
                        </a:lnSpc>
                        <a:spcBef>
                          <a:spcPts val="480"/>
                        </a:spcBef>
                      </a:pPr>
                      <a:r>
                        <a:rPr sz="1050" b="1" spc="-10" dirty="0">
                          <a:solidFill>
                            <a:srgbClr val="FFFFFF"/>
                          </a:solidFill>
                          <a:latin typeface="Century Gothic"/>
                          <a:cs typeface="Century Gothic"/>
                        </a:rPr>
                        <a:t>Out-of-Network*</a:t>
                      </a:r>
                      <a:endParaRPr sz="1050">
                        <a:latin typeface="Century Gothic"/>
                        <a:cs typeface="Century Gothic"/>
                      </a:endParaRPr>
                    </a:p>
                  </a:txBody>
                  <a:tcPr marL="0" marR="0" marT="60960" marB="0">
                    <a:solidFill>
                      <a:srgbClr val="7E7E7E"/>
                    </a:solidFill>
                  </a:tcPr>
                </a:tc>
                <a:tc>
                  <a:txBody>
                    <a:bodyPr/>
                    <a:lstStyle/>
                    <a:p>
                      <a:pPr algn="ctr">
                        <a:lnSpc>
                          <a:spcPct val="100000"/>
                        </a:lnSpc>
                        <a:spcBef>
                          <a:spcPts val="480"/>
                        </a:spcBef>
                      </a:pPr>
                      <a:r>
                        <a:rPr sz="1050" b="1" dirty="0">
                          <a:solidFill>
                            <a:srgbClr val="FFFFFF"/>
                          </a:solidFill>
                          <a:latin typeface="Century Gothic"/>
                          <a:cs typeface="Century Gothic"/>
                        </a:rPr>
                        <a:t>Frequency</a:t>
                      </a:r>
                      <a:r>
                        <a:rPr sz="1050" b="1" spc="-60" dirty="0">
                          <a:solidFill>
                            <a:srgbClr val="FFFFFF"/>
                          </a:solidFill>
                          <a:latin typeface="Century Gothic"/>
                          <a:cs typeface="Century Gothic"/>
                        </a:rPr>
                        <a:t> </a:t>
                      </a:r>
                      <a:r>
                        <a:rPr sz="1050" b="1" spc="-10" dirty="0">
                          <a:solidFill>
                            <a:srgbClr val="FFFFFF"/>
                          </a:solidFill>
                          <a:latin typeface="Century Gothic"/>
                          <a:cs typeface="Century Gothic"/>
                        </a:rPr>
                        <a:t>Period</a:t>
                      </a:r>
                      <a:endParaRPr sz="1050">
                        <a:latin typeface="Century Gothic"/>
                        <a:cs typeface="Century Gothic"/>
                      </a:endParaRPr>
                    </a:p>
                  </a:txBody>
                  <a:tcPr marL="0" marR="0" marT="60960" marB="0">
                    <a:solidFill>
                      <a:srgbClr val="7E7E7E"/>
                    </a:solidFill>
                  </a:tcPr>
                </a:tc>
                <a:extLst>
                  <a:ext uri="{0D108BD9-81ED-4DB2-BD59-A6C34878D82A}">
                    <a16:rowId xmlns:a16="http://schemas.microsoft.com/office/drawing/2014/main" val="10000"/>
                  </a:ext>
                </a:extLst>
              </a:tr>
              <a:tr h="250825">
                <a:tc gridSpan="4">
                  <a:txBody>
                    <a:bodyPr/>
                    <a:lstStyle/>
                    <a:p>
                      <a:pPr algn="ctr">
                        <a:lnSpc>
                          <a:spcPct val="100000"/>
                        </a:lnSpc>
                        <a:spcBef>
                          <a:spcPts val="340"/>
                        </a:spcBef>
                      </a:pPr>
                      <a:r>
                        <a:rPr sz="1050" b="1" dirty="0">
                          <a:solidFill>
                            <a:srgbClr val="FFFFFF"/>
                          </a:solidFill>
                          <a:latin typeface="Century Gothic"/>
                          <a:cs typeface="Century Gothic"/>
                        </a:rPr>
                        <a:t>Your</a:t>
                      </a:r>
                      <a:r>
                        <a:rPr sz="1050" b="1" spc="-20" dirty="0">
                          <a:solidFill>
                            <a:srgbClr val="FFFFFF"/>
                          </a:solidFill>
                          <a:latin typeface="Century Gothic"/>
                          <a:cs typeface="Century Gothic"/>
                        </a:rPr>
                        <a:t> </a:t>
                      </a:r>
                      <a:r>
                        <a:rPr sz="1050" b="1" dirty="0">
                          <a:solidFill>
                            <a:srgbClr val="FFFFFF"/>
                          </a:solidFill>
                          <a:latin typeface="Century Gothic"/>
                          <a:cs typeface="Century Gothic"/>
                        </a:rPr>
                        <a:t>Coverage</a:t>
                      </a:r>
                      <a:r>
                        <a:rPr sz="1050" b="1" spc="-15" dirty="0">
                          <a:solidFill>
                            <a:srgbClr val="FFFFFF"/>
                          </a:solidFill>
                          <a:latin typeface="Century Gothic"/>
                          <a:cs typeface="Century Gothic"/>
                        </a:rPr>
                        <a:t> </a:t>
                      </a:r>
                      <a:r>
                        <a:rPr sz="1050" b="1" dirty="0">
                          <a:solidFill>
                            <a:srgbClr val="FFFFFF"/>
                          </a:solidFill>
                          <a:latin typeface="Century Gothic"/>
                          <a:cs typeface="Century Gothic"/>
                        </a:rPr>
                        <a:t>with</a:t>
                      </a:r>
                      <a:r>
                        <a:rPr sz="1050" b="1" spc="-10" dirty="0">
                          <a:solidFill>
                            <a:srgbClr val="FFFFFF"/>
                          </a:solidFill>
                          <a:latin typeface="Century Gothic"/>
                          <a:cs typeface="Century Gothic"/>
                        </a:rPr>
                        <a:t> </a:t>
                      </a:r>
                      <a:r>
                        <a:rPr sz="1050" b="1" dirty="0">
                          <a:solidFill>
                            <a:srgbClr val="FFFFFF"/>
                          </a:solidFill>
                          <a:latin typeface="Century Gothic"/>
                          <a:cs typeface="Century Gothic"/>
                        </a:rPr>
                        <a:t>a</a:t>
                      </a:r>
                      <a:r>
                        <a:rPr sz="1050" b="1" spc="-15" dirty="0">
                          <a:solidFill>
                            <a:srgbClr val="FFFFFF"/>
                          </a:solidFill>
                          <a:latin typeface="Century Gothic"/>
                          <a:cs typeface="Century Gothic"/>
                        </a:rPr>
                        <a:t> </a:t>
                      </a:r>
                      <a:r>
                        <a:rPr sz="1050" b="1" dirty="0">
                          <a:solidFill>
                            <a:srgbClr val="FFFFFF"/>
                          </a:solidFill>
                          <a:latin typeface="Century Gothic"/>
                          <a:cs typeface="Century Gothic"/>
                        </a:rPr>
                        <a:t>Cigna</a:t>
                      </a:r>
                      <a:r>
                        <a:rPr sz="1050" b="1" spc="-40" dirty="0">
                          <a:solidFill>
                            <a:srgbClr val="FFFFFF"/>
                          </a:solidFill>
                          <a:latin typeface="Century Gothic"/>
                          <a:cs typeface="Century Gothic"/>
                        </a:rPr>
                        <a:t> </a:t>
                      </a:r>
                      <a:r>
                        <a:rPr sz="1050" b="1" spc="-10" dirty="0">
                          <a:solidFill>
                            <a:srgbClr val="FFFFFF"/>
                          </a:solidFill>
                          <a:latin typeface="Century Gothic"/>
                          <a:cs typeface="Century Gothic"/>
                        </a:rPr>
                        <a:t>Provider</a:t>
                      </a:r>
                      <a:endParaRPr sz="1050">
                        <a:latin typeface="Century Gothic"/>
                        <a:cs typeface="Century Gothic"/>
                      </a:endParaRPr>
                    </a:p>
                  </a:txBody>
                  <a:tcPr marL="0" marR="0" marT="43180" marB="0">
                    <a:lnL w="12700">
                      <a:solidFill>
                        <a:srgbClr val="A6A6A6"/>
                      </a:solidFill>
                      <a:prstDash val="solid"/>
                    </a:lnL>
                    <a:lnR w="12700">
                      <a:solidFill>
                        <a:srgbClr val="A6A6A6"/>
                      </a:solidFill>
                      <a:prstDash val="solid"/>
                    </a:lnR>
                    <a:lnB w="12700">
                      <a:solidFill>
                        <a:srgbClr val="A6A6A6"/>
                      </a:solidFill>
                      <a:prstDash val="solid"/>
                    </a:lnB>
                    <a:solidFill>
                      <a:srgbClr val="DF1622"/>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370205">
                <a:tc>
                  <a:txBody>
                    <a:bodyPr/>
                    <a:lstStyle/>
                    <a:p>
                      <a:pPr marL="91440">
                        <a:lnSpc>
                          <a:spcPct val="100000"/>
                        </a:lnSpc>
                        <a:spcBef>
                          <a:spcPts val="815"/>
                        </a:spcBef>
                      </a:pPr>
                      <a:r>
                        <a:rPr sz="1050" b="1" dirty="0">
                          <a:latin typeface="Century Gothic"/>
                          <a:cs typeface="Century Gothic"/>
                        </a:rPr>
                        <a:t>Exam</a:t>
                      </a:r>
                      <a:r>
                        <a:rPr sz="1050" b="1" spc="-20" dirty="0">
                          <a:latin typeface="Century Gothic"/>
                          <a:cs typeface="Century Gothic"/>
                        </a:rPr>
                        <a:t> </a:t>
                      </a:r>
                      <a:r>
                        <a:rPr sz="1050" b="1" spc="-10" dirty="0">
                          <a:latin typeface="Century Gothic"/>
                          <a:cs typeface="Century Gothic"/>
                        </a:rPr>
                        <a:t>Copay</a:t>
                      </a:r>
                      <a:endParaRPr sz="1050" dirty="0">
                        <a:latin typeface="Century Gothic"/>
                        <a:cs typeface="Century Gothic"/>
                      </a:endParaRPr>
                    </a:p>
                  </a:txBody>
                  <a:tcPr marL="0" marR="0" marT="10350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CDCDE"/>
                    </a:solidFill>
                  </a:tcPr>
                </a:tc>
                <a:tc>
                  <a:txBody>
                    <a:bodyPr/>
                    <a:lstStyle/>
                    <a:p>
                      <a:pPr algn="ctr">
                        <a:lnSpc>
                          <a:spcPct val="100000"/>
                        </a:lnSpc>
                        <a:spcBef>
                          <a:spcPts val="815"/>
                        </a:spcBef>
                      </a:pPr>
                      <a:r>
                        <a:rPr sz="1050" spc="-25" dirty="0">
                          <a:latin typeface="Century Gothic"/>
                          <a:cs typeface="Century Gothic"/>
                        </a:rPr>
                        <a:t>$0</a:t>
                      </a:r>
                      <a:endParaRPr sz="1050">
                        <a:latin typeface="Century Gothic"/>
                        <a:cs typeface="Century Gothic"/>
                      </a:endParaRPr>
                    </a:p>
                  </a:txBody>
                  <a:tcPr marL="0" marR="0" marT="10350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L="1905" algn="ctr">
                        <a:lnSpc>
                          <a:spcPct val="100000"/>
                        </a:lnSpc>
                        <a:spcBef>
                          <a:spcPts val="815"/>
                        </a:spcBef>
                      </a:pPr>
                      <a:r>
                        <a:rPr sz="1050" spc="-25" dirty="0">
                          <a:latin typeface="Century Gothic"/>
                          <a:cs typeface="Century Gothic"/>
                        </a:rPr>
                        <a:t>N/A</a:t>
                      </a:r>
                      <a:endParaRPr sz="1050">
                        <a:latin typeface="Century Gothic"/>
                        <a:cs typeface="Century Gothic"/>
                      </a:endParaRPr>
                    </a:p>
                  </a:txBody>
                  <a:tcPr marL="0" marR="0" marT="10350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L="635" algn="ctr">
                        <a:lnSpc>
                          <a:spcPct val="100000"/>
                        </a:lnSpc>
                        <a:spcBef>
                          <a:spcPts val="815"/>
                        </a:spcBef>
                      </a:pPr>
                      <a:r>
                        <a:rPr sz="1050" dirty="0">
                          <a:latin typeface="Century Gothic"/>
                          <a:cs typeface="Century Gothic"/>
                        </a:rPr>
                        <a:t>12</a:t>
                      </a:r>
                      <a:r>
                        <a:rPr sz="1050" spc="-20" dirty="0">
                          <a:latin typeface="Century Gothic"/>
                          <a:cs typeface="Century Gothic"/>
                        </a:rPr>
                        <a:t> </a:t>
                      </a:r>
                      <a:r>
                        <a:rPr sz="1050" spc="-10" dirty="0">
                          <a:latin typeface="Century Gothic"/>
                          <a:cs typeface="Century Gothic"/>
                        </a:rPr>
                        <a:t>months</a:t>
                      </a:r>
                      <a:endParaRPr sz="1050">
                        <a:latin typeface="Century Gothic"/>
                        <a:cs typeface="Century Gothic"/>
                      </a:endParaRPr>
                    </a:p>
                  </a:txBody>
                  <a:tcPr marL="0" marR="0" marT="10350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2"/>
                  </a:ext>
                </a:extLst>
              </a:tr>
              <a:tr h="411480">
                <a:tc>
                  <a:txBody>
                    <a:bodyPr/>
                    <a:lstStyle/>
                    <a:p>
                      <a:pPr marL="91440">
                        <a:lnSpc>
                          <a:spcPct val="100000"/>
                        </a:lnSpc>
                        <a:spcBef>
                          <a:spcPts val="345"/>
                        </a:spcBef>
                      </a:pPr>
                      <a:r>
                        <a:rPr sz="1050" b="1" dirty="0">
                          <a:latin typeface="Century Gothic"/>
                          <a:cs typeface="Century Gothic"/>
                        </a:rPr>
                        <a:t>Exam</a:t>
                      </a:r>
                      <a:r>
                        <a:rPr sz="1050" b="1" spc="-30" dirty="0">
                          <a:latin typeface="Century Gothic"/>
                          <a:cs typeface="Century Gothic"/>
                        </a:rPr>
                        <a:t> </a:t>
                      </a:r>
                      <a:r>
                        <a:rPr sz="1050" b="1" spc="-10" dirty="0">
                          <a:latin typeface="Century Gothic"/>
                          <a:cs typeface="Century Gothic"/>
                        </a:rPr>
                        <a:t>Allowance</a:t>
                      </a:r>
                      <a:endParaRPr sz="1050" dirty="0">
                        <a:latin typeface="Century Gothic"/>
                        <a:cs typeface="Century Gothic"/>
                      </a:endParaRPr>
                    </a:p>
                    <a:p>
                      <a:pPr marL="91440">
                        <a:lnSpc>
                          <a:spcPct val="100000"/>
                        </a:lnSpc>
                      </a:pPr>
                      <a:r>
                        <a:rPr sz="1050" dirty="0">
                          <a:latin typeface="Century Gothic"/>
                          <a:cs typeface="Century Gothic"/>
                        </a:rPr>
                        <a:t>(once</a:t>
                      </a:r>
                      <a:r>
                        <a:rPr sz="1050" spc="-35" dirty="0">
                          <a:latin typeface="Century Gothic"/>
                          <a:cs typeface="Century Gothic"/>
                        </a:rPr>
                        <a:t> </a:t>
                      </a:r>
                      <a:r>
                        <a:rPr sz="1050" dirty="0">
                          <a:latin typeface="Century Gothic"/>
                          <a:cs typeface="Century Gothic"/>
                        </a:rPr>
                        <a:t>per</a:t>
                      </a:r>
                      <a:r>
                        <a:rPr sz="1050" spc="-30" dirty="0">
                          <a:latin typeface="Century Gothic"/>
                          <a:cs typeface="Century Gothic"/>
                        </a:rPr>
                        <a:t> </a:t>
                      </a:r>
                      <a:r>
                        <a:rPr sz="1050" dirty="0">
                          <a:latin typeface="Century Gothic"/>
                          <a:cs typeface="Century Gothic"/>
                        </a:rPr>
                        <a:t>frequency</a:t>
                      </a:r>
                      <a:r>
                        <a:rPr sz="1050" spc="-50" dirty="0">
                          <a:latin typeface="Century Gothic"/>
                          <a:cs typeface="Century Gothic"/>
                        </a:rPr>
                        <a:t> </a:t>
                      </a:r>
                      <a:r>
                        <a:rPr sz="1050" spc="-10" dirty="0">
                          <a:latin typeface="Century Gothic"/>
                          <a:cs typeface="Century Gothic"/>
                        </a:rPr>
                        <a:t>period)</a:t>
                      </a:r>
                      <a:endParaRPr sz="1050" dirty="0">
                        <a:latin typeface="Century Gothic"/>
                        <a:cs typeface="Century Gothic"/>
                      </a:endParaRPr>
                    </a:p>
                  </a:txBody>
                  <a:tcPr marL="0" marR="0" marT="4381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CDCDE"/>
                    </a:solidFill>
                  </a:tcPr>
                </a:tc>
                <a:tc>
                  <a:txBody>
                    <a:bodyPr/>
                    <a:lstStyle/>
                    <a:p>
                      <a:pPr algn="ctr">
                        <a:lnSpc>
                          <a:spcPct val="100000"/>
                        </a:lnSpc>
                        <a:spcBef>
                          <a:spcPts val="969"/>
                        </a:spcBef>
                      </a:pPr>
                      <a:r>
                        <a:rPr sz="1050" dirty="0">
                          <a:latin typeface="Century Gothic"/>
                          <a:cs typeface="Century Gothic"/>
                        </a:rPr>
                        <a:t>Covered</a:t>
                      </a:r>
                      <a:r>
                        <a:rPr sz="1050" spc="-55" dirty="0">
                          <a:latin typeface="Century Gothic"/>
                          <a:cs typeface="Century Gothic"/>
                        </a:rPr>
                        <a:t> </a:t>
                      </a:r>
                      <a:r>
                        <a:rPr sz="1050" spc="-20" dirty="0">
                          <a:latin typeface="Century Gothic"/>
                          <a:cs typeface="Century Gothic"/>
                        </a:rPr>
                        <a:t>100%</a:t>
                      </a:r>
                      <a:endParaRPr sz="1050">
                        <a:latin typeface="Century Gothic"/>
                        <a:cs typeface="Century Gothic"/>
                      </a:endParaRPr>
                    </a:p>
                  </a:txBody>
                  <a:tcPr marL="0" marR="0" marT="123189"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L="1905" algn="ctr">
                        <a:lnSpc>
                          <a:spcPct val="100000"/>
                        </a:lnSpc>
                        <a:spcBef>
                          <a:spcPts val="969"/>
                        </a:spcBef>
                      </a:pPr>
                      <a:r>
                        <a:rPr sz="1050" dirty="0">
                          <a:latin typeface="Century Gothic"/>
                          <a:cs typeface="Century Gothic"/>
                        </a:rPr>
                        <a:t>Up</a:t>
                      </a:r>
                      <a:r>
                        <a:rPr sz="1050" spc="-10" dirty="0">
                          <a:latin typeface="Century Gothic"/>
                          <a:cs typeface="Century Gothic"/>
                        </a:rPr>
                        <a:t> </a:t>
                      </a:r>
                      <a:r>
                        <a:rPr sz="1050" dirty="0">
                          <a:latin typeface="Century Gothic"/>
                          <a:cs typeface="Century Gothic"/>
                        </a:rPr>
                        <a:t>to</a:t>
                      </a:r>
                      <a:r>
                        <a:rPr sz="1050" spc="-20" dirty="0">
                          <a:latin typeface="Century Gothic"/>
                          <a:cs typeface="Century Gothic"/>
                        </a:rPr>
                        <a:t> </a:t>
                      </a:r>
                      <a:r>
                        <a:rPr sz="1050" spc="-25" dirty="0">
                          <a:latin typeface="Century Gothic"/>
                          <a:cs typeface="Century Gothic"/>
                        </a:rPr>
                        <a:t>$45</a:t>
                      </a:r>
                      <a:endParaRPr sz="1050">
                        <a:latin typeface="Century Gothic"/>
                        <a:cs typeface="Century Gothic"/>
                      </a:endParaRPr>
                    </a:p>
                  </a:txBody>
                  <a:tcPr marL="0" marR="0" marT="123189"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L="635" algn="ctr">
                        <a:lnSpc>
                          <a:spcPct val="100000"/>
                        </a:lnSpc>
                        <a:spcBef>
                          <a:spcPts val="969"/>
                        </a:spcBef>
                      </a:pPr>
                      <a:r>
                        <a:rPr sz="1050" dirty="0">
                          <a:latin typeface="Century Gothic"/>
                          <a:cs typeface="Century Gothic"/>
                        </a:rPr>
                        <a:t>12</a:t>
                      </a:r>
                      <a:r>
                        <a:rPr sz="1050" spc="-20" dirty="0">
                          <a:latin typeface="Century Gothic"/>
                          <a:cs typeface="Century Gothic"/>
                        </a:rPr>
                        <a:t> </a:t>
                      </a:r>
                      <a:r>
                        <a:rPr sz="1050" spc="-10" dirty="0">
                          <a:latin typeface="Century Gothic"/>
                          <a:cs typeface="Century Gothic"/>
                        </a:rPr>
                        <a:t>months</a:t>
                      </a:r>
                      <a:endParaRPr sz="1050">
                        <a:latin typeface="Century Gothic"/>
                        <a:cs typeface="Century Gothic"/>
                      </a:endParaRPr>
                    </a:p>
                  </a:txBody>
                  <a:tcPr marL="0" marR="0" marT="123189"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3"/>
                  </a:ext>
                </a:extLst>
              </a:tr>
              <a:tr h="370205">
                <a:tc>
                  <a:txBody>
                    <a:bodyPr/>
                    <a:lstStyle/>
                    <a:p>
                      <a:pPr marL="91440">
                        <a:lnSpc>
                          <a:spcPct val="100000"/>
                        </a:lnSpc>
                        <a:spcBef>
                          <a:spcPts val="815"/>
                        </a:spcBef>
                      </a:pPr>
                      <a:r>
                        <a:rPr sz="1050" b="1" dirty="0">
                          <a:latin typeface="Century Gothic"/>
                          <a:cs typeface="Century Gothic"/>
                        </a:rPr>
                        <a:t>Materials</a:t>
                      </a:r>
                      <a:r>
                        <a:rPr sz="1050" b="1" spc="-35" dirty="0">
                          <a:latin typeface="Century Gothic"/>
                          <a:cs typeface="Century Gothic"/>
                        </a:rPr>
                        <a:t> </a:t>
                      </a:r>
                      <a:r>
                        <a:rPr sz="1050" b="1" spc="-10" dirty="0">
                          <a:latin typeface="Century Gothic"/>
                          <a:cs typeface="Century Gothic"/>
                        </a:rPr>
                        <a:t>Copay</a:t>
                      </a:r>
                      <a:endParaRPr sz="1050" dirty="0">
                        <a:latin typeface="Century Gothic"/>
                        <a:cs typeface="Century Gothic"/>
                      </a:endParaRPr>
                    </a:p>
                  </a:txBody>
                  <a:tcPr marL="0" marR="0" marT="10350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CDCDE"/>
                    </a:solidFill>
                  </a:tcPr>
                </a:tc>
                <a:tc>
                  <a:txBody>
                    <a:bodyPr/>
                    <a:lstStyle/>
                    <a:p>
                      <a:pPr marL="37465" algn="ctr">
                        <a:lnSpc>
                          <a:spcPct val="100000"/>
                        </a:lnSpc>
                        <a:spcBef>
                          <a:spcPts val="815"/>
                        </a:spcBef>
                      </a:pPr>
                      <a:r>
                        <a:rPr sz="1050" spc="-25" dirty="0">
                          <a:latin typeface="Century Gothic"/>
                          <a:cs typeface="Century Gothic"/>
                        </a:rPr>
                        <a:t>$10</a:t>
                      </a:r>
                      <a:endParaRPr sz="1050">
                        <a:latin typeface="Century Gothic"/>
                        <a:cs typeface="Century Gothic"/>
                      </a:endParaRPr>
                    </a:p>
                  </a:txBody>
                  <a:tcPr marL="0" marR="0" marT="10350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L="1905" algn="ctr">
                        <a:lnSpc>
                          <a:spcPct val="100000"/>
                        </a:lnSpc>
                        <a:spcBef>
                          <a:spcPts val="815"/>
                        </a:spcBef>
                      </a:pPr>
                      <a:r>
                        <a:rPr sz="1050" spc="-25" dirty="0">
                          <a:latin typeface="Century Gothic"/>
                          <a:cs typeface="Century Gothic"/>
                        </a:rPr>
                        <a:t>N/A</a:t>
                      </a:r>
                      <a:endParaRPr sz="1050">
                        <a:latin typeface="Century Gothic"/>
                        <a:cs typeface="Century Gothic"/>
                      </a:endParaRPr>
                    </a:p>
                  </a:txBody>
                  <a:tcPr marL="0" marR="0" marT="10350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L="635" algn="ctr">
                        <a:lnSpc>
                          <a:spcPct val="100000"/>
                        </a:lnSpc>
                        <a:spcBef>
                          <a:spcPts val="815"/>
                        </a:spcBef>
                      </a:pPr>
                      <a:r>
                        <a:rPr sz="1050" dirty="0">
                          <a:latin typeface="Century Gothic"/>
                          <a:cs typeface="Century Gothic"/>
                        </a:rPr>
                        <a:t>12</a:t>
                      </a:r>
                      <a:r>
                        <a:rPr sz="1050" spc="-20" dirty="0">
                          <a:latin typeface="Century Gothic"/>
                          <a:cs typeface="Century Gothic"/>
                        </a:rPr>
                        <a:t> </a:t>
                      </a:r>
                      <a:r>
                        <a:rPr sz="1050" spc="-10" dirty="0">
                          <a:latin typeface="Century Gothic"/>
                          <a:cs typeface="Century Gothic"/>
                        </a:rPr>
                        <a:t>months</a:t>
                      </a:r>
                      <a:endParaRPr sz="1050">
                        <a:latin typeface="Century Gothic"/>
                        <a:cs typeface="Century Gothic"/>
                      </a:endParaRPr>
                    </a:p>
                  </a:txBody>
                  <a:tcPr marL="0" marR="0" marT="10350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4"/>
                  </a:ext>
                </a:extLst>
              </a:tr>
              <a:tr h="254000">
                <a:tc gridSpan="4">
                  <a:txBody>
                    <a:bodyPr/>
                    <a:lstStyle/>
                    <a:p>
                      <a:pPr marL="91440">
                        <a:lnSpc>
                          <a:spcPct val="100000"/>
                        </a:lnSpc>
                        <a:spcBef>
                          <a:spcPts val="370"/>
                        </a:spcBef>
                      </a:pPr>
                      <a:r>
                        <a:rPr sz="1050" b="1" dirty="0">
                          <a:solidFill>
                            <a:srgbClr val="FFFFFF"/>
                          </a:solidFill>
                          <a:latin typeface="Century Gothic"/>
                          <a:cs typeface="Century Gothic"/>
                        </a:rPr>
                        <a:t>Eyeglass</a:t>
                      </a:r>
                      <a:r>
                        <a:rPr sz="1050" b="1" spc="-35" dirty="0">
                          <a:solidFill>
                            <a:srgbClr val="FFFFFF"/>
                          </a:solidFill>
                          <a:latin typeface="Century Gothic"/>
                          <a:cs typeface="Century Gothic"/>
                        </a:rPr>
                        <a:t> </a:t>
                      </a:r>
                      <a:r>
                        <a:rPr sz="1050" b="1" dirty="0">
                          <a:solidFill>
                            <a:srgbClr val="FFFFFF"/>
                          </a:solidFill>
                          <a:latin typeface="Century Gothic"/>
                          <a:cs typeface="Century Gothic"/>
                        </a:rPr>
                        <a:t>Lenses</a:t>
                      </a:r>
                      <a:r>
                        <a:rPr sz="1050" b="1" spc="-40" dirty="0">
                          <a:solidFill>
                            <a:srgbClr val="FFFFFF"/>
                          </a:solidFill>
                          <a:latin typeface="Century Gothic"/>
                          <a:cs typeface="Century Gothic"/>
                        </a:rPr>
                        <a:t> </a:t>
                      </a:r>
                      <a:r>
                        <a:rPr sz="1050" b="1" dirty="0">
                          <a:solidFill>
                            <a:srgbClr val="FFFFFF"/>
                          </a:solidFill>
                          <a:latin typeface="Century Gothic"/>
                          <a:cs typeface="Century Gothic"/>
                        </a:rPr>
                        <a:t>Allowances:</a:t>
                      </a:r>
                      <a:r>
                        <a:rPr sz="1050" b="1" spc="-20" dirty="0">
                          <a:solidFill>
                            <a:srgbClr val="FFFFFF"/>
                          </a:solidFill>
                          <a:latin typeface="Century Gothic"/>
                          <a:cs typeface="Century Gothic"/>
                        </a:rPr>
                        <a:t> </a:t>
                      </a:r>
                      <a:r>
                        <a:rPr sz="1050" dirty="0">
                          <a:solidFill>
                            <a:srgbClr val="FFFFFF"/>
                          </a:solidFill>
                          <a:latin typeface="Century Gothic"/>
                          <a:cs typeface="Century Gothic"/>
                        </a:rPr>
                        <a:t>(one</a:t>
                      </a:r>
                      <a:r>
                        <a:rPr sz="1050" spc="-30" dirty="0">
                          <a:solidFill>
                            <a:srgbClr val="FFFFFF"/>
                          </a:solidFill>
                          <a:latin typeface="Century Gothic"/>
                          <a:cs typeface="Century Gothic"/>
                        </a:rPr>
                        <a:t> </a:t>
                      </a:r>
                      <a:r>
                        <a:rPr sz="1050" dirty="0">
                          <a:solidFill>
                            <a:srgbClr val="FFFFFF"/>
                          </a:solidFill>
                          <a:latin typeface="Century Gothic"/>
                          <a:cs typeface="Century Gothic"/>
                        </a:rPr>
                        <a:t>pair</a:t>
                      </a:r>
                      <a:r>
                        <a:rPr sz="1050" spc="-50" dirty="0">
                          <a:solidFill>
                            <a:srgbClr val="FFFFFF"/>
                          </a:solidFill>
                          <a:latin typeface="Century Gothic"/>
                          <a:cs typeface="Century Gothic"/>
                        </a:rPr>
                        <a:t> </a:t>
                      </a:r>
                      <a:r>
                        <a:rPr sz="1050" dirty="0">
                          <a:solidFill>
                            <a:srgbClr val="FFFFFF"/>
                          </a:solidFill>
                          <a:latin typeface="Century Gothic"/>
                          <a:cs typeface="Century Gothic"/>
                        </a:rPr>
                        <a:t>per</a:t>
                      </a:r>
                      <a:r>
                        <a:rPr sz="1050" spc="-30" dirty="0">
                          <a:solidFill>
                            <a:srgbClr val="FFFFFF"/>
                          </a:solidFill>
                          <a:latin typeface="Century Gothic"/>
                          <a:cs typeface="Century Gothic"/>
                        </a:rPr>
                        <a:t> </a:t>
                      </a:r>
                      <a:r>
                        <a:rPr sz="1050" dirty="0">
                          <a:solidFill>
                            <a:srgbClr val="FFFFFF"/>
                          </a:solidFill>
                          <a:latin typeface="Century Gothic"/>
                          <a:cs typeface="Century Gothic"/>
                        </a:rPr>
                        <a:t>frequency</a:t>
                      </a:r>
                      <a:r>
                        <a:rPr sz="1050" spc="-55" dirty="0">
                          <a:solidFill>
                            <a:srgbClr val="FFFFFF"/>
                          </a:solidFill>
                          <a:latin typeface="Century Gothic"/>
                          <a:cs typeface="Century Gothic"/>
                        </a:rPr>
                        <a:t> </a:t>
                      </a:r>
                      <a:r>
                        <a:rPr sz="1050" spc="-10" dirty="0">
                          <a:solidFill>
                            <a:srgbClr val="FFFFFF"/>
                          </a:solidFill>
                          <a:latin typeface="Century Gothic"/>
                          <a:cs typeface="Century Gothic"/>
                        </a:rPr>
                        <a:t>period)</a:t>
                      </a:r>
                      <a:endParaRPr sz="1050" dirty="0">
                        <a:latin typeface="Century Gothic"/>
                        <a:cs typeface="Century Gothic"/>
                      </a:endParaRPr>
                    </a:p>
                  </a:txBody>
                  <a:tcPr marL="0" marR="0" marT="4699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F1622"/>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r h="787400">
                <a:tc>
                  <a:txBody>
                    <a:bodyPr/>
                    <a:lstStyle/>
                    <a:p>
                      <a:pPr marL="91440" marR="1205865" algn="just">
                        <a:lnSpc>
                          <a:spcPct val="111100"/>
                        </a:lnSpc>
                        <a:spcBef>
                          <a:spcPts val="229"/>
                        </a:spcBef>
                      </a:pPr>
                      <a:r>
                        <a:rPr sz="1050" dirty="0">
                          <a:latin typeface="Century Gothic"/>
                          <a:cs typeface="Century Gothic"/>
                        </a:rPr>
                        <a:t>Single</a:t>
                      </a:r>
                      <a:r>
                        <a:rPr sz="1050" spc="-45" dirty="0">
                          <a:latin typeface="Century Gothic"/>
                          <a:cs typeface="Century Gothic"/>
                        </a:rPr>
                        <a:t> </a:t>
                      </a:r>
                      <a:r>
                        <a:rPr sz="1050" spc="-10" dirty="0">
                          <a:latin typeface="Century Gothic"/>
                          <a:cs typeface="Century Gothic"/>
                        </a:rPr>
                        <a:t>Vision </a:t>
                      </a:r>
                      <a:r>
                        <a:rPr sz="1050" dirty="0">
                          <a:latin typeface="Century Gothic"/>
                          <a:cs typeface="Century Gothic"/>
                        </a:rPr>
                        <a:t>Lined</a:t>
                      </a:r>
                      <a:r>
                        <a:rPr sz="1050" spc="-40" dirty="0">
                          <a:latin typeface="Century Gothic"/>
                          <a:cs typeface="Century Gothic"/>
                        </a:rPr>
                        <a:t> </a:t>
                      </a:r>
                      <a:r>
                        <a:rPr sz="1050" spc="-10" dirty="0">
                          <a:latin typeface="Century Gothic"/>
                          <a:cs typeface="Century Gothic"/>
                        </a:rPr>
                        <a:t>Bifocal </a:t>
                      </a:r>
                      <a:r>
                        <a:rPr sz="1050" dirty="0">
                          <a:latin typeface="Century Gothic"/>
                          <a:cs typeface="Century Gothic"/>
                        </a:rPr>
                        <a:t>Lined</a:t>
                      </a:r>
                      <a:r>
                        <a:rPr sz="1050" spc="-40" dirty="0">
                          <a:latin typeface="Century Gothic"/>
                          <a:cs typeface="Century Gothic"/>
                        </a:rPr>
                        <a:t> </a:t>
                      </a:r>
                      <a:r>
                        <a:rPr sz="1050" spc="-10" dirty="0">
                          <a:latin typeface="Century Gothic"/>
                          <a:cs typeface="Century Gothic"/>
                        </a:rPr>
                        <a:t>Trifocal Lenticular</a:t>
                      </a:r>
                      <a:endParaRPr sz="1050" dirty="0">
                        <a:latin typeface="Century Gothic"/>
                        <a:cs typeface="Century Gothic"/>
                      </a:endParaRPr>
                    </a:p>
                  </a:txBody>
                  <a:tcPr marL="0" marR="0" marT="29209"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CDCDE"/>
                    </a:solidFill>
                  </a:tcPr>
                </a:tc>
                <a:tc>
                  <a:txBody>
                    <a:bodyPr/>
                    <a:lstStyle/>
                    <a:p>
                      <a:pPr marL="185420" marR="175260" algn="just">
                        <a:lnSpc>
                          <a:spcPct val="100000"/>
                        </a:lnSpc>
                        <a:spcBef>
                          <a:spcPts val="565"/>
                        </a:spcBef>
                      </a:pPr>
                      <a:r>
                        <a:rPr sz="1050" dirty="0">
                          <a:latin typeface="Century Gothic"/>
                          <a:cs typeface="Century Gothic"/>
                        </a:rPr>
                        <a:t>Covered</a:t>
                      </a:r>
                      <a:r>
                        <a:rPr sz="1050" spc="-45" dirty="0">
                          <a:latin typeface="Century Gothic"/>
                          <a:cs typeface="Century Gothic"/>
                        </a:rPr>
                        <a:t> </a:t>
                      </a:r>
                      <a:r>
                        <a:rPr sz="1050" dirty="0">
                          <a:latin typeface="Century Gothic"/>
                          <a:cs typeface="Century Gothic"/>
                        </a:rPr>
                        <a:t>100%</a:t>
                      </a:r>
                      <a:r>
                        <a:rPr sz="1050" spc="-10" dirty="0">
                          <a:latin typeface="Century Gothic"/>
                          <a:cs typeface="Century Gothic"/>
                        </a:rPr>
                        <a:t> </a:t>
                      </a:r>
                      <a:r>
                        <a:rPr sz="1050" dirty="0">
                          <a:latin typeface="Century Gothic"/>
                          <a:cs typeface="Century Gothic"/>
                        </a:rPr>
                        <a:t>after</a:t>
                      </a:r>
                      <a:r>
                        <a:rPr sz="1050" spc="-35" dirty="0">
                          <a:latin typeface="Century Gothic"/>
                          <a:cs typeface="Century Gothic"/>
                        </a:rPr>
                        <a:t> </a:t>
                      </a:r>
                      <a:r>
                        <a:rPr sz="1050" spc="-10" dirty="0">
                          <a:latin typeface="Century Gothic"/>
                          <a:cs typeface="Century Gothic"/>
                        </a:rPr>
                        <a:t>Copay </a:t>
                      </a:r>
                      <a:r>
                        <a:rPr sz="1050" dirty="0">
                          <a:latin typeface="Century Gothic"/>
                          <a:cs typeface="Century Gothic"/>
                        </a:rPr>
                        <a:t>Covered</a:t>
                      </a:r>
                      <a:r>
                        <a:rPr sz="1050" spc="-45" dirty="0">
                          <a:latin typeface="Century Gothic"/>
                          <a:cs typeface="Century Gothic"/>
                        </a:rPr>
                        <a:t> </a:t>
                      </a:r>
                      <a:r>
                        <a:rPr sz="1050" dirty="0">
                          <a:latin typeface="Century Gothic"/>
                          <a:cs typeface="Century Gothic"/>
                        </a:rPr>
                        <a:t>100%</a:t>
                      </a:r>
                      <a:r>
                        <a:rPr sz="1050" spc="-10" dirty="0">
                          <a:latin typeface="Century Gothic"/>
                          <a:cs typeface="Century Gothic"/>
                        </a:rPr>
                        <a:t> </a:t>
                      </a:r>
                      <a:r>
                        <a:rPr sz="1050" dirty="0">
                          <a:latin typeface="Century Gothic"/>
                          <a:cs typeface="Century Gothic"/>
                        </a:rPr>
                        <a:t>after</a:t>
                      </a:r>
                      <a:r>
                        <a:rPr sz="1050" spc="-30" dirty="0">
                          <a:latin typeface="Century Gothic"/>
                          <a:cs typeface="Century Gothic"/>
                        </a:rPr>
                        <a:t> </a:t>
                      </a:r>
                      <a:r>
                        <a:rPr sz="1050" spc="-10" dirty="0">
                          <a:latin typeface="Century Gothic"/>
                          <a:cs typeface="Century Gothic"/>
                        </a:rPr>
                        <a:t>Copay </a:t>
                      </a:r>
                      <a:r>
                        <a:rPr sz="1050" dirty="0">
                          <a:latin typeface="Century Gothic"/>
                          <a:cs typeface="Century Gothic"/>
                        </a:rPr>
                        <a:t>Covered</a:t>
                      </a:r>
                      <a:r>
                        <a:rPr sz="1050" spc="-45" dirty="0">
                          <a:latin typeface="Century Gothic"/>
                          <a:cs typeface="Century Gothic"/>
                        </a:rPr>
                        <a:t> </a:t>
                      </a:r>
                      <a:r>
                        <a:rPr sz="1050" dirty="0">
                          <a:latin typeface="Century Gothic"/>
                          <a:cs typeface="Century Gothic"/>
                        </a:rPr>
                        <a:t>100%</a:t>
                      </a:r>
                      <a:r>
                        <a:rPr sz="1050" spc="-10" dirty="0">
                          <a:latin typeface="Century Gothic"/>
                          <a:cs typeface="Century Gothic"/>
                        </a:rPr>
                        <a:t> </a:t>
                      </a:r>
                      <a:r>
                        <a:rPr sz="1050" dirty="0">
                          <a:latin typeface="Century Gothic"/>
                          <a:cs typeface="Century Gothic"/>
                        </a:rPr>
                        <a:t>after</a:t>
                      </a:r>
                      <a:r>
                        <a:rPr sz="1050" spc="-35" dirty="0">
                          <a:latin typeface="Century Gothic"/>
                          <a:cs typeface="Century Gothic"/>
                        </a:rPr>
                        <a:t> </a:t>
                      </a:r>
                      <a:r>
                        <a:rPr sz="1050" spc="-10" dirty="0">
                          <a:latin typeface="Century Gothic"/>
                          <a:cs typeface="Century Gothic"/>
                        </a:rPr>
                        <a:t>Copay </a:t>
                      </a:r>
                      <a:r>
                        <a:rPr sz="1050" dirty="0">
                          <a:latin typeface="Century Gothic"/>
                          <a:cs typeface="Century Gothic"/>
                        </a:rPr>
                        <a:t>Covered</a:t>
                      </a:r>
                      <a:r>
                        <a:rPr sz="1050" spc="-45" dirty="0">
                          <a:latin typeface="Century Gothic"/>
                          <a:cs typeface="Century Gothic"/>
                        </a:rPr>
                        <a:t> </a:t>
                      </a:r>
                      <a:r>
                        <a:rPr sz="1050" dirty="0">
                          <a:latin typeface="Century Gothic"/>
                          <a:cs typeface="Century Gothic"/>
                        </a:rPr>
                        <a:t>100%</a:t>
                      </a:r>
                      <a:r>
                        <a:rPr sz="1050" spc="-10" dirty="0">
                          <a:latin typeface="Century Gothic"/>
                          <a:cs typeface="Century Gothic"/>
                        </a:rPr>
                        <a:t> </a:t>
                      </a:r>
                      <a:r>
                        <a:rPr sz="1050" dirty="0">
                          <a:latin typeface="Century Gothic"/>
                          <a:cs typeface="Century Gothic"/>
                        </a:rPr>
                        <a:t>after</a:t>
                      </a:r>
                      <a:r>
                        <a:rPr sz="1050" spc="-35" dirty="0">
                          <a:latin typeface="Century Gothic"/>
                          <a:cs typeface="Century Gothic"/>
                        </a:rPr>
                        <a:t> </a:t>
                      </a:r>
                      <a:r>
                        <a:rPr sz="1050" spc="-10" dirty="0">
                          <a:latin typeface="Century Gothic"/>
                          <a:cs typeface="Century Gothic"/>
                        </a:rPr>
                        <a:t>Copay</a:t>
                      </a:r>
                      <a:endParaRPr sz="1050">
                        <a:latin typeface="Century Gothic"/>
                        <a:cs typeface="Century Gothic"/>
                      </a:endParaRPr>
                    </a:p>
                  </a:txBody>
                  <a:tcPr marL="0" marR="0" marT="7175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L="454025" marR="446405" indent="38100" algn="just">
                        <a:lnSpc>
                          <a:spcPct val="100000"/>
                        </a:lnSpc>
                        <a:spcBef>
                          <a:spcPts val="565"/>
                        </a:spcBef>
                      </a:pPr>
                      <a:r>
                        <a:rPr sz="1050" dirty="0">
                          <a:latin typeface="Century Gothic"/>
                          <a:cs typeface="Century Gothic"/>
                        </a:rPr>
                        <a:t>Up</a:t>
                      </a:r>
                      <a:r>
                        <a:rPr sz="1050" spc="-10" dirty="0">
                          <a:latin typeface="Century Gothic"/>
                          <a:cs typeface="Century Gothic"/>
                        </a:rPr>
                        <a:t> </a:t>
                      </a:r>
                      <a:r>
                        <a:rPr sz="1050" dirty="0">
                          <a:latin typeface="Century Gothic"/>
                          <a:cs typeface="Century Gothic"/>
                        </a:rPr>
                        <a:t>to</a:t>
                      </a:r>
                      <a:r>
                        <a:rPr sz="1050" spc="-20" dirty="0">
                          <a:latin typeface="Century Gothic"/>
                          <a:cs typeface="Century Gothic"/>
                        </a:rPr>
                        <a:t> </a:t>
                      </a:r>
                      <a:r>
                        <a:rPr sz="1050" spc="-25" dirty="0">
                          <a:latin typeface="Century Gothic"/>
                          <a:cs typeface="Century Gothic"/>
                        </a:rPr>
                        <a:t>$40 </a:t>
                      </a:r>
                      <a:r>
                        <a:rPr sz="1050" dirty="0">
                          <a:latin typeface="Century Gothic"/>
                          <a:cs typeface="Century Gothic"/>
                        </a:rPr>
                        <a:t>Up</a:t>
                      </a:r>
                      <a:r>
                        <a:rPr sz="1050" spc="-20" dirty="0">
                          <a:latin typeface="Century Gothic"/>
                          <a:cs typeface="Century Gothic"/>
                        </a:rPr>
                        <a:t> </a:t>
                      </a:r>
                      <a:r>
                        <a:rPr sz="1050" dirty="0">
                          <a:latin typeface="Century Gothic"/>
                          <a:cs typeface="Century Gothic"/>
                        </a:rPr>
                        <a:t>to</a:t>
                      </a:r>
                      <a:r>
                        <a:rPr sz="1050" spc="-20" dirty="0">
                          <a:latin typeface="Century Gothic"/>
                          <a:cs typeface="Century Gothic"/>
                        </a:rPr>
                        <a:t> </a:t>
                      </a:r>
                      <a:r>
                        <a:rPr sz="1050" spc="-25" dirty="0">
                          <a:latin typeface="Century Gothic"/>
                          <a:cs typeface="Century Gothic"/>
                        </a:rPr>
                        <a:t>$65 </a:t>
                      </a:r>
                      <a:r>
                        <a:rPr sz="1050" dirty="0">
                          <a:latin typeface="Century Gothic"/>
                          <a:cs typeface="Century Gothic"/>
                        </a:rPr>
                        <a:t>Up</a:t>
                      </a:r>
                      <a:r>
                        <a:rPr sz="1050" spc="-10" dirty="0">
                          <a:latin typeface="Century Gothic"/>
                          <a:cs typeface="Century Gothic"/>
                        </a:rPr>
                        <a:t> </a:t>
                      </a:r>
                      <a:r>
                        <a:rPr sz="1050" dirty="0">
                          <a:latin typeface="Century Gothic"/>
                          <a:cs typeface="Century Gothic"/>
                        </a:rPr>
                        <a:t>to</a:t>
                      </a:r>
                      <a:r>
                        <a:rPr sz="1050" spc="-20" dirty="0">
                          <a:latin typeface="Century Gothic"/>
                          <a:cs typeface="Century Gothic"/>
                        </a:rPr>
                        <a:t> </a:t>
                      </a:r>
                      <a:r>
                        <a:rPr sz="1050" spc="-25" dirty="0">
                          <a:latin typeface="Century Gothic"/>
                          <a:cs typeface="Century Gothic"/>
                        </a:rPr>
                        <a:t>$75 </a:t>
                      </a:r>
                      <a:r>
                        <a:rPr sz="1050" dirty="0">
                          <a:latin typeface="Century Gothic"/>
                          <a:cs typeface="Century Gothic"/>
                        </a:rPr>
                        <a:t>Up</a:t>
                      </a:r>
                      <a:r>
                        <a:rPr sz="1050" spc="-10" dirty="0">
                          <a:latin typeface="Century Gothic"/>
                          <a:cs typeface="Century Gothic"/>
                        </a:rPr>
                        <a:t> </a:t>
                      </a:r>
                      <a:r>
                        <a:rPr sz="1050" dirty="0">
                          <a:latin typeface="Century Gothic"/>
                          <a:cs typeface="Century Gothic"/>
                        </a:rPr>
                        <a:t>to</a:t>
                      </a:r>
                      <a:r>
                        <a:rPr sz="1050" spc="-20" dirty="0">
                          <a:latin typeface="Century Gothic"/>
                          <a:cs typeface="Century Gothic"/>
                        </a:rPr>
                        <a:t> $100</a:t>
                      </a:r>
                      <a:endParaRPr sz="1050">
                        <a:latin typeface="Century Gothic"/>
                        <a:cs typeface="Century Gothic"/>
                      </a:endParaRPr>
                    </a:p>
                  </a:txBody>
                  <a:tcPr marL="0" marR="0" marT="7175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L="371475">
                        <a:lnSpc>
                          <a:spcPct val="100000"/>
                        </a:lnSpc>
                        <a:spcBef>
                          <a:spcPts val="565"/>
                        </a:spcBef>
                      </a:pPr>
                      <a:r>
                        <a:rPr sz="1050" dirty="0">
                          <a:latin typeface="Century Gothic"/>
                          <a:cs typeface="Century Gothic"/>
                        </a:rPr>
                        <a:t>12</a:t>
                      </a:r>
                      <a:r>
                        <a:rPr sz="1050" spc="-20" dirty="0">
                          <a:latin typeface="Century Gothic"/>
                          <a:cs typeface="Century Gothic"/>
                        </a:rPr>
                        <a:t> </a:t>
                      </a:r>
                      <a:r>
                        <a:rPr sz="1050" spc="-10" dirty="0">
                          <a:latin typeface="Century Gothic"/>
                          <a:cs typeface="Century Gothic"/>
                        </a:rPr>
                        <a:t>months</a:t>
                      </a:r>
                      <a:endParaRPr sz="1050">
                        <a:latin typeface="Century Gothic"/>
                        <a:cs typeface="Century Gothic"/>
                      </a:endParaRPr>
                    </a:p>
                    <a:p>
                      <a:pPr marL="371475">
                        <a:lnSpc>
                          <a:spcPct val="100000"/>
                        </a:lnSpc>
                      </a:pPr>
                      <a:r>
                        <a:rPr sz="1050" dirty="0">
                          <a:latin typeface="Century Gothic"/>
                          <a:cs typeface="Century Gothic"/>
                        </a:rPr>
                        <a:t>12</a:t>
                      </a:r>
                      <a:r>
                        <a:rPr sz="1050" spc="-25" dirty="0">
                          <a:latin typeface="Century Gothic"/>
                          <a:cs typeface="Century Gothic"/>
                        </a:rPr>
                        <a:t> </a:t>
                      </a:r>
                      <a:r>
                        <a:rPr sz="1050" spc="-10" dirty="0">
                          <a:latin typeface="Century Gothic"/>
                          <a:cs typeface="Century Gothic"/>
                        </a:rPr>
                        <a:t>months</a:t>
                      </a:r>
                      <a:endParaRPr sz="1050">
                        <a:latin typeface="Century Gothic"/>
                        <a:cs typeface="Century Gothic"/>
                      </a:endParaRPr>
                    </a:p>
                    <a:p>
                      <a:pPr marL="371475">
                        <a:lnSpc>
                          <a:spcPct val="100000"/>
                        </a:lnSpc>
                        <a:spcBef>
                          <a:spcPts val="5"/>
                        </a:spcBef>
                      </a:pPr>
                      <a:r>
                        <a:rPr sz="1050" dirty="0">
                          <a:latin typeface="Century Gothic"/>
                          <a:cs typeface="Century Gothic"/>
                        </a:rPr>
                        <a:t>12</a:t>
                      </a:r>
                      <a:r>
                        <a:rPr sz="1050" spc="-20" dirty="0">
                          <a:latin typeface="Century Gothic"/>
                          <a:cs typeface="Century Gothic"/>
                        </a:rPr>
                        <a:t> </a:t>
                      </a:r>
                      <a:r>
                        <a:rPr sz="1050" spc="-10" dirty="0">
                          <a:latin typeface="Century Gothic"/>
                          <a:cs typeface="Century Gothic"/>
                        </a:rPr>
                        <a:t>months</a:t>
                      </a:r>
                      <a:endParaRPr sz="1050">
                        <a:latin typeface="Century Gothic"/>
                        <a:cs typeface="Century Gothic"/>
                      </a:endParaRPr>
                    </a:p>
                    <a:p>
                      <a:pPr marL="371475">
                        <a:lnSpc>
                          <a:spcPct val="100000"/>
                        </a:lnSpc>
                      </a:pPr>
                      <a:r>
                        <a:rPr sz="1050" dirty="0">
                          <a:latin typeface="Century Gothic"/>
                          <a:cs typeface="Century Gothic"/>
                        </a:rPr>
                        <a:t>12</a:t>
                      </a:r>
                      <a:r>
                        <a:rPr sz="1050" spc="-20" dirty="0">
                          <a:latin typeface="Century Gothic"/>
                          <a:cs typeface="Century Gothic"/>
                        </a:rPr>
                        <a:t> </a:t>
                      </a:r>
                      <a:r>
                        <a:rPr sz="1050" spc="-10" dirty="0">
                          <a:latin typeface="Century Gothic"/>
                          <a:cs typeface="Century Gothic"/>
                        </a:rPr>
                        <a:t>months</a:t>
                      </a:r>
                      <a:endParaRPr sz="1050">
                        <a:latin typeface="Century Gothic"/>
                        <a:cs typeface="Century Gothic"/>
                      </a:endParaRPr>
                    </a:p>
                  </a:txBody>
                  <a:tcPr marL="0" marR="0" marT="7175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6"/>
                  </a:ext>
                </a:extLst>
              </a:tr>
              <a:tr h="322580">
                <a:tc gridSpan="4">
                  <a:txBody>
                    <a:bodyPr/>
                    <a:lstStyle/>
                    <a:p>
                      <a:pPr marL="91440">
                        <a:lnSpc>
                          <a:spcPct val="100000"/>
                        </a:lnSpc>
                        <a:spcBef>
                          <a:spcPts val="595"/>
                        </a:spcBef>
                      </a:pPr>
                      <a:r>
                        <a:rPr sz="1050" b="1" dirty="0">
                          <a:solidFill>
                            <a:srgbClr val="FFFFFF"/>
                          </a:solidFill>
                          <a:latin typeface="Century Gothic"/>
                          <a:cs typeface="Century Gothic"/>
                        </a:rPr>
                        <a:t>Contact</a:t>
                      </a:r>
                      <a:r>
                        <a:rPr sz="1050" b="1" spc="-30" dirty="0">
                          <a:solidFill>
                            <a:srgbClr val="FFFFFF"/>
                          </a:solidFill>
                          <a:latin typeface="Century Gothic"/>
                          <a:cs typeface="Century Gothic"/>
                        </a:rPr>
                        <a:t> </a:t>
                      </a:r>
                      <a:r>
                        <a:rPr sz="1050" b="1" dirty="0">
                          <a:solidFill>
                            <a:srgbClr val="FFFFFF"/>
                          </a:solidFill>
                          <a:latin typeface="Century Gothic"/>
                          <a:cs typeface="Century Gothic"/>
                        </a:rPr>
                        <a:t>Lenses</a:t>
                      </a:r>
                      <a:r>
                        <a:rPr sz="1050" b="1" spc="-35" dirty="0">
                          <a:solidFill>
                            <a:srgbClr val="FFFFFF"/>
                          </a:solidFill>
                          <a:latin typeface="Century Gothic"/>
                          <a:cs typeface="Century Gothic"/>
                        </a:rPr>
                        <a:t> </a:t>
                      </a:r>
                      <a:r>
                        <a:rPr sz="1050" b="1" dirty="0">
                          <a:solidFill>
                            <a:srgbClr val="FFFFFF"/>
                          </a:solidFill>
                          <a:latin typeface="Century Gothic"/>
                          <a:cs typeface="Century Gothic"/>
                        </a:rPr>
                        <a:t>Allowances:</a:t>
                      </a:r>
                      <a:r>
                        <a:rPr sz="1050" b="1" spc="-20" dirty="0">
                          <a:solidFill>
                            <a:srgbClr val="FFFFFF"/>
                          </a:solidFill>
                          <a:latin typeface="Century Gothic"/>
                          <a:cs typeface="Century Gothic"/>
                        </a:rPr>
                        <a:t> </a:t>
                      </a:r>
                      <a:r>
                        <a:rPr sz="1050" dirty="0">
                          <a:solidFill>
                            <a:srgbClr val="FFFFFF"/>
                          </a:solidFill>
                          <a:latin typeface="Century Gothic"/>
                          <a:cs typeface="Century Gothic"/>
                        </a:rPr>
                        <a:t>(one</a:t>
                      </a:r>
                      <a:r>
                        <a:rPr sz="1050" spc="-25" dirty="0">
                          <a:solidFill>
                            <a:srgbClr val="FFFFFF"/>
                          </a:solidFill>
                          <a:latin typeface="Century Gothic"/>
                          <a:cs typeface="Century Gothic"/>
                        </a:rPr>
                        <a:t> </a:t>
                      </a:r>
                      <a:r>
                        <a:rPr sz="1050" dirty="0">
                          <a:solidFill>
                            <a:srgbClr val="FFFFFF"/>
                          </a:solidFill>
                          <a:latin typeface="Century Gothic"/>
                          <a:cs typeface="Century Gothic"/>
                        </a:rPr>
                        <a:t>pair</a:t>
                      </a:r>
                      <a:r>
                        <a:rPr sz="1050" spc="-45" dirty="0">
                          <a:solidFill>
                            <a:srgbClr val="FFFFFF"/>
                          </a:solidFill>
                          <a:latin typeface="Century Gothic"/>
                          <a:cs typeface="Century Gothic"/>
                        </a:rPr>
                        <a:t> </a:t>
                      </a:r>
                      <a:r>
                        <a:rPr sz="1050" dirty="0">
                          <a:solidFill>
                            <a:srgbClr val="FFFFFF"/>
                          </a:solidFill>
                          <a:latin typeface="Century Gothic"/>
                          <a:cs typeface="Century Gothic"/>
                        </a:rPr>
                        <a:t>or</a:t>
                      </a:r>
                      <a:r>
                        <a:rPr sz="1050" spc="-40" dirty="0">
                          <a:solidFill>
                            <a:srgbClr val="FFFFFF"/>
                          </a:solidFill>
                          <a:latin typeface="Century Gothic"/>
                          <a:cs typeface="Century Gothic"/>
                        </a:rPr>
                        <a:t> </a:t>
                      </a:r>
                      <a:r>
                        <a:rPr sz="1050" dirty="0">
                          <a:solidFill>
                            <a:srgbClr val="FFFFFF"/>
                          </a:solidFill>
                          <a:latin typeface="Century Gothic"/>
                          <a:cs typeface="Century Gothic"/>
                        </a:rPr>
                        <a:t>single</a:t>
                      </a:r>
                      <a:r>
                        <a:rPr sz="1050" spc="-35" dirty="0">
                          <a:solidFill>
                            <a:srgbClr val="FFFFFF"/>
                          </a:solidFill>
                          <a:latin typeface="Century Gothic"/>
                          <a:cs typeface="Century Gothic"/>
                        </a:rPr>
                        <a:t> </a:t>
                      </a:r>
                      <a:r>
                        <a:rPr sz="1050" dirty="0">
                          <a:solidFill>
                            <a:srgbClr val="FFFFFF"/>
                          </a:solidFill>
                          <a:latin typeface="Century Gothic"/>
                          <a:cs typeface="Century Gothic"/>
                        </a:rPr>
                        <a:t>purchase</a:t>
                      </a:r>
                      <a:r>
                        <a:rPr sz="1050" spc="-45" dirty="0">
                          <a:solidFill>
                            <a:srgbClr val="FFFFFF"/>
                          </a:solidFill>
                          <a:latin typeface="Century Gothic"/>
                          <a:cs typeface="Century Gothic"/>
                        </a:rPr>
                        <a:t> </a:t>
                      </a:r>
                      <a:r>
                        <a:rPr sz="1050" dirty="0">
                          <a:solidFill>
                            <a:srgbClr val="FFFFFF"/>
                          </a:solidFill>
                          <a:latin typeface="Century Gothic"/>
                          <a:cs typeface="Century Gothic"/>
                        </a:rPr>
                        <a:t>per</a:t>
                      </a:r>
                      <a:r>
                        <a:rPr sz="1050" spc="-40" dirty="0">
                          <a:solidFill>
                            <a:srgbClr val="FFFFFF"/>
                          </a:solidFill>
                          <a:latin typeface="Century Gothic"/>
                          <a:cs typeface="Century Gothic"/>
                        </a:rPr>
                        <a:t> </a:t>
                      </a:r>
                      <a:r>
                        <a:rPr sz="1050" dirty="0">
                          <a:solidFill>
                            <a:srgbClr val="FFFFFF"/>
                          </a:solidFill>
                          <a:latin typeface="Century Gothic"/>
                          <a:cs typeface="Century Gothic"/>
                        </a:rPr>
                        <a:t>frequency</a:t>
                      </a:r>
                      <a:r>
                        <a:rPr sz="1050" spc="-40" dirty="0">
                          <a:solidFill>
                            <a:srgbClr val="FFFFFF"/>
                          </a:solidFill>
                          <a:latin typeface="Century Gothic"/>
                          <a:cs typeface="Century Gothic"/>
                        </a:rPr>
                        <a:t> </a:t>
                      </a:r>
                      <a:r>
                        <a:rPr sz="1050" spc="-10" dirty="0">
                          <a:solidFill>
                            <a:srgbClr val="FFFFFF"/>
                          </a:solidFill>
                          <a:latin typeface="Century Gothic"/>
                          <a:cs typeface="Century Gothic"/>
                        </a:rPr>
                        <a:t>period)</a:t>
                      </a:r>
                      <a:endParaRPr sz="1050" dirty="0">
                        <a:latin typeface="Century Gothic"/>
                        <a:cs typeface="Century Gothic"/>
                      </a:endParaRPr>
                    </a:p>
                  </a:txBody>
                  <a:tcPr marL="0" marR="0" marT="7556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F1622"/>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507365">
                <a:tc>
                  <a:txBody>
                    <a:bodyPr/>
                    <a:lstStyle/>
                    <a:p>
                      <a:pPr marL="91440" marR="1276350">
                        <a:lnSpc>
                          <a:spcPts val="1200"/>
                        </a:lnSpc>
                        <a:spcBef>
                          <a:spcPts val="815"/>
                        </a:spcBef>
                      </a:pPr>
                      <a:r>
                        <a:rPr sz="1050" spc="-10" dirty="0">
                          <a:latin typeface="Century Gothic"/>
                          <a:cs typeface="Century Gothic"/>
                        </a:rPr>
                        <a:t>Elective Therapeutic</a:t>
                      </a:r>
                      <a:endParaRPr sz="1050" dirty="0">
                        <a:latin typeface="Century Gothic"/>
                        <a:cs typeface="Century Gothic"/>
                      </a:endParaRPr>
                    </a:p>
                  </a:txBody>
                  <a:tcPr marL="0" marR="0" marT="10350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CDCDE"/>
                    </a:solidFill>
                  </a:tcPr>
                </a:tc>
                <a:tc>
                  <a:txBody>
                    <a:bodyPr/>
                    <a:lstStyle/>
                    <a:p>
                      <a:pPr marL="598170" marR="590550" indent="129539">
                        <a:lnSpc>
                          <a:spcPct val="100000"/>
                        </a:lnSpc>
                        <a:spcBef>
                          <a:spcPts val="725"/>
                        </a:spcBef>
                      </a:pPr>
                      <a:r>
                        <a:rPr sz="1050" dirty="0">
                          <a:latin typeface="Century Gothic"/>
                          <a:cs typeface="Century Gothic"/>
                        </a:rPr>
                        <a:t>Up</a:t>
                      </a:r>
                      <a:r>
                        <a:rPr sz="1050" spc="-10" dirty="0">
                          <a:latin typeface="Century Gothic"/>
                          <a:cs typeface="Century Gothic"/>
                        </a:rPr>
                        <a:t> </a:t>
                      </a:r>
                      <a:r>
                        <a:rPr sz="1050" dirty="0">
                          <a:latin typeface="Century Gothic"/>
                          <a:cs typeface="Century Gothic"/>
                        </a:rPr>
                        <a:t>to</a:t>
                      </a:r>
                      <a:r>
                        <a:rPr sz="1050" spc="-20" dirty="0">
                          <a:latin typeface="Century Gothic"/>
                          <a:cs typeface="Century Gothic"/>
                        </a:rPr>
                        <a:t> $140 </a:t>
                      </a:r>
                      <a:r>
                        <a:rPr sz="1050" dirty="0">
                          <a:latin typeface="Century Gothic"/>
                          <a:cs typeface="Century Gothic"/>
                        </a:rPr>
                        <a:t>Covered</a:t>
                      </a:r>
                      <a:r>
                        <a:rPr sz="1050" spc="-55" dirty="0">
                          <a:latin typeface="Century Gothic"/>
                          <a:cs typeface="Century Gothic"/>
                        </a:rPr>
                        <a:t> </a:t>
                      </a:r>
                      <a:r>
                        <a:rPr sz="1050" spc="-20" dirty="0">
                          <a:latin typeface="Century Gothic"/>
                          <a:cs typeface="Century Gothic"/>
                        </a:rPr>
                        <a:t>100%</a:t>
                      </a:r>
                      <a:endParaRPr sz="1050">
                        <a:latin typeface="Century Gothic"/>
                        <a:cs typeface="Century Gothic"/>
                      </a:endParaRPr>
                    </a:p>
                  </a:txBody>
                  <a:tcPr marL="0" marR="0" marT="9207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L="454025" marR="446405">
                        <a:lnSpc>
                          <a:spcPct val="100000"/>
                        </a:lnSpc>
                        <a:spcBef>
                          <a:spcPts val="725"/>
                        </a:spcBef>
                      </a:pPr>
                      <a:r>
                        <a:rPr sz="1050" dirty="0">
                          <a:latin typeface="Century Gothic"/>
                          <a:cs typeface="Century Gothic"/>
                        </a:rPr>
                        <a:t>Up</a:t>
                      </a:r>
                      <a:r>
                        <a:rPr sz="1050" spc="-10" dirty="0">
                          <a:latin typeface="Century Gothic"/>
                          <a:cs typeface="Century Gothic"/>
                        </a:rPr>
                        <a:t> </a:t>
                      </a:r>
                      <a:r>
                        <a:rPr sz="1050" dirty="0">
                          <a:latin typeface="Century Gothic"/>
                          <a:cs typeface="Century Gothic"/>
                        </a:rPr>
                        <a:t>to</a:t>
                      </a:r>
                      <a:r>
                        <a:rPr sz="1050" spc="-20" dirty="0">
                          <a:latin typeface="Century Gothic"/>
                          <a:cs typeface="Century Gothic"/>
                        </a:rPr>
                        <a:t> $125 </a:t>
                      </a:r>
                      <a:r>
                        <a:rPr sz="1050" dirty="0">
                          <a:latin typeface="Century Gothic"/>
                          <a:cs typeface="Century Gothic"/>
                        </a:rPr>
                        <a:t>Up</a:t>
                      </a:r>
                      <a:r>
                        <a:rPr sz="1050" spc="-10" dirty="0">
                          <a:latin typeface="Century Gothic"/>
                          <a:cs typeface="Century Gothic"/>
                        </a:rPr>
                        <a:t> </a:t>
                      </a:r>
                      <a:r>
                        <a:rPr sz="1050" dirty="0">
                          <a:latin typeface="Century Gothic"/>
                          <a:cs typeface="Century Gothic"/>
                        </a:rPr>
                        <a:t>to</a:t>
                      </a:r>
                      <a:r>
                        <a:rPr sz="1050" spc="-20" dirty="0">
                          <a:latin typeface="Century Gothic"/>
                          <a:cs typeface="Century Gothic"/>
                        </a:rPr>
                        <a:t> $250</a:t>
                      </a:r>
                      <a:endParaRPr sz="1050">
                        <a:latin typeface="Century Gothic"/>
                        <a:cs typeface="Century Gothic"/>
                      </a:endParaRPr>
                    </a:p>
                  </a:txBody>
                  <a:tcPr marL="0" marR="0" marT="9207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L="371475">
                        <a:lnSpc>
                          <a:spcPct val="100000"/>
                        </a:lnSpc>
                        <a:spcBef>
                          <a:spcPts val="725"/>
                        </a:spcBef>
                      </a:pPr>
                      <a:r>
                        <a:rPr sz="1050" dirty="0">
                          <a:latin typeface="Century Gothic"/>
                          <a:cs typeface="Century Gothic"/>
                        </a:rPr>
                        <a:t>12</a:t>
                      </a:r>
                      <a:r>
                        <a:rPr sz="1050" spc="-20" dirty="0">
                          <a:latin typeface="Century Gothic"/>
                          <a:cs typeface="Century Gothic"/>
                        </a:rPr>
                        <a:t> </a:t>
                      </a:r>
                      <a:r>
                        <a:rPr sz="1050" spc="-10" dirty="0">
                          <a:latin typeface="Century Gothic"/>
                          <a:cs typeface="Century Gothic"/>
                        </a:rPr>
                        <a:t>months</a:t>
                      </a:r>
                      <a:endParaRPr sz="1050">
                        <a:latin typeface="Century Gothic"/>
                        <a:cs typeface="Century Gothic"/>
                      </a:endParaRPr>
                    </a:p>
                    <a:p>
                      <a:pPr marL="371475">
                        <a:lnSpc>
                          <a:spcPct val="100000"/>
                        </a:lnSpc>
                      </a:pPr>
                      <a:r>
                        <a:rPr sz="1050" dirty="0">
                          <a:latin typeface="Century Gothic"/>
                          <a:cs typeface="Century Gothic"/>
                        </a:rPr>
                        <a:t>12</a:t>
                      </a:r>
                      <a:r>
                        <a:rPr sz="1050" spc="-20" dirty="0">
                          <a:latin typeface="Century Gothic"/>
                          <a:cs typeface="Century Gothic"/>
                        </a:rPr>
                        <a:t> </a:t>
                      </a:r>
                      <a:r>
                        <a:rPr sz="1050" spc="-10" dirty="0">
                          <a:latin typeface="Century Gothic"/>
                          <a:cs typeface="Century Gothic"/>
                        </a:rPr>
                        <a:t>months</a:t>
                      </a:r>
                      <a:endParaRPr sz="1050">
                        <a:latin typeface="Century Gothic"/>
                        <a:cs typeface="Century Gothic"/>
                      </a:endParaRPr>
                    </a:p>
                  </a:txBody>
                  <a:tcPr marL="0" marR="0" marT="9207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8"/>
                  </a:ext>
                </a:extLst>
              </a:tr>
              <a:tr h="579120">
                <a:tc>
                  <a:txBody>
                    <a:bodyPr/>
                    <a:lstStyle/>
                    <a:p>
                      <a:pPr marL="91440" marR="512445">
                        <a:lnSpc>
                          <a:spcPts val="1200"/>
                        </a:lnSpc>
                        <a:spcBef>
                          <a:spcPts val="495"/>
                        </a:spcBef>
                      </a:pPr>
                      <a:r>
                        <a:rPr sz="1050" dirty="0">
                          <a:latin typeface="Century Gothic"/>
                          <a:cs typeface="Century Gothic"/>
                        </a:rPr>
                        <a:t>Frame</a:t>
                      </a:r>
                      <a:r>
                        <a:rPr sz="1050" spc="-50" dirty="0">
                          <a:latin typeface="Century Gothic"/>
                          <a:cs typeface="Century Gothic"/>
                        </a:rPr>
                        <a:t> </a:t>
                      </a:r>
                      <a:r>
                        <a:rPr sz="1050" dirty="0">
                          <a:latin typeface="Century Gothic"/>
                          <a:cs typeface="Century Gothic"/>
                        </a:rPr>
                        <a:t>Retail</a:t>
                      </a:r>
                      <a:r>
                        <a:rPr sz="1050" spc="-30" dirty="0">
                          <a:latin typeface="Century Gothic"/>
                          <a:cs typeface="Century Gothic"/>
                        </a:rPr>
                        <a:t> </a:t>
                      </a:r>
                      <a:r>
                        <a:rPr sz="1050" spc="-10" dirty="0">
                          <a:latin typeface="Century Gothic"/>
                          <a:cs typeface="Century Gothic"/>
                        </a:rPr>
                        <a:t>Allowance </a:t>
                      </a:r>
                      <a:r>
                        <a:rPr sz="1050" dirty="0">
                          <a:latin typeface="Century Gothic"/>
                          <a:cs typeface="Century Gothic"/>
                        </a:rPr>
                        <a:t>(one</a:t>
                      </a:r>
                      <a:r>
                        <a:rPr sz="1050" spc="-25" dirty="0">
                          <a:latin typeface="Century Gothic"/>
                          <a:cs typeface="Century Gothic"/>
                        </a:rPr>
                        <a:t> </a:t>
                      </a:r>
                      <a:r>
                        <a:rPr sz="1050" dirty="0">
                          <a:latin typeface="Century Gothic"/>
                          <a:cs typeface="Century Gothic"/>
                        </a:rPr>
                        <a:t>per</a:t>
                      </a:r>
                      <a:r>
                        <a:rPr sz="1050" spc="-25" dirty="0">
                          <a:latin typeface="Century Gothic"/>
                          <a:cs typeface="Century Gothic"/>
                        </a:rPr>
                        <a:t> </a:t>
                      </a:r>
                      <a:r>
                        <a:rPr sz="1050" spc="-10" dirty="0">
                          <a:latin typeface="Century Gothic"/>
                          <a:cs typeface="Century Gothic"/>
                        </a:rPr>
                        <a:t>frequency period)</a:t>
                      </a:r>
                      <a:endParaRPr sz="1050">
                        <a:latin typeface="Century Gothic"/>
                        <a:cs typeface="Century Gothic"/>
                      </a:endParaRPr>
                    </a:p>
                  </a:txBody>
                  <a:tcPr marL="0" marR="0" marT="6286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CDCDE"/>
                    </a:solidFill>
                  </a:tcPr>
                </a:tc>
                <a:tc>
                  <a:txBody>
                    <a:bodyPr/>
                    <a:lstStyle/>
                    <a:p>
                      <a:pPr>
                        <a:lnSpc>
                          <a:spcPct val="100000"/>
                        </a:lnSpc>
                        <a:spcBef>
                          <a:spcPts val="400"/>
                        </a:spcBef>
                      </a:pPr>
                      <a:endParaRPr sz="1050">
                        <a:latin typeface="Times New Roman"/>
                        <a:cs typeface="Times New Roman"/>
                      </a:endParaRPr>
                    </a:p>
                    <a:p>
                      <a:pPr algn="ctr">
                        <a:lnSpc>
                          <a:spcPct val="100000"/>
                        </a:lnSpc>
                      </a:pPr>
                      <a:r>
                        <a:rPr sz="1050" dirty="0">
                          <a:latin typeface="Century Gothic"/>
                          <a:cs typeface="Century Gothic"/>
                        </a:rPr>
                        <a:t>Up</a:t>
                      </a:r>
                      <a:r>
                        <a:rPr sz="1050" spc="-25" dirty="0">
                          <a:latin typeface="Century Gothic"/>
                          <a:cs typeface="Century Gothic"/>
                        </a:rPr>
                        <a:t> </a:t>
                      </a:r>
                      <a:r>
                        <a:rPr sz="1050" dirty="0">
                          <a:latin typeface="Century Gothic"/>
                          <a:cs typeface="Century Gothic"/>
                        </a:rPr>
                        <a:t>to</a:t>
                      </a:r>
                      <a:r>
                        <a:rPr sz="1050" spc="-5" dirty="0">
                          <a:latin typeface="Century Gothic"/>
                          <a:cs typeface="Century Gothic"/>
                        </a:rPr>
                        <a:t> </a:t>
                      </a:r>
                      <a:r>
                        <a:rPr sz="1050" spc="-20" dirty="0">
                          <a:latin typeface="Century Gothic"/>
                          <a:cs typeface="Century Gothic"/>
                        </a:rPr>
                        <a:t>$140</a:t>
                      </a:r>
                      <a:endParaRPr sz="1050">
                        <a:latin typeface="Century Gothic"/>
                        <a:cs typeface="Century Gothic"/>
                      </a:endParaRPr>
                    </a:p>
                  </a:txBody>
                  <a:tcPr marL="0" marR="0" marT="5080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a:lnSpc>
                          <a:spcPct val="100000"/>
                        </a:lnSpc>
                        <a:spcBef>
                          <a:spcPts val="430"/>
                        </a:spcBef>
                      </a:pPr>
                      <a:endParaRPr sz="1050">
                        <a:latin typeface="Times New Roman"/>
                        <a:cs typeface="Times New Roman"/>
                      </a:endParaRPr>
                    </a:p>
                    <a:p>
                      <a:pPr marL="1905" algn="ctr">
                        <a:lnSpc>
                          <a:spcPct val="100000"/>
                        </a:lnSpc>
                      </a:pPr>
                      <a:r>
                        <a:rPr sz="1050" dirty="0">
                          <a:latin typeface="Century Gothic"/>
                          <a:cs typeface="Century Gothic"/>
                        </a:rPr>
                        <a:t>Up</a:t>
                      </a:r>
                      <a:r>
                        <a:rPr sz="1050" spc="-10" dirty="0">
                          <a:latin typeface="Century Gothic"/>
                          <a:cs typeface="Century Gothic"/>
                        </a:rPr>
                        <a:t> </a:t>
                      </a:r>
                      <a:r>
                        <a:rPr sz="1050" dirty="0">
                          <a:latin typeface="Century Gothic"/>
                          <a:cs typeface="Century Gothic"/>
                        </a:rPr>
                        <a:t>to</a:t>
                      </a:r>
                      <a:r>
                        <a:rPr sz="1050" spc="-20" dirty="0">
                          <a:latin typeface="Century Gothic"/>
                          <a:cs typeface="Century Gothic"/>
                        </a:rPr>
                        <a:t> </a:t>
                      </a:r>
                      <a:r>
                        <a:rPr sz="1050" spc="-25" dirty="0">
                          <a:latin typeface="Century Gothic"/>
                          <a:cs typeface="Century Gothic"/>
                        </a:rPr>
                        <a:t>$91</a:t>
                      </a:r>
                      <a:endParaRPr sz="1050">
                        <a:latin typeface="Century Gothic"/>
                        <a:cs typeface="Century Gothic"/>
                      </a:endParaRPr>
                    </a:p>
                  </a:txBody>
                  <a:tcPr marL="0" marR="0" marT="5461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a:lnSpc>
                          <a:spcPct val="100000"/>
                        </a:lnSpc>
                        <a:spcBef>
                          <a:spcPts val="430"/>
                        </a:spcBef>
                      </a:pPr>
                      <a:endParaRPr sz="1050">
                        <a:latin typeface="Times New Roman"/>
                        <a:cs typeface="Times New Roman"/>
                      </a:endParaRPr>
                    </a:p>
                    <a:p>
                      <a:pPr marL="635" algn="ctr">
                        <a:lnSpc>
                          <a:spcPct val="100000"/>
                        </a:lnSpc>
                      </a:pPr>
                      <a:r>
                        <a:rPr sz="1050" dirty="0">
                          <a:latin typeface="Century Gothic"/>
                          <a:cs typeface="Century Gothic"/>
                        </a:rPr>
                        <a:t>24</a:t>
                      </a:r>
                      <a:r>
                        <a:rPr sz="1050" spc="-20" dirty="0">
                          <a:latin typeface="Century Gothic"/>
                          <a:cs typeface="Century Gothic"/>
                        </a:rPr>
                        <a:t> </a:t>
                      </a:r>
                      <a:r>
                        <a:rPr sz="1050" spc="-10" dirty="0">
                          <a:latin typeface="Century Gothic"/>
                          <a:cs typeface="Century Gothic"/>
                        </a:rPr>
                        <a:t>months</a:t>
                      </a:r>
                      <a:endParaRPr sz="1050">
                        <a:latin typeface="Century Gothic"/>
                        <a:cs typeface="Century Gothic"/>
                      </a:endParaRPr>
                    </a:p>
                  </a:txBody>
                  <a:tcPr marL="0" marR="0" marT="5461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9"/>
                  </a:ext>
                </a:extLst>
              </a:tr>
              <a:tr h="273685">
                <a:tc gridSpan="4">
                  <a:txBody>
                    <a:bodyPr/>
                    <a:lstStyle/>
                    <a:p>
                      <a:pPr marL="129539">
                        <a:lnSpc>
                          <a:spcPct val="100000"/>
                        </a:lnSpc>
                        <a:spcBef>
                          <a:spcPts val="405"/>
                        </a:spcBef>
                      </a:pPr>
                      <a:r>
                        <a:rPr sz="1050" i="1" dirty="0">
                          <a:latin typeface="Century Gothic"/>
                          <a:cs typeface="Century Gothic"/>
                        </a:rPr>
                        <a:t>**Your</a:t>
                      </a:r>
                      <a:r>
                        <a:rPr sz="1050" i="1" spc="-15" dirty="0">
                          <a:latin typeface="Century Gothic"/>
                          <a:cs typeface="Century Gothic"/>
                        </a:rPr>
                        <a:t> </a:t>
                      </a:r>
                      <a:r>
                        <a:rPr sz="1050" i="1" dirty="0">
                          <a:latin typeface="Century Gothic"/>
                          <a:cs typeface="Century Gothic"/>
                        </a:rPr>
                        <a:t>Frequency</a:t>
                      </a:r>
                      <a:r>
                        <a:rPr sz="1050" i="1" spc="-30" dirty="0">
                          <a:latin typeface="Century Gothic"/>
                          <a:cs typeface="Century Gothic"/>
                        </a:rPr>
                        <a:t> </a:t>
                      </a:r>
                      <a:r>
                        <a:rPr sz="1050" i="1" dirty="0">
                          <a:latin typeface="Century Gothic"/>
                          <a:cs typeface="Century Gothic"/>
                        </a:rPr>
                        <a:t>Period</a:t>
                      </a:r>
                      <a:r>
                        <a:rPr sz="1050" i="1" spc="-55" dirty="0">
                          <a:latin typeface="Century Gothic"/>
                          <a:cs typeface="Century Gothic"/>
                        </a:rPr>
                        <a:t> </a:t>
                      </a:r>
                      <a:r>
                        <a:rPr sz="1050" i="1" dirty="0">
                          <a:latin typeface="Century Gothic"/>
                          <a:cs typeface="Century Gothic"/>
                        </a:rPr>
                        <a:t>begins</a:t>
                      </a:r>
                      <a:r>
                        <a:rPr sz="1050" i="1" spc="-45" dirty="0">
                          <a:latin typeface="Century Gothic"/>
                          <a:cs typeface="Century Gothic"/>
                        </a:rPr>
                        <a:t> </a:t>
                      </a:r>
                      <a:r>
                        <a:rPr sz="1050" i="1" dirty="0">
                          <a:latin typeface="Century Gothic"/>
                          <a:cs typeface="Century Gothic"/>
                        </a:rPr>
                        <a:t>on</a:t>
                      </a:r>
                      <a:r>
                        <a:rPr sz="1050" i="1" spc="-40" dirty="0">
                          <a:latin typeface="Century Gothic"/>
                          <a:cs typeface="Century Gothic"/>
                        </a:rPr>
                        <a:t> </a:t>
                      </a:r>
                      <a:r>
                        <a:rPr sz="1050" i="1" dirty="0">
                          <a:latin typeface="Century Gothic"/>
                          <a:cs typeface="Century Gothic"/>
                        </a:rPr>
                        <a:t>January</a:t>
                      </a:r>
                      <a:r>
                        <a:rPr sz="1050" i="1" spc="-40" dirty="0">
                          <a:latin typeface="Century Gothic"/>
                          <a:cs typeface="Century Gothic"/>
                        </a:rPr>
                        <a:t> </a:t>
                      </a:r>
                      <a:r>
                        <a:rPr sz="1050" i="1" dirty="0">
                          <a:latin typeface="Century Gothic"/>
                          <a:cs typeface="Century Gothic"/>
                        </a:rPr>
                        <a:t>1</a:t>
                      </a:r>
                      <a:r>
                        <a:rPr sz="1050" i="1" spc="-15" dirty="0">
                          <a:latin typeface="Century Gothic"/>
                          <a:cs typeface="Century Gothic"/>
                        </a:rPr>
                        <a:t> </a:t>
                      </a:r>
                      <a:r>
                        <a:rPr sz="1050" i="1" dirty="0">
                          <a:latin typeface="Century Gothic"/>
                          <a:cs typeface="Century Gothic"/>
                        </a:rPr>
                        <a:t>(Calendar</a:t>
                      </a:r>
                      <a:r>
                        <a:rPr sz="1050" i="1" spc="-40" dirty="0">
                          <a:latin typeface="Century Gothic"/>
                          <a:cs typeface="Century Gothic"/>
                        </a:rPr>
                        <a:t> </a:t>
                      </a:r>
                      <a:r>
                        <a:rPr sz="1050" i="1" dirty="0">
                          <a:latin typeface="Century Gothic"/>
                          <a:cs typeface="Century Gothic"/>
                        </a:rPr>
                        <a:t>year</a:t>
                      </a:r>
                      <a:r>
                        <a:rPr sz="1050" i="1" spc="-35" dirty="0">
                          <a:latin typeface="Century Gothic"/>
                          <a:cs typeface="Century Gothic"/>
                        </a:rPr>
                        <a:t> </a:t>
                      </a:r>
                      <a:r>
                        <a:rPr sz="1050" i="1" spc="-10" dirty="0">
                          <a:latin typeface="Century Gothic"/>
                          <a:cs typeface="Century Gothic"/>
                        </a:rPr>
                        <a:t>basis).</a:t>
                      </a:r>
                      <a:endParaRPr sz="1050" dirty="0">
                        <a:latin typeface="Century Gothic"/>
                        <a:cs typeface="Century Gothic"/>
                      </a:endParaRPr>
                    </a:p>
                  </a:txBody>
                  <a:tcPr marL="0" marR="0" marT="5143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CDCDE"/>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0"/>
                  </a:ext>
                </a:extLst>
              </a:tr>
            </a:tbl>
          </a:graphicData>
        </a:graphic>
      </p:graphicFrame>
      <p:sp>
        <p:nvSpPr>
          <p:cNvPr id="8" name="object 8"/>
          <p:cNvSpPr txBox="1"/>
          <p:nvPr/>
        </p:nvSpPr>
        <p:spPr>
          <a:xfrm>
            <a:off x="286004" y="6259829"/>
            <a:ext cx="4280535" cy="3211830"/>
          </a:xfrm>
          <a:prstGeom prst="rect">
            <a:avLst/>
          </a:prstGeom>
        </p:spPr>
        <p:txBody>
          <a:bodyPr vert="horz" wrap="square" lIns="0" tIns="13335" rIns="0" bIns="0" rtlCol="0">
            <a:spAutoFit/>
          </a:bodyPr>
          <a:lstStyle/>
          <a:p>
            <a:pPr marL="12700" algn="just">
              <a:lnSpc>
                <a:spcPct val="100000"/>
              </a:lnSpc>
              <a:spcBef>
                <a:spcPts val="105"/>
              </a:spcBef>
            </a:pPr>
            <a:r>
              <a:rPr sz="1100" b="1" dirty="0">
                <a:latin typeface="Century Gothic"/>
                <a:cs typeface="Century Gothic"/>
              </a:rPr>
              <a:t>Finding</a:t>
            </a:r>
            <a:r>
              <a:rPr sz="1100" b="1" spc="-25" dirty="0">
                <a:latin typeface="Century Gothic"/>
                <a:cs typeface="Century Gothic"/>
              </a:rPr>
              <a:t> </a:t>
            </a:r>
            <a:r>
              <a:rPr sz="1100" b="1" dirty="0">
                <a:latin typeface="Century Gothic"/>
                <a:cs typeface="Century Gothic"/>
              </a:rPr>
              <a:t>a</a:t>
            </a:r>
            <a:r>
              <a:rPr sz="1100" b="1" spc="-25" dirty="0">
                <a:latin typeface="Century Gothic"/>
                <a:cs typeface="Century Gothic"/>
              </a:rPr>
              <a:t> </a:t>
            </a:r>
            <a:r>
              <a:rPr sz="1100" b="1" spc="-10" dirty="0">
                <a:latin typeface="Century Gothic"/>
                <a:cs typeface="Century Gothic"/>
              </a:rPr>
              <a:t>Doctor:</a:t>
            </a:r>
            <a:endParaRPr sz="1100">
              <a:latin typeface="Century Gothic"/>
              <a:cs typeface="Century Gothic"/>
            </a:endParaRPr>
          </a:p>
          <a:p>
            <a:pPr marL="12700" marR="105410" algn="just">
              <a:lnSpc>
                <a:spcPct val="100000"/>
              </a:lnSpc>
              <a:spcBef>
                <a:spcPts val="1315"/>
              </a:spcBef>
            </a:pPr>
            <a:r>
              <a:rPr sz="1100" dirty="0">
                <a:latin typeface="Century Gothic"/>
                <a:cs typeface="Century Gothic"/>
              </a:rPr>
              <a:t>You</a:t>
            </a:r>
            <a:r>
              <a:rPr sz="1100" spc="-20" dirty="0">
                <a:latin typeface="Century Gothic"/>
                <a:cs typeface="Century Gothic"/>
              </a:rPr>
              <a:t> </a:t>
            </a:r>
            <a:r>
              <a:rPr sz="1100" dirty="0">
                <a:latin typeface="Century Gothic"/>
                <a:cs typeface="Century Gothic"/>
              </a:rPr>
              <a:t>can</a:t>
            </a:r>
            <a:r>
              <a:rPr sz="1100" spc="-30" dirty="0">
                <a:latin typeface="Century Gothic"/>
                <a:cs typeface="Century Gothic"/>
              </a:rPr>
              <a:t> </a:t>
            </a:r>
            <a:r>
              <a:rPr sz="1100" dirty="0">
                <a:latin typeface="Century Gothic"/>
                <a:cs typeface="Century Gothic"/>
              </a:rPr>
              <a:t>find</a:t>
            </a:r>
            <a:r>
              <a:rPr sz="1100" spc="-20" dirty="0">
                <a:latin typeface="Century Gothic"/>
                <a:cs typeface="Century Gothic"/>
              </a:rPr>
              <a:t> </a:t>
            </a:r>
            <a:r>
              <a:rPr sz="1100" dirty="0">
                <a:latin typeface="Century Gothic"/>
                <a:cs typeface="Century Gothic"/>
              </a:rPr>
              <a:t>an</a:t>
            </a:r>
            <a:r>
              <a:rPr sz="1100" spc="-30" dirty="0">
                <a:latin typeface="Century Gothic"/>
                <a:cs typeface="Century Gothic"/>
              </a:rPr>
              <a:t> </a:t>
            </a:r>
            <a:r>
              <a:rPr sz="1100" dirty="0">
                <a:latin typeface="Century Gothic"/>
                <a:cs typeface="Century Gothic"/>
              </a:rPr>
              <a:t>in-network</a:t>
            </a:r>
            <a:r>
              <a:rPr sz="1100" spc="-30" dirty="0">
                <a:latin typeface="Century Gothic"/>
                <a:cs typeface="Century Gothic"/>
              </a:rPr>
              <a:t> </a:t>
            </a:r>
            <a:r>
              <a:rPr sz="1100" dirty="0">
                <a:latin typeface="Century Gothic"/>
                <a:cs typeface="Century Gothic"/>
              </a:rPr>
              <a:t>provider</a:t>
            </a:r>
            <a:r>
              <a:rPr sz="1100" spc="-50" dirty="0">
                <a:latin typeface="Century Gothic"/>
                <a:cs typeface="Century Gothic"/>
              </a:rPr>
              <a:t> </a:t>
            </a:r>
            <a:r>
              <a:rPr sz="1100" dirty="0">
                <a:latin typeface="Century Gothic"/>
                <a:cs typeface="Century Gothic"/>
              </a:rPr>
              <a:t>of</a:t>
            </a:r>
            <a:r>
              <a:rPr sz="1100" spc="-20"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choice</a:t>
            </a:r>
            <a:r>
              <a:rPr sz="1100" spc="-35" dirty="0">
                <a:latin typeface="Century Gothic"/>
                <a:cs typeface="Century Gothic"/>
              </a:rPr>
              <a:t> </a:t>
            </a:r>
            <a:r>
              <a:rPr sz="1100" dirty="0">
                <a:latin typeface="Century Gothic"/>
                <a:cs typeface="Century Gothic"/>
              </a:rPr>
              <a:t>by</a:t>
            </a:r>
            <a:r>
              <a:rPr sz="1100" spc="-20" dirty="0">
                <a:latin typeface="Century Gothic"/>
                <a:cs typeface="Century Gothic"/>
              </a:rPr>
              <a:t> </a:t>
            </a:r>
            <a:r>
              <a:rPr sz="1100" spc="-10" dirty="0">
                <a:latin typeface="Century Gothic"/>
                <a:cs typeface="Century Gothic"/>
              </a:rPr>
              <a:t>visiting </a:t>
            </a:r>
            <a:r>
              <a:rPr sz="1100" u="sng" spc="-10" dirty="0">
                <a:solidFill>
                  <a:srgbClr val="0000FF"/>
                </a:solidFill>
                <a:uFill>
                  <a:solidFill>
                    <a:srgbClr val="0000FF"/>
                  </a:solidFill>
                </a:uFill>
                <a:latin typeface="Century Gothic"/>
                <a:cs typeface="Century Gothic"/>
                <a:hlinkClick r:id="rId2"/>
              </a:rPr>
              <a:t>www.Cigna.com</a:t>
            </a:r>
            <a:r>
              <a:rPr sz="1100" u="none" spc="-20" dirty="0">
                <a:solidFill>
                  <a:srgbClr val="0000FF"/>
                </a:solidFill>
                <a:latin typeface="Century Gothic"/>
                <a:cs typeface="Century Gothic"/>
              </a:rPr>
              <a:t> </a:t>
            </a:r>
            <a:r>
              <a:rPr sz="1100" u="none" dirty="0">
                <a:latin typeface="Century Gothic"/>
                <a:cs typeface="Century Gothic"/>
              </a:rPr>
              <a:t>using</a:t>
            </a:r>
            <a:r>
              <a:rPr sz="1100" u="none" spc="-25" dirty="0">
                <a:latin typeface="Century Gothic"/>
                <a:cs typeface="Century Gothic"/>
              </a:rPr>
              <a:t> </a:t>
            </a:r>
            <a:r>
              <a:rPr sz="1100" u="none" dirty="0">
                <a:latin typeface="Century Gothic"/>
                <a:cs typeface="Century Gothic"/>
              </a:rPr>
              <a:t>the provider</a:t>
            </a:r>
            <a:r>
              <a:rPr sz="1100" u="none" spc="-45" dirty="0">
                <a:latin typeface="Century Gothic"/>
                <a:cs typeface="Century Gothic"/>
              </a:rPr>
              <a:t> </a:t>
            </a:r>
            <a:r>
              <a:rPr sz="1100" u="none" dirty="0">
                <a:latin typeface="Century Gothic"/>
                <a:cs typeface="Century Gothic"/>
              </a:rPr>
              <a:t>locator.</a:t>
            </a:r>
            <a:r>
              <a:rPr sz="1100" u="none" spc="-20" dirty="0">
                <a:latin typeface="Century Gothic"/>
                <a:cs typeface="Century Gothic"/>
              </a:rPr>
              <a:t> </a:t>
            </a:r>
            <a:r>
              <a:rPr sz="1100" u="none" dirty="0">
                <a:latin typeface="Century Gothic"/>
                <a:cs typeface="Century Gothic"/>
              </a:rPr>
              <a:t>Search</a:t>
            </a:r>
            <a:r>
              <a:rPr sz="1100" u="none" spc="-40" dirty="0">
                <a:latin typeface="Century Gothic"/>
                <a:cs typeface="Century Gothic"/>
              </a:rPr>
              <a:t> </a:t>
            </a:r>
            <a:r>
              <a:rPr sz="1100" u="none" dirty="0">
                <a:latin typeface="Century Gothic"/>
                <a:cs typeface="Century Gothic"/>
              </a:rPr>
              <a:t>for a</a:t>
            </a:r>
            <a:r>
              <a:rPr sz="1100" u="none" spc="-10" dirty="0">
                <a:latin typeface="Century Gothic"/>
                <a:cs typeface="Century Gothic"/>
              </a:rPr>
              <a:t> </a:t>
            </a:r>
            <a:r>
              <a:rPr sz="1100" u="none" spc="-25" dirty="0">
                <a:latin typeface="Century Gothic"/>
                <a:cs typeface="Century Gothic"/>
              </a:rPr>
              <a:t>new </a:t>
            </a:r>
            <a:r>
              <a:rPr sz="1100" u="none" dirty="0">
                <a:latin typeface="Century Gothic"/>
                <a:cs typeface="Century Gothic"/>
              </a:rPr>
              <a:t>provider</a:t>
            </a:r>
            <a:r>
              <a:rPr sz="1100" u="none" spc="-60" dirty="0">
                <a:latin typeface="Century Gothic"/>
                <a:cs typeface="Century Gothic"/>
              </a:rPr>
              <a:t> </a:t>
            </a:r>
            <a:r>
              <a:rPr sz="1100" u="none" dirty="0">
                <a:latin typeface="Century Gothic"/>
                <a:cs typeface="Century Gothic"/>
              </a:rPr>
              <a:t>using</a:t>
            </a:r>
            <a:r>
              <a:rPr sz="1100" u="none" spc="-40" dirty="0">
                <a:latin typeface="Century Gothic"/>
                <a:cs typeface="Century Gothic"/>
              </a:rPr>
              <a:t> </a:t>
            </a:r>
            <a:r>
              <a:rPr sz="1100" u="none" dirty="0">
                <a:latin typeface="Century Gothic"/>
                <a:cs typeface="Century Gothic"/>
              </a:rPr>
              <a:t>the</a:t>
            </a:r>
            <a:r>
              <a:rPr sz="1100" u="none" spc="-15" dirty="0">
                <a:latin typeface="Century Gothic"/>
                <a:cs typeface="Century Gothic"/>
              </a:rPr>
              <a:t> </a:t>
            </a:r>
            <a:r>
              <a:rPr sz="1100" u="none" dirty="0">
                <a:latin typeface="Century Gothic"/>
                <a:cs typeface="Century Gothic"/>
              </a:rPr>
              <a:t>following</a:t>
            </a:r>
            <a:r>
              <a:rPr sz="1100" u="none" spc="-20" dirty="0">
                <a:latin typeface="Century Gothic"/>
                <a:cs typeface="Century Gothic"/>
              </a:rPr>
              <a:t> </a:t>
            </a:r>
            <a:r>
              <a:rPr sz="1100" u="none" spc="-10" dirty="0">
                <a:latin typeface="Century Gothic"/>
                <a:cs typeface="Century Gothic"/>
              </a:rPr>
              <a:t>steps:</a:t>
            </a:r>
            <a:endParaRPr sz="1100">
              <a:latin typeface="Century Gothic"/>
              <a:cs typeface="Century Gothic"/>
            </a:endParaRPr>
          </a:p>
          <a:p>
            <a:pPr marL="12700" marR="106680" algn="just">
              <a:lnSpc>
                <a:spcPct val="100000"/>
              </a:lnSpc>
              <a:spcBef>
                <a:spcPts val="1325"/>
              </a:spcBef>
            </a:pPr>
            <a:r>
              <a:rPr sz="1100" dirty="0">
                <a:latin typeface="Century Gothic"/>
                <a:cs typeface="Century Gothic"/>
              </a:rPr>
              <a:t>Cigna.com</a:t>
            </a:r>
            <a:r>
              <a:rPr sz="1100" spc="-40" dirty="0">
                <a:latin typeface="Century Gothic"/>
                <a:cs typeface="Century Gothic"/>
              </a:rPr>
              <a:t> </a:t>
            </a:r>
            <a:r>
              <a:rPr sz="1100" dirty="0">
                <a:latin typeface="Century Gothic"/>
                <a:cs typeface="Century Gothic"/>
              </a:rPr>
              <a:t>&gt;</a:t>
            </a:r>
            <a:r>
              <a:rPr sz="1100" spc="-25" dirty="0">
                <a:latin typeface="Century Gothic"/>
                <a:cs typeface="Century Gothic"/>
              </a:rPr>
              <a:t> </a:t>
            </a:r>
            <a:r>
              <a:rPr sz="1100" dirty="0">
                <a:latin typeface="Century Gothic"/>
                <a:cs typeface="Century Gothic"/>
              </a:rPr>
              <a:t>Find</a:t>
            </a:r>
            <a:r>
              <a:rPr sz="1100" spc="-25" dirty="0">
                <a:latin typeface="Century Gothic"/>
                <a:cs typeface="Century Gothic"/>
              </a:rPr>
              <a:t> </a:t>
            </a:r>
            <a:r>
              <a:rPr sz="1100" dirty="0">
                <a:latin typeface="Century Gothic"/>
                <a:cs typeface="Century Gothic"/>
              </a:rPr>
              <a:t>a</a:t>
            </a:r>
            <a:r>
              <a:rPr sz="1100" spc="-30" dirty="0">
                <a:latin typeface="Century Gothic"/>
                <a:cs typeface="Century Gothic"/>
              </a:rPr>
              <a:t> </a:t>
            </a:r>
            <a:r>
              <a:rPr sz="1100" dirty="0">
                <a:latin typeface="Century Gothic"/>
                <a:cs typeface="Century Gothic"/>
              </a:rPr>
              <a:t>doctor</a:t>
            </a:r>
            <a:r>
              <a:rPr sz="1100" spc="-25" dirty="0">
                <a:latin typeface="Century Gothic"/>
                <a:cs typeface="Century Gothic"/>
              </a:rPr>
              <a:t> </a:t>
            </a:r>
            <a:r>
              <a:rPr sz="1100" dirty="0">
                <a:latin typeface="Century Gothic"/>
                <a:cs typeface="Century Gothic"/>
              </a:rPr>
              <a:t>&gt;</a:t>
            </a:r>
            <a:r>
              <a:rPr sz="1100" spc="-30" dirty="0">
                <a:latin typeface="Century Gothic"/>
                <a:cs typeface="Century Gothic"/>
              </a:rPr>
              <a:t> </a:t>
            </a:r>
            <a:r>
              <a:rPr sz="1100" dirty="0">
                <a:latin typeface="Century Gothic"/>
                <a:cs typeface="Century Gothic"/>
              </a:rPr>
              <a:t>Employer</a:t>
            </a:r>
            <a:r>
              <a:rPr sz="1100" spc="-25" dirty="0">
                <a:latin typeface="Century Gothic"/>
                <a:cs typeface="Century Gothic"/>
              </a:rPr>
              <a:t> </a:t>
            </a:r>
            <a:r>
              <a:rPr sz="1100" dirty="0">
                <a:latin typeface="Century Gothic"/>
                <a:cs typeface="Century Gothic"/>
              </a:rPr>
              <a:t>or</a:t>
            </a:r>
            <a:r>
              <a:rPr sz="1100" spc="-35" dirty="0">
                <a:latin typeface="Century Gothic"/>
                <a:cs typeface="Century Gothic"/>
              </a:rPr>
              <a:t> </a:t>
            </a:r>
            <a:r>
              <a:rPr sz="1100" dirty="0">
                <a:latin typeface="Century Gothic"/>
                <a:cs typeface="Century Gothic"/>
              </a:rPr>
              <a:t>School</a:t>
            </a:r>
            <a:r>
              <a:rPr sz="1100" spc="-5" dirty="0">
                <a:latin typeface="Century Gothic"/>
                <a:cs typeface="Century Gothic"/>
              </a:rPr>
              <a:t> </a:t>
            </a:r>
            <a:r>
              <a:rPr sz="1100" dirty="0">
                <a:latin typeface="Century Gothic"/>
                <a:cs typeface="Century Gothic"/>
              </a:rPr>
              <a:t>&gt;</a:t>
            </a:r>
            <a:r>
              <a:rPr sz="1100" spc="-30" dirty="0">
                <a:latin typeface="Century Gothic"/>
                <a:cs typeface="Century Gothic"/>
              </a:rPr>
              <a:t> </a:t>
            </a:r>
            <a:r>
              <a:rPr sz="1100" spc="-10" dirty="0">
                <a:latin typeface="Century Gothic"/>
                <a:cs typeface="Century Gothic"/>
              </a:rPr>
              <a:t>Additional </a:t>
            </a:r>
            <a:r>
              <a:rPr sz="1100" dirty="0">
                <a:latin typeface="Century Gothic"/>
                <a:cs typeface="Century Gothic"/>
              </a:rPr>
              <a:t>Directories</a:t>
            </a:r>
            <a:r>
              <a:rPr sz="1100" spc="-55" dirty="0">
                <a:latin typeface="Century Gothic"/>
                <a:cs typeface="Century Gothic"/>
              </a:rPr>
              <a:t> </a:t>
            </a:r>
            <a:r>
              <a:rPr sz="1100" dirty="0">
                <a:latin typeface="Century Gothic"/>
                <a:cs typeface="Century Gothic"/>
              </a:rPr>
              <a:t>&gt;</a:t>
            </a:r>
            <a:r>
              <a:rPr sz="1100" spc="-30" dirty="0">
                <a:latin typeface="Century Gothic"/>
                <a:cs typeface="Century Gothic"/>
              </a:rPr>
              <a:t> </a:t>
            </a:r>
            <a:r>
              <a:rPr sz="1100" dirty="0">
                <a:latin typeface="Century Gothic"/>
                <a:cs typeface="Century Gothic"/>
              </a:rPr>
              <a:t>Cigna</a:t>
            </a:r>
            <a:r>
              <a:rPr sz="1100" spc="-30" dirty="0">
                <a:latin typeface="Century Gothic"/>
                <a:cs typeface="Century Gothic"/>
              </a:rPr>
              <a:t> </a:t>
            </a:r>
            <a:r>
              <a:rPr sz="1100" dirty="0">
                <a:latin typeface="Century Gothic"/>
                <a:cs typeface="Century Gothic"/>
              </a:rPr>
              <a:t>Vision</a:t>
            </a:r>
            <a:r>
              <a:rPr sz="1100" spc="-15" dirty="0">
                <a:latin typeface="Century Gothic"/>
                <a:cs typeface="Century Gothic"/>
              </a:rPr>
              <a:t> </a:t>
            </a:r>
            <a:r>
              <a:rPr sz="1100" dirty="0">
                <a:latin typeface="Century Gothic"/>
                <a:cs typeface="Century Gothic"/>
              </a:rPr>
              <a:t>Directory</a:t>
            </a:r>
            <a:r>
              <a:rPr sz="1100" spc="-60" dirty="0">
                <a:latin typeface="Century Gothic"/>
                <a:cs typeface="Century Gothic"/>
              </a:rPr>
              <a:t> </a:t>
            </a:r>
            <a:r>
              <a:rPr sz="1100" dirty="0">
                <a:latin typeface="Century Gothic"/>
                <a:cs typeface="Century Gothic"/>
              </a:rPr>
              <a:t>(Serviced</a:t>
            </a:r>
            <a:r>
              <a:rPr sz="1100" spc="-50" dirty="0">
                <a:latin typeface="Century Gothic"/>
                <a:cs typeface="Century Gothic"/>
              </a:rPr>
              <a:t> </a:t>
            </a:r>
            <a:r>
              <a:rPr sz="1100" dirty="0">
                <a:latin typeface="Century Gothic"/>
                <a:cs typeface="Century Gothic"/>
              </a:rPr>
              <a:t>by</a:t>
            </a:r>
            <a:r>
              <a:rPr sz="1100" spc="-35" dirty="0">
                <a:latin typeface="Century Gothic"/>
                <a:cs typeface="Century Gothic"/>
              </a:rPr>
              <a:t> </a:t>
            </a:r>
            <a:r>
              <a:rPr sz="1100" spc="-10" dirty="0">
                <a:latin typeface="Century Gothic"/>
                <a:cs typeface="Century Gothic"/>
              </a:rPr>
              <a:t>EyeMed)</a:t>
            </a:r>
            <a:endParaRPr sz="1100">
              <a:latin typeface="Century Gothic"/>
              <a:cs typeface="Century Gothic"/>
            </a:endParaRPr>
          </a:p>
          <a:p>
            <a:pPr marL="12700" marR="17780">
              <a:lnSpc>
                <a:spcPct val="100000"/>
              </a:lnSpc>
              <a:spcBef>
                <a:spcPts val="1320"/>
              </a:spcBef>
            </a:pPr>
            <a:r>
              <a:rPr sz="1100" dirty="0">
                <a:latin typeface="Century Gothic"/>
                <a:cs typeface="Century Gothic"/>
              </a:rPr>
              <a:t>You</a:t>
            </a:r>
            <a:r>
              <a:rPr sz="1100" spc="-15" dirty="0">
                <a:latin typeface="Century Gothic"/>
                <a:cs typeface="Century Gothic"/>
              </a:rPr>
              <a:t> </a:t>
            </a:r>
            <a:r>
              <a:rPr sz="1100" dirty="0">
                <a:latin typeface="Century Gothic"/>
                <a:cs typeface="Century Gothic"/>
              </a:rPr>
              <a:t>can</a:t>
            </a:r>
            <a:r>
              <a:rPr sz="1100" spc="-25" dirty="0">
                <a:latin typeface="Century Gothic"/>
                <a:cs typeface="Century Gothic"/>
              </a:rPr>
              <a:t> </a:t>
            </a:r>
            <a:r>
              <a:rPr sz="1100" dirty="0">
                <a:latin typeface="Century Gothic"/>
                <a:cs typeface="Century Gothic"/>
              </a:rPr>
              <a:t>search</a:t>
            </a:r>
            <a:r>
              <a:rPr sz="1100" spc="-50" dirty="0">
                <a:latin typeface="Century Gothic"/>
                <a:cs typeface="Century Gothic"/>
              </a:rPr>
              <a:t> </a:t>
            </a:r>
            <a:r>
              <a:rPr sz="1100" dirty="0">
                <a:latin typeface="Century Gothic"/>
                <a:cs typeface="Century Gothic"/>
              </a:rPr>
              <a:t>for</a:t>
            </a:r>
            <a:r>
              <a:rPr sz="1100" spc="-10" dirty="0">
                <a:latin typeface="Century Gothic"/>
                <a:cs typeface="Century Gothic"/>
              </a:rPr>
              <a:t> </a:t>
            </a:r>
            <a:r>
              <a:rPr sz="1100" dirty="0">
                <a:latin typeface="Century Gothic"/>
                <a:cs typeface="Century Gothic"/>
              </a:rPr>
              <a:t>in-network</a:t>
            </a:r>
            <a:r>
              <a:rPr sz="1100" spc="-35" dirty="0">
                <a:latin typeface="Century Gothic"/>
                <a:cs typeface="Century Gothic"/>
              </a:rPr>
              <a:t> </a:t>
            </a:r>
            <a:r>
              <a:rPr sz="1100" dirty="0">
                <a:latin typeface="Century Gothic"/>
                <a:cs typeface="Century Gothic"/>
              </a:rPr>
              <a:t>vision</a:t>
            </a:r>
            <a:r>
              <a:rPr sz="1100" spc="-25" dirty="0">
                <a:latin typeface="Century Gothic"/>
                <a:cs typeface="Century Gothic"/>
              </a:rPr>
              <a:t> </a:t>
            </a:r>
            <a:r>
              <a:rPr sz="1100" dirty="0">
                <a:latin typeface="Century Gothic"/>
                <a:cs typeface="Century Gothic"/>
              </a:rPr>
              <a:t>care</a:t>
            </a:r>
            <a:r>
              <a:rPr sz="1100" spc="-45" dirty="0">
                <a:latin typeface="Century Gothic"/>
                <a:cs typeface="Century Gothic"/>
              </a:rPr>
              <a:t> </a:t>
            </a:r>
            <a:r>
              <a:rPr sz="1100" dirty="0">
                <a:latin typeface="Century Gothic"/>
                <a:cs typeface="Century Gothic"/>
              </a:rPr>
              <a:t>providers</a:t>
            </a:r>
            <a:r>
              <a:rPr sz="1100" spc="-55" dirty="0">
                <a:latin typeface="Century Gothic"/>
                <a:cs typeface="Century Gothic"/>
              </a:rPr>
              <a:t> </a:t>
            </a:r>
            <a:r>
              <a:rPr sz="1100" dirty="0">
                <a:latin typeface="Century Gothic"/>
                <a:cs typeface="Century Gothic"/>
              </a:rPr>
              <a:t>by</a:t>
            </a:r>
            <a:r>
              <a:rPr sz="1100" spc="-15" dirty="0">
                <a:latin typeface="Century Gothic"/>
                <a:cs typeface="Century Gothic"/>
              </a:rPr>
              <a:t> </a:t>
            </a:r>
            <a:r>
              <a:rPr sz="1100" spc="-10" dirty="0">
                <a:latin typeface="Century Gothic"/>
                <a:cs typeface="Century Gothic"/>
              </a:rPr>
              <a:t>location </a:t>
            </a:r>
            <a:r>
              <a:rPr sz="1100" dirty="0">
                <a:latin typeface="Century Gothic"/>
                <a:cs typeface="Century Gothic"/>
              </a:rPr>
              <a:t>or</a:t>
            </a:r>
            <a:r>
              <a:rPr sz="1100" spc="-40" dirty="0">
                <a:latin typeface="Century Gothic"/>
                <a:cs typeface="Century Gothic"/>
              </a:rPr>
              <a:t> </a:t>
            </a:r>
            <a:r>
              <a:rPr sz="1100" dirty="0">
                <a:latin typeface="Century Gothic"/>
                <a:cs typeface="Century Gothic"/>
              </a:rPr>
              <a:t>by</a:t>
            </a:r>
            <a:r>
              <a:rPr sz="1100" spc="-20" dirty="0">
                <a:latin typeface="Century Gothic"/>
                <a:cs typeface="Century Gothic"/>
              </a:rPr>
              <a:t> </a:t>
            </a:r>
            <a:r>
              <a:rPr sz="1100" dirty="0">
                <a:latin typeface="Century Gothic"/>
                <a:cs typeface="Century Gothic"/>
              </a:rPr>
              <a:t>name.</a:t>
            </a:r>
            <a:r>
              <a:rPr sz="1100" spc="-25" dirty="0">
                <a:latin typeface="Century Gothic"/>
                <a:cs typeface="Century Gothic"/>
              </a:rPr>
              <a:t> </a:t>
            </a:r>
            <a:r>
              <a:rPr sz="1100" dirty="0">
                <a:latin typeface="Century Gothic"/>
                <a:cs typeface="Century Gothic"/>
              </a:rPr>
              <a:t>Results</a:t>
            </a:r>
            <a:r>
              <a:rPr sz="1100" spc="-45" dirty="0">
                <a:latin typeface="Century Gothic"/>
                <a:cs typeface="Century Gothic"/>
              </a:rPr>
              <a:t> </a:t>
            </a:r>
            <a:r>
              <a:rPr sz="1100" dirty="0">
                <a:latin typeface="Century Gothic"/>
                <a:cs typeface="Century Gothic"/>
              </a:rPr>
              <a:t>include</a:t>
            </a:r>
            <a:r>
              <a:rPr sz="1100" spc="-50" dirty="0">
                <a:latin typeface="Century Gothic"/>
                <a:cs typeface="Century Gothic"/>
              </a:rPr>
              <a:t> </a:t>
            </a:r>
            <a:r>
              <a:rPr sz="1100" dirty="0">
                <a:latin typeface="Century Gothic"/>
                <a:cs typeface="Century Gothic"/>
              </a:rPr>
              <a:t>languages</a:t>
            </a:r>
            <a:r>
              <a:rPr sz="1100" spc="-55" dirty="0">
                <a:latin typeface="Century Gothic"/>
                <a:cs typeface="Century Gothic"/>
              </a:rPr>
              <a:t> </a:t>
            </a:r>
            <a:r>
              <a:rPr sz="1100" dirty="0">
                <a:latin typeface="Century Gothic"/>
                <a:cs typeface="Century Gothic"/>
              </a:rPr>
              <a:t>spoken,</a:t>
            </a:r>
            <a:r>
              <a:rPr sz="1100" spc="-35" dirty="0">
                <a:latin typeface="Century Gothic"/>
                <a:cs typeface="Century Gothic"/>
              </a:rPr>
              <a:t> </a:t>
            </a:r>
            <a:r>
              <a:rPr sz="1100" dirty="0">
                <a:latin typeface="Century Gothic"/>
                <a:cs typeface="Century Gothic"/>
              </a:rPr>
              <a:t>office</a:t>
            </a:r>
            <a:r>
              <a:rPr sz="1100" spc="-20" dirty="0">
                <a:latin typeface="Century Gothic"/>
                <a:cs typeface="Century Gothic"/>
              </a:rPr>
              <a:t> </a:t>
            </a:r>
            <a:r>
              <a:rPr sz="1100" spc="-10" dirty="0">
                <a:latin typeface="Century Gothic"/>
                <a:cs typeface="Century Gothic"/>
              </a:rPr>
              <a:t>location, </a:t>
            </a:r>
            <a:r>
              <a:rPr sz="1100" dirty="0">
                <a:latin typeface="Century Gothic"/>
                <a:cs typeface="Century Gothic"/>
              </a:rPr>
              <a:t>office</a:t>
            </a:r>
            <a:r>
              <a:rPr sz="1100" spc="-30" dirty="0">
                <a:latin typeface="Century Gothic"/>
                <a:cs typeface="Century Gothic"/>
              </a:rPr>
              <a:t> </a:t>
            </a:r>
            <a:r>
              <a:rPr sz="1100" dirty="0">
                <a:latin typeface="Century Gothic"/>
                <a:cs typeface="Century Gothic"/>
              </a:rPr>
              <a:t>hours,</a:t>
            </a:r>
            <a:r>
              <a:rPr sz="1100" spc="-35" dirty="0">
                <a:latin typeface="Century Gothic"/>
                <a:cs typeface="Century Gothic"/>
              </a:rPr>
              <a:t> </a:t>
            </a:r>
            <a:r>
              <a:rPr sz="1100" dirty="0">
                <a:latin typeface="Century Gothic"/>
                <a:cs typeface="Century Gothic"/>
              </a:rPr>
              <a:t>services</a:t>
            </a:r>
            <a:r>
              <a:rPr sz="1100" spc="-60" dirty="0">
                <a:latin typeface="Century Gothic"/>
                <a:cs typeface="Century Gothic"/>
              </a:rPr>
              <a:t> </a:t>
            </a:r>
            <a:r>
              <a:rPr sz="1100" dirty="0">
                <a:latin typeface="Century Gothic"/>
                <a:cs typeface="Century Gothic"/>
              </a:rPr>
              <a:t>provided,</a:t>
            </a:r>
            <a:r>
              <a:rPr sz="1100" spc="-55" dirty="0">
                <a:latin typeface="Century Gothic"/>
                <a:cs typeface="Century Gothic"/>
              </a:rPr>
              <a:t> </a:t>
            </a:r>
            <a:r>
              <a:rPr sz="1100" dirty="0">
                <a:latin typeface="Century Gothic"/>
                <a:cs typeface="Century Gothic"/>
              </a:rPr>
              <a:t>brands</a:t>
            </a:r>
            <a:r>
              <a:rPr sz="1100" spc="-50" dirty="0">
                <a:latin typeface="Century Gothic"/>
                <a:cs typeface="Century Gothic"/>
              </a:rPr>
              <a:t> </a:t>
            </a:r>
            <a:r>
              <a:rPr sz="1100" dirty="0">
                <a:latin typeface="Century Gothic"/>
                <a:cs typeface="Century Gothic"/>
              </a:rPr>
              <a:t>of</a:t>
            </a:r>
            <a:r>
              <a:rPr sz="1100" spc="-20" dirty="0">
                <a:latin typeface="Century Gothic"/>
                <a:cs typeface="Century Gothic"/>
              </a:rPr>
              <a:t> </a:t>
            </a:r>
            <a:r>
              <a:rPr sz="1100" dirty="0">
                <a:latin typeface="Century Gothic"/>
                <a:cs typeface="Century Gothic"/>
              </a:rPr>
              <a:t>designer</a:t>
            </a:r>
            <a:r>
              <a:rPr sz="1100" spc="-55" dirty="0">
                <a:latin typeface="Century Gothic"/>
                <a:cs typeface="Century Gothic"/>
              </a:rPr>
              <a:t> </a:t>
            </a:r>
            <a:r>
              <a:rPr sz="1100" dirty="0">
                <a:latin typeface="Century Gothic"/>
                <a:cs typeface="Century Gothic"/>
              </a:rPr>
              <a:t>frames</a:t>
            </a:r>
            <a:r>
              <a:rPr sz="1100" spc="-40" dirty="0">
                <a:latin typeface="Century Gothic"/>
                <a:cs typeface="Century Gothic"/>
              </a:rPr>
              <a:t> </a:t>
            </a:r>
            <a:r>
              <a:rPr sz="1100" spc="-10" dirty="0">
                <a:latin typeface="Century Gothic"/>
                <a:cs typeface="Century Gothic"/>
              </a:rPr>
              <a:t>sold, </a:t>
            </a:r>
            <a:r>
              <a:rPr sz="1100" dirty="0">
                <a:latin typeface="Century Gothic"/>
                <a:cs typeface="Century Gothic"/>
              </a:rPr>
              <a:t>and</a:t>
            </a:r>
            <a:r>
              <a:rPr sz="1100" spc="-35" dirty="0">
                <a:latin typeface="Century Gothic"/>
                <a:cs typeface="Century Gothic"/>
              </a:rPr>
              <a:t> </a:t>
            </a:r>
            <a:r>
              <a:rPr sz="1100" dirty="0">
                <a:latin typeface="Century Gothic"/>
                <a:cs typeface="Century Gothic"/>
              </a:rPr>
              <a:t>more.</a:t>
            </a:r>
            <a:r>
              <a:rPr sz="1100" spc="-25" dirty="0">
                <a:latin typeface="Century Gothic"/>
                <a:cs typeface="Century Gothic"/>
              </a:rPr>
              <a:t> </a:t>
            </a:r>
            <a:r>
              <a:rPr sz="1100" dirty="0">
                <a:latin typeface="Century Gothic"/>
                <a:cs typeface="Century Gothic"/>
              </a:rPr>
              <a:t>You</a:t>
            </a:r>
            <a:r>
              <a:rPr sz="1100" spc="-35" dirty="0">
                <a:latin typeface="Century Gothic"/>
                <a:cs typeface="Century Gothic"/>
              </a:rPr>
              <a:t> </a:t>
            </a:r>
            <a:r>
              <a:rPr sz="1100" dirty="0">
                <a:latin typeface="Century Gothic"/>
                <a:cs typeface="Century Gothic"/>
              </a:rPr>
              <a:t>can</a:t>
            </a:r>
            <a:r>
              <a:rPr sz="1100" spc="-30" dirty="0">
                <a:latin typeface="Century Gothic"/>
                <a:cs typeface="Century Gothic"/>
              </a:rPr>
              <a:t> </a:t>
            </a:r>
            <a:r>
              <a:rPr sz="1100" dirty="0">
                <a:latin typeface="Century Gothic"/>
                <a:cs typeface="Century Gothic"/>
              </a:rPr>
              <a:t>even</a:t>
            </a:r>
            <a:r>
              <a:rPr sz="1100" spc="-35" dirty="0">
                <a:latin typeface="Century Gothic"/>
                <a:cs typeface="Century Gothic"/>
              </a:rPr>
              <a:t> </a:t>
            </a:r>
            <a:r>
              <a:rPr sz="1100" dirty="0">
                <a:latin typeface="Century Gothic"/>
                <a:cs typeface="Century Gothic"/>
              </a:rPr>
              <a:t>make</a:t>
            </a:r>
            <a:r>
              <a:rPr sz="1100" spc="-30" dirty="0">
                <a:latin typeface="Century Gothic"/>
                <a:cs typeface="Century Gothic"/>
              </a:rPr>
              <a:t> </a:t>
            </a:r>
            <a:r>
              <a:rPr sz="1100" dirty="0">
                <a:latin typeface="Century Gothic"/>
                <a:cs typeface="Century Gothic"/>
              </a:rPr>
              <a:t>an</a:t>
            </a:r>
            <a:r>
              <a:rPr sz="1100" spc="-30" dirty="0">
                <a:latin typeface="Century Gothic"/>
                <a:cs typeface="Century Gothic"/>
              </a:rPr>
              <a:t> </a:t>
            </a:r>
            <a:r>
              <a:rPr sz="1100" dirty="0">
                <a:latin typeface="Century Gothic"/>
                <a:cs typeface="Century Gothic"/>
              </a:rPr>
              <a:t>appointment</a:t>
            </a:r>
            <a:r>
              <a:rPr sz="1100" spc="-25" dirty="0">
                <a:latin typeface="Century Gothic"/>
                <a:cs typeface="Century Gothic"/>
              </a:rPr>
              <a:t> </a:t>
            </a:r>
            <a:r>
              <a:rPr sz="1100" dirty="0">
                <a:latin typeface="Century Gothic"/>
                <a:cs typeface="Century Gothic"/>
              </a:rPr>
              <a:t>online</a:t>
            </a:r>
            <a:r>
              <a:rPr sz="1100" spc="-20" dirty="0">
                <a:latin typeface="Century Gothic"/>
                <a:cs typeface="Century Gothic"/>
              </a:rPr>
              <a:t> with </a:t>
            </a:r>
            <a:r>
              <a:rPr sz="1100" dirty="0">
                <a:latin typeface="Century Gothic"/>
                <a:cs typeface="Century Gothic"/>
              </a:rPr>
              <a:t>providers</a:t>
            </a:r>
            <a:r>
              <a:rPr sz="1100" spc="-60" dirty="0">
                <a:latin typeface="Century Gothic"/>
                <a:cs typeface="Century Gothic"/>
              </a:rPr>
              <a:t> </a:t>
            </a:r>
            <a:r>
              <a:rPr sz="1100" dirty="0">
                <a:latin typeface="Century Gothic"/>
                <a:cs typeface="Century Gothic"/>
              </a:rPr>
              <a:t>who</a:t>
            </a:r>
            <a:r>
              <a:rPr sz="1100" spc="-10" dirty="0">
                <a:latin typeface="Century Gothic"/>
                <a:cs typeface="Century Gothic"/>
              </a:rPr>
              <a:t> </a:t>
            </a:r>
            <a:r>
              <a:rPr sz="1100" dirty="0">
                <a:latin typeface="Century Gothic"/>
                <a:cs typeface="Century Gothic"/>
              </a:rPr>
              <a:t>offer</a:t>
            </a:r>
            <a:r>
              <a:rPr sz="1100" spc="-25" dirty="0">
                <a:latin typeface="Century Gothic"/>
                <a:cs typeface="Century Gothic"/>
              </a:rPr>
              <a:t> </a:t>
            </a:r>
            <a:r>
              <a:rPr sz="1100" dirty="0">
                <a:latin typeface="Century Gothic"/>
                <a:cs typeface="Century Gothic"/>
              </a:rPr>
              <a:t>this</a:t>
            </a:r>
            <a:r>
              <a:rPr sz="1100" spc="-15" dirty="0">
                <a:latin typeface="Century Gothic"/>
                <a:cs typeface="Century Gothic"/>
              </a:rPr>
              <a:t> </a:t>
            </a:r>
            <a:r>
              <a:rPr sz="1100" spc="-10" dirty="0">
                <a:latin typeface="Century Gothic"/>
                <a:cs typeface="Century Gothic"/>
              </a:rPr>
              <a:t>service.</a:t>
            </a:r>
            <a:endParaRPr sz="1100">
              <a:latin typeface="Century Gothic"/>
              <a:cs typeface="Century Gothic"/>
            </a:endParaRPr>
          </a:p>
          <a:p>
            <a:pPr marL="12700">
              <a:lnSpc>
                <a:spcPct val="100000"/>
              </a:lnSpc>
              <a:spcBef>
                <a:spcPts val="1320"/>
              </a:spcBef>
            </a:pPr>
            <a:r>
              <a:rPr sz="1100" b="1" dirty="0">
                <a:latin typeface="Century Gothic"/>
                <a:cs typeface="Century Gothic"/>
              </a:rPr>
              <a:t>Have</a:t>
            </a:r>
            <a:r>
              <a:rPr sz="1100" b="1" spc="-35" dirty="0">
                <a:latin typeface="Century Gothic"/>
                <a:cs typeface="Century Gothic"/>
              </a:rPr>
              <a:t> </a:t>
            </a:r>
            <a:r>
              <a:rPr sz="1100" b="1" spc="-10" dirty="0">
                <a:latin typeface="Century Gothic"/>
                <a:cs typeface="Century Gothic"/>
              </a:rPr>
              <a:t>Questions?</a:t>
            </a:r>
            <a:endParaRPr sz="1100">
              <a:latin typeface="Century Gothic"/>
              <a:cs typeface="Century Gothic"/>
            </a:endParaRPr>
          </a:p>
          <a:p>
            <a:pPr marL="12700">
              <a:lnSpc>
                <a:spcPct val="100000"/>
              </a:lnSpc>
              <a:spcBef>
                <a:spcPts val="1320"/>
              </a:spcBef>
            </a:pPr>
            <a:r>
              <a:rPr sz="1100" dirty="0">
                <a:latin typeface="Century Gothic"/>
                <a:cs typeface="Century Gothic"/>
              </a:rPr>
              <a:t>Visit </a:t>
            </a:r>
            <a:r>
              <a:rPr sz="1100" u="sng" spc="-10" dirty="0">
                <a:solidFill>
                  <a:srgbClr val="0000FF"/>
                </a:solidFill>
                <a:uFill>
                  <a:solidFill>
                    <a:srgbClr val="0000FF"/>
                  </a:solidFill>
                </a:uFill>
                <a:latin typeface="Century Gothic"/>
                <a:cs typeface="Century Gothic"/>
                <a:hlinkClick r:id="rId3"/>
              </a:rPr>
              <a:t>www.myCigna.com</a:t>
            </a:r>
            <a:r>
              <a:rPr sz="1100" u="none" spc="-10" dirty="0">
                <a:solidFill>
                  <a:srgbClr val="0000FF"/>
                </a:solidFill>
                <a:latin typeface="Century Gothic"/>
                <a:cs typeface="Century Gothic"/>
              </a:rPr>
              <a:t> </a:t>
            </a:r>
            <a:r>
              <a:rPr sz="1100" u="none" dirty="0">
                <a:latin typeface="Century Gothic"/>
                <a:cs typeface="Century Gothic"/>
              </a:rPr>
              <a:t>to</a:t>
            </a:r>
            <a:r>
              <a:rPr sz="1100" u="none" spc="-10" dirty="0">
                <a:latin typeface="Century Gothic"/>
                <a:cs typeface="Century Gothic"/>
              </a:rPr>
              <a:t> </a:t>
            </a:r>
            <a:r>
              <a:rPr sz="1100" u="none" dirty="0">
                <a:latin typeface="Century Gothic"/>
                <a:cs typeface="Century Gothic"/>
              </a:rPr>
              <a:t>review</a:t>
            </a:r>
            <a:r>
              <a:rPr sz="1100" u="none" spc="-45" dirty="0">
                <a:latin typeface="Century Gothic"/>
                <a:cs typeface="Century Gothic"/>
              </a:rPr>
              <a:t> </a:t>
            </a:r>
            <a:r>
              <a:rPr sz="1100" u="none" dirty="0">
                <a:latin typeface="Century Gothic"/>
                <a:cs typeface="Century Gothic"/>
              </a:rPr>
              <a:t>your</a:t>
            </a:r>
            <a:r>
              <a:rPr sz="1100" u="none" spc="-20" dirty="0">
                <a:latin typeface="Century Gothic"/>
                <a:cs typeface="Century Gothic"/>
              </a:rPr>
              <a:t> </a:t>
            </a:r>
            <a:r>
              <a:rPr sz="1100" u="none" dirty="0">
                <a:latin typeface="Century Gothic"/>
                <a:cs typeface="Century Gothic"/>
              </a:rPr>
              <a:t>plan</a:t>
            </a:r>
            <a:r>
              <a:rPr sz="1100" u="none" spc="-20" dirty="0">
                <a:latin typeface="Century Gothic"/>
                <a:cs typeface="Century Gothic"/>
              </a:rPr>
              <a:t> </a:t>
            </a:r>
            <a:r>
              <a:rPr sz="1100" u="none" dirty="0">
                <a:latin typeface="Century Gothic"/>
                <a:cs typeface="Century Gothic"/>
              </a:rPr>
              <a:t>information</a:t>
            </a:r>
            <a:r>
              <a:rPr sz="1100" u="none" spc="-10" dirty="0">
                <a:latin typeface="Century Gothic"/>
                <a:cs typeface="Century Gothic"/>
              </a:rPr>
              <a:t> </a:t>
            </a:r>
            <a:r>
              <a:rPr sz="1100" u="none" dirty="0">
                <a:latin typeface="Century Gothic"/>
                <a:cs typeface="Century Gothic"/>
              </a:rPr>
              <a:t>or</a:t>
            </a:r>
            <a:r>
              <a:rPr sz="1100" u="none" spc="-20" dirty="0">
                <a:latin typeface="Century Gothic"/>
                <a:cs typeface="Century Gothic"/>
              </a:rPr>
              <a:t> call</a:t>
            </a:r>
            <a:endParaRPr sz="1100">
              <a:latin typeface="Century Gothic"/>
              <a:cs typeface="Century Gothic"/>
            </a:endParaRPr>
          </a:p>
          <a:p>
            <a:pPr marL="12700">
              <a:lnSpc>
                <a:spcPct val="100000"/>
              </a:lnSpc>
            </a:pPr>
            <a:r>
              <a:rPr sz="1100" b="1" dirty="0">
                <a:latin typeface="Century Gothic"/>
                <a:cs typeface="Century Gothic"/>
              </a:rPr>
              <a:t>1-</a:t>
            </a:r>
            <a:r>
              <a:rPr sz="1100" b="1" spc="-10" dirty="0">
                <a:latin typeface="Century Gothic"/>
                <a:cs typeface="Century Gothic"/>
              </a:rPr>
              <a:t>888-353-2653</a:t>
            </a:r>
            <a:r>
              <a:rPr sz="1100" b="1" spc="-55" dirty="0">
                <a:latin typeface="Century Gothic"/>
                <a:cs typeface="Century Gothic"/>
              </a:rPr>
              <a:t> </a:t>
            </a:r>
            <a:r>
              <a:rPr sz="1100" dirty="0">
                <a:latin typeface="Century Gothic"/>
                <a:cs typeface="Century Gothic"/>
              </a:rPr>
              <a:t>if</a:t>
            </a:r>
            <a:r>
              <a:rPr sz="1100" spc="-10" dirty="0">
                <a:latin typeface="Century Gothic"/>
                <a:cs typeface="Century Gothic"/>
              </a:rPr>
              <a:t> </a:t>
            </a:r>
            <a:r>
              <a:rPr sz="1100" dirty="0">
                <a:latin typeface="Century Gothic"/>
                <a:cs typeface="Century Gothic"/>
              </a:rPr>
              <a:t>you</a:t>
            </a:r>
            <a:r>
              <a:rPr sz="1100" spc="-10" dirty="0">
                <a:latin typeface="Century Gothic"/>
                <a:cs typeface="Century Gothic"/>
              </a:rPr>
              <a:t> </a:t>
            </a:r>
            <a:r>
              <a:rPr sz="1100" dirty="0">
                <a:latin typeface="Century Gothic"/>
                <a:cs typeface="Century Gothic"/>
              </a:rPr>
              <a:t>need</a:t>
            </a:r>
            <a:r>
              <a:rPr sz="1100" spc="-30" dirty="0">
                <a:latin typeface="Century Gothic"/>
                <a:cs typeface="Century Gothic"/>
              </a:rPr>
              <a:t> </a:t>
            </a:r>
            <a:r>
              <a:rPr sz="1100" dirty="0">
                <a:latin typeface="Century Gothic"/>
                <a:cs typeface="Century Gothic"/>
              </a:rPr>
              <a:t>help</a:t>
            </a:r>
            <a:r>
              <a:rPr sz="1100" spc="-15" dirty="0">
                <a:latin typeface="Century Gothic"/>
                <a:cs typeface="Century Gothic"/>
              </a:rPr>
              <a:t> </a:t>
            </a:r>
            <a:r>
              <a:rPr sz="1100" dirty="0">
                <a:latin typeface="Century Gothic"/>
                <a:cs typeface="Century Gothic"/>
              </a:rPr>
              <a:t>to search</a:t>
            </a:r>
            <a:r>
              <a:rPr sz="1100" spc="-30" dirty="0">
                <a:latin typeface="Century Gothic"/>
                <a:cs typeface="Century Gothic"/>
              </a:rPr>
              <a:t> </a:t>
            </a:r>
            <a:r>
              <a:rPr sz="1100" dirty="0">
                <a:latin typeface="Century Gothic"/>
                <a:cs typeface="Century Gothic"/>
              </a:rPr>
              <a:t>for</a:t>
            </a:r>
            <a:r>
              <a:rPr sz="1100" spc="-15" dirty="0">
                <a:latin typeface="Century Gothic"/>
                <a:cs typeface="Century Gothic"/>
              </a:rPr>
              <a:t> </a:t>
            </a:r>
            <a:r>
              <a:rPr sz="1100" dirty="0">
                <a:latin typeface="Century Gothic"/>
                <a:cs typeface="Century Gothic"/>
              </a:rPr>
              <a:t>a</a:t>
            </a:r>
            <a:r>
              <a:rPr sz="1100" spc="-5" dirty="0">
                <a:latin typeface="Century Gothic"/>
                <a:cs typeface="Century Gothic"/>
              </a:rPr>
              <a:t> </a:t>
            </a:r>
            <a:r>
              <a:rPr sz="1100" spc="-10" dirty="0">
                <a:latin typeface="Century Gothic"/>
                <a:cs typeface="Century Gothic"/>
              </a:rPr>
              <a:t>provider.</a:t>
            </a:r>
            <a:endParaRPr sz="1100">
              <a:latin typeface="Century Gothic"/>
              <a:cs typeface="Century Gothic"/>
            </a:endParaRPr>
          </a:p>
        </p:txBody>
      </p:sp>
      <p:grpSp>
        <p:nvGrpSpPr>
          <p:cNvPr id="9" name="object 9"/>
          <p:cNvGrpSpPr/>
          <p:nvPr/>
        </p:nvGrpSpPr>
        <p:grpSpPr>
          <a:xfrm>
            <a:off x="4829555" y="167639"/>
            <a:ext cx="2943225" cy="859790"/>
            <a:chOff x="4829555" y="167639"/>
            <a:chExt cx="2943225" cy="859790"/>
          </a:xfrm>
        </p:grpSpPr>
        <p:sp>
          <p:nvSpPr>
            <p:cNvPr id="10" name="object 10"/>
            <p:cNvSpPr/>
            <p:nvPr/>
          </p:nvSpPr>
          <p:spPr>
            <a:xfrm>
              <a:off x="4829555" y="527305"/>
              <a:ext cx="2943225" cy="104139"/>
            </a:xfrm>
            <a:custGeom>
              <a:avLst/>
              <a:gdLst/>
              <a:ahLst/>
              <a:cxnLst/>
              <a:rect l="l" t="t" r="r" b="b"/>
              <a:pathLst>
                <a:path w="2943225" h="104140">
                  <a:moveTo>
                    <a:pt x="2942844" y="0"/>
                  </a:moveTo>
                  <a:lnTo>
                    <a:pt x="0" y="0"/>
                  </a:lnTo>
                  <a:lnTo>
                    <a:pt x="0" y="103630"/>
                  </a:lnTo>
                  <a:lnTo>
                    <a:pt x="2942844" y="103630"/>
                  </a:lnTo>
                  <a:lnTo>
                    <a:pt x="2942844" y="0"/>
                  </a:lnTo>
                  <a:close/>
                </a:path>
              </a:pathLst>
            </a:custGeom>
            <a:solidFill>
              <a:srgbClr val="DF1622"/>
            </a:solidFill>
          </p:spPr>
          <p:txBody>
            <a:bodyPr wrap="square" lIns="0" tIns="0" rIns="0" bIns="0" rtlCol="0"/>
            <a:lstStyle/>
            <a:p>
              <a:endParaRPr/>
            </a:p>
          </p:txBody>
        </p:sp>
        <p:pic>
          <p:nvPicPr>
            <p:cNvPr id="11" name="object 11"/>
            <p:cNvPicPr/>
            <p:nvPr/>
          </p:nvPicPr>
          <p:blipFill>
            <a:blip r:embed="rId4" cstate="print"/>
            <a:stretch>
              <a:fillRect/>
            </a:stretch>
          </p:blipFill>
          <p:spPr>
            <a:xfrm>
              <a:off x="6780276" y="335279"/>
              <a:ext cx="794003" cy="487679"/>
            </a:xfrm>
            <a:prstGeom prst="rect">
              <a:avLst/>
            </a:prstGeom>
          </p:spPr>
        </p:pic>
        <p:pic>
          <p:nvPicPr>
            <p:cNvPr id="12" name="object 12"/>
            <p:cNvPicPr/>
            <p:nvPr/>
          </p:nvPicPr>
          <p:blipFill>
            <a:blip r:embed="rId5" cstate="print"/>
            <a:stretch>
              <a:fillRect/>
            </a:stretch>
          </p:blipFill>
          <p:spPr>
            <a:xfrm>
              <a:off x="6013703" y="167639"/>
              <a:ext cx="768096" cy="859535"/>
            </a:xfrm>
            <a:prstGeom prst="rect">
              <a:avLst/>
            </a:prstGeom>
          </p:spPr>
        </p:pic>
      </p:grpSp>
      <p:sp>
        <p:nvSpPr>
          <p:cNvPr id="13" name="object 13"/>
          <p:cNvSpPr txBox="1"/>
          <p:nvPr/>
        </p:nvSpPr>
        <p:spPr>
          <a:xfrm>
            <a:off x="528624" y="1079373"/>
            <a:ext cx="7004684" cy="528955"/>
          </a:xfrm>
          <a:prstGeom prst="rect">
            <a:avLst/>
          </a:prstGeom>
        </p:spPr>
        <p:txBody>
          <a:bodyPr vert="horz" wrap="square" lIns="0" tIns="12700" rIns="0" bIns="0" rtlCol="0">
            <a:spAutoFit/>
          </a:bodyPr>
          <a:lstStyle/>
          <a:p>
            <a:pPr algn="ctr">
              <a:lnSpc>
                <a:spcPct val="100000"/>
              </a:lnSpc>
              <a:spcBef>
                <a:spcPts val="100"/>
              </a:spcBef>
            </a:pPr>
            <a:r>
              <a:rPr sz="1100" dirty="0">
                <a:latin typeface="Century Gothic"/>
                <a:cs typeface="Century Gothic"/>
              </a:rPr>
              <a:t>All </a:t>
            </a:r>
            <a:r>
              <a:rPr sz="1100" spc="-10" dirty="0">
                <a:latin typeface="Century Gothic"/>
                <a:cs typeface="Century Gothic"/>
              </a:rPr>
              <a:t>Coca-</a:t>
            </a:r>
            <a:r>
              <a:rPr sz="1100" dirty="0">
                <a:latin typeface="Century Gothic"/>
                <a:cs typeface="Century Gothic"/>
              </a:rPr>
              <a:t>Cola</a:t>
            </a:r>
            <a:r>
              <a:rPr sz="1100" spc="-40" dirty="0">
                <a:latin typeface="Century Gothic"/>
                <a:cs typeface="Century Gothic"/>
              </a:rPr>
              <a:t> </a:t>
            </a:r>
            <a:r>
              <a:rPr sz="1100" dirty="0">
                <a:latin typeface="Century Gothic"/>
                <a:cs typeface="Century Gothic"/>
              </a:rPr>
              <a:t>employees</a:t>
            </a:r>
            <a:r>
              <a:rPr sz="1100" spc="-35" dirty="0">
                <a:latin typeface="Century Gothic"/>
                <a:cs typeface="Century Gothic"/>
              </a:rPr>
              <a:t> </a:t>
            </a:r>
            <a:r>
              <a:rPr sz="1100" dirty="0">
                <a:latin typeface="Century Gothic"/>
                <a:cs typeface="Century Gothic"/>
              </a:rPr>
              <a:t>who</a:t>
            </a:r>
            <a:r>
              <a:rPr sz="1100" spc="-10" dirty="0">
                <a:latin typeface="Century Gothic"/>
                <a:cs typeface="Century Gothic"/>
              </a:rPr>
              <a:t> </a:t>
            </a:r>
            <a:r>
              <a:rPr sz="1100" dirty="0">
                <a:latin typeface="Century Gothic"/>
                <a:cs typeface="Century Gothic"/>
              </a:rPr>
              <a:t>work</a:t>
            </a:r>
            <a:r>
              <a:rPr sz="1100" spc="-30" dirty="0">
                <a:latin typeface="Century Gothic"/>
                <a:cs typeface="Century Gothic"/>
              </a:rPr>
              <a:t> </a:t>
            </a:r>
            <a:r>
              <a:rPr sz="1100" dirty="0">
                <a:latin typeface="Century Gothic"/>
                <a:cs typeface="Century Gothic"/>
              </a:rPr>
              <a:t>at</a:t>
            </a:r>
            <a:r>
              <a:rPr sz="1100" spc="-15" dirty="0">
                <a:latin typeface="Century Gothic"/>
                <a:cs typeface="Century Gothic"/>
              </a:rPr>
              <a:t> </a:t>
            </a:r>
            <a:r>
              <a:rPr sz="1100" dirty="0">
                <a:latin typeface="Century Gothic"/>
                <a:cs typeface="Century Gothic"/>
              </a:rPr>
              <a:t>least</a:t>
            </a:r>
            <a:r>
              <a:rPr sz="1100" spc="-45" dirty="0">
                <a:latin typeface="Century Gothic"/>
                <a:cs typeface="Century Gothic"/>
              </a:rPr>
              <a:t> </a:t>
            </a:r>
            <a:r>
              <a:rPr sz="1100" dirty="0">
                <a:latin typeface="Century Gothic"/>
                <a:cs typeface="Century Gothic"/>
              </a:rPr>
              <a:t>30</a:t>
            </a:r>
            <a:r>
              <a:rPr sz="1100" spc="-15" dirty="0">
                <a:latin typeface="Century Gothic"/>
                <a:cs typeface="Century Gothic"/>
              </a:rPr>
              <a:t> </a:t>
            </a:r>
            <a:r>
              <a:rPr sz="1100" dirty="0">
                <a:latin typeface="Century Gothic"/>
                <a:cs typeface="Century Gothic"/>
              </a:rPr>
              <a:t>hours</a:t>
            </a:r>
            <a:r>
              <a:rPr sz="1100" spc="-20" dirty="0">
                <a:latin typeface="Century Gothic"/>
                <a:cs typeface="Century Gothic"/>
              </a:rPr>
              <a:t> </a:t>
            </a:r>
            <a:r>
              <a:rPr sz="1100" dirty="0">
                <a:latin typeface="Century Gothic"/>
                <a:cs typeface="Century Gothic"/>
              </a:rPr>
              <a:t>per</a:t>
            </a:r>
            <a:r>
              <a:rPr sz="1100" spc="-40" dirty="0">
                <a:latin typeface="Century Gothic"/>
                <a:cs typeface="Century Gothic"/>
              </a:rPr>
              <a:t> </a:t>
            </a:r>
            <a:r>
              <a:rPr sz="1100" dirty="0">
                <a:latin typeface="Century Gothic"/>
                <a:cs typeface="Century Gothic"/>
              </a:rPr>
              <a:t>week</a:t>
            </a:r>
            <a:r>
              <a:rPr sz="1100" spc="-40" dirty="0">
                <a:latin typeface="Century Gothic"/>
                <a:cs typeface="Century Gothic"/>
              </a:rPr>
              <a:t> </a:t>
            </a:r>
            <a:r>
              <a:rPr sz="1100" dirty="0">
                <a:latin typeface="Century Gothic"/>
                <a:cs typeface="Century Gothic"/>
              </a:rPr>
              <a:t>are</a:t>
            </a:r>
            <a:r>
              <a:rPr sz="1100" spc="-40" dirty="0">
                <a:latin typeface="Century Gothic"/>
                <a:cs typeface="Century Gothic"/>
              </a:rPr>
              <a:t> </a:t>
            </a:r>
            <a:r>
              <a:rPr sz="1100" dirty="0">
                <a:latin typeface="Century Gothic"/>
                <a:cs typeface="Century Gothic"/>
              </a:rPr>
              <a:t>offered</a:t>
            </a:r>
            <a:r>
              <a:rPr sz="1100" spc="-35" dirty="0">
                <a:latin typeface="Century Gothic"/>
                <a:cs typeface="Century Gothic"/>
              </a:rPr>
              <a:t> </a:t>
            </a:r>
            <a:r>
              <a:rPr sz="1100" dirty="0">
                <a:latin typeface="Century Gothic"/>
                <a:cs typeface="Century Gothic"/>
              </a:rPr>
              <a:t>a</a:t>
            </a:r>
            <a:r>
              <a:rPr sz="1100" spc="-15" dirty="0">
                <a:latin typeface="Century Gothic"/>
                <a:cs typeface="Century Gothic"/>
              </a:rPr>
              <a:t> </a:t>
            </a:r>
            <a:r>
              <a:rPr sz="1100" dirty="0">
                <a:latin typeface="Century Gothic"/>
                <a:cs typeface="Century Gothic"/>
              </a:rPr>
              <a:t>vision</a:t>
            </a:r>
            <a:r>
              <a:rPr sz="1100" spc="-45" dirty="0">
                <a:latin typeface="Century Gothic"/>
                <a:cs typeface="Century Gothic"/>
              </a:rPr>
              <a:t> </a:t>
            </a:r>
            <a:r>
              <a:rPr sz="1100" dirty="0">
                <a:latin typeface="Century Gothic"/>
                <a:cs typeface="Century Gothic"/>
              </a:rPr>
              <a:t>plan</a:t>
            </a:r>
            <a:r>
              <a:rPr sz="1100" spc="-25" dirty="0">
                <a:latin typeface="Century Gothic"/>
                <a:cs typeface="Century Gothic"/>
              </a:rPr>
              <a:t> </a:t>
            </a:r>
            <a:r>
              <a:rPr sz="1100" dirty="0">
                <a:latin typeface="Century Gothic"/>
                <a:cs typeface="Century Gothic"/>
              </a:rPr>
              <a:t>through</a:t>
            </a:r>
            <a:r>
              <a:rPr sz="1100" spc="-30" dirty="0">
                <a:latin typeface="Century Gothic"/>
                <a:cs typeface="Century Gothic"/>
              </a:rPr>
              <a:t> </a:t>
            </a:r>
            <a:r>
              <a:rPr sz="1100" spc="-10" dirty="0">
                <a:latin typeface="Century Gothic"/>
                <a:cs typeface="Century Gothic"/>
              </a:rPr>
              <a:t>Cigna.</a:t>
            </a:r>
            <a:endParaRPr sz="1100">
              <a:latin typeface="Century Gothic"/>
              <a:cs typeface="Century Gothic"/>
            </a:endParaRPr>
          </a:p>
          <a:p>
            <a:pPr marL="192405" marR="184785" algn="ctr">
              <a:lnSpc>
                <a:spcPct val="100000"/>
              </a:lnSpc>
            </a:pPr>
            <a:r>
              <a:rPr sz="1100" dirty="0">
                <a:latin typeface="Century Gothic"/>
                <a:cs typeface="Century Gothic"/>
              </a:rPr>
              <a:t>When</a:t>
            </a:r>
            <a:r>
              <a:rPr sz="1100" spc="-25" dirty="0">
                <a:latin typeface="Century Gothic"/>
                <a:cs typeface="Century Gothic"/>
              </a:rPr>
              <a:t> </a:t>
            </a:r>
            <a:r>
              <a:rPr sz="1100" dirty="0">
                <a:latin typeface="Century Gothic"/>
                <a:cs typeface="Century Gothic"/>
              </a:rPr>
              <a:t>you</a:t>
            </a:r>
            <a:r>
              <a:rPr sz="1100" spc="-20" dirty="0">
                <a:latin typeface="Century Gothic"/>
                <a:cs typeface="Century Gothic"/>
              </a:rPr>
              <a:t> </a:t>
            </a:r>
            <a:r>
              <a:rPr sz="1100" dirty="0">
                <a:latin typeface="Century Gothic"/>
                <a:cs typeface="Century Gothic"/>
              </a:rPr>
              <a:t>are</a:t>
            </a:r>
            <a:r>
              <a:rPr sz="1100" spc="-40" dirty="0">
                <a:latin typeface="Century Gothic"/>
                <a:cs typeface="Century Gothic"/>
              </a:rPr>
              <a:t> </a:t>
            </a:r>
            <a:r>
              <a:rPr sz="1100" dirty="0">
                <a:latin typeface="Century Gothic"/>
                <a:cs typeface="Century Gothic"/>
              </a:rPr>
              <a:t>enrolled</a:t>
            </a:r>
            <a:r>
              <a:rPr sz="1100" spc="-50" dirty="0">
                <a:latin typeface="Century Gothic"/>
                <a:cs typeface="Century Gothic"/>
              </a:rPr>
              <a:t> </a:t>
            </a:r>
            <a:r>
              <a:rPr sz="1100" dirty="0">
                <a:latin typeface="Century Gothic"/>
                <a:cs typeface="Century Gothic"/>
              </a:rPr>
              <a:t>in</a:t>
            </a:r>
            <a:r>
              <a:rPr sz="1100" spc="-20" dirty="0">
                <a:latin typeface="Century Gothic"/>
                <a:cs typeface="Century Gothic"/>
              </a:rPr>
              <a:t> </a:t>
            </a:r>
            <a:r>
              <a:rPr sz="1100" dirty="0">
                <a:latin typeface="Century Gothic"/>
                <a:cs typeface="Century Gothic"/>
              </a:rPr>
              <a:t>on</a:t>
            </a:r>
            <a:r>
              <a:rPr sz="1100" spc="-10" dirty="0">
                <a:latin typeface="Century Gothic"/>
                <a:cs typeface="Century Gothic"/>
              </a:rPr>
              <a:t> </a:t>
            </a:r>
            <a:r>
              <a:rPr sz="1100" dirty="0">
                <a:latin typeface="Century Gothic"/>
                <a:cs typeface="Century Gothic"/>
              </a:rPr>
              <a:t>the</a:t>
            </a:r>
            <a:r>
              <a:rPr sz="1100" spc="-15" dirty="0">
                <a:latin typeface="Century Gothic"/>
                <a:cs typeface="Century Gothic"/>
              </a:rPr>
              <a:t> </a:t>
            </a:r>
            <a:r>
              <a:rPr sz="1100" dirty="0">
                <a:latin typeface="Century Gothic"/>
                <a:cs typeface="Century Gothic"/>
              </a:rPr>
              <a:t>medical</a:t>
            </a:r>
            <a:r>
              <a:rPr sz="1100" spc="-35" dirty="0">
                <a:latin typeface="Century Gothic"/>
                <a:cs typeface="Century Gothic"/>
              </a:rPr>
              <a:t> </a:t>
            </a:r>
            <a:r>
              <a:rPr sz="1100" dirty="0">
                <a:latin typeface="Century Gothic"/>
                <a:cs typeface="Century Gothic"/>
              </a:rPr>
              <a:t>plans,</a:t>
            </a:r>
            <a:r>
              <a:rPr sz="1100" spc="-45" dirty="0">
                <a:latin typeface="Century Gothic"/>
                <a:cs typeface="Century Gothic"/>
              </a:rPr>
              <a:t> </a:t>
            </a:r>
            <a:r>
              <a:rPr sz="1100" dirty="0">
                <a:latin typeface="Century Gothic"/>
                <a:cs typeface="Century Gothic"/>
              </a:rPr>
              <a:t>you</a:t>
            </a:r>
            <a:r>
              <a:rPr sz="1100" spc="-25" dirty="0">
                <a:latin typeface="Century Gothic"/>
                <a:cs typeface="Century Gothic"/>
              </a:rPr>
              <a:t> </a:t>
            </a:r>
            <a:r>
              <a:rPr sz="1100" dirty="0">
                <a:latin typeface="Century Gothic"/>
                <a:cs typeface="Century Gothic"/>
              </a:rPr>
              <a:t>are</a:t>
            </a:r>
            <a:r>
              <a:rPr sz="1100" spc="-40" dirty="0">
                <a:latin typeface="Century Gothic"/>
                <a:cs typeface="Century Gothic"/>
              </a:rPr>
              <a:t> </a:t>
            </a:r>
            <a:r>
              <a:rPr sz="1100" dirty="0">
                <a:latin typeface="Century Gothic"/>
                <a:cs typeface="Century Gothic"/>
              </a:rPr>
              <a:t>automatically</a:t>
            </a:r>
            <a:r>
              <a:rPr sz="1100" spc="-55" dirty="0">
                <a:latin typeface="Century Gothic"/>
                <a:cs typeface="Century Gothic"/>
              </a:rPr>
              <a:t> </a:t>
            </a:r>
            <a:r>
              <a:rPr sz="1100" dirty="0">
                <a:latin typeface="Century Gothic"/>
                <a:cs typeface="Century Gothic"/>
              </a:rPr>
              <a:t>enrolled</a:t>
            </a:r>
            <a:r>
              <a:rPr sz="1100" spc="-40" dirty="0">
                <a:latin typeface="Century Gothic"/>
                <a:cs typeface="Century Gothic"/>
              </a:rPr>
              <a:t> </a:t>
            </a:r>
            <a:r>
              <a:rPr sz="1100" dirty="0">
                <a:latin typeface="Century Gothic"/>
                <a:cs typeface="Century Gothic"/>
              </a:rPr>
              <a:t>in</a:t>
            </a:r>
            <a:r>
              <a:rPr sz="1100" spc="-20" dirty="0">
                <a:latin typeface="Century Gothic"/>
                <a:cs typeface="Century Gothic"/>
              </a:rPr>
              <a:t> </a:t>
            </a:r>
            <a:r>
              <a:rPr sz="1100" dirty="0">
                <a:latin typeface="Century Gothic"/>
                <a:cs typeface="Century Gothic"/>
              </a:rPr>
              <a:t>vision</a:t>
            </a:r>
            <a:r>
              <a:rPr sz="1100" spc="-45" dirty="0">
                <a:latin typeface="Century Gothic"/>
                <a:cs typeface="Century Gothic"/>
              </a:rPr>
              <a:t> </a:t>
            </a:r>
            <a:r>
              <a:rPr sz="1100" dirty="0">
                <a:latin typeface="Century Gothic"/>
                <a:cs typeface="Century Gothic"/>
              </a:rPr>
              <a:t>plan</a:t>
            </a:r>
            <a:r>
              <a:rPr sz="1100" spc="-30" dirty="0">
                <a:latin typeface="Century Gothic"/>
                <a:cs typeface="Century Gothic"/>
              </a:rPr>
              <a:t> </a:t>
            </a:r>
            <a:r>
              <a:rPr sz="1100" dirty="0">
                <a:latin typeface="Century Gothic"/>
                <a:cs typeface="Century Gothic"/>
              </a:rPr>
              <a:t>at</a:t>
            </a:r>
            <a:r>
              <a:rPr sz="1100" spc="-20" dirty="0">
                <a:latin typeface="Century Gothic"/>
                <a:cs typeface="Century Gothic"/>
              </a:rPr>
              <a:t> </a:t>
            </a:r>
            <a:r>
              <a:rPr sz="1100" spc="-35" dirty="0">
                <a:latin typeface="Century Gothic"/>
                <a:cs typeface="Century Gothic"/>
              </a:rPr>
              <a:t>no </a:t>
            </a:r>
            <a:r>
              <a:rPr sz="1100" dirty="0">
                <a:latin typeface="Century Gothic"/>
                <a:cs typeface="Century Gothic"/>
              </a:rPr>
              <a:t>additional</a:t>
            </a:r>
            <a:r>
              <a:rPr sz="1100" spc="-70" dirty="0">
                <a:latin typeface="Century Gothic"/>
                <a:cs typeface="Century Gothic"/>
              </a:rPr>
              <a:t> </a:t>
            </a:r>
            <a:r>
              <a:rPr sz="1100" spc="-10" dirty="0">
                <a:latin typeface="Century Gothic"/>
                <a:cs typeface="Century Gothic"/>
              </a:rPr>
              <a:t>cost.</a:t>
            </a:r>
            <a:endParaRPr sz="1100">
              <a:latin typeface="Century Gothic"/>
              <a:cs typeface="Century Gothic"/>
            </a:endParaRPr>
          </a:p>
        </p:txBody>
      </p:sp>
      <p:pic>
        <p:nvPicPr>
          <p:cNvPr id="14" name="object 14"/>
          <p:cNvPicPr/>
          <p:nvPr/>
        </p:nvPicPr>
        <p:blipFill>
          <a:blip r:embed="rId6" cstate="print"/>
          <a:stretch>
            <a:fillRect/>
          </a:stretch>
        </p:blipFill>
        <p:spPr>
          <a:xfrm>
            <a:off x="4800600" y="6592823"/>
            <a:ext cx="2773679" cy="2572512"/>
          </a:xfrm>
          <a:prstGeom prst="rect">
            <a:avLst/>
          </a:prstGeom>
        </p:spPr>
      </p:pic>
      <p:sp>
        <p:nvSpPr>
          <p:cNvPr id="15" name="object 15"/>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1</a:t>
            </a:r>
            <a:r>
              <a:rPr lang="en-US" spc="-25" dirty="0"/>
              <a:t>7</a:t>
            </a:r>
            <a:r>
              <a:rPr spc="500" dirty="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3" name="object 3"/>
          <p:cNvGrpSpPr/>
          <p:nvPr/>
        </p:nvGrpSpPr>
        <p:grpSpPr>
          <a:xfrm>
            <a:off x="3646932" y="9698735"/>
            <a:ext cx="4125595" cy="359410"/>
            <a:chOff x="3646932" y="9698735"/>
            <a:chExt cx="4125595" cy="359410"/>
          </a:xfrm>
        </p:grpSpPr>
        <p:sp>
          <p:nvSpPr>
            <p:cNvPr id="4" name="object 4"/>
            <p:cNvSpPr/>
            <p:nvPr/>
          </p:nvSpPr>
          <p:spPr>
            <a:xfrm>
              <a:off x="4124896" y="9855707"/>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6" name="object 6"/>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sp>
        <p:nvSpPr>
          <p:cNvPr id="7" name="object 7"/>
          <p:cNvSpPr txBox="1"/>
          <p:nvPr/>
        </p:nvSpPr>
        <p:spPr>
          <a:xfrm>
            <a:off x="293319" y="209803"/>
            <a:ext cx="3420110"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Flexible</a:t>
            </a:r>
            <a:r>
              <a:rPr sz="2000" spc="-80" dirty="0">
                <a:latin typeface="Century Gothic"/>
                <a:cs typeface="Century Gothic"/>
              </a:rPr>
              <a:t> </a:t>
            </a:r>
            <a:r>
              <a:rPr sz="2000" dirty="0">
                <a:latin typeface="Century Gothic"/>
                <a:cs typeface="Century Gothic"/>
              </a:rPr>
              <a:t>Spending</a:t>
            </a:r>
            <a:r>
              <a:rPr sz="2000" spc="-50" dirty="0">
                <a:latin typeface="Century Gothic"/>
                <a:cs typeface="Century Gothic"/>
              </a:rPr>
              <a:t> </a:t>
            </a:r>
            <a:r>
              <a:rPr sz="2000" spc="-10" dirty="0">
                <a:latin typeface="Century Gothic"/>
                <a:cs typeface="Century Gothic"/>
              </a:rPr>
              <a:t>Accounts</a:t>
            </a:r>
            <a:endParaRPr sz="2000">
              <a:latin typeface="Century Gothic"/>
              <a:cs typeface="Century Gothic"/>
            </a:endParaRPr>
          </a:p>
        </p:txBody>
      </p:sp>
      <p:pic>
        <p:nvPicPr>
          <p:cNvPr id="8" name="object 8"/>
          <p:cNvPicPr/>
          <p:nvPr/>
        </p:nvPicPr>
        <p:blipFill>
          <a:blip r:embed="rId2" cstate="print"/>
          <a:stretch>
            <a:fillRect/>
          </a:stretch>
        </p:blipFill>
        <p:spPr>
          <a:xfrm>
            <a:off x="0" y="827532"/>
            <a:ext cx="7772400" cy="2426207"/>
          </a:xfrm>
          <a:prstGeom prst="rect">
            <a:avLst/>
          </a:prstGeom>
        </p:spPr>
      </p:pic>
      <p:pic>
        <p:nvPicPr>
          <p:cNvPr id="9" name="object 9"/>
          <p:cNvPicPr/>
          <p:nvPr/>
        </p:nvPicPr>
        <p:blipFill>
          <a:blip r:embed="rId3" cstate="print"/>
          <a:stretch>
            <a:fillRect/>
          </a:stretch>
        </p:blipFill>
        <p:spPr>
          <a:xfrm>
            <a:off x="4123944" y="7298435"/>
            <a:ext cx="3478531" cy="2422399"/>
          </a:xfrm>
          <a:prstGeom prst="rect">
            <a:avLst/>
          </a:prstGeom>
        </p:spPr>
      </p:pic>
      <p:grpSp>
        <p:nvGrpSpPr>
          <p:cNvPr id="10" name="object 10"/>
          <p:cNvGrpSpPr/>
          <p:nvPr/>
        </p:nvGrpSpPr>
        <p:grpSpPr>
          <a:xfrm>
            <a:off x="4829555" y="355091"/>
            <a:ext cx="2943225" cy="342900"/>
            <a:chOff x="4829555" y="355091"/>
            <a:chExt cx="2943225" cy="342900"/>
          </a:xfrm>
        </p:grpSpPr>
        <p:sp>
          <p:nvSpPr>
            <p:cNvPr id="11" name="object 11"/>
            <p:cNvSpPr/>
            <p:nvPr/>
          </p:nvSpPr>
          <p:spPr>
            <a:xfrm>
              <a:off x="4829555" y="527303"/>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pic>
          <p:nvPicPr>
            <p:cNvPr id="12" name="object 12"/>
            <p:cNvPicPr/>
            <p:nvPr/>
          </p:nvPicPr>
          <p:blipFill>
            <a:blip r:embed="rId4" cstate="print"/>
            <a:stretch>
              <a:fillRect/>
            </a:stretch>
          </p:blipFill>
          <p:spPr>
            <a:xfrm>
              <a:off x="6400800" y="355091"/>
              <a:ext cx="1123188" cy="342900"/>
            </a:xfrm>
            <a:prstGeom prst="rect">
              <a:avLst/>
            </a:prstGeom>
          </p:spPr>
        </p:pic>
      </p:grpSp>
      <p:sp>
        <p:nvSpPr>
          <p:cNvPr id="13" name="object 13"/>
          <p:cNvSpPr txBox="1"/>
          <p:nvPr/>
        </p:nvSpPr>
        <p:spPr>
          <a:xfrm>
            <a:off x="251866" y="3309873"/>
            <a:ext cx="3781425" cy="1367790"/>
          </a:xfrm>
          <a:prstGeom prst="rect">
            <a:avLst/>
          </a:prstGeom>
        </p:spPr>
        <p:txBody>
          <a:bodyPr vert="horz" wrap="square" lIns="0" tIns="12700" rIns="0" bIns="0" rtlCol="0">
            <a:spAutoFit/>
          </a:bodyPr>
          <a:lstStyle/>
          <a:p>
            <a:pPr marL="12700" marR="5080">
              <a:lnSpc>
                <a:spcPct val="100000"/>
              </a:lnSpc>
              <a:spcBef>
                <a:spcPts val="100"/>
              </a:spcBef>
            </a:pPr>
            <a:r>
              <a:rPr sz="1100" spc="-10" dirty="0">
                <a:solidFill>
                  <a:srgbClr val="221F1F"/>
                </a:solidFill>
                <a:latin typeface="Century Gothic"/>
                <a:cs typeface="Century Gothic"/>
              </a:rPr>
              <a:t>Coca-</a:t>
            </a:r>
            <a:r>
              <a:rPr sz="1100" dirty="0">
                <a:solidFill>
                  <a:srgbClr val="221F1F"/>
                </a:solidFill>
                <a:latin typeface="Century Gothic"/>
                <a:cs typeface="Century Gothic"/>
              </a:rPr>
              <a:t>Cola</a:t>
            </a:r>
            <a:r>
              <a:rPr sz="1100" spc="-25" dirty="0">
                <a:solidFill>
                  <a:srgbClr val="221F1F"/>
                </a:solidFill>
                <a:latin typeface="Century Gothic"/>
                <a:cs typeface="Century Gothic"/>
              </a:rPr>
              <a:t> </a:t>
            </a:r>
            <a:r>
              <a:rPr sz="1100" dirty="0">
                <a:solidFill>
                  <a:srgbClr val="221F1F"/>
                </a:solidFill>
                <a:latin typeface="Century Gothic"/>
                <a:cs typeface="Century Gothic"/>
              </a:rPr>
              <a:t>offers</a:t>
            </a:r>
            <a:r>
              <a:rPr sz="1100" spc="-10" dirty="0">
                <a:solidFill>
                  <a:srgbClr val="221F1F"/>
                </a:solidFill>
                <a:latin typeface="Century Gothic"/>
                <a:cs typeface="Century Gothic"/>
              </a:rPr>
              <a:t> </a:t>
            </a:r>
            <a:r>
              <a:rPr sz="1100" dirty="0">
                <a:solidFill>
                  <a:srgbClr val="221F1F"/>
                </a:solidFill>
                <a:latin typeface="Century Gothic"/>
                <a:cs typeface="Century Gothic"/>
              </a:rPr>
              <a:t>you</a:t>
            </a:r>
            <a:r>
              <a:rPr sz="1100" spc="-10" dirty="0">
                <a:solidFill>
                  <a:srgbClr val="221F1F"/>
                </a:solidFill>
                <a:latin typeface="Century Gothic"/>
                <a:cs typeface="Century Gothic"/>
              </a:rPr>
              <a:t> </a:t>
            </a:r>
            <a:r>
              <a:rPr sz="1100" dirty="0">
                <a:solidFill>
                  <a:srgbClr val="221F1F"/>
                </a:solidFill>
                <a:latin typeface="Century Gothic"/>
                <a:cs typeface="Century Gothic"/>
              </a:rPr>
              <a:t>the</a:t>
            </a:r>
            <a:r>
              <a:rPr sz="1100" spc="5" dirty="0">
                <a:solidFill>
                  <a:srgbClr val="221F1F"/>
                </a:solidFill>
                <a:latin typeface="Century Gothic"/>
                <a:cs typeface="Century Gothic"/>
              </a:rPr>
              <a:t> </a:t>
            </a:r>
            <a:r>
              <a:rPr sz="1100" dirty="0">
                <a:solidFill>
                  <a:srgbClr val="221F1F"/>
                </a:solidFill>
                <a:latin typeface="Century Gothic"/>
                <a:cs typeface="Century Gothic"/>
              </a:rPr>
              <a:t>choice</a:t>
            </a:r>
            <a:r>
              <a:rPr sz="1100" spc="-10" dirty="0">
                <a:solidFill>
                  <a:srgbClr val="221F1F"/>
                </a:solidFill>
                <a:latin typeface="Century Gothic"/>
                <a:cs typeface="Century Gothic"/>
              </a:rPr>
              <a:t> </a:t>
            </a:r>
            <a:r>
              <a:rPr sz="1100" dirty="0">
                <a:solidFill>
                  <a:srgbClr val="221F1F"/>
                </a:solidFill>
                <a:latin typeface="Century Gothic"/>
                <a:cs typeface="Century Gothic"/>
              </a:rPr>
              <a:t>of </a:t>
            </a:r>
            <a:r>
              <a:rPr sz="1100" spc="-10" dirty="0">
                <a:solidFill>
                  <a:srgbClr val="221F1F"/>
                </a:solidFill>
                <a:latin typeface="Century Gothic"/>
                <a:cs typeface="Century Gothic"/>
              </a:rPr>
              <a:t>participating</a:t>
            </a:r>
            <a:r>
              <a:rPr sz="1100" spc="-50" dirty="0">
                <a:solidFill>
                  <a:srgbClr val="221F1F"/>
                </a:solidFill>
                <a:latin typeface="Century Gothic"/>
                <a:cs typeface="Century Gothic"/>
              </a:rPr>
              <a:t> </a:t>
            </a:r>
            <a:r>
              <a:rPr sz="1100" dirty="0">
                <a:solidFill>
                  <a:srgbClr val="221F1F"/>
                </a:solidFill>
                <a:latin typeface="Century Gothic"/>
                <a:cs typeface="Century Gothic"/>
              </a:rPr>
              <a:t>in </a:t>
            </a:r>
            <a:r>
              <a:rPr sz="1100" spc="-50" dirty="0">
                <a:solidFill>
                  <a:srgbClr val="221F1F"/>
                </a:solidFill>
                <a:latin typeface="Century Gothic"/>
                <a:cs typeface="Century Gothic"/>
              </a:rPr>
              <a:t>a </a:t>
            </a:r>
            <a:r>
              <a:rPr sz="1100" dirty="0">
                <a:solidFill>
                  <a:srgbClr val="221F1F"/>
                </a:solidFill>
                <a:latin typeface="Century Gothic"/>
                <a:cs typeface="Century Gothic"/>
              </a:rPr>
              <a:t>Health</a:t>
            </a:r>
            <a:r>
              <a:rPr sz="1100" spc="-40" dirty="0">
                <a:solidFill>
                  <a:srgbClr val="221F1F"/>
                </a:solidFill>
                <a:latin typeface="Century Gothic"/>
                <a:cs typeface="Century Gothic"/>
              </a:rPr>
              <a:t> </a:t>
            </a:r>
            <a:r>
              <a:rPr sz="1100" dirty="0">
                <a:solidFill>
                  <a:srgbClr val="221F1F"/>
                </a:solidFill>
                <a:latin typeface="Century Gothic"/>
                <a:cs typeface="Century Gothic"/>
              </a:rPr>
              <a:t>Care</a:t>
            </a:r>
            <a:r>
              <a:rPr sz="1100" spc="-45" dirty="0">
                <a:solidFill>
                  <a:srgbClr val="221F1F"/>
                </a:solidFill>
                <a:latin typeface="Century Gothic"/>
                <a:cs typeface="Century Gothic"/>
              </a:rPr>
              <a:t> </a:t>
            </a:r>
            <a:r>
              <a:rPr sz="1100" dirty="0">
                <a:solidFill>
                  <a:srgbClr val="221F1F"/>
                </a:solidFill>
                <a:latin typeface="Century Gothic"/>
                <a:cs typeface="Century Gothic"/>
              </a:rPr>
              <a:t>Flexible</a:t>
            </a:r>
            <a:r>
              <a:rPr sz="1100" spc="-50" dirty="0">
                <a:solidFill>
                  <a:srgbClr val="221F1F"/>
                </a:solidFill>
                <a:latin typeface="Century Gothic"/>
                <a:cs typeface="Century Gothic"/>
              </a:rPr>
              <a:t> </a:t>
            </a:r>
            <a:r>
              <a:rPr sz="1100" dirty="0">
                <a:solidFill>
                  <a:srgbClr val="221F1F"/>
                </a:solidFill>
                <a:latin typeface="Century Gothic"/>
                <a:cs typeface="Century Gothic"/>
              </a:rPr>
              <a:t>Spending</a:t>
            </a:r>
            <a:r>
              <a:rPr sz="1100" spc="-45" dirty="0">
                <a:solidFill>
                  <a:srgbClr val="221F1F"/>
                </a:solidFill>
                <a:latin typeface="Century Gothic"/>
                <a:cs typeface="Century Gothic"/>
              </a:rPr>
              <a:t> </a:t>
            </a:r>
            <a:r>
              <a:rPr sz="1100" dirty="0">
                <a:solidFill>
                  <a:srgbClr val="221F1F"/>
                </a:solidFill>
                <a:latin typeface="Century Gothic"/>
                <a:cs typeface="Century Gothic"/>
              </a:rPr>
              <a:t>Account</a:t>
            </a:r>
            <a:r>
              <a:rPr sz="1100" spc="-30" dirty="0">
                <a:solidFill>
                  <a:srgbClr val="221F1F"/>
                </a:solidFill>
                <a:latin typeface="Century Gothic"/>
                <a:cs typeface="Century Gothic"/>
              </a:rPr>
              <a:t> </a:t>
            </a:r>
            <a:r>
              <a:rPr sz="1100" dirty="0">
                <a:solidFill>
                  <a:srgbClr val="221F1F"/>
                </a:solidFill>
                <a:latin typeface="Century Gothic"/>
                <a:cs typeface="Century Gothic"/>
              </a:rPr>
              <a:t>and/or</a:t>
            </a:r>
            <a:r>
              <a:rPr sz="1100" spc="-45" dirty="0">
                <a:solidFill>
                  <a:srgbClr val="221F1F"/>
                </a:solidFill>
                <a:latin typeface="Century Gothic"/>
                <a:cs typeface="Century Gothic"/>
              </a:rPr>
              <a:t> </a:t>
            </a:r>
            <a:r>
              <a:rPr sz="1100" spc="-50" dirty="0">
                <a:solidFill>
                  <a:srgbClr val="221F1F"/>
                </a:solidFill>
                <a:latin typeface="Century Gothic"/>
                <a:cs typeface="Century Gothic"/>
              </a:rPr>
              <a:t>a </a:t>
            </a:r>
            <a:r>
              <a:rPr sz="1100" dirty="0">
                <a:solidFill>
                  <a:srgbClr val="221F1F"/>
                </a:solidFill>
                <a:latin typeface="Century Gothic"/>
                <a:cs typeface="Century Gothic"/>
              </a:rPr>
              <a:t>Dependent</a:t>
            </a:r>
            <a:r>
              <a:rPr sz="1100" spc="-45" dirty="0">
                <a:solidFill>
                  <a:srgbClr val="221F1F"/>
                </a:solidFill>
                <a:latin typeface="Century Gothic"/>
                <a:cs typeface="Century Gothic"/>
              </a:rPr>
              <a:t> </a:t>
            </a:r>
            <a:r>
              <a:rPr sz="1100" dirty="0">
                <a:solidFill>
                  <a:srgbClr val="221F1F"/>
                </a:solidFill>
                <a:latin typeface="Century Gothic"/>
                <a:cs typeface="Century Gothic"/>
              </a:rPr>
              <a:t>Care</a:t>
            </a:r>
            <a:r>
              <a:rPr sz="1100" spc="-35" dirty="0">
                <a:solidFill>
                  <a:srgbClr val="221F1F"/>
                </a:solidFill>
                <a:latin typeface="Century Gothic"/>
                <a:cs typeface="Century Gothic"/>
              </a:rPr>
              <a:t> </a:t>
            </a:r>
            <a:r>
              <a:rPr sz="1100" dirty="0">
                <a:solidFill>
                  <a:srgbClr val="221F1F"/>
                </a:solidFill>
                <a:latin typeface="Century Gothic"/>
                <a:cs typeface="Century Gothic"/>
              </a:rPr>
              <a:t>Flexible</a:t>
            </a:r>
            <a:r>
              <a:rPr sz="1100" spc="-50" dirty="0">
                <a:solidFill>
                  <a:srgbClr val="221F1F"/>
                </a:solidFill>
                <a:latin typeface="Century Gothic"/>
                <a:cs typeface="Century Gothic"/>
              </a:rPr>
              <a:t> </a:t>
            </a:r>
            <a:r>
              <a:rPr sz="1100" dirty="0">
                <a:solidFill>
                  <a:srgbClr val="221F1F"/>
                </a:solidFill>
                <a:latin typeface="Century Gothic"/>
                <a:cs typeface="Century Gothic"/>
              </a:rPr>
              <a:t>Spending</a:t>
            </a:r>
            <a:r>
              <a:rPr sz="1100" spc="-35" dirty="0">
                <a:solidFill>
                  <a:srgbClr val="221F1F"/>
                </a:solidFill>
                <a:latin typeface="Century Gothic"/>
                <a:cs typeface="Century Gothic"/>
              </a:rPr>
              <a:t> </a:t>
            </a:r>
            <a:r>
              <a:rPr sz="1100" spc="-10" dirty="0">
                <a:solidFill>
                  <a:srgbClr val="221F1F"/>
                </a:solidFill>
                <a:latin typeface="Century Gothic"/>
                <a:cs typeface="Century Gothic"/>
              </a:rPr>
              <a:t>Account administered</a:t>
            </a:r>
            <a:r>
              <a:rPr sz="1100" spc="-45" dirty="0">
                <a:solidFill>
                  <a:srgbClr val="221F1F"/>
                </a:solidFill>
                <a:latin typeface="Century Gothic"/>
                <a:cs typeface="Century Gothic"/>
              </a:rPr>
              <a:t> </a:t>
            </a:r>
            <a:r>
              <a:rPr sz="1100" dirty="0">
                <a:solidFill>
                  <a:srgbClr val="221F1F"/>
                </a:solidFill>
                <a:latin typeface="Century Gothic"/>
                <a:cs typeface="Century Gothic"/>
              </a:rPr>
              <a:t>by</a:t>
            </a:r>
            <a:r>
              <a:rPr sz="1100" spc="10" dirty="0">
                <a:solidFill>
                  <a:srgbClr val="221F1F"/>
                </a:solidFill>
                <a:latin typeface="Century Gothic"/>
                <a:cs typeface="Century Gothic"/>
              </a:rPr>
              <a:t> </a:t>
            </a:r>
            <a:r>
              <a:rPr sz="1100" dirty="0">
                <a:solidFill>
                  <a:srgbClr val="221F1F"/>
                </a:solidFill>
                <a:latin typeface="Century Gothic"/>
                <a:cs typeface="Century Gothic"/>
              </a:rPr>
              <a:t>PayFlex</a:t>
            </a:r>
            <a:r>
              <a:rPr sz="1100" spc="-20" dirty="0">
                <a:solidFill>
                  <a:srgbClr val="221F1F"/>
                </a:solidFill>
                <a:latin typeface="Century Gothic"/>
                <a:cs typeface="Century Gothic"/>
              </a:rPr>
              <a:t> </a:t>
            </a:r>
            <a:r>
              <a:rPr sz="1100" dirty="0">
                <a:solidFill>
                  <a:srgbClr val="221F1F"/>
                </a:solidFill>
                <a:latin typeface="Century Gothic"/>
                <a:cs typeface="Century Gothic"/>
              </a:rPr>
              <a:t>(Inspira</a:t>
            </a:r>
            <a:r>
              <a:rPr sz="1100" spc="-25" dirty="0">
                <a:solidFill>
                  <a:srgbClr val="221F1F"/>
                </a:solidFill>
                <a:latin typeface="Century Gothic"/>
                <a:cs typeface="Century Gothic"/>
              </a:rPr>
              <a:t> </a:t>
            </a:r>
            <a:r>
              <a:rPr sz="1100" dirty="0">
                <a:solidFill>
                  <a:srgbClr val="221F1F"/>
                </a:solidFill>
                <a:latin typeface="Century Gothic"/>
                <a:cs typeface="Century Gothic"/>
              </a:rPr>
              <a:t>Financial).</a:t>
            </a:r>
            <a:r>
              <a:rPr sz="1100" spc="-15" dirty="0">
                <a:solidFill>
                  <a:srgbClr val="221F1F"/>
                </a:solidFill>
                <a:latin typeface="Century Gothic"/>
                <a:cs typeface="Century Gothic"/>
              </a:rPr>
              <a:t> </a:t>
            </a:r>
            <a:r>
              <a:rPr sz="1100" spc="-10" dirty="0">
                <a:solidFill>
                  <a:srgbClr val="221F1F"/>
                </a:solidFill>
                <a:latin typeface="Century Gothic"/>
                <a:cs typeface="Century Gothic"/>
              </a:rPr>
              <a:t>These </a:t>
            </a:r>
            <a:r>
              <a:rPr sz="1100" dirty="0">
                <a:solidFill>
                  <a:srgbClr val="221F1F"/>
                </a:solidFill>
                <a:latin typeface="Century Gothic"/>
                <a:cs typeface="Century Gothic"/>
              </a:rPr>
              <a:t>accounts</a:t>
            </a:r>
            <a:r>
              <a:rPr sz="1100" spc="-30" dirty="0">
                <a:solidFill>
                  <a:srgbClr val="221F1F"/>
                </a:solidFill>
                <a:latin typeface="Century Gothic"/>
                <a:cs typeface="Century Gothic"/>
              </a:rPr>
              <a:t> </a:t>
            </a:r>
            <a:r>
              <a:rPr sz="1100" dirty="0">
                <a:solidFill>
                  <a:srgbClr val="221F1F"/>
                </a:solidFill>
                <a:latin typeface="Century Gothic"/>
                <a:cs typeface="Century Gothic"/>
              </a:rPr>
              <a:t>allow</a:t>
            </a:r>
            <a:r>
              <a:rPr sz="1100" spc="-25" dirty="0">
                <a:solidFill>
                  <a:srgbClr val="221F1F"/>
                </a:solidFill>
                <a:latin typeface="Century Gothic"/>
                <a:cs typeface="Century Gothic"/>
              </a:rPr>
              <a:t> </a:t>
            </a:r>
            <a:r>
              <a:rPr sz="1100" dirty="0">
                <a:solidFill>
                  <a:srgbClr val="221F1F"/>
                </a:solidFill>
                <a:latin typeface="Century Gothic"/>
                <a:cs typeface="Century Gothic"/>
              </a:rPr>
              <a:t>you</a:t>
            </a:r>
            <a:r>
              <a:rPr sz="1100" spc="-10" dirty="0">
                <a:solidFill>
                  <a:srgbClr val="221F1F"/>
                </a:solidFill>
                <a:latin typeface="Century Gothic"/>
                <a:cs typeface="Century Gothic"/>
              </a:rPr>
              <a:t> </a:t>
            </a:r>
            <a:r>
              <a:rPr sz="1100" dirty="0">
                <a:solidFill>
                  <a:srgbClr val="221F1F"/>
                </a:solidFill>
                <a:latin typeface="Century Gothic"/>
                <a:cs typeface="Century Gothic"/>
              </a:rPr>
              <a:t>to</a:t>
            </a:r>
            <a:r>
              <a:rPr sz="1100" spc="-15" dirty="0">
                <a:solidFill>
                  <a:srgbClr val="221F1F"/>
                </a:solidFill>
                <a:latin typeface="Century Gothic"/>
                <a:cs typeface="Century Gothic"/>
              </a:rPr>
              <a:t> </a:t>
            </a:r>
            <a:r>
              <a:rPr sz="1100" dirty="0">
                <a:solidFill>
                  <a:srgbClr val="221F1F"/>
                </a:solidFill>
                <a:latin typeface="Century Gothic"/>
                <a:cs typeface="Century Gothic"/>
              </a:rPr>
              <a:t>set</a:t>
            </a:r>
            <a:r>
              <a:rPr sz="1100" spc="-5" dirty="0">
                <a:solidFill>
                  <a:srgbClr val="221F1F"/>
                </a:solidFill>
                <a:latin typeface="Century Gothic"/>
                <a:cs typeface="Century Gothic"/>
              </a:rPr>
              <a:t> </a:t>
            </a:r>
            <a:r>
              <a:rPr sz="1100" dirty="0">
                <a:solidFill>
                  <a:srgbClr val="221F1F"/>
                </a:solidFill>
                <a:latin typeface="Century Gothic"/>
                <a:cs typeface="Century Gothic"/>
              </a:rPr>
              <a:t>aside</a:t>
            </a:r>
            <a:r>
              <a:rPr sz="1100" spc="-40" dirty="0">
                <a:solidFill>
                  <a:srgbClr val="221F1F"/>
                </a:solidFill>
                <a:latin typeface="Century Gothic"/>
                <a:cs typeface="Century Gothic"/>
              </a:rPr>
              <a:t> </a:t>
            </a:r>
            <a:r>
              <a:rPr sz="1100" dirty="0">
                <a:solidFill>
                  <a:srgbClr val="221F1F"/>
                </a:solidFill>
                <a:latin typeface="Century Gothic"/>
                <a:cs typeface="Century Gothic"/>
              </a:rPr>
              <a:t>pre-tax</a:t>
            </a:r>
            <a:r>
              <a:rPr sz="1100" spc="-45" dirty="0">
                <a:solidFill>
                  <a:srgbClr val="221F1F"/>
                </a:solidFill>
                <a:latin typeface="Century Gothic"/>
                <a:cs typeface="Century Gothic"/>
              </a:rPr>
              <a:t> </a:t>
            </a:r>
            <a:r>
              <a:rPr sz="1100" dirty="0">
                <a:solidFill>
                  <a:srgbClr val="221F1F"/>
                </a:solidFill>
                <a:latin typeface="Century Gothic"/>
                <a:cs typeface="Century Gothic"/>
              </a:rPr>
              <a:t>dollars</a:t>
            </a:r>
            <a:r>
              <a:rPr sz="1100" spc="-40" dirty="0">
                <a:solidFill>
                  <a:srgbClr val="221F1F"/>
                </a:solidFill>
                <a:latin typeface="Century Gothic"/>
                <a:cs typeface="Century Gothic"/>
              </a:rPr>
              <a:t> </a:t>
            </a:r>
            <a:r>
              <a:rPr sz="1100" spc="-20" dirty="0">
                <a:solidFill>
                  <a:srgbClr val="221F1F"/>
                </a:solidFill>
                <a:latin typeface="Century Gothic"/>
                <a:cs typeface="Century Gothic"/>
              </a:rPr>
              <a:t>from </a:t>
            </a:r>
            <a:r>
              <a:rPr sz="1100" dirty="0">
                <a:solidFill>
                  <a:srgbClr val="221F1F"/>
                </a:solidFill>
                <a:latin typeface="Century Gothic"/>
                <a:cs typeface="Century Gothic"/>
              </a:rPr>
              <a:t>each</a:t>
            </a:r>
            <a:r>
              <a:rPr sz="1100" spc="-35" dirty="0">
                <a:solidFill>
                  <a:srgbClr val="221F1F"/>
                </a:solidFill>
                <a:latin typeface="Century Gothic"/>
                <a:cs typeface="Century Gothic"/>
              </a:rPr>
              <a:t> </a:t>
            </a:r>
            <a:r>
              <a:rPr sz="1100" dirty="0">
                <a:solidFill>
                  <a:srgbClr val="221F1F"/>
                </a:solidFill>
                <a:latin typeface="Century Gothic"/>
                <a:cs typeface="Century Gothic"/>
              </a:rPr>
              <a:t>paycheck</a:t>
            </a:r>
            <a:r>
              <a:rPr sz="1100" spc="-35" dirty="0">
                <a:solidFill>
                  <a:srgbClr val="221F1F"/>
                </a:solidFill>
                <a:latin typeface="Century Gothic"/>
                <a:cs typeface="Century Gothic"/>
              </a:rPr>
              <a:t> </a:t>
            </a:r>
            <a:r>
              <a:rPr sz="1100" dirty="0">
                <a:solidFill>
                  <a:srgbClr val="221F1F"/>
                </a:solidFill>
                <a:latin typeface="Century Gothic"/>
                <a:cs typeface="Century Gothic"/>
              </a:rPr>
              <a:t>to</a:t>
            </a:r>
            <a:r>
              <a:rPr sz="1100" spc="-20" dirty="0">
                <a:solidFill>
                  <a:srgbClr val="221F1F"/>
                </a:solidFill>
                <a:latin typeface="Century Gothic"/>
                <a:cs typeface="Century Gothic"/>
              </a:rPr>
              <a:t> </a:t>
            </a:r>
            <a:r>
              <a:rPr sz="1100" dirty="0">
                <a:solidFill>
                  <a:srgbClr val="221F1F"/>
                </a:solidFill>
                <a:latin typeface="Century Gothic"/>
                <a:cs typeface="Century Gothic"/>
              </a:rPr>
              <a:t>help</a:t>
            </a:r>
            <a:r>
              <a:rPr sz="1100" spc="-15" dirty="0">
                <a:solidFill>
                  <a:srgbClr val="221F1F"/>
                </a:solidFill>
                <a:latin typeface="Century Gothic"/>
                <a:cs typeface="Century Gothic"/>
              </a:rPr>
              <a:t> </a:t>
            </a:r>
            <a:r>
              <a:rPr sz="1100" dirty="0">
                <a:solidFill>
                  <a:srgbClr val="221F1F"/>
                </a:solidFill>
                <a:latin typeface="Century Gothic"/>
                <a:cs typeface="Century Gothic"/>
              </a:rPr>
              <a:t>pay</a:t>
            </a:r>
            <a:r>
              <a:rPr sz="1100" spc="-20" dirty="0">
                <a:solidFill>
                  <a:srgbClr val="221F1F"/>
                </a:solidFill>
                <a:latin typeface="Century Gothic"/>
                <a:cs typeface="Century Gothic"/>
              </a:rPr>
              <a:t> </a:t>
            </a:r>
            <a:r>
              <a:rPr sz="1100" dirty="0">
                <a:solidFill>
                  <a:srgbClr val="221F1F"/>
                </a:solidFill>
                <a:latin typeface="Century Gothic"/>
                <a:cs typeface="Century Gothic"/>
              </a:rPr>
              <a:t>for</a:t>
            </a:r>
            <a:r>
              <a:rPr sz="1100" spc="-10" dirty="0">
                <a:solidFill>
                  <a:srgbClr val="221F1F"/>
                </a:solidFill>
                <a:latin typeface="Century Gothic"/>
                <a:cs typeface="Century Gothic"/>
              </a:rPr>
              <a:t> </a:t>
            </a:r>
            <a:r>
              <a:rPr sz="1100" dirty="0">
                <a:solidFill>
                  <a:srgbClr val="221F1F"/>
                </a:solidFill>
                <a:latin typeface="Century Gothic"/>
                <a:cs typeface="Century Gothic"/>
              </a:rPr>
              <a:t>out-</a:t>
            </a:r>
            <a:r>
              <a:rPr sz="1100" spc="-10" dirty="0">
                <a:solidFill>
                  <a:srgbClr val="221F1F"/>
                </a:solidFill>
                <a:latin typeface="Century Gothic"/>
                <a:cs typeface="Century Gothic"/>
              </a:rPr>
              <a:t>of-</a:t>
            </a:r>
            <a:r>
              <a:rPr sz="1100" dirty="0">
                <a:solidFill>
                  <a:srgbClr val="221F1F"/>
                </a:solidFill>
                <a:latin typeface="Century Gothic"/>
                <a:cs typeface="Century Gothic"/>
              </a:rPr>
              <a:t>pocket</a:t>
            </a:r>
            <a:r>
              <a:rPr sz="1100" spc="-45" dirty="0">
                <a:solidFill>
                  <a:srgbClr val="221F1F"/>
                </a:solidFill>
                <a:latin typeface="Century Gothic"/>
                <a:cs typeface="Century Gothic"/>
              </a:rPr>
              <a:t> </a:t>
            </a:r>
            <a:r>
              <a:rPr sz="1100" spc="-10" dirty="0">
                <a:solidFill>
                  <a:srgbClr val="221F1F"/>
                </a:solidFill>
                <a:latin typeface="Century Gothic"/>
                <a:cs typeface="Century Gothic"/>
              </a:rPr>
              <a:t>eligible </a:t>
            </a:r>
            <a:r>
              <a:rPr sz="1100" dirty="0">
                <a:solidFill>
                  <a:srgbClr val="221F1F"/>
                </a:solidFill>
                <a:latin typeface="Century Gothic"/>
                <a:cs typeface="Century Gothic"/>
              </a:rPr>
              <a:t>health</a:t>
            </a:r>
            <a:r>
              <a:rPr sz="1100" spc="-30" dirty="0">
                <a:solidFill>
                  <a:srgbClr val="221F1F"/>
                </a:solidFill>
                <a:latin typeface="Century Gothic"/>
                <a:cs typeface="Century Gothic"/>
              </a:rPr>
              <a:t> </a:t>
            </a:r>
            <a:r>
              <a:rPr sz="1100" dirty="0">
                <a:solidFill>
                  <a:srgbClr val="221F1F"/>
                </a:solidFill>
                <a:latin typeface="Century Gothic"/>
                <a:cs typeface="Century Gothic"/>
              </a:rPr>
              <a:t>care</a:t>
            </a:r>
            <a:r>
              <a:rPr sz="1100" spc="-35" dirty="0">
                <a:solidFill>
                  <a:srgbClr val="221F1F"/>
                </a:solidFill>
                <a:latin typeface="Century Gothic"/>
                <a:cs typeface="Century Gothic"/>
              </a:rPr>
              <a:t> </a:t>
            </a:r>
            <a:r>
              <a:rPr sz="1100" dirty="0">
                <a:solidFill>
                  <a:srgbClr val="221F1F"/>
                </a:solidFill>
                <a:latin typeface="Century Gothic"/>
                <a:cs typeface="Century Gothic"/>
              </a:rPr>
              <a:t>and</a:t>
            </a:r>
            <a:r>
              <a:rPr sz="1100" spc="-25" dirty="0">
                <a:solidFill>
                  <a:srgbClr val="221F1F"/>
                </a:solidFill>
                <a:latin typeface="Century Gothic"/>
                <a:cs typeface="Century Gothic"/>
              </a:rPr>
              <a:t> </a:t>
            </a:r>
            <a:r>
              <a:rPr sz="1100" dirty="0">
                <a:solidFill>
                  <a:srgbClr val="221F1F"/>
                </a:solidFill>
                <a:latin typeface="Century Gothic"/>
                <a:cs typeface="Century Gothic"/>
              </a:rPr>
              <a:t>dependent</a:t>
            </a:r>
            <a:r>
              <a:rPr sz="1100" spc="-50" dirty="0">
                <a:solidFill>
                  <a:srgbClr val="221F1F"/>
                </a:solidFill>
                <a:latin typeface="Century Gothic"/>
                <a:cs typeface="Century Gothic"/>
              </a:rPr>
              <a:t> </a:t>
            </a:r>
            <a:r>
              <a:rPr sz="1100" dirty="0">
                <a:solidFill>
                  <a:srgbClr val="221F1F"/>
                </a:solidFill>
                <a:latin typeface="Century Gothic"/>
                <a:cs typeface="Century Gothic"/>
              </a:rPr>
              <a:t>care</a:t>
            </a:r>
            <a:r>
              <a:rPr sz="1100" spc="-40" dirty="0">
                <a:solidFill>
                  <a:srgbClr val="221F1F"/>
                </a:solidFill>
                <a:latin typeface="Century Gothic"/>
                <a:cs typeface="Century Gothic"/>
              </a:rPr>
              <a:t> </a:t>
            </a:r>
            <a:r>
              <a:rPr sz="1100" dirty="0">
                <a:solidFill>
                  <a:srgbClr val="221F1F"/>
                </a:solidFill>
                <a:latin typeface="Century Gothic"/>
                <a:cs typeface="Century Gothic"/>
              </a:rPr>
              <a:t>expenses</a:t>
            </a:r>
            <a:r>
              <a:rPr sz="1100" spc="-55" dirty="0">
                <a:solidFill>
                  <a:srgbClr val="221F1F"/>
                </a:solidFill>
                <a:latin typeface="Century Gothic"/>
                <a:cs typeface="Century Gothic"/>
              </a:rPr>
              <a:t> </a:t>
            </a:r>
            <a:r>
              <a:rPr sz="1100" dirty="0">
                <a:solidFill>
                  <a:srgbClr val="221F1F"/>
                </a:solidFill>
                <a:latin typeface="Century Gothic"/>
                <a:cs typeface="Century Gothic"/>
              </a:rPr>
              <a:t>for</a:t>
            </a:r>
            <a:r>
              <a:rPr sz="1100" spc="-15" dirty="0">
                <a:solidFill>
                  <a:srgbClr val="221F1F"/>
                </a:solidFill>
                <a:latin typeface="Century Gothic"/>
                <a:cs typeface="Century Gothic"/>
              </a:rPr>
              <a:t> </a:t>
            </a:r>
            <a:r>
              <a:rPr sz="1100" dirty="0">
                <a:solidFill>
                  <a:srgbClr val="221F1F"/>
                </a:solidFill>
                <a:latin typeface="Century Gothic"/>
                <a:cs typeface="Century Gothic"/>
              </a:rPr>
              <a:t>you</a:t>
            </a:r>
            <a:r>
              <a:rPr sz="1100" spc="-25" dirty="0">
                <a:solidFill>
                  <a:srgbClr val="221F1F"/>
                </a:solidFill>
                <a:latin typeface="Century Gothic"/>
                <a:cs typeface="Century Gothic"/>
              </a:rPr>
              <a:t> and </a:t>
            </a:r>
            <a:r>
              <a:rPr sz="1100" dirty="0">
                <a:solidFill>
                  <a:srgbClr val="221F1F"/>
                </a:solidFill>
                <a:latin typeface="Century Gothic"/>
                <a:cs typeface="Century Gothic"/>
              </a:rPr>
              <a:t>your</a:t>
            </a:r>
            <a:r>
              <a:rPr sz="1100" spc="-25" dirty="0">
                <a:solidFill>
                  <a:srgbClr val="221F1F"/>
                </a:solidFill>
                <a:latin typeface="Century Gothic"/>
                <a:cs typeface="Century Gothic"/>
              </a:rPr>
              <a:t> </a:t>
            </a:r>
            <a:r>
              <a:rPr sz="1100" spc="-10" dirty="0">
                <a:solidFill>
                  <a:srgbClr val="221F1F"/>
                </a:solidFill>
                <a:latin typeface="Century Gothic"/>
                <a:cs typeface="Century Gothic"/>
              </a:rPr>
              <a:t>family.</a:t>
            </a:r>
            <a:endParaRPr sz="1100">
              <a:latin typeface="Century Gothic"/>
              <a:cs typeface="Century Gothic"/>
            </a:endParaRPr>
          </a:p>
        </p:txBody>
      </p:sp>
      <p:sp>
        <p:nvSpPr>
          <p:cNvPr id="19" name="object 19"/>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1</a:t>
            </a:r>
            <a:r>
              <a:rPr lang="en-US" spc="-25" dirty="0"/>
              <a:t>8</a:t>
            </a:r>
            <a:r>
              <a:rPr spc="500" dirty="0"/>
              <a:t> </a:t>
            </a:r>
          </a:p>
        </p:txBody>
      </p:sp>
      <p:sp>
        <p:nvSpPr>
          <p:cNvPr id="14" name="object 14"/>
          <p:cNvSpPr txBox="1"/>
          <p:nvPr/>
        </p:nvSpPr>
        <p:spPr>
          <a:xfrm>
            <a:off x="251866" y="4818989"/>
            <a:ext cx="3836670" cy="1535430"/>
          </a:xfrm>
          <a:prstGeom prst="rect">
            <a:avLst/>
          </a:prstGeom>
        </p:spPr>
        <p:txBody>
          <a:bodyPr vert="horz" wrap="square" lIns="0" tIns="13335" rIns="0" bIns="0" rtlCol="0">
            <a:spAutoFit/>
          </a:bodyPr>
          <a:lstStyle/>
          <a:p>
            <a:pPr marL="12700">
              <a:lnSpc>
                <a:spcPct val="100000"/>
              </a:lnSpc>
              <a:spcBef>
                <a:spcPts val="105"/>
              </a:spcBef>
            </a:pPr>
            <a:r>
              <a:rPr sz="1100" b="1" dirty="0">
                <a:solidFill>
                  <a:srgbClr val="DF1522"/>
                </a:solidFill>
                <a:latin typeface="Century Gothic"/>
                <a:cs typeface="Century Gothic"/>
              </a:rPr>
              <a:t>Health</a:t>
            </a:r>
            <a:r>
              <a:rPr sz="1100" b="1" spc="-45" dirty="0">
                <a:solidFill>
                  <a:srgbClr val="DF1522"/>
                </a:solidFill>
                <a:latin typeface="Century Gothic"/>
                <a:cs typeface="Century Gothic"/>
              </a:rPr>
              <a:t> </a:t>
            </a:r>
            <a:r>
              <a:rPr sz="1100" b="1" dirty="0">
                <a:solidFill>
                  <a:srgbClr val="DF1522"/>
                </a:solidFill>
                <a:latin typeface="Century Gothic"/>
                <a:cs typeface="Century Gothic"/>
              </a:rPr>
              <a:t>Care</a:t>
            </a:r>
            <a:r>
              <a:rPr sz="1100" b="1" spc="-15" dirty="0">
                <a:solidFill>
                  <a:srgbClr val="DF1522"/>
                </a:solidFill>
                <a:latin typeface="Century Gothic"/>
                <a:cs typeface="Century Gothic"/>
              </a:rPr>
              <a:t> </a:t>
            </a:r>
            <a:r>
              <a:rPr sz="1100" b="1" spc="-10" dirty="0">
                <a:solidFill>
                  <a:srgbClr val="DF1522"/>
                </a:solidFill>
                <a:latin typeface="Century Gothic"/>
                <a:cs typeface="Century Gothic"/>
              </a:rPr>
              <a:t>(HCFSA)</a:t>
            </a:r>
            <a:endParaRPr sz="1100">
              <a:latin typeface="Century Gothic"/>
              <a:cs typeface="Century Gothic"/>
            </a:endParaRPr>
          </a:p>
          <a:p>
            <a:pPr marL="12700" marR="5080">
              <a:lnSpc>
                <a:spcPct val="100000"/>
              </a:lnSpc>
            </a:pPr>
            <a:r>
              <a:rPr sz="1100" dirty="0">
                <a:solidFill>
                  <a:srgbClr val="221F1F"/>
                </a:solidFill>
                <a:latin typeface="Century Gothic"/>
                <a:cs typeface="Century Gothic"/>
              </a:rPr>
              <a:t>The</a:t>
            </a:r>
            <a:r>
              <a:rPr sz="1100" spc="-35" dirty="0">
                <a:solidFill>
                  <a:srgbClr val="221F1F"/>
                </a:solidFill>
                <a:latin typeface="Century Gothic"/>
                <a:cs typeface="Century Gothic"/>
              </a:rPr>
              <a:t> </a:t>
            </a:r>
            <a:r>
              <a:rPr sz="1100" dirty="0">
                <a:solidFill>
                  <a:srgbClr val="221F1F"/>
                </a:solidFill>
                <a:latin typeface="Century Gothic"/>
                <a:cs typeface="Century Gothic"/>
              </a:rPr>
              <a:t>Health</a:t>
            </a:r>
            <a:r>
              <a:rPr sz="1100" spc="-40" dirty="0">
                <a:solidFill>
                  <a:srgbClr val="221F1F"/>
                </a:solidFill>
                <a:latin typeface="Century Gothic"/>
                <a:cs typeface="Century Gothic"/>
              </a:rPr>
              <a:t> </a:t>
            </a:r>
            <a:r>
              <a:rPr sz="1100" dirty="0">
                <a:solidFill>
                  <a:srgbClr val="221F1F"/>
                </a:solidFill>
                <a:latin typeface="Century Gothic"/>
                <a:cs typeface="Century Gothic"/>
              </a:rPr>
              <a:t>Care</a:t>
            </a:r>
            <a:r>
              <a:rPr sz="1100" spc="-45" dirty="0">
                <a:solidFill>
                  <a:srgbClr val="221F1F"/>
                </a:solidFill>
                <a:latin typeface="Century Gothic"/>
                <a:cs typeface="Century Gothic"/>
              </a:rPr>
              <a:t> </a:t>
            </a:r>
            <a:r>
              <a:rPr sz="1100" dirty="0">
                <a:solidFill>
                  <a:srgbClr val="221F1F"/>
                </a:solidFill>
                <a:latin typeface="Century Gothic"/>
                <a:cs typeface="Century Gothic"/>
              </a:rPr>
              <a:t>Flexible</a:t>
            </a:r>
            <a:r>
              <a:rPr sz="1100" spc="-55" dirty="0">
                <a:solidFill>
                  <a:srgbClr val="221F1F"/>
                </a:solidFill>
                <a:latin typeface="Century Gothic"/>
                <a:cs typeface="Century Gothic"/>
              </a:rPr>
              <a:t> </a:t>
            </a:r>
            <a:r>
              <a:rPr sz="1100" dirty="0">
                <a:solidFill>
                  <a:srgbClr val="221F1F"/>
                </a:solidFill>
                <a:latin typeface="Century Gothic"/>
                <a:cs typeface="Century Gothic"/>
              </a:rPr>
              <a:t>Spending</a:t>
            </a:r>
            <a:r>
              <a:rPr sz="1100" spc="-45" dirty="0">
                <a:solidFill>
                  <a:srgbClr val="221F1F"/>
                </a:solidFill>
                <a:latin typeface="Century Gothic"/>
                <a:cs typeface="Century Gothic"/>
              </a:rPr>
              <a:t> </a:t>
            </a:r>
            <a:r>
              <a:rPr sz="1100" dirty="0">
                <a:solidFill>
                  <a:srgbClr val="221F1F"/>
                </a:solidFill>
                <a:latin typeface="Century Gothic"/>
                <a:cs typeface="Century Gothic"/>
              </a:rPr>
              <a:t>Account</a:t>
            </a:r>
            <a:r>
              <a:rPr sz="1100" spc="-25" dirty="0">
                <a:solidFill>
                  <a:srgbClr val="221F1F"/>
                </a:solidFill>
                <a:latin typeface="Century Gothic"/>
                <a:cs typeface="Century Gothic"/>
              </a:rPr>
              <a:t> </a:t>
            </a:r>
            <a:r>
              <a:rPr sz="1100" spc="-10" dirty="0">
                <a:solidFill>
                  <a:srgbClr val="221F1F"/>
                </a:solidFill>
                <a:latin typeface="Century Gothic"/>
                <a:cs typeface="Century Gothic"/>
              </a:rPr>
              <a:t>(HCFSA) </a:t>
            </a:r>
            <a:r>
              <a:rPr sz="1100" dirty="0">
                <a:solidFill>
                  <a:srgbClr val="221F1F"/>
                </a:solidFill>
                <a:latin typeface="Century Gothic"/>
                <a:cs typeface="Century Gothic"/>
              </a:rPr>
              <a:t>allows</a:t>
            </a:r>
            <a:r>
              <a:rPr sz="1100" spc="-20" dirty="0">
                <a:solidFill>
                  <a:srgbClr val="221F1F"/>
                </a:solidFill>
                <a:latin typeface="Century Gothic"/>
                <a:cs typeface="Century Gothic"/>
              </a:rPr>
              <a:t> </a:t>
            </a:r>
            <a:r>
              <a:rPr sz="1100" dirty="0">
                <a:solidFill>
                  <a:srgbClr val="221F1F"/>
                </a:solidFill>
                <a:latin typeface="Century Gothic"/>
                <a:cs typeface="Century Gothic"/>
              </a:rPr>
              <a:t>you</a:t>
            </a:r>
            <a:r>
              <a:rPr sz="1100" spc="-25" dirty="0">
                <a:solidFill>
                  <a:srgbClr val="221F1F"/>
                </a:solidFill>
                <a:latin typeface="Century Gothic"/>
                <a:cs typeface="Century Gothic"/>
              </a:rPr>
              <a:t> </a:t>
            </a:r>
            <a:r>
              <a:rPr sz="1100" dirty="0">
                <a:solidFill>
                  <a:srgbClr val="221F1F"/>
                </a:solidFill>
                <a:latin typeface="Century Gothic"/>
                <a:cs typeface="Century Gothic"/>
              </a:rPr>
              <a:t>to</a:t>
            </a:r>
            <a:r>
              <a:rPr sz="1100" spc="-5" dirty="0">
                <a:solidFill>
                  <a:srgbClr val="221F1F"/>
                </a:solidFill>
                <a:latin typeface="Century Gothic"/>
                <a:cs typeface="Century Gothic"/>
              </a:rPr>
              <a:t> </a:t>
            </a:r>
            <a:r>
              <a:rPr sz="1100" dirty="0">
                <a:solidFill>
                  <a:srgbClr val="221F1F"/>
                </a:solidFill>
                <a:latin typeface="Century Gothic"/>
                <a:cs typeface="Century Gothic"/>
              </a:rPr>
              <a:t>use</a:t>
            </a:r>
            <a:r>
              <a:rPr sz="1100" spc="-35" dirty="0">
                <a:solidFill>
                  <a:srgbClr val="221F1F"/>
                </a:solidFill>
                <a:latin typeface="Century Gothic"/>
                <a:cs typeface="Century Gothic"/>
              </a:rPr>
              <a:t> </a:t>
            </a:r>
            <a:r>
              <a:rPr sz="1100" dirty="0">
                <a:solidFill>
                  <a:srgbClr val="221F1F"/>
                </a:solidFill>
                <a:latin typeface="Century Gothic"/>
                <a:cs typeface="Century Gothic"/>
              </a:rPr>
              <a:t>pre-tax</a:t>
            </a:r>
            <a:r>
              <a:rPr sz="1100" spc="-50" dirty="0">
                <a:solidFill>
                  <a:srgbClr val="221F1F"/>
                </a:solidFill>
                <a:latin typeface="Century Gothic"/>
                <a:cs typeface="Century Gothic"/>
              </a:rPr>
              <a:t> </a:t>
            </a:r>
            <a:r>
              <a:rPr sz="1100" dirty="0">
                <a:solidFill>
                  <a:srgbClr val="221F1F"/>
                </a:solidFill>
                <a:latin typeface="Century Gothic"/>
                <a:cs typeface="Century Gothic"/>
              </a:rPr>
              <a:t>dollars</a:t>
            </a:r>
            <a:r>
              <a:rPr sz="1100" spc="-45" dirty="0">
                <a:solidFill>
                  <a:srgbClr val="221F1F"/>
                </a:solidFill>
                <a:latin typeface="Century Gothic"/>
                <a:cs typeface="Century Gothic"/>
              </a:rPr>
              <a:t> </a:t>
            </a:r>
            <a:r>
              <a:rPr sz="1100" dirty="0">
                <a:solidFill>
                  <a:srgbClr val="221F1F"/>
                </a:solidFill>
                <a:latin typeface="Century Gothic"/>
                <a:cs typeface="Century Gothic"/>
              </a:rPr>
              <a:t>to</a:t>
            </a:r>
            <a:r>
              <a:rPr sz="1100" spc="-5" dirty="0">
                <a:solidFill>
                  <a:srgbClr val="221F1F"/>
                </a:solidFill>
                <a:latin typeface="Century Gothic"/>
                <a:cs typeface="Century Gothic"/>
              </a:rPr>
              <a:t> </a:t>
            </a:r>
            <a:r>
              <a:rPr sz="1100" dirty="0">
                <a:solidFill>
                  <a:srgbClr val="221F1F"/>
                </a:solidFill>
                <a:latin typeface="Century Gothic"/>
                <a:cs typeface="Century Gothic"/>
              </a:rPr>
              <a:t>pay</a:t>
            </a:r>
            <a:r>
              <a:rPr sz="1100" spc="-30" dirty="0">
                <a:solidFill>
                  <a:srgbClr val="221F1F"/>
                </a:solidFill>
                <a:latin typeface="Century Gothic"/>
                <a:cs typeface="Century Gothic"/>
              </a:rPr>
              <a:t> </a:t>
            </a:r>
            <a:r>
              <a:rPr sz="1100" dirty="0">
                <a:solidFill>
                  <a:srgbClr val="221F1F"/>
                </a:solidFill>
                <a:latin typeface="Century Gothic"/>
                <a:cs typeface="Century Gothic"/>
              </a:rPr>
              <a:t>for</a:t>
            </a:r>
            <a:r>
              <a:rPr sz="1100" spc="-15" dirty="0">
                <a:solidFill>
                  <a:srgbClr val="221F1F"/>
                </a:solidFill>
                <a:latin typeface="Century Gothic"/>
                <a:cs typeface="Century Gothic"/>
              </a:rPr>
              <a:t> </a:t>
            </a:r>
            <a:r>
              <a:rPr sz="1100" dirty="0">
                <a:solidFill>
                  <a:srgbClr val="221F1F"/>
                </a:solidFill>
                <a:latin typeface="Century Gothic"/>
                <a:cs typeface="Century Gothic"/>
              </a:rPr>
              <a:t>your</a:t>
            </a:r>
            <a:r>
              <a:rPr sz="1100" spc="-35" dirty="0">
                <a:solidFill>
                  <a:srgbClr val="221F1F"/>
                </a:solidFill>
                <a:latin typeface="Century Gothic"/>
                <a:cs typeface="Century Gothic"/>
              </a:rPr>
              <a:t> </a:t>
            </a:r>
            <a:r>
              <a:rPr sz="1100" dirty="0">
                <a:solidFill>
                  <a:srgbClr val="221F1F"/>
                </a:solidFill>
                <a:latin typeface="Century Gothic"/>
                <a:cs typeface="Century Gothic"/>
              </a:rPr>
              <a:t>out-</a:t>
            </a:r>
            <a:r>
              <a:rPr sz="1100" spc="-25" dirty="0">
                <a:solidFill>
                  <a:srgbClr val="221F1F"/>
                </a:solidFill>
                <a:latin typeface="Century Gothic"/>
                <a:cs typeface="Century Gothic"/>
              </a:rPr>
              <a:t>of-</a:t>
            </a:r>
            <a:r>
              <a:rPr sz="1100" dirty="0">
                <a:solidFill>
                  <a:srgbClr val="221F1F"/>
                </a:solidFill>
                <a:latin typeface="Century Gothic"/>
                <a:cs typeface="Century Gothic"/>
              </a:rPr>
              <a:t>pocket</a:t>
            </a:r>
            <a:r>
              <a:rPr sz="1100" spc="-30" dirty="0">
                <a:solidFill>
                  <a:srgbClr val="221F1F"/>
                </a:solidFill>
                <a:latin typeface="Century Gothic"/>
                <a:cs typeface="Century Gothic"/>
              </a:rPr>
              <a:t> </a:t>
            </a:r>
            <a:r>
              <a:rPr sz="1100" dirty="0">
                <a:solidFill>
                  <a:srgbClr val="221F1F"/>
                </a:solidFill>
                <a:latin typeface="Century Gothic"/>
                <a:cs typeface="Century Gothic"/>
              </a:rPr>
              <a:t>eligible</a:t>
            </a:r>
            <a:r>
              <a:rPr sz="1100" spc="-60" dirty="0">
                <a:solidFill>
                  <a:srgbClr val="221F1F"/>
                </a:solidFill>
                <a:latin typeface="Century Gothic"/>
                <a:cs typeface="Century Gothic"/>
              </a:rPr>
              <a:t> </a:t>
            </a:r>
            <a:r>
              <a:rPr sz="1100" dirty="0">
                <a:solidFill>
                  <a:srgbClr val="221F1F"/>
                </a:solidFill>
                <a:latin typeface="Century Gothic"/>
                <a:cs typeface="Century Gothic"/>
              </a:rPr>
              <a:t>health</a:t>
            </a:r>
            <a:r>
              <a:rPr sz="1100" spc="-20" dirty="0">
                <a:solidFill>
                  <a:srgbClr val="221F1F"/>
                </a:solidFill>
                <a:latin typeface="Century Gothic"/>
                <a:cs typeface="Century Gothic"/>
              </a:rPr>
              <a:t> </a:t>
            </a:r>
            <a:r>
              <a:rPr sz="1100" dirty="0">
                <a:solidFill>
                  <a:srgbClr val="221F1F"/>
                </a:solidFill>
                <a:latin typeface="Century Gothic"/>
                <a:cs typeface="Century Gothic"/>
              </a:rPr>
              <a:t>care</a:t>
            </a:r>
            <a:r>
              <a:rPr sz="1100" spc="-45" dirty="0">
                <a:solidFill>
                  <a:srgbClr val="221F1F"/>
                </a:solidFill>
                <a:latin typeface="Century Gothic"/>
                <a:cs typeface="Century Gothic"/>
              </a:rPr>
              <a:t> </a:t>
            </a:r>
            <a:r>
              <a:rPr sz="1100" dirty="0">
                <a:solidFill>
                  <a:srgbClr val="221F1F"/>
                </a:solidFill>
                <a:latin typeface="Century Gothic"/>
                <a:cs typeface="Century Gothic"/>
              </a:rPr>
              <a:t>expenses</a:t>
            </a:r>
            <a:r>
              <a:rPr sz="1100" spc="-50" dirty="0">
                <a:solidFill>
                  <a:srgbClr val="221F1F"/>
                </a:solidFill>
                <a:latin typeface="Century Gothic"/>
                <a:cs typeface="Century Gothic"/>
              </a:rPr>
              <a:t> </a:t>
            </a:r>
            <a:r>
              <a:rPr sz="1100" dirty="0">
                <a:solidFill>
                  <a:srgbClr val="221F1F"/>
                </a:solidFill>
                <a:latin typeface="Century Gothic"/>
                <a:cs typeface="Century Gothic"/>
              </a:rPr>
              <a:t>for</a:t>
            </a:r>
            <a:r>
              <a:rPr sz="1100" spc="-25" dirty="0">
                <a:solidFill>
                  <a:srgbClr val="221F1F"/>
                </a:solidFill>
                <a:latin typeface="Century Gothic"/>
                <a:cs typeface="Century Gothic"/>
              </a:rPr>
              <a:t> </a:t>
            </a:r>
            <a:r>
              <a:rPr sz="1100" dirty="0">
                <a:solidFill>
                  <a:srgbClr val="221F1F"/>
                </a:solidFill>
                <a:latin typeface="Century Gothic"/>
                <a:cs typeface="Century Gothic"/>
              </a:rPr>
              <a:t>you</a:t>
            </a:r>
            <a:r>
              <a:rPr sz="1100" spc="-20" dirty="0">
                <a:solidFill>
                  <a:srgbClr val="221F1F"/>
                </a:solidFill>
                <a:latin typeface="Century Gothic"/>
                <a:cs typeface="Century Gothic"/>
              </a:rPr>
              <a:t> </a:t>
            </a:r>
            <a:r>
              <a:rPr sz="1100" dirty="0">
                <a:solidFill>
                  <a:srgbClr val="221F1F"/>
                </a:solidFill>
                <a:latin typeface="Century Gothic"/>
                <a:cs typeface="Century Gothic"/>
              </a:rPr>
              <a:t>and</a:t>
            </a:r>
            <a:r>
              <a:rPr sz="1100" spc="-25" dirty="0">
                <a:solidFill>
                  <a:srgbClr val="221F1F"/>
                </a:solidFill>
                <a:latin typeface="Century Gothic"/>
                <a:cs typeface="Century Gothic"/>
              </a:rPr>
              <a:t> </a:t>
            </a:r>
            <a:r>
              <a:rPr sz="1100" spc="-20" dirty="0">
                <a:solidFill>
                  <a:srgbClr val="221F1F"/>
                </a:solidFill>
                <a:latin typeface="Century Gothic"/>
                <a:cs typeface="Century Gothic"/>
              </a:rPr>
              <a:t>your </a:t>
            </a:r>
            <a:r>
              <a:rPr sz="1100" dirty="0">
                <a:solidFill>
                  <a:srgbClr val="221F1F"/>
                </a:solidFill>
                <a:latin typeface="Century Gothic"/>
                <a:cs typeface="Century Gothic"/>
              </a:rPr>
              <a:t>family</a:t>
            </a:r>
            <a:r>
              <a:rPr sz="1100" spc="-25" dirty="0">
                <a:solidFill>
                  <a:srgbClr val="221F1F"/>
                </a:solidFill>
                <a:latin typeface="Century Gothic"/>
                <a:cs typeface="Century Gothic"/>
              </a:rPr>
              <a:t> </a:t>
            </a:r>
            <a:r>
              <a:rPr sz="1100" dirty="0">
                <a:solidFill>
                  <a:srgbClr val="221F1F"/>
                </a:solidFill>
                <a:latin typeface="Century Gothic"/>
                <a:cs typeface="Century Gothic"/>
              </a:rPr>
              <a:t>members.</a:t>
            </a:r>
            <a:r>
              <a:rPr sz="1100" spc="-60" dirty="0">
                <a:solidFill>
                  <a:srgbClr val="221F1F"/>
                </a:solidFill>
                <a:latin typeface="Century Gothic"/>
                <a:cs typeface="Century Gothic"/>
              </a:rPr>
              <a:t> </a:t>
            </a:r>
            <a:r>
              <a:rPr sz="1100" dirty="0">
                <a:solidFill>
                  <a:srgbClr val="221F1F"/>
                </a:solidFill>
                <a:latin typeface="Century Gothic"/>
                <a:cs typeface="Century Gothic"/>
              </a:rPr>
              <a:t>Eligible</a:t>
            </a:r>
            <a:r>
              <a:rPr sz="1100" spc="-40" dirty="0">
                <a:solidFill>
                  <a:srgbClr val="221F1F"/>
                </a:solidFill>
                <a:latin typeface="Century Gothic"/>
                <a:cs typeface="Century Gothic"/>
              </a:rPr>
              <a:t> </a:t>
            </a:r>
            <a:r>
              <a:rPr sz="1100" dirty="0">
                <a:solidFill>
                  <a:srgbClr val="221F1F"/>
                </a:solidFill>
                <a:latin typeface="Century Gothic"/>
                <a:cs typeface="Century Gothic"/>
              </a:rPr>
              <a:t>family</a:t>
            </a:r>
            <a:r>
              <a:rPr sz="1100" spc="-30" dirty="0">
                <a:solidFill>
                  <a:srgbClr val="221F1F"/>
                </a:solidFill>
                <a:latin typeface="Century Gothic"/>
                <a:cs typeface="Century Gothic"/>
              </a:rPr>
              <a:t> </a:t>
            </a:r>
            <a:r>
              <a:rPr sz="1100" dirty="0">
                <a:solidFill>
                  <a:srgbClr val="221F1F"/>
                </a:solidFill>
                <a:latin typeface="Century Gothic"/>
                <a:cs typeface="Century Gothic"/>
              </a:rPr>
              <a:t>members</a:t>
            </a:r>
            <a:r>
              <a:rPr sz="1100" spc="-40" dirty="0">
                <a:solidFill>
                  <a:srgbClr val="221F1F"/>
                </a:solidFill>
                <a:latin typeface="Century Gothic"/>
                <a:cs typeface="Century Gothic"/>
              </a:rPr>
              <a:t> </a:t>
            </a:r>
            <a:r>
              <a:rPr sz="1100" dirty="0">
                <a:solidFill>
                  <a:srgbClr val="221F1F"/>
                </a:solidFill>
                <a:latin typeface="Century Gothic"/>
                <a:cs typeface="Century Gothic"/>
              </a:rPr>
              <a:t>include</a:t>
            </a:r>
            <a:r>
              <a:rPr sz="1100" spc="-50" dirty="0">
                <a:solidFill>
                  <a:srgbClr val="221F1F"/>
                </a:solidFill>
                <a:latin typeface="Century Gothic"/>
                <a:cs typeface="Century Gothic"/>
              </a:rPr>
              <a:t> </a:t>
            </a:r>
            <a:r>
              <a:rPr sz="1100" spc="-25" dirty="0">
                <a:solidFill>
                  <a:srgbClr val="221F1F"/>
                </a:solidFill>
                <a:latin typeface="Century Gothic"/>
                <a:cs typeface="Century Gothic"/>
              </a:rPr>
              <a:t>any </a:t>
            </a:r>
            <a:r>
              <a:rPr sz="1100" dirty="0">
                <a:solidFill>
                  <a:srgbClr val="221F1F"/>
                </a:solidFill>
                <a:latin typeface="Century Gothic"/>
                <a:cs typeface="Century Gothic"/>
              </a:rPr>
              <a:t>person</a:t>
            </a:r>
            <a:r>
              <a:rPr sz="1100" spc="-45" dirty="0">
                <a:solidFill>
                  <a:srgbClr val="221F1F"/>
                </a:solidFill>
                <a:latin typeface="Century Gothic"/>
                <a:cs typeface="Century Gothic"/>
              </a:rPr>
              <a:t> </a:t>
            </a:r>
            <a:r>
              <a:rPr sz="1100" dirty="0">
                <a:solidFill>
                  <a:srgbClr val="221F1F"/>
                </a:solidFill>
                <a:latin typeface="Century Gothic"/>
                <a:cs typeface="Century Gothic"/>
              </a:rPr>
              <a:t>you</a:t>
            </a:r>
            <a:r>
              <a:rPr sz="1100" spc="-15" dirty="0">
                <a:solidFill>
                  <a:srgbClr val="221F1F"/>
                </a:solidFill>
                <a:latin typeface="Century Gothic"/>
                <a:cs typeface="Century Gothic"/>
              </a:rPr>
              <a:t> </a:t>
            </a:r>
            <a:r>
              <a:rPr sz="1100" dirty="0">
                <a:solidFill>
                  <a:srgbClr val="221F1F"/>
                </a:solidFill>
                <a:latin typeface="Century Gothic"/>
                <a:cs typeface="Century Gothic"/>
              </a:rPr>
              <a:t>claim</a:t>
            </a:r>
            <a:r>
              <a:rPr sz="1100" spc="-40" dirty="0">
                <a:solidFill>
                  <a:srgbClr val="221F1F"/>
                </a:solidFill>
                <a:latin typeface="Century Gothic"/>
                <a:cs typeface="Century Gothic"/>
              </a:rPr>
              <a:t> </a:t>
            </a:r>
            <a:r>
              <a:rPr sz="1100" dirty="0">
                <a:solidFill>
                  <a:srgbClr val="221F1F"/>
                </a:solidFill>
                <a:latin typeface="Century Gothic"/>
                <a:cs typeface="Century Gothic"/>
              </a:rPr>
              <a:t>as</a:t>
            </a:r>
            <a:r>
              <a:rPr sz="1100" spc="-20" dirty="0">
                <a:solidFill>
                  <a:srgbClr val="221F1F"/>
                </a:solidFill>
                <a:latin typeface="Century Gothic"/>
                <a:cs typeface="Century Gothic"/>
              </a:rPr>
              <a:t> </a:t>
            </a:r>
            <a:r>
              <a:rPr sz="1100" dirty="0">
                <a:solidFill>
                  <a:srgbClr val="221F1F"/>
                </a:solidFill>
                <a:latin typeface="Century Gothic"/>
                <a:cs typeface="Century Gothic"/>
              </a:rPr>
              <a:t>a</a:t>
            </a:r>
            <a:r>
              <a:rPr sz="1100" spc="-15" dirty="0">
                <a:solidFill>
                  <a:srgbClr val="221F1F"/>
                </a:solidFill>
                <a:latin typeface="Century Gothic"/>
                <a:cs typeface="Century Gothic"/>
              </a:rPr>
              <a:t> </a:t>
            </a:r>
            <a:r>
              <a:rPr sz="1100" dirty="0">
                <a:solidFill>
                  <a:srgbClr val="221F1F"/>
                </a:solidFill>
                <a:latin typeface="Century Gothic"/>
                <a:cs typeface="Century Gothic"/>
              </a:rPr>
              <a:t>dependent</a:t>
            </a:r>
            <a:r>
              <a:rPr sz="1100" spc="-50" dirty="0">
                <a:solidFill>
                  <a:srgbClr val="221F1F"/>
                </a:solidFill>
                <a:latin typeface="Century Gothic"/>
                <a:cs typeface="Century Gothic"/>
              </a:rPr>
              <a:t> </a:t>
            </a:r>
            <a:r>
              <a:rPr sz="1100" dirty="0">
                <a:solidFill>
                  <a:srgbClr val="221F1F"/>
                </a:solidFill>
                <a:latin typeface="Century Gothic"/>
                <a:cs typeface="Century Gothic"/>
              </a:rPr>
              <a:t>for</a:t>
            </a:r>
            <a:r>
              <a:rPr sz="1100" spc="-20" dirty="0">
                <a:solidFill>
                  <a:srgbClr val="221F1F"/>
                </a:solidFill>
                <a:latin typeface="Century Gothic"/>
                <a:cs typeface="Century Gothic"/>
              </a:rPr>
              <a:t> </a:t>
            </a:r>
            <a:r>
              <a:rPr sz="1100" dirty="0">
                <a:solidFill>
                  <a:srgbClr val="221F1F"/>
                </a:solidFill>
                <a:latin typeface="Century Gothic"/>
                <a:cs typeface="Century Gothic"/>
              </a:rPr>
              <a:t>income</a:t>
            </a:r>
            <a:r>
              <a:rPr sz="1100" spc="-10" dirty="0">
                <a:solidFill>
                  <a:srgbClr val="221F1F"/>
                </a:solidFill>
                <a:latin typeface="Century Gothic"/>
                <a:cs typeface="Century Gothic"/>
              </a:rPr>
              <a:t> </a:t>
            </a:r>
            <a:r>
              <a:rPr sz="1100" spc="-25" dirty="0">
                <a:solidFill>
                  <a:srgbClr val="221F1F"/>
                </a:solidFill>
                <a:latin typeface="Century Gothic"/>
                <a:cs typeface="Century Gothic"/>
              </a:rPr>
              <a:t>tax </a:t>
            </a:r>
            <a:r>
              <a:rPr sz="1100" dirty="0">
                <a:solidFill>
                  <a:srgbClr val="221F1F"/>
                </a:solidFill>
                <a:latin typeface="Century Gothic"/>
                <a:cs typeface="Century Gothic"/>
              </a:rPr>
              <a:t>purposes.</a:t>
            </a:r>
            <a:r>
              <a:rPr sz="1100" spc="-60" dirty="0">
                <a:solidFill>
                  <a:srgbClr val="221F1F"/>
                </a:solidFill>
                <a:latin typeface="Century Gothic"/>
                <a:cs typeface="Century Gothic"/>
              </a:rPr>
              <a:t> </a:t>
            </a:r>
            <a:r>
              <a:rPr sz="1100" dirty="0">
                <a:solidFill>
                  <a:srgbClr val="221F1F"/>
                </a:solidFill>
                <a:latin typeface="Century Gothic"/>
                <a:cs typeface="Century Gothic"/>
              </a:rPr>
              <a:t>You</a:t>
            </a:r>
            <a:r>
              <a:rPr sz="1100" spc="-15" dirty="0">
                <a:solidFill>
                  <a:srgbClr val="221F1F"/>
                </a:solidFill>
                <a:latin typeface="Century Gothic"/>
                <a:cs typeface="Century Gothic"/>
              </a:rPr>
              <a:t> </a:t>
            </a:r>
            <a:r>
              <a:rPr sz="1100" dirty="0">
                <a:solidFill>
                  <a:srgbClr val="221F1F"/>
                </a:solidFill>
                <a:latin typeface="Century Gothic"/>
                <a:cs typeface="Century Gothic"/>
              </a:rPr>
              <a:t>can</a:t>
            </a:r>
            <a:r>
              <a:rPr sz="1100" spc="-25" dirty="0">
                <a:solidFill>
                  <a:srgbClr val="221F1F"/>
                </a:solidFill>
                <a:latin typeface="Century Gothic"/>
                <a:cs typeface="Century Gothic"/>
              </a:rPr>
              <a:t> </a:t>
            </a:r>
            <a:r>
              <a:rPr sz="1100" dirty="0">
                <a:solidFill>
                  <a:srgbClr val="221F1F"/>
                </a:solidFill>
                <a:latin typeface="Century Gothic"/>
                <a:cs typeface="Century Gothic"/>
              </a:rPr>
              <a:t>set</a:t>
            </a:r>
            <a:r>
              <a:rPr sz="1100" spc="-30" dirty="0">
                <a:solidFill>
                  <a:srgbClr val="221F1F"/>
                </a:solidFill>
                <a:latin typeface="Century Gothic"/>
                <a:cs typeface="Century Gothic"/>
              </a:rPr>
              <a:t> </a:t>
            </a:r>
            <a:r>
              <a:rPr sz="1100" dirty="0">
                <a:solidFill>
                  <a:srgbClr val="221F1F"/>
                </a:solidFill>
                <a:latin typeface="Century Gothic"/>
                <a:cs typeface="Century Gothic"/>
              </a:rPr>
              <a:t>up</a:t>
            </a:r>
            <a:r>
              <a:rPr sz="1100" spc="-20" dirty="0">
                <a:solidFill>
                  <a:srgbClr val="221F1F"/>
                </a:solidFill>
                <a:latin typeface="Century Gothic"/>
                <a:cs typeface="Century Gothic"/>
              </a:rPr>
              <a:t> </a:t>
            </a:r>
            <a:r>
              <a:rPr sz="1100" dirty="0">
                <a:solidFill>
                  <a:srgbClr val="221F1F"/>
                </a:solidFill>
                <a:latin typeface="Century Gothic"/>
                <a:cs typeface="Century Gothic"/>
              </a:rPr>
              <a:t>a</a:t>
            </a:r>
            <a:r>
              <a:rPr sz="1100" spc="-20" dirty="0">
                <a:solidFill>
                  <a:srgbClr val="221F1F"/>
                </a:solidFill>
                <a:latin typeface="Century Gothic"/>
                <a:cs typeface="Century Gothic"/>
              </a:rPr>
              <a:t> </a:t>
            </a:r>
            <a:r>
              <a:rPr sz="1100" dirty="0">
                <a:solidFill>
                  <a:srgbClr val="221F1F"/>
                </a:solidFill>
                <a:latin typeface="Century Gothic"/>
                <a:cs typeface="Century Gothic"/>
              </a:rPr>
              <a:t>HCFSA</a:t>
            </a:r>
            <a:r>
              <a:rPr sz="1100" spc="-30" dirty="0">
                <a:solidFill>
                  <a:srgbClr val="221F1F"/>
                </a:solidFill>
                <a:latin typeface="Century Gothic"/>
                <a:cs typeface="Century Gothic"/>
              </a:rPr>
              <a:t> </a:t>
            </a:r>
            <a:r>
              <a:rPr sz="1100" dirty="0">
                <a:solidFill>
                  <a:srgbClr val="221F1F"/>
                </a:solidFill>
                <a:latin typeface="Century Gothic"/>
                <a:cs typeface="Century Gothic"/>
              </a:rPr>
              <a:t>regardless</a:t>
            </a:r>
            <a:r>
              <a:rPr sz="1100" spc="-45" dirty="0">
                <a:solidFill>
                  <a:srgbClr val="221F1F"/>
                </a:solidFill>
                <a:latin typeface="Century Gothic"/>
                <a:cs typeface="Century Gothic"/>
              </a:rPr>
              <a:t> </a:t>
            </a:r>
            <a:r>
              <a:rPr sz="1100" dirty="0">
                <a:solidFill>
                  <a:srgbClr val="221F1F"/>
                </a:solidFill>
                <a:latin typeface="Century Gothic"/>
                <a:cs typeface="Century Gothic"/>
              </a:rPr>
              <a:t>of</a:t>
            </a:r>
            <a:r>
              <a:rPr sz="1100" spc="-15" dirty="0">
                <a:solidFill>
                  <a:srgbClr val="221F1F"/>
                </a:solidFill>
                <a:latin typeface="Century Gothic"/>
                <a:cs typeface="Century Gothic"/>
              </a:rPr>
              <a:t> </a:t>
            </a:r>
            <a:r>
              <a:rPr sz="1100" spc="-10" dirty="0">
                <a:solidFill>
                  <a:srgbClr val="221F1F"/>
                </a:solidFill>
                <a:latin typeface="Century Gothic"/>
                <a:cs typeface="Century Gothic"/>
              </a:rPr>
              <a:t>whether </a:t>
            </a:r>
            <a:r>
              <a:rPr sz="1100" dirty="0">
                <a:solidFill>
                  <a:srgbClr val="221F1F"/>
                </a:solidFill>
                <a:latin typeface="Century Gothic"/>
                <a:cs typeface="Century Gothic"/>
              </a:rPr>
              <a:t>you</a:t>
            </a:r>
            <a:r>
              <a:rPr sz="1100" spc="-10" dirty="0">
                <a:solidFill>
                  <a:srgbClr val="221F1F"/>
                </a:solidFill>
                <a:latin typeface="Century Gothic"/>
                <a:cs typeface="Century Gothic"/>
              </a:rPr>
              <a:t> </a:t>
            </a:r>
            <a:r>
              <a:rPr sz="1100" dirty="0">
                <a:solidFill>
                  <a:srgbClr val="221F1F"/>
                </a:solidFill>
                <a:latin typeface="Century Gothic"/>
                <a:cs typeface="Century Gothic"/>
              </a:rPr>
              <a:t>or</a:t>
            </a:r>
            <a:r>
              <a:rPr sz="1100" spc="-20" dirty="0">
                <a:solidFill>
                  <a:srgbClr val="221F1F"/>
                </a:solidFill>
                <a:latin typeface="Century Gothic"/>
                <a:cs typeface="Century Gothic"/>
              </a:rPr>
              <a:t> </a:t>
            </a:r>
            <a:r>
              <a:rPr sz="1100" dirty="0">
                <a:solidFill>
                  <a:srgbClr val="221F1F"/>
                </a:solidFill>
                <a:latin typeface="Century Gothic"/>
                <a:cs typeface="Century Gothic"/>
              </a:rPr>
              <a:t>your</a:t>
            </a:r>
            <a:r>
              <a:rPr sz="1100" spc="-20" dirty="0">
                <a:solidFill>
                  <a:srgbClr val="221F1F"/>
                </a:solidFill>
                <a:latin typeface="Century Gothic"/>
                <a:cs typeface="Century Gothic"/>
              </a:rPr>
              <a:t> </a:t>
            </a:r>
            <a:r>
              <a:rPr sz="1100" spc="-10" dirty="0">
                <a:solidFill>
                  <a:srgbClr val="221F1F"/>
                </a:solidFill>
                <a:latin typeface="Century Gothic"/>
                <a:cs typeface="Century Gothic"/>
              </a:rPr>
              <a:t>dependents</a:t>
            </a:r>
            <a:r>
              <a:rPr sz="1100" spc="-45" dirty="0">
                <a:solidFill>
                  <a:srgbClr val="221F1F"/>
                </a:solidFill>
                <a:latin typeface="Century Gothic"/>
                <a:cs typeface="Century Gothic"/>
              </a:rPr>
              <a:t> </a:t>
            </a:r>
            <a:r>
              <a:rPr sz="1100" dirty="0">
                <a:solidFill>
                  <a:srgbClr val="221F1F"/>
                </a:solidFill>
                <a:latin typeface="Century Gothic"/>
                <a:cs typeface="Century Gothic"/>
              </a:rPr>
              <a:t>have</a:t>
            </a:r>
            <a:r>
              <a:rPr sz="1100" spc="-30" dirty="0">
                <a:solidFill>
                  <a:srgbClr val="221F1F"/>
                </a:solidFill>
                <a:latin typeface="Century Gothic"/>
                <a:cs typeface="Century Gothic"/>
              </a:rPr>
              <a:t> </a:t>
            </a:r>
            <a:r>
              <a:rPr sz="1100" dirty="0">
                <a:solidFill>
                  <a:srgbClr val="221F1F"/>
                </a:solidFill>
                <a:latin typeface="Century Gothic"/>
                <a:cs typeface="Century Gothic"/>
              </a:rPr>
              <a:t>enrolled</a:t>
            </a:r>
            <a:r>
              <a:rPr sz="1100" spc="-50" dirty="0">
                <a:solidFill>
                  <a:srgbClr val="221F1F"/>
                </a:solidFill>
                <a:latin typeface="Century Gothic"/>
                <a:cs typeface="Century Gothic"/>
              </a:rPr>
              <a:t> </a:t>
            </a:r>
            <a:r>
              <a:rPr sz="1100" dirty="0">
                <a:solidFill>
                  <a:srgbClr val="221F1F"/>
                </a:solidFill>
                <a:latin typeface="Century Gothic"/>
                <a:cs typeface="Century Gothic"/>
              </a:rPr>
              <a:t>in</a:t>
            </a:r>
            <a:r>
              <a:rPr sz="1100" spc="-15" dirty="0">
                <a:solidFill>
                  <a:srgbClr val="221F1F"/>
                </a:solidFill>
                <a:latin typeface="Century Gothic"/>
                <a:cs typeface="Century Gothic"/>
              </a:rPr>
              <a:t> </a:t>
            </a:r>
            <a:r>
              <a:rPr sz="1100" dirty="0">
                <a:solidFill>
                  <a:srgbClr val="221F1F"/>
                </a:solidFill>
                <a:latin typeface="Century Gothic"/>
                <a:cs typeface="Century Gothic"/>
              </a:rPr>
              <a:t>a</a:t>
            </a:r>
            <a:r>
              <a:rPr sz="1100" spc="-10" dirty="0">
                <a:solidFill>
                  <a:srgbClr val="221F1F"/>
                </a:solidFill>
                <a:latin typeface="Century Gothic"/>
                <a:cs typeface="Century Gothic"/>
              </a:rPr>
              <a:t> </a:t>
            </a:r>
            <a:r>
              <a:rPr sz="1100" dirty="0">
                <a:solidFill>
                  <a:srgbClr val="221F1F"/>
                </a:solidFill>
                <a:latin typeface="Century Gothic"/>
                <a:cs typeface="Century Gothic"/>
              </a:rPr>
              <a:t>health</a:t>
            </a:r>
            <a:r>
              <a:rPr sz="1100" spc="-30" dirty="0">
                <a:solidFill>
                  <a:srgbClr val="221F1F"/>
                </a:solidFill>
                <a:latin typeface="Century Gothic"/>
                <a:cs typeface="Century Gothic"/>
              </a:rPr>
              <a:t> </a:t>
            </a:r>
            <a:r>
              <a:rPr sz="1100" spc="-20" dirty="0">
                <a:solidFill>
                  <a:srgbClr val="221F1F"/>
                </a:solidFill>
                <a:latin typeface="Century Gothic"/>
                <a:cs typeface="Century Gothic"/>
              </a:rPr>
              <a:t>plan </a:t>
            </a:r>
            <a:r>
              <a:rPr sz="1100" dirty="0">
                <a:solidFill>
                  <a:srgbClr val="221F1F"/>
                </a:solidFill>
                <a:latin typeface="Century Gothic"/>
                <a:cs typeface="Century Gothic"/>
              </a:rPr>
              <a:t>offered</a:t>
            </a:r>
            <a:r>
              <a:rPr sz="1100" spc="-45" dirty="0">
                <a:solidFill>
                  <a:srgbClr val="221F1F"/>
                </a:solidFill>
                <a:latin typeface="Century Gothic"/>
                <a:cs typeface="Century Gothic"/>
              </a:rPr>
              <a:t> </a:t>
            </a:r>
            <a:r>
              <a:rPr sz="1100" dirty="0">
                <a:solidFill>
                  <a:srgbClr val="221F1F"/>
                </a:solidFill>
                <a:latin typeface="Century Gothic"/>
                <a:cs typeface="Century Gothic"/>
              </a:rPr>
              <a:t>by</a:t>
            </a:r>
            <a:r>
              <a:rPr sz="1100" spc="-20" dirty="0">
                <a:solidFill>
                  <a:srgbClr val="221F1F"/>
                </a:solidFill>
                <a:latin typeface="Century Gothic"/>
                <a:cs typeface="Century Gothic"/>
              </a:rPr>
              <a:t> </a:t>
            </a:r>
            <a:r>
              <a:rPr sz="1100" dirty="0">
                <a:solidFill>
                  <a:srgbClr val="221F1F"/>
                </a:solidFill>
                <a:latin typeface="Century Gothic"/>
                <a:cs typeface="Century Gothic"/>
              </a:rPr>
              <a:t>the</a:t>
            </a:r>
            <a:r>
              <a:rPr sz="1100" spc="-25" dirty="0">
                <a:solidFill>
                  <a:srgbClr val="221F1F"/>
                </a:solidFill>
                <a:latin typeface="Century Gothic"/>
                <a:cs typeface="Century Gothic"/>
              </a:rPr>
              <a:t> </a:t>
            </a:r>
            <a:r>
              <a:rPr sz="1100" spc="-10" dirty="0">
                <a:solidFill>
                  <a:srgbClr val="221F1F"/>
                </a:solidFill>
                <a:latin typeface="Century Gothic"/>
                <a:cs typeface="Century Gothic"/>
              </a:rPr>
              <a:t>company.</a:t>
            </a:r>
            <a:endParaRPr sz="1100">
              <a:latin typeface="Century Gothic"/>
              <a:cs typeface="Century Gothic"/>
            </a:endParaRPr>
          </a:p>
        </p:txBody>
      </p:sp>
      <p:sp>
        <p:nvSpPr>
          <p:cNvPr id="15" name="object 15"/>
          <p:cNvSpPr txBox="1"/>
          <p:nvPr/>
        </p:nvSpPr>
        <p:spPr>
          <a:xfrm>
            <a:off x="4177284" y="3319271"/>
            <a:ext cx="3449320" cy="3987165"/>
          </a:xfrm>
          <a:prstGeom prst="rect">
            <a:avLst/>
          </a:prstGeom>
          <a:solidFill>
            <a:srgbClr val="F1F1F1"/>
          </a:solidFill>
          <a:ln w="9525">
            <a:solidFill>
              <a:srgbClr val="D9D9D9"/>
            </a:solidFill>
          </a:ln>
        </p:spPr>
        <p:txBody>
          <a:bodyPr vert="horz" wrap="square" lIns="0" tIns="43815" rIns="0" bIns="0" rtlCol="0">
            <a:spAutoFit/>
          </a:bodyPr>
          <a:lstStyle/>
          <a:p>
            <a:pPr marL="1149985">
              <a:lnSpc>
                <a:spcPct val="100000"/>
              </a:lnSpc>
              <a:spcBef>
                <a:spcPts val="345"/>
              </a:spcBef>
            </a:pPr>
            <a:r>
              <a:rPr sz="1100" b="1" dirty="0">
                <a:solidFill>
                  <a:srgbClr val="DF1522"/>
                </a:solidFill>
                <a:latin typeface="Century Gothic"/>
                <a:cs typeface="Century Gothic"/>
              </a:rPr>
              <a:t>Eligible</a:t>
            </a:r>
            <a:r>
              <a:rPr sz="1100" b="1" spc="-50" dirty="0">
                <a:solidFill>
                  <a:srgbClr val="DF1522"/>
                </a:solidFill>
                <a:latin typeface="Century Gothic"/>
                <a:cs typeface="Century Gothic"/>
              </a:rPr>
              <a:t> </a:t>
            </a:r>
            <a:r>
              <a:rPr sz="1100" b="1" spc="-10" dirty="0">
                <a:solidFill>
                  <a:srgbClr val="DF1522"/>
                </a:solidFill>
                <a:latin typeface="Century Gothic"/>
                <a:cs typeface="Century Gothic"/>
              </a:rPr>
              <a:t>Expenses</a:t>
            </a:r>
            <a:endParaRPr sz="1100">
              <a:latin typeface="Century Gothic"/>
              <a:cs typeface="Century Gothic"/>
            </a:endParaRPr>
          </a:p>
          <a:p>
            <a:pPr marL="92075">
              <a:lnSpc>
                <a:spcPct val="100000"/>
              </a:lnSpc>
            </a:pPr>
            <a:r>
              <a:rPr sz="1100" b="1" dirty="0">
                <a:latin typeface="Century Gothic"/>
                <a:cs typeface="Century Gothic"/>
              </a:rPr>
              <a:t>Health</a:t>
            </a:r>
            <a:r>
              <a:rPr sz="1100" b="1" spc="-55" dirty="0">
                <a:latin typeface="Century Gothic"/>
                <a:cs typeface="Century Gothic"/>
              </a:rPr>
              <a:t> </a:t>
            </a:r>
            <a:r>
              <a:rPr sz="1100" b="1" dirty="0">
                <a:latin typeface="Century Gothic"/>
                <a:cs typeface="Century Gothic"/>
              </a:rPr>
              <a:t>Care</a:t>
            </a:r>
            <a:r>
              <a:rPr sz="1100" b="1" spc="-25" dirty="0">
                <a:latin typeface="Century Gothic"/>
                <a:cs typeface="Century Gothic"/>
              </a:rPr>
              <a:t> </a:t>
            </a:r>
            <a:r>
              <a:rPr sz="1100" b="1" dirty="0">
                <a:latin typeface="Century Gothic"/>
                <a:cs typeface="Century Gothic"/>
              </a:rPr>
              <a:t>Flexible</a:t>
            </a:r>
            <a:r>
              <a:rPr sz="1100" b="1" spc="-50" dirty="0">
                <a:latin typeface="Century Gothic"/>
                <a:cs typeface="Century Gothic"/>
              </a:rPr>
              <a:t> </a:t>
            </a:r>
            <a:r>
              <a:rPr sz="1100" b="1" dirty="0">
                <a:latin typeface="Century Gothic"/>
                <a:cs typeface="Century Gothic"/>
              </a:rPr>
              <a:t>Spending</a:t>
            </a:r>
            <a:r>
              <a:rPr sz="1100" b="1" spc="-35" dirty="0">
                <a:latin typeface="Century Gothic"/>
                <a:cs typeface="Century Gothic"/>
              </a:rPr>
              <a:t> </a:t>
            </a:r>
            <a:r>
              <a:rPr sz="1100" b="1" spc="-10" dirty="0">
                <a:latin typeface="Century Gothic"/>
                <a:cs typeface="Century Gothic"/>
              </a:rPr>
              <a:t>Account:</a:t>
            </a:r>
            <a:endParaRPr sz="1100">
              <a:latin typeface="Century Gothic"/>
              <a:cs typeface="Century Gothic"/>
            </a:endParaRPr>
          </a:p>
          <a:p>
            <a:pPr marL="92075">
              <a:lnSpc>
                <a:spcPct val="100000"/>
              </a:lnSpc>
            </a:pPr>
            <a:r>
              <a:rPr sz="1100" dirty="0">
                <a:solidFill>
                  <a:srgbClr val="00A085"/>
                </a:solidFill>
                <a:latin typeface="Calibri"/>
                <a:cs typeface="Calibri"/>
              </a:rPr>
              <a:t>+</a:t>
            </a:r>
            <a:r>
              <a:rPr sz="1100" spc="140" dirty="0">
                <a:solidFill>
                  <a:srgbClr val="00A085"/>
                </a:solidFill>
                <a:latin typeface="Calibri"/>
                <a:cs typeface="Calibri"/>
              </a:rPr>
              <a:t>  </a:t>
            </a:r>
            <a:r>
              <a:rPr sz="1100" dirty="0">
                <a:latin typeface="Century Gothic"/>
                <a:cs typeface="Century Gothic"/>
              </a:rPr>
              <a:t>Copays,</a:t>
            </a:r>
            <a:r>
              <a:rPr sz="1100" spc="-30" dirty="0">
                <a:latin typeface="Century Gothic"/>
                <a:cs typeface="Century Gothic"/>
              </a:rPr>
              <a:t> </a:t>
            </a:r>
            <a:r>
              <a:rPr sz="1100" dirty="0">
                <a:latin typeface="Century Gothic"/>
                <a:cs typeface="Century Gothic"/>
              </a:rPr>
              <a:t>deductibles,</a:t>
            </a:r>
            <a:r>
              <a:rPr sz="1100" spc="-45" dirty="0">
                <a:latin typeface="Century Gothic"/>
                <a:cs typeface="Century Gothic"/>
              </a:rPr>
              <a:t> </a:t>
            </a:r>
            <a:r>
              <a:rPr sz="1100" spc="-10" dirty="0">
                <a:latin typeface="Century Gothic"/>
                <a:cs typeface="Century Gothic"/>
              </a:rPr>
              <a:t>coinsurance;</a:t>
            </a:r>
            <a:endParaRPr sz="1100">
              <a:latin typeface="Century Gothic"/>
              <a:cs typeface="Century Gothic"/>
            </a:endParaRPr>
          </a:p>
          <a:p>
            <a:pPr marL="92075">
              <a:lnSpc>
                <a:spcPct val="100000"/>
              </a:lnSpc>
              <a:tabLst>
                <a:tab pos="862965" algn="l"/>
                <a:tab pos="1553845" algn="l"/>
                <a:tab pos="2210435" algn="l"/>
                <a:tab pos="2472690" algn="l"/>
                <a:tab pos="3134360" algn="l"/>
              </a:tabLst>
            </a:pPr>
            <a:r>
              <a:rPr sz="1100" dirty="0">
                <a:solidFill>
                  <a:srgbClr val="00A085"/>
                </a:solidFill>
                <a:latin typeface="Calibri"/>
                <a:cs typeface="Calibri"/>
              </a:rPr>
              <a:t>+</a:t>
            </a:r>
            <a:r>
              <a:rPr sz="1100" spc="150" dirty="0">
                <a:solidFill>
                  <a:srgbClr val="00A085"/>
                </a:solidFill>
                <a:latin typeface="Calibri"/>
                <a:cs typeface="Calibri"/>
              </a:rPr>
              <a:t>  </a:t>
            </a:r>
            <a:r>
              <a:rPr sz="1100" spc="-10" dirty="0">
                <a:latin typeface="Century Gothic"/>
                <a:cs typeface="Century Gothic"/>
              </a:rPr>
              <a:t>Eligible</a:t>
            </a:r>
            <a:r>
              <a:rPr sz="1100" dirty="0">
                <a:latin typeface="Century Gothic"/>
                <a:cs typeface="Century Gothic"/>
              </a:rPr>
              <a:t>	</a:t>
            </a:r>
            <a:r>
              <a:rPr sz="1100" spc="-10" dirty="0">
                <a:latin typeface="Century Gothic"/>
                <a:cs typeface="Century Gothic"/>
              </a:rPr>
              <a:t>medical</a:t>
            </a:r>
            <a:r>
              <a:rPr sz="1100" dirty="0">
                <a:latin typeface="Century Gothic"/>
                <a:cs typeface="Century Gothic"/>
              </a:rPr>
              <a:t>	</a:t>
            </a:r>
            <a:r>
              <a:rPr sz="1100" spc="-10" dirty="0">
                <a:latin typeface="Century Gothic"/>
                <a:cs typeface="Century Gothic"/>
              </a:rPr>
              <a:t>services</a:t>
            </a:r>
            <a:r>
              <a:rPr sz="1100" dirty="0">
                <a:latin typeface="Century Gothic"/>
                <a:cs typeface="Century Gothic"/>
              </a:rPr>
              <a:t>	</a:t>
            </a:r>
            <a:r>
              <a:rPr sz="1100" spc="-25" dirty="0">
                <a:latin typeface="Century Gothic"/>
                <a:cs typeface="Century Gothic"/>
              </a:rPr>
              <a:t>or</a:t>
            </a:r>
            <a:r>
              <a:rPr sz="1100" dirty="0">
                <a:latin typeface="Century Gothic"/>
                <a:cs typeface="Century Gothic"/>
              </a:rPr>
              <a:t>	</a:t>
            </a:r>
            <a:r>
              <a:rPr sz="1100" spc="-10" dirty="0">
                <a:latin typeface="Century Gothic"/>
                <a:cs typeface="Century Gothic"/>
              </a:rPr>
              <a:t>supplies</a:t>
            </a:r>
            <a:r>
              <a:rPr sz="1100" dirty="0">
                <a:latin typeface="Century Gothic"/>
                <a:cs typeface="Century Gothic"/>
              </a:rPr>
              <a:t>	</a:t>
            </a:r>
            <a:r>
              <a:rPr sz="1100" spc="-25" dirty="0">
                <a:latin typeface="Century Gothic"/>
                <a:cs typeface="Century Gothic"/>
              </a:rPr>
              <a:t>not</a:t>
            </a:r>
            <a:endParaRPr sz="1100">
              <a:latin typeface="Century Gothic"/>
              <a:cs typeface="Century Gothic"/>
            </a:endParaRPr>
          </a:p>
          <a:p>
            <a:pPr marL="264160">
              <a:lnSpc>
                <a:spcPct val="100000"/>
              </a:lnSpc>
            </a:pPr>
            <a:r>
              <a:rPr sz="1100" dirty="0">
                <a:latin typeface="Century Gothic"/>
                <a:cs typeface="Century Gothic"/>
              </a:rPr>
              <a:t>covered</a:t>
            </a:r>
            <a:r>
              <a:rPr sz="1100" spc="-65" dirty="0">
                <a:latin typeface="Century Gothic"/>
                <a:cs typeface="Century Gothic"/>
              </a:rPr>
              <a:t> </a:t>
            </a:r>
            <a:r>
              <a:rPr sz="1100" dirty="0">
                <a:latin typeface="Century Gothic"/>
                <a:cs typeface="Century Gothic"/>
              </a:rPr>
              <a:t>by</a:t>
            </a:r>
            <a:r>
              <a:rPr sz="1100" spc="-20" dirty="0">
                <a:latin typeface="Century Gothic"/>
                <a:cs typeface="Century Gothic"/>
              </a:rPr>
              <a:t> </a:t>
            </a:r>
            <a:r>
              <a:rPr sz="1100" dirty="0">
                <a:latin typeface="Century Gothic"/>
                <a:cs typeface="Century Gothic"/>
              </a:rPr>
              <a:t>your</a:t>
            </a:r>
            <a:r>
              <a:rPr sz="1100" spc="-35" dirty="0">
                <a:latin typeface="Century Gothic"/>
                <a:cs typeface="Century Gothic"/>
              </a:rPr>
              <a:t> </a:t>
            </a:r>
            <a:r>
              <a:rPr sz="1100" dirty="0">
                <a:latin typeface="Century Gothic"/>
                <a:cs typeface="Century Gothic"/>
              </a:rPr>
              <a:t>medical</a:t>
            </a:r>
            <a:r>
              <a:rPr sz="1100" spc="-30" dirty="0">
                <a:latin typeface="Century Gothic"/>
                <a:cs typeface="Century Gothic"/>
              </a:rPr>
              <a:t> </a:t>
            </a:r>
            <a:r>
              <a:rPr sz="1100" spc="-20" dirty="0">
                <a:latin typeface="Century Gothic"/>
                <a:cs typeface="Century Gothic"/>
              </a:rPr>
              <a:t>plan;</a:t>
            </a:r>
            <a:endParaRPr sz="1100">
              <a:latin typeface="Century Gothic"/>
              <a:cs typeface="Century Gothic"/>
            </a:endParaRPr>
          </a:p>
          <a:p>
            <a:pPr marL="264160" marR="81915" indent="-172720">
              <a:lnSpc>
                <a:spcPct val="100000"/>
              </a:lnSpc>
              <a:spcBef>
                <a:spcPts val="5"/>
              </a:spcBef>
            </a:pPr>
            <a:r>
              <a:rPr sz="1100" dirty="0">
                <a:solidFill>
                  <a:srgbClr val="00A085"/>
                </a:solidFill>
                <a:latin typeface="Calibri"/>
                <a:cs typeface="Calibri"/>
              </a:rPr>
              <a:t>+</a:t>
            </a:r>
            <a:r>
              <a:rPr sz="1100" spc="135" dirty="0">
                <a:solidFill>
                  <a:srgbClr val="00A085"/>
                </a:solidFill>
                <a:latin typeface="Calibri"/>
                <a:cs typeface="Calibri"/>
              </a:rPr>
              <a:t>  </a:t>
            </a:r>
            <a:r>
              <a:rPr sz="1100" dirty="0">
                <a:latin typeface="Century Gothic"/>
                <a:cs typeface="Century Gothic"/>
              </a:rPr>
              <a:t>Prescription</a:t>
            </a:r>
            <a:r>
              <a:rPr sz="1100" spc="420" dirty="0">
                <a:latin typeface="Century Gothic"/>
                <a:cs typeface="Century Gothic"/>
              </a:rPr>
              <a:t> </a:t>
            </a:r>
            <a:r>
              <a:rPr sz="1100" dirty="0">
                <a:latin typeface="Century Gothic"/>
                <a:cs typeface="Century Gothic"/>
              </a:rPr>
              <a:t>drugs</a:t>
            </a:r>
            <a:r>
              <a:rPr sz="1100" spc="415" dirty="0">
                <a:latin typeface="Century Gothic"/>
                <a:cs typeface="Century Gothic"/>
              </a:rPr>
              <a:t> </a:t>
            </a:r>
            <a:r>
              <a:rPr sz="1100" dirty="0">
                <a:latin typeface="Century Gothic"/>
                <a:cs typeface="Century Gothic"/>
              </a:rPr>
              <a:t>and</a:t>
            </a:r>
            <a:r>
              <a:rPr sz="1100" spc="415" dirty="0">
                <a:latin typeface="Century Gothic"/>
                <a:cs typeface="Century Gothic"/>
              </a:rPr>
              <a:t> </a:t>
            </a:r>
            <a:r>
              <a:rPr sz="1100" dirty="0">
                <a:latin typeface="Century Gothic"/>
                <a:cs typeface="Century Gothic"/>
              </a:rPr>
              <a:t>medicines</a:t>
            </a:r>
            <a:r>
              <a:rPr sz="1100" spc="415" dirty="0">
                <a:latin typeface="Century Gothic"/>
                <a:cs typeface="Century Gothic"/>
              </a:rPr>
              <a:t> </a:t>
            </a:r>
            <a:r>
              <a:rPr sz="1100" spc="-10" dirty="0">
                <a:latin typeface="Century Gothic"/>
                <a:cs typeface="Century Gothic"/>
              </a:rPr>
              <a:t>(copays, </a:t>
            </a:r>
            <a:r>
              <a:rPr sz="1100" dirty="0">
                <a:latin typeface="Century Gothic"/>
                <a:cs typeface="Century Gothic"/>
              </a:rPr>
              <a:t>coinsurance,</a:t>
            </a:r>
            <a:r>
              <a:rPr sz="1100" spc="-60" dirty="0">
                <a:latin typeface="Century Gothic"/>
                <a:cs typeface="Century Gothic"/>
              </a:rPr>
              <a:t> </a:t>
            </a:r>
            <a:r>
              <a:rPr sz="1100" spc="-10" dirty="0">
                <a:latin typeface="Century Gothic"/>
                <a:cs typeface="Century Gothic"/>
              </a:rPr>
              <a:t>etc.);</a:t>
            </a:r>
            <a:endParaRPr sz="1100">
              <a:latin typeface="Century Gothic"/>
              <a:cs typeface="Century Gothic"/>
            </a:endParaRPr>
          </a:p>
          <a:p>
            <a:pPr marL="92075">
              <a:lnSpc>
                <a:spcPct val="100000"/>
              </a:lnSpc>
            </a:pPr>
            <a:r>
              <a:rPr sz="1100" dirty="0">
                <a:solidFill>
                  <a:srgbClr val="00A085"/>
                </a:solidFill>
                <a:latin typeface="Calibri"/>
                <a:cs typeface="Calibri"/>
              </a:rPr>
              <a:t>+</a:t>
            </a:r>
            <a:r>
              <a:rPr sz="1100" spc="150" dirty="0">
                <a:solidFill>
                  <a:srgbClr val="00A085"/>
                </a:solidFill>
                <a:latin typeface="Calibri"/>
                <a:cs typeface="Calibri"/>
              </a:rPr>
              <a:t>  </a:t>
            </a:r>
            <a:r>
              <a:rPr sz="1100" spc="-10" dirty="0">
                <a:latin typeface="Century Gothic"/>
                <a:cs typeface="Century Gothic"/>
              </a:rPr>
              <a:t>Prosthetic,</a:t>
            </a:r>
            <a:r>
              <a:rPr sz="1100" spc="-30" dirty="0">
                <a:latin typeface="Century Gothic"/>
                <a:cs typeface="Century Gothic"/>
              </a:rPr>
              <a:t> </a:t>
            </a:r>
            <a:r>
              <a:rPr sz="1100" dirty="0">
                <a:latin typeface="Century Gothic"/>
                <a:cs typeface="Century Gothic"/>
              </a:rPr>
              <a:t>orthopedic</a:t>
            </a:r>
            <a:r>
              <a:rPr sz="1100" spc="-25" dirty="0">
                <a:latin typeface="Century Gothic"/>
                <a:cs typeface="Century Gothic"/>
              </a:rPr>
              <a:t> </a:t>
            </a:r>
            <a:r>
              <a:rPr sz="1100" dirty="0">
                <a:latin typeface="Century Gothic"/>
                <a:cs typeface="Century Gothic"/>
              </a:rPr>
              <a:t>and</a:t>
            </a:r>
            <a:r>
              <a:rPr sz="1100" spc="-5" dirty="0">
                <a:latin typeface="Century Gothic"/>
                <a:cs typeface="Century Gothic"/>
              </a:rPr>
              <a:t> </a:t>
            </a:r>
            <a:r>
              <a:rPr sz="1100" dirty="0">
                <a:latin typeface="Century Gothic"/>
                <a:cs typeface="Century Gothic"/>
              </a:rPr>
              <a:t>orthotic</a:t>
            </a:r>
            <a:r>
              <a:rPr sz="1100" spc="-15" dirty="0">
                <a:latin typeface="Century Gothic"/>
                <a:cs typeface="Century Gothic"/>
              </a:rPr>
              <a:t> </a:t>
            </a:r>
            <a:r>
              <a:rPr sz="1100" spc="-10" dirty="0">
                <a:latin typeface="Century Gothic"/>
                <a:cs typeface="Century Gothic"/>
              </a:rPr>
              <a:t>devices;</a:t>
            </a:r>
            <a:endParaRPr sz="1100">
              <a:latin typeface="Century Gothic"/>
              <a:cs typeface="Century Gothic"/>
            </a:endParaRPr>
          </a:p>
          <a:p>
            <a:pPr marL="264160" marR="389255" indent="-172720">
              <a:lnSpc>
                <a:spcPct val="100000"/>
              </a:lnSpc>
            </a:pPr>
            <a:r>
              <a:rPr sz="1100" dirty="0">
                <a:solidFill>
                  <a:srgbClr val="00A085"/>
                </a:solidFill>
                <a:latin typeface="Calibri"/>
                <a:cs typeface="Calibri"/>
              </a:rPr>
              <a:t>+</a:t>
            </a:r>
            <a:r>
              <a:rPr sz="1100" spc="145" dirty="0">
                <a:solidFill>
                  <a:srgbClr val="00A085"/>
                </a:solidFill>
                <a:latin typeface="Calibri"/>
                <a:cs typeface="Calibri"/>
              </a:rPr>
              <a:t>  </a:t>
            </a:r>
            <a:r>
              <a:rPr sz="1100" dirty="0">
                <a:latin typeface="Century Gothic"/>
                <a:cs typeface="Century Gothic"/>
              </a:rPr>
              <a:t>Counseling</a:t>
            </a:r>
            <a:r>
              <a:rPr sz="1100" spc="-35" dirty="0">
                <a:latin typeface="Century Gothic"/>
                <a:cs typeface="Century Gothic"/>
              </a:rPr>
              <a:t> </a:t>
            </a:r>
            <a:r>
              <a:rPr sz="1100" dirty="0">
                <a:latin typeface="Century Gothic"/>
                <a:cs typeface="Century Gothic"/>
              </a:rPr>
              <a:t>for</a:t>
            </a:r>
            <a:r>
              <a:rPr sz="1100" spc="-10" dirty="0">
                <a:latin typeface="Century Gothic"/>
                <a:cs typeface="Century Gothic"/>
              </a:rPr>
              <a:t> </a:t>
            </a:r>
            <a:r>
              <a:rPr sz="1100" dirty="0">
                <a:latin typeface="Century Gothic"/>
                <a:cs typeface="Century Gothic"/>
              </a:rPr>
              <a:t>learning</a:t>
            </a:r>
            <a:r>
              <a:rPr sz="1100" spc="-55" dirty="0">
                <a:latin typeface="Century Gothic"/>
                <a:cs typeface="Century Gothic"/>
              </a:rPr>
              <a:t> </a:t>
            </a:r>
            <a:r>
              <a:rPr sz="1100" dirty="0">
                <a:latin typeface="Century Gothic"/>
                <a:cs typeface="Century Gothic"/>
              </a:rPr>
              <a:t>disabilities</a:t>
            </a:r>
            <a:r>
              <a:rPr sz="1100" spc="-45" dirty="0">
                <a:latin typeface="Century Gothic"/>
                <a:cs typeface="Century Gothic"/>
              </a:rPr>
              <a:t> </a:t>
            </a:r>
            <a:r>
              <a:rPr sz="1100" spc="-25" dirty="0">
                <a:latin typeface="Century Gothic"/>
                <a:cs typeface="Century Gothic"/>
              </a:rPr>
              <a:t>and </a:t>
            </a:r>
            <a:r>
              <a:rPr sz="1100" dirty="0">
                <a:latin typeface="Century Gothic"/>
                <a:cs typeface="Century Gothic"/>
              </a:rPr>
              <a:t>psychotherapy</a:t>
            </a:r>
            <a:r>
              <a:rPr sz="1100" spc="-65" dirty="0">
                <a:latin typeface="Century Gothic"/>
                <a:cs typeface="Century Gothic"/>
              </a:rPr>
              <a:t> </a:t>
            </a:r>
            <a:r>
              <a:rPr sz="1100" dirty="0">
                <a:latin typeface="Century Gothic"/>
                <a:cs typeface="Century Gothic"/>
              </a:rPr>
              <a:t>expenses</a:t>
            </a:r>
            <a:r>
              <a:rPr sz="1100" spc="-65" dirty="0">
                <a:latin typeface="Century Gothic"/>
                <a:cs typeface="Century Gothic"/>
              </a:rPr>
              <a:t> </a:t>
            </a:r>
            <a:r>
              <a:rPr sz="1100" dirty="0">
                <a:latin typeface="Century Gothic"/>
                <a:cs typeface="Century Gothic"/>
              </a:rPr>
              <a:t>to</a:t>
            </a:r>
            <a:r>
              <a:rPr sz="1100" spc="-15" dirty="0">
                <a:latin typeface="Century Gothic"/>
                <a:cs typeface="Century Gothic"/>
              </a:rPr>
              <a:t> </a:t>
            </a:r>
            <a:r>
              <a:rPr sz="1100" dirty="0">
                <a:latin typeface="Century Gothic"/>
                <a:cs typeface="Century Gothic"/>
              </a:rPr>
              <a:t>treat</a:t>
            </a:r>
            <a:r>
              <a:rPr sz="1100" spc="-50" dirty="0">
                <a:latin typeface="Century Gothic"/>
                <a:cs typeface="Century Gothic"/>
              </a:rPr>
              <a:t> </a:t>
            </a:r>
            <a:r>
              <a:rPr sz="1100" spc="-10" dirty="0">
                <a:latin typeface="Century Gothic"/>
                <a:cs typeface="Century Gothic"/>
              </a:rPr>
              <a:t>specific conditions;</a:t>
            </a:r>
            <a:endParaRPr sz="1100">
              <a:latin typeface="Century Gothic"/>
              <a:cs typeface="Century Gothic"/>
            </a:endParaRPr>
          </a:p>
          <a:p>
            <a:pPr marL="264160" marR="245110" indent="-172720">
              <a:lnSpc>
                <a:spcPct val="100000"/>
              </a:lnSpc>
            </a:pPr>
            <a:r>
              <a:rPr sz="1100" dirty="0">
                <a:solidFill>
                  <a:srgbClr val="00A085"/>
                </a:solidFill>
                <a:latin typeface="Calibri"/>
                <a:cs typeface="Calibri"/>
              </a:rPr>
              <a:t>+</a:t>
            </a:r>
            <a:r>
              <a:rPr sz="1100" spc="140" dirty="0">
                <a:solidFill>
                  <a:srgbClr val="00A085"/>
                </a:solidFill>
                <a:latin typeface="Calibri"/>
                <a:cs typeface="Calibri"/>
              </a:rPr>
              <a:t>  </a:t>
            </a:r>
            <a:r>
              <a:rPr sz="1100" dirty="0">
                <a:latin typeface="Century Gothic"/>
                <a:cs typeface="Century Gothic"/>
              </a:rPr>
              <a:t>Eligible</a:t>
            </a:r>
            <a:r>
              <a:rPr sz="1100" spc="-45" dirty="0">
                <a:latin typeface="Century Gothic"/>
                <a:cs typeface="Century Gothic"/>
              </a:rPr>
              <a:t> </a:t>
            </a:r>
            <a:r>
              <a:rPr sz="1100" dirty="0">
                <a:latin typeface="Century Gothic"/>
                <a:cs typeface="Century Gothic"/>
              </a:rPr>
              <a:t>dental</a:t>
            </a:r>
            <a:r>
              <a:rPr sz="1100" spc="-20" dirty="0">
                <a:latin typeface="Century Gothic"/>
                <a:cs typeface="Century Gothic"/>
              </a:rPr>
              <a:t> </a:t>
            </a:r>
            <a:r>
              <a:rPr sz="1100" dirty="0">
                <a:latin typeface="Century Gothic"/>
                <a:cs typeface="Century Gothic"/>
              </a:rPr>
              <a:t>services</a:t>
            </a:r>
            <a:r>
              <a:rPr sz="1100" spc="-50" dirty="0">
                <a:latin typeface="Century Gothic"/>
                <a:cs typeface="Century Gothic"/>
              </a:rPr>
              <a:t> </a:t>
            </a:r>
            <a:r>
              <a:rPr sz="1100" dirty="0">
                <a:latin typeface="Century Gothic"/>
                <a:cs typeface="Century Gothic"/>
              </a:rPr>
              <a:t>not</a:t>
            </a:r>
            <a:r>
              <a:rPr sz="1100" spc="-10" dirty="0">
                <a:latin typeface="Century Gothic"/>
                <a:cs typeface="Century Gothic"/>
              </a:rPr>
              <a:t> </a:t>
            </a:r>
            <a:r>
              <a:rPr sz="1100" dirty="0">
                <a:latin typeface="Century Gothic"/>
                <a:cs typeface="Century Gothic"/>
              </a:rPr>
              <a:t>covered</a:t>
            </a:r>
            <a:r>
              <a:rPr sz="1100" spc="-55" dirty="0">
                <a:latin typeface="Century Gothic"/>
                <a:cs typeface="Century Gothic"/>
              </a:rPr>
              <a:t> </a:t>
            </a:r>
            <a:r>
              <a:rPr sz="1100" dirty="0">
                <a:latin typeface="Century Gothic"/>
                <a:cs typeface="Century Gothic"/>
              </a:rPr>
              <a:t>by</a:t>
            </a:r>
            <a:r>
              <a:rPr sz="1100" spc="-30" dirty="0">
                <a:latin typeface="Century Gothic"/>
                <a:cs typeface="Century Gothic"/>
              </a:rPr>
              <a:t> </a:t>
            </a:r>
            <a:r>
              <a:rPr sz="1100" spc="-20" dirty="0">
                <a:latin typeface="Century Gothic"/>
                <a:cs typeface="Century Gothic"/>
              </a:rPr>
              <a:t>your </a:t>
            </a:r>
            <a:r>
              <a:rPr sz="1100" dirty="0">
                <a:latin typeface="Century Gothic"/>
                <a:cs typeface="Century Gothic"/>
              </a:rPr>
              <a:t>dental</a:t>
            </a:r>
            <a:r>
              <a:rPr sz="1100" spc="-25" dirty="0">
                <a:latin typeface="Century Gothic"/>
                <a:cs typeface="Century Gothic"/>
              </a:rPr>
              <a:t> </a:t>
            </a:r>
            <a:r>
              <a:rPr sz="1100" dirty="0">
                <a:latin typeface="Century Gothic"/>
                <a:cs typeface="Century Gothic"/>
              </a:rPr>
              <a:t>plan,</a:t>
            </a:r>
            <a:r>
              <a:rPr sz="1100" spc="-40" dirty="0">
                <a:latin typeface="Century Gothic"/>
                <a:cs typeface="Century Gothic"/>
              </a:rPr>
              <a:t> </a:t>
            </a:r>
            <a:r>
              <a:rPr sz="1100" dirty="0">
                <a:latin typeface="Century Gothic"/>
                <a:cs typeface="Century Gothic"/>
              </a:rPr>
              <a:t>including</a:t>
            </a:r>
            <a:r>
              <a:rPr sz="1100" spc="-55" dirty="0">
                <a:latin typeface="Century Gothic"/>
                <a:cs typeface="Century Gothic"/>
              </a:rPr>
              <a:t> </a:t>
            </a:r>
            <a:r>
              <a:rPr sz="1100" spc="-10" dirty="0">
                <a:latin typeface="Century Gothic"/>
                <a:cs typeface="Century Gothic"/>
              </a:rPr>
              <a:t>orthodontia;</a:t>
            </a:r>
            <a:endParaRPr sz="1100">
              <a:latin typeface="Century Gothic"/>
              <a:cs typeface="Century Gothic"/>
            </a:endParaRPr>
          </a:p>
          <a:p>
            <a:pPr marL="264160" marR="127000" indent="-172720">
              <a:lnSpc>
                <a:spcPct val="100000"/>
              </a:lnSpc>
            </a:pPr>
            <a:r>
              <a:rPr sz="1100" dirty="0">
                <a:solidFill>
                  <a:srgbClr val="00A085"/>
                </a:solidFill>
                <a:latin typeface="Calibri"/>
                <a:cs typeface="Calibri"/>
              </a:rPr>
              <a:t>+</a:t>
            </a:r>
            <a:r>
              <a:rPr sz="1100" spc="145" dirty="0">
                <a:solidFill>
                  <a:srgbClr val="00A085"/>
                </a:solidFill>
                <a:latin typeface="Calibri"/>
                <a:cs typeface="Calibri"/>
              </a:rPr>
              <a:t>  </a:t>
            </a:r>
            <a:r>
              <a:rPr sz="1100" dirty="0">
                <a:latin typeface="Century Gothic"/>
                <a:cs typeface="Century Gothic"/>
              </a:rPr>
              <a:t>Hearing</a:t>
            </a:r>
            <a:r>
              <a:rPr sz="1100" spc="-55" dirty="0">
                <a:latin typeface="Century Gothic"/>
                <a:cs typeface="Century Gothic"/>
              </a:rPr>
              <a:t> </a:t>
            </a:r>
            <a:r>
              <a:rPr sz="1100" dirty="0">
                <a:latin typeface="Century Gothic"/>
                <a:cs typeface="Century Gothic"/>
              </a:rPr>
              <a:t>aids</a:t>
            </a:r>
            <a:r>
              <a:rPr sz="1100" spc="-35" dirty="0">
                <a:latin typeface="Century Gothic"/>
                <a:cs typeface="Century Gothic"/>
              </a:rPr>
              <a:t> </a:t>
            </a:r>
            <a:r>
              <a:rPr sz="1100" dirty="0">
                <a:latin typeface="Century Gothic"/>
                <a:cs typeface="Century Gothic"/>
              </a:rPr>
              <a:t>and</a:t>
            </a:r>
            <a:r>
              <a:rPr sz="1100" spc="-25" dirty="0">
                <a:latin typeface="Century Gothic"/>
                <a:cs typeface="Century Gothic"/>
              </a:rPr>
              <a:t> </a:t>
            </a:r>
            <a:r>
              <a:rPr sz="1100" dirty="0">
                <a:latin typeface="Century Gothic"/>
                <a:cs typeface="Century Gothic"/>
              </a:rPr>
              <a:t>exams</a:t>
            </a:r>
            <a:r>
              <a:rPr sz="1100" spc="-25" dirty="0">
                <a:latin typeface="Century Gothic"/>
                <a:cs typeface="Century Gothic"/>
              </a:rPr>
              <a:t> </a:t>
            </a:r>
            <a:r>
              <a:rPr sz="1100" dirty="0">
                <a:latin typeface="Century Gothic"/>
                <a:cs typeface="Century Gothic"/>
              </a:rPr>
              <a:t>not</a:t>
            </a:r>
            <a:r>
              <a:rPr sz="1100" spc="-5" dirty="0">
                <a:latin typeface="Century Gothic"/>
                <a:cs typeface="Century Gothic"/>
              </a:rPr>
              <a:t> </a:t>
            </a:r>
            <a:r>
              <a:rPr sz="1100" dirty="0">
                <a:latin typeface="Century Gothic"/>
                <a:cs typeface="Century Gothic"/>
              </a:rPr>
              <a:t>covered</a:t>
            </a:r>
            <a:r>
              <a:rPr sz="1100" spc="-50" dirty="0">
                <a:latin typeface="Century Gothic"/>
                <a:cs typeface="Century Gothic"/>
              </a:rPr>
              <a:t> </a:t>
            </a:r>
            <a:r>
              <a:rPr sz="1100" dirty="0">
                <a:latin typeface="Century Gothic"/>
                <a:cs typeface="Century Gothic"/>
              </a:rPr>
              <a:t>by</a:t>
            </a:r>
            <a:r>
              <a:rPr sz="1100" spc="-25" dirty="0">
                <a:latin typeface="Century Gothic"/>
                <a:cs typeface="Century Gothic"/>
              </a:rPr>
              <a:t> </a:t>
            </a:r>
            <a:r>
              <a:rPr sz="1100" spc="-20" dirty="0">
                <a:latin typeface="Century Gothic"/>
                <a:cs typeface="Century Gothic"/>
              </a:rPr>
              <a:t>your </a:t>
            </a:r>
            <a:r>
              <a:rPr sz="1100" dirty="0">
                <a:latin typeface="Century Gothic"/>
                <a:cs typeface="Century Gothic"/>
              </a:rPr>
              <a:t>medical</a:t>
            </a:r>
            <a:r>
              <a:rPr sz="1100" spc="-45" dirty="0">
                <a:latin typeface="Century Gothic"/>
                <a:cs typeface="Century Gothic"/>
              </a:rPr>
              <a:t> </a:t>
            </a:r>
            <a:r>
              <a:rPr sz="1100" dirty="0">
                <a:latin typeface="Century Gothic"/>
                <a:cs typeface="Century Gothic"/>
              </a:rPr>
              <a:t>plan;</a:t>
            </a:r>
            <a:r>
              <a:rPr sz="1100" spc="-45" dirty="0">
                <a:latin typeface="Century Gothic"/>
                <a:cs typeface="Century Gothic"/>
              </a:rPr>
              <a:t> </a:t>
            </a:r>
            <a:r>
              <a:rPr sz="1100" spc="-25" dirty="0">
                <a:latin typeface="Century Gothic"/>
                <a:cs typeface="Century Gothic"/>
              </a:rPr>
              <a:t>and</a:t>
            </a:r>
            <a:endParaRPr sz="1100">
              <a:latin typeface="Century Gothic"/>
              <a:cs typeface="Century Gothic"/>
            </a:endParaRPr>
          </a:p>
          <a:p>
            <a:pPr marL="92075">
              <a:lnSpc>
                <a:spcPct val="100000"/>
              </a:lnSpc>
            </a:pPr>
            <a:r>
              <a:rPr sz="1100" dirty="0">
                <a:solidFill>
                  <a:srgbClr val="00A085"/>
                </a:solidFill>
                <a:latin typeface="Calibri"/>
                <a:cs typeface="Calibri"/>
              </a:rPr>
              <a:t>+</a:t>
            </a:r>
            <a:r>
              <a:rPr sz="1100" spc="130" dirty="0">
                <a:solidFill>
                  <a:srgbClr val="00A085"/>
                </a:solidFill>
                <a:latin typeface="Calibri"/>
                <a:cs typeface="Calibri"/>
              </a:rPr>
              <a:t>  </a:t>
            </a:r>
            <a:r>
              <a:rPr sz="1100" dirty="0">
                <a:latin typeface="Century Gothic"/>
                <a:cs typeface="Century Gothic"/>
              </a:rPr>
              <a:t>Smoking</a:t>
            </a:r>
            <a:r>
              <a:rPr sz="1100" spc="-25" dirty="0">
                <a:latin typeface="Century Gothic"/>
                <a:cs typeface="Century Gothic"/>
              </a:rPr>
              <a:t> </a:t>
            </a:r>
            <a:r>
              <a:rPr sz="1100" dirty="0">
                <a:latin typeface="Century Gothic"/>
                <a:cs typeface="Century Gothic"/>
              </a:rPr>
              <a:t>cessation</a:t>
            </a:r>
            <a:r>
              <a:rPr sz="1100" spc="-50" dirty="0">
                <a:latin typeface="Century Gothic"/>
                <a:cs typeface="Century Gothic"/>
              </a:rPr>
              <a:t> </a:t>
            </a:r>
            <a:r>
              <a:rPr sz="1100" spc="-10" dirty="0">
                <a:latin typeface="Century Gothic"/>
                <a:cs typeface="Century Gothic"/>
              </a:rPr>
              <a:t>programs.</a:t>
            </a:r>
            <a:endParaRPr sz="1100">
              <a:latin typeface="Century Gothic"/>
              <a:cs typeface="Century Gothic"/>
            </a:endParaRPr>
          </a:p>
          <a:p>
            <a:pPr marL="92075">
              <a:lnSpc>
                <a:spcPct val="100000"/>
              </a:lnSpc>
              <a:spcBef>
                <a:spcPts val="1320"/>
              </a:spcBef>
            </a:pPr>
            <a:r>
              <a:rPr sz="1100" b="1" dirty="0">
                <a:latin typeface="Century Gothic"/>
                <a:cs typeface="Century Gothic"/>
              </a:rPr>
              <a:t>Dependent</a:t>
            </a:r>
            <a:r>
              <a:rPr sz="1100" b="1" spc="-60" dirty="0">
                <a:latin typeface="Century Gothic"/>
                <a:cs typeface="Century Gothic"/>
              </a:rPr>
              <a:t> </a:t>
            </a:r>
            <a:r>
              <a:rPr sz="1100" b="1" dirty="0">
                <a:latin typeface="Century Gothic"/>
                <a:cs typeface="Century Gothic"/>
              </a:rPr>
              <a:t>Care</a:t>
            </a:r>
            <a:r>
              <a:rPr sz="1100" b="1" spc="-40" dirty="0">
                <a:latin typeface="Century Gothic"/>
                <a:cs typeface="Century Gothic"/>
              </a:rPr>
              <a:t> </a:t>
            </a:r>
            <a:r>
              <a:rPr sz="1100" b="1" dirty="0">
                <a:latin typeface="Century Gothic"/>
                <a:cs typeface="Century Gothic"/>
              </a:rPr>
              <a:t>Flexible</a:t>
            </a:r>
            <a:r>
              <a:rPr sz="1100" b="1" spc="-75" dirty="0">
                <a:latin typeface="Century Gothic"/>
                <a:cs typeface="Century Gothic"/>
              </a:rPr>
              <a:t> </a:t>
            </a:r>
            <a:r>
              <a:rPr sz="1100" b="1" dirty="0">
                <a:latin typeface="Century Gothic"/>
                <a:cs typeface="Century Gothic"/>
              </a:rPr>
              <a:t>Spending</a:t>
            </a:r>
            <a:r>
              <a:rPr sz="1100" b="1" spc="-50" dirty="0">
                <a:latin typeface="Century Gothic"/>
                <a:cs typeface="Century Gothic"/>
              </a:rPr>
              <a:t> </a:t>
            </a:r>
            <a:r>
              <a:rPr sz="1100" b="1" spc="-10" dirty="0">
                <a:latin typeface="Century Gothic"/>
                <a:cs typeface="Century Gothic"/>
              </a:rPr>
              <a:t>Account:</a:t>
            </a:r>
            <a:endParaRPr sz="1100">
              <a:latin typeface="Century Gothic"/>
              <a:cs typeface="Century Gothic"/>
            </a:endParaRPr>
          </a:p>
          <a:p>
            <a:pPr marL="92075">
              <a:lnSpc>
                <a:spcPct val="100000"/>
              </a:lnSpc>
            </a:pPr>
            <a:r>
              <a:rPr sz="1100" dirty="0">
                <a:solidFill>
                  <a:srgbClr val="00A085"/>
                </a:solidFill>
                <a:latin typeface="Calibri"/>
                <a:cs typeface="Calibri"/>
              </a:rPr>
              <a:t>+</a:t>
            </a:r>
            <a:r>
              <a:rPr sz="1100" spc="145" dirty="0">
                <a:solidFill>
                  <a:srgbClr val="00A085"/>
                </a:solidFill>
                <a:latin typeface="Calibri"/>
                <a:cs typeface="Calibri"/>
              </a:rPr>
              <a:t>  </a:t>
            </a:r>
            <a:r>
              <a:rPr sz="1100" dirty="0">
                <a:solidFill>
                  <a:srgbClr val="221F1F"/>
                </a:solidFill>
                <a:latin typeface="Century Gothic"/>
                <a:cs typeface="Century Gothic"/>
              </a:rPr>
              <a:t>Qualified</a:t>
            </a:r>
            <a:r>
              <a:rPr sz="1100" spc="-40" dirty="0">
                <a:solidFill>
                  <a:srgbClr val="221F1F"/>
                </a:solidFill>
                <a:latin typeface="Century Gothic"/>
                <a:cs typeface="Century Gothic"/>
              </a:rPr>
              <a:t> </a:t>
            </a:r>
            <a:r>
              <a:rPr sz="1100" dirty="0">
                <a:solidFill>
                  <a:srgbClr val="221F1F"/>
                </a:solidFill>
                <a:latin typeface="Century Gothic"/>
                <a:cs typeface="Century Gothic"/>
              </a:rPr>
              <a:t>day</a:t>
            </a:r>
            <a:r>
              <a:rPr sz="1100" spc="-25" dirty="0">
                <a:solidFill>
                  <a:srgbClr val="221F1F"/>
                </a:solidFill>
                <a:latin typeface="Century Gothic"/>
                <a:cs typeface="Century Gothic"/>
              </a:rPr>
              <a:t> </a:t>
            </a:r>
            <a:r>
              <a:rPr sz="1100" dirty="0">
                <a:solidFill>
                  <a:srgbClr val="221F1F"/>
                </a:solidFill>
                <a:latin typeface="Century Gothic"/>
                <a:cs typeface="Century Gothic"/>
              </a:rPr>
              <a:t>care</a:t>
            </a:r>
            <a:r>
              <a:rPr sz="1100" spc="-40" dirty="0">
                <a:solidFill>
                  <a:srgbClr val="221F1F"/>
                </a:solidFill>
                <a:latin typeface="Century Gothic"/>
                <a:cs typeface="Century Gothic"/>
              </a:rPr>
              <a:t> </a:t>
            </a:r>
            <a:r>
              <a:rPr sz="1100" dirty="0">
                <a:solidFill>
                  <a:srgbClr val="221F1F"/>
                </a:solidFill>
                <a:latin typeface="Century Gothic"/>
                <a:cs typeface="Century Gothic"/>
              </a:rPr>
              <a:t>center</a:t>
            </a:r>
            <a:r>
              <a:rPr sz="1100" spc="-30" dirty="0">
                <a:solidFill>
                  <a:srgbClr val="221F1F"/>
                </a:solidFill>
                <a:latin typeface="Century Gothic"/>
                <a:cs typeface="Century Gothic"/>
              </a:rPr>
              <a:t> </a:t>
            </a:r>
            <a:r>
              <a:rPr sz="1100" spc="-50" dirty="0">
                <a:solidFill>
                  <a:srgbClr val="221F1F"/>
                </a:solidFill>
                <a:latin typeface="Century Gothic"/>
                <a:cs typeface="Century Gothic"/>
              </a:rPr>
              <a:t>;</a:t>
            </a:r>
            <a:endParaRPr sz="1100">
              <a:latin typeface="Century Gothic"/>
              <a:cs typeface="Century Gothic"/>
            </a:endParaRPr>
          </a:p>
          <a:p>
            <a:pPr marL="92075">
              <a:lnSpc>
                <a:spcPct val="100000"/>
              </a:lnSpc>
            </a:pPr>
            <a:r>
              <a:rPr sz="1100" dirty="0">
                <a:solidFill>
                  <a:srgbClr val="00A085"/>
                </a:solidFill>
                <a:latin typeface="Calibri"/>
                <a:cs typeface="Calibri"/>
              </a:rPr>
              <a:t>+</a:t>
            </a:r>
            <a:r>
              <a:rPr sz="1100" spc="145" dirty="0">
                <a:solidFill>
                  <a:srgbClr val="00A085"/>
                </a:solidFill>
                <a:latin typeface="Calibri"/>
                <a:cs typeface="Calibri"/>
              </a:rPr>
              <a:t>  </a:t>
            </a:r>
            <a:r>
              <a:rPr sz="1100" dirty="0">
                <a:latin typeface="Century Gothic"/>
                <a:cs typeface="Century Gothic"/>
              </a:rPr>
              <a:t>Nursery</a:t>
            </a:r>
            <a:r>
              <a:rPr sz="1100" spc="-45" dirty="0">
                <a:latin typeface="Century Gothic"/>
                <a:cs typeface="Century Gothic"/>
              </a:rPr>
              <a:t> </a:t>
            </a:r>
            <a:r>
              <a:rPr sz="1100" dirty="0">
                <a:latin typeface="Century Gothic"/>
                <a:cs typeface="Century Gothic"/>
              </a:rPr>
              <a:t>school</a:t>
            </a:r>
            <a:r>
              <a:rPr sz="1100" spc="-15" dirty="0">
                <a:latin typeface="Century Gothic"/>
                <a:cs typeface="Century Gothic"/>
              </a:rPr>
              <a:t> </a:t>
            </a:r>
            <a:r>
              <a:rPr sz="1100" spc="-10" dirty="0">
                <a:latin typeface="Century Gothic"/>
                <a:cs typeface="Century Gothic"/>
              </a:rPr>
              <a:t>expenses;</a:t>
            </a:r>
            <a:endParaRPr sz="1100">
              <a:latin typeface="Century Gothic"/>
              <a:cs typeface="Century Gothic"/>
            </a:endParaRPr>
          </a:p>
          <a:p>
            <a:pPr marL="92075">
              <a:lnSpc>
                <a:spcPct val="100000"/>
              </a:lnSpc>
            </a:pPr>
            <a:r>
              <a:rPr sz="1100" dirty="0">
                <a:solidFill>
                  <a:srgbClr val="00A085"/>
                </a:solidFill>
                <a:latin typeface="Calibri"/>
                <a:cs typeface="Calibri"/>
              </a:rPr>
              <a:t>+</a:t>
            </a:r>
            <a:r>
              <a:rPr sz="1100" spc="145" dirty="0">
                <a:solidFill>
                  <a:srgbClr val="00A085"/>
                </a:solidFill>
                <a:latin typeface="Calibri"/>
                <a:cs typeface="Calibri"/>
              </a:rPr>
              <a:t>  </a:t>
            </a:r>
            <a:r>
              <a:rPr sz="1100" dirty="0">
                <a:latin typeface="Century Gothic"/>
                <a:cs typeface="Century Gothic"/>
              </a:rPr>
              <a:t>Before</a:t>
            </a:r>
            <a:r>
              <a:rPr sz="1100" spc="-20" dirty="0">
                <a:latin typeface="Century Gothic"/>
                <a:cs typeface="Century Gothic"/>
              </a:rPr>
              <a:t> </a:t>
            </a:r>
            <a:r>
              <a:rPr sz="1100" dirty="0">
                <a:latin typeface="Century Gothic"/>
                <a:cs typeface="Century Gothic"/>
              </a:rPr>
              <a:t>and</a:t>
            </a:r>
            <a:r>
              <a:rPr sz="1100" spc="-25" dirty="0">
                <a:latin typeface="Century Gothic"/>
                <a:cs typeface="Century Gothic"/>
              </a:rPr>
              <a:t> </a:t>
            </a:r>
            <a:r>
              <a:rPr sz="1100" dirty="0">
                <a:latin typeface="Century Gothic"/>
                <a:cs typeface="Century Gothic"/>
              </a:rPr>
              <a:t>after</a:t>
            </a:r>
            <a:r>
              <a:rPr sz="1100" spc="-35" dirty="0">
                <a:latin typeface="Century Gothic"/>
                <a:cs typeface="Century Gothic"/>
              </a:rPr>
              <a:t> </a:t>
            </a:r>
            <a:r>
              <a:rPr sz="1100" dirty="0">
                <a:latin typeface="Century Gothic"/>
                <a:cs typeface="Century Gothic"/>
              </a:rPr>
              <a:t>school</a:t>
            </a:r>
            <a:r>
              <a:rPr sz="1100" spc="-5" dirty="0">
                <a:latin typeface="Century Gothic"/>
                <a:cs typeface="Century Gothic"/>
              </a:rPr>
              <a:t> </a:t>
            </a:r>
            <a:r>
              <a:rPr sz="1100" dirty="0">
                <a:latin typeface="Century Gothic"/>
                <a:cs typeface="Century Gothic"/>
              </a:rPr>
              <a:t>childcare;</a:t>
            </a:r>
            <a:r>
              <a:rPr sz="1100" spc="-55" dirty="0">
                <a:latin typeface="Century Gothic"/>
                <a:cs typeface="Century Gothic"/>
              </a:rPr>
              <a:t> </a:t>
            </a:r>
            <a:r>
              <a:rPr sz="1100" spc="-25" dirty="0">
                <a:latin typeface="Century Gothic"/>
                <a:cs typeface="Century Gothic"/>
              </a:rPr>
              <a:t>and</a:t>
            </a:r>
            <a:endParaRPr sz="1100">
              <a:latin typeface="Century Gothic"/>
              <a:cs typeface="Century Gothic"/>
            </a:endParaRPr>
          </a:p>
          <a:p>
            <a:pPr marL="264160" marR="81280" indent="-172720">
              <a:lnSpc>
                <a:spcPct val="100000"/>
              </a:lnSpc>
            </a:pPr>
            <a:r>
              <a:rPr sz="1100" dirty="0">
                <a:solidFill>
                  <a:srgbClr val="00A085"/>
                </a:solidFill>
                <a:latin typeface="Calibri"/>
                <a:cs typeface="Calibri"/>
              </a:rPr>
              <a:t>+</a:t>
            </a:r>
            <a:r>
              <a:rPr sz="1100" spc="135" dirty="0">
                <a:solidFill>
                  <a:srgbClr val="00A085"/>
                </a:solidFill>
                <a:latin typeface="Calibri"/>
                <a:cs typeface="Calibri"/>
              </a:rPr>
              <a:t>  </a:t>
            </a:r>
            <a:r>
              <a:rPr sz="1100" dirty="0">
                <a:latin typeface="Century Gothic"/>
                <a:cs typeface="Century Gothic"/>
              </a:rPr>
              <a:t>Certain</a:t>
            </a:r>
            <a:r>
              <a:rPr sz="1100" spc="325" dirty="0">
                <a:latin typeface="Century Gothic"/>
                <a:cs typeface="Century Gothic"/>
              </a:rPr>
              <a:t> </a:t>
            </a:r>
            <a:r>
              <a:rPr sz="1100" dirty="0">
                <a:latin typeface="Century Gothic"/>
                <a:cs typeface="Century Gothic"/>
              </a:rPr>
              <a:t>types</a:t>
            </a:r>
            <a:r>
              <a:rPr sz="1100" spc="315" dirty="0">
                <a:latin typeface="Century Gothic"/>
                <a:cs typeface="Century Gothic"/>
              </a:rPr>
              <a:t> </a:t>
            </a:r>
            <a:r>
              <a:rPr sz="1100" dirty="0">
                <a:latin typeface="Century Gothic"/>
                <a:cs typeface="Century Gothic"/>
              </a:rPr>
              <a:t>of</a:t>
            </a:r>
            <a:r>
              <a:rPr sz="1100" spc="315" dirty="0">
                <a:latin typeface="Century Gothic"/>
                <a:cs typeface="Century Gothic"/>
              </a:rPr>
              <a:t> </a:t>
            </a:r>
            <a:r>
              <a:rPr sz="1100" dirty="0">
                <a:latin typeface="Century Gothic"/>
                <a:cs typeface="Century Gothic"/>
              </a:rPr>
              <a:t>expenses</a:t>
            </a:r>
            <a:r>
              <a:rPr sz="1100" spc="305" dirty="0">
                <a:latin typeface="Century Gothic"/>
                <a:cs typeface="Century Gothic"/>
              </a:rPr>
              <a:t> </a:t>
            </a:r>
            <a:r>
              <a:rPr sz="1100" dirty="0">
                <a:latin typeface="Century Gothic"/>
                <a:cs typeface="Century Gothic"/>
              </a:rPr>
              <a:t>related</a:t>
            </a:r>
            <a:r>
              <a:rPr sz="1100" spc="310" dirty="0">
                <a:latin typeface="Century Gothic"/>
                <a:cs typeface="Century Gothic"/>
              </a:rPr>
              <a:t> </a:t>
            </a:r>
            <a:r>
              <a:rPr sz="1100" dirty="0">
                <a:latin typeface="Century Gothic"/>
                <a:cs typeface="Century Gothic"/>
              </a:rPr>
              <a:t>to</a:t>
            </a:r>
            <a:r>
              <a:rPr sz="1100" spc="315" dirty="0">
                <a:latin typeface="Century Gothic"/>
                <a:cs typeface="Century Gothic"/>
              </a:rPr>
              <a:t> </a:t>
            </a:r>
            <a:r>
              <a:rPr sz="1100" spc="-10" dirty="0">
                <a:latin typeface="Century Gothic"/>
                <a:cs typeface="Century Gothic"/>
              </a:rPr>
              <a:t>elder care.</a:t>
            </a:r>
            <a:endParaRPr sz="1100">
              <a:latin typeface="Century Gothic"/>
              <a:cs typeface="Century Gothic"/>
            </a:endParaRPr>
          </a:p>
        </p:txBody>
      </p:sp>
      <p:sp>
        <p:nvSpPr>
          <p:cNvPr id="16" name="object 16"/>
          <p:cNvSpPr txBox="1"/>
          <p:nvPr/>
        </p:nvSpPr>
        <p:spPr>
          <a:xfrm>
            <a:off x="251866" y="8004416"/>
            <a:ext cx="3805554" cy="1707514"/>
          </a:xfrm>
          <a:prstGeom prst="rect">
            <a:avLst/>
          </a:prstGeom>
        </p:spPr>
        <p:txBody>
          <a:bodyPr vert="horz" wrap="square" lIns="0" tIns="12700" rIns="0" bIns="0" rtlCol="0">
            <a:spAutoFit/>
          </a:bodyPr>
          <a:lstStyle/>
          <a:p>
            <a:pPr marL="12700">
              <a:lnSpc>
                <a:spcPct val="100000"/>
              </a:lnSpc>
              <a:spcBef>
                <a:spcPts val="100"/>
              </a:spcBef>
            </a:pPr>
            <a:r>
              <a:rPr sz="1100" b="1" dirty="0">
                <a:solidFill>
                  <a:srgbClr val="DF1522"/>
                </a:solidFill>
                <a:latin typeface="Century Gothic"/>
                <a:cs typeface="Century Gothic"/>
              </a:rPr>
              <a:t>Dependent</a:t>
            </a:r>
            <a:r>
              <a:rPr sz="1100" b="1" spc="-55" dirty="0">
                <a:solidFill>
                  <a:srgbClr val="DF1522"/>
                </a:solidFill>
                <a:latin typeface="Century Gothic"/>
                <a:cs typeface="Century Gothic"/>
              </a:rPr>
              <a:t> </a:t>
            </a:r>
            <a:r>
              <a:rPr sz="1100" b="1" dirty="0">
                <a:solidFill>
                  <a:srgbClr val="DF1522"/>
                </a:solidFill>
                <a:latin typeface="Century Gothic"/>
                <a:cs typeface="Century Gothic"/>
              </a:rPr>
              <a:t>Care</a:t>
            </a:r>
            <a:r>
              <a:rPr sz="1100" b="1" spc="-40" dirty="0">
                <a:solidFill>
                  <a:srgbClr val="DF1522"/>
                </a:solidFill>
                <a:latin typeface="Century Gothic"/>
                <a:cs typeface="Century Gothic"/>
              </a:rPr>
              <a:t> </a:t>
            </a:r>
            <a:r>
              <a:rPr sz="1100" b="1" spc="-10" dirty="0">
                <a:solidFill>
                  <a:srgbClr val="DF1522"/>
                </a:solidFill>
                <a:latin typeface="Century Gothic"/>
                <a:cs typeface="Century Gothic"/>
              </a:rPr>
              <a:t>(DCFSA)</a:t>
            </a:r>
            <a:endParaRPr sz="1100">
              <a:latin typeface="Century Gothic"/>
              <a:cs typeface="Century Gothic"/>
            </a:endParaRPr>
          </a:p>
          <a:p>
            <a:pPr marL="12700" marR="15240">
              <a:lnSpc>
                <a:spcPct val="100000"/>
              </a:lnSpc>
              <a:spcBef>
                <a:spcPts val="5"/>
              </a:spcBef>
            </a:pPr>
            <a:r>
              <a:rPr sz="1100" dirty="0">
                <a:solidFill>
                  <a:srgbClr val="221F1F"/>
                </a:solidFill>
                <a:latin typeface="Century Gothic"/>
                <a:cs typeface="Century Gothic"/>
              </a:rPr>
              <a:t>The</a:t>
            </a:r>
            <a:r>
              <a:rPr sz="1100" spc="-30" dirty="0">
                <a:solidFill>
                  <a:srgbClr val="221F1F"/>
                </a:solidFill>
                <a:latin typeface="Century Gothic"/>
                <a:cs typeface="Century Gothic"/>
              </a:rPr>
              <a:t> </a:t>
            </a:r>
            <a:r>
              <a:rPr sz="1100" dirty="0">
                <a:solidFill>
                  <a:srgbClr val="221F1F"/>
                </a:solidFill>
                <a:latin typeface="Century Gothic"/>
                <a:cs typeface="Century Gothic"/>
              </a:rPr>
              <a:t>Dependent</a:t>
            </a:r>
            <a:r>
              <a:rPr sz="1100" spc="-45" dirty="0">
                <a:solidFill>
                  <a:srgbClr val="221F1F"/>
                </a:solidFill>
                <a:latin typeface="Century Gothic"/>
                <a:cs typeface="Century Gothic"/>
              </a:rPr>
              <a:t> </a:t>
            </a:r>
            <a:r>
              <a:rPr sz="1100" dirty="0">
                <a:solidFill>
                  <a:srgbClr val="221F1F"/>
                </a:solidFill>
                <a:latin typeface="Century Gothic"/>
                <a:cs typeface="Century Gothic"/>
              </a:rPr>
              <a:t>Care</a:t>
            </a:r>
            <a:r>
              <a:rPr sz="1100" spc="-40" dirty="0">
                <a:solidFill>
                  <a:srgbClr val="221F1F"/>
                </a:solidFill>
                <a:latin typeface="Century Gothic"/>
                <a:cs typeface="Century Gothic"/>
              </a:rPr>
              <a:t> </a:t>
            </a:r>
            <a:r>
              <a:rPr sz="1100" dirty="0">
                <a:solidFill>
                  <a:srgbClr val="221F1F"/>
                </a:solidFill>
                <a:latin typeface="Century Gothic"/>
                <a:cs typeface="Century Gothic"/>
              </a:rPr>
              <a:t>Flexible</a:t>
            </a:r>
            <a:r>
              <a:rPr sz="1100" spc="-50" dirty="0">
                <a:solidFill>
                  <a:srgbClr val="221F1F"/>
                </a:solidFill>
                <a:latin typeface="Century Gothic"/>
                <a:cs typeface="Century Gothic"/>
              </a:rPr>
              <a:t> </a:t>
            </a:r>
            <a:r>
              <a:rPr sz="1100" dirty="0">
                <a:solidFill>
                  <a:srgbClr val="221F1F"/>
                </a:solidFill>
                <a:latin typeface="Century Gothic"/>
                <a:cs typeface="Century Gothic"/>
              </a:rPr>
              <a:t>Spending</a:t>
            </a:r>
            <a:r>
              <a:rPr sz="1100" spc="-45" dirty="0">
                <a:solidFill>
                  <a:srgbClr val="221F1F"/>
                </a:solidFill>
                <a:latin typeface="Century Gothic"/>
                <a:cs typeface="Century Gothic"/>
              </a:rPr>
              <a:t> </a:t>
            </a:r>
            <a:r>
              <a:rPr sz="1100" spc="-10" dirty="0">
                <a:solidFill>
                  <a:srgbClr val="221F1F"/>
                </a:solidFill>
                <a:latin typeface="Century Gothic"/>
                <a:cs typeface="Century Gothic"/>
              </a:rPr>
              <a:t>Account </a:t>
            </a:r>
            <a:r>
              <a:rPr sz="1100" dirty="0">
                <a:solidFill>
                  <a:srgbClr val="221F1F"/>
                </a:solidFill>
                <a:latin typeface="Century Gothic"/>
                <a:cs typeface="Century Gothic"/>
              </a:rPr>
              <a:t>(DCFSA)</a:t>
            </a:r>
            <a:r>
              <a:rPr sz="1100" spc="5" dirty="0">
                <a:solidFill>
                  <a:srgbClr val="221F1F"/>
                </a:solidFill>
                <a:latin typeface="Century Gothic"/>
                <a:cs typeface="Century Gothic"/>
              </a:rPr>
              <a:t> </a:t>
            </a:r>
            <a:r>
              <a:rPr sz="1100" dirty="0">
                <a:solidFill>
                  <a:srgbClr val="221F1F"/>
                </a:solidFill>
                <a:latin typeface="Century Gothic"/>
                <a:cs typeface="Century Gothic"/>
              </a:rPr>
              <a:t>allows</a:t>
            </a:r>
            <a:r>
              <a:rPr sz="1100" spc="-25" dirty="0">
                <a:solidFill>
                  <a:srgbClr val="221F1F"/>
                </a:solidFill>
                <a:latin typeface="Century Gothic"/>
                <a:cs typeface="Century Gothic"/>
              </a:rPr>
              <a:t> </a:t>
            </a:r>
            <a:r>
              <a:rPr sz="1100" dirty="0">
                <a:solidFill>
                  <a:srgbClr val="221F1F"/>
                </a:solidFill>
                <a:latin typeface="Century Gothic"/>
                <a:cs typeface="Century Gothic"/>
              </a:rPr>
              <a:t>you</a:t>
            </a:r>
            <a:r>
              <a:rPr sz="1100" spc="-25" dirty="0">
                <a:solidFill>
                  <a:srgbClr val="221F1F"/>
                </a:solidFill>
                <a:latin typeface="Century Gothic"/>
                <a:cs typeface="Century Gothic"/>
              </a:rPr>
              <a:t> </a:t>
            </a:r>
            <a:r>
              <a:rPr sz="1100" dirty="0">
                <a:solidFill>
                  <a:srgbClr val="221F1F"/>
                </a:solidFill>
                <a:latin typeface="Century Gothic"/>
                <a:cs typeface="Century Gothic"/>
              </a:rPr>
              <a:t>to</a:t>
            </a:r>
            <a:r>
              <a:rPr sz="1100" spc="-10" dirty="0">
                <a:solidFill>
                  <a:srgbClr val="221F1F"/>
                </a:solidFill>
                <a:latin typeface="Century Gothic"/>
                <a:cs typeface="Century Gothic"/>
              </a:rPr>
              <a:t> </a:t>
            </a:r>
            <a:r>
              <a:rPr sz="1100" dirty="0">
                <a:solidFill>
                  <a:srgbClr val="221F1F"/>
                </a:solidFill>
                <a:latin typeface="Century Gothic"/>
                <a:cs typeface="Century Gothic"/>
              </a:rPr>
              <a:t>use</a:t>
            </a:r>
            <a:r>
              <a:rPr sz="1100" spc="-35" dirty="0">
                <a:solidFill>
                  <a:srgbClr val="221F1F"/>
                </a:solidFill>
                <a:latin typeface="Century Gothic"/>
                <a:cs typeface="Century Gothic"/>
              </a:rPr>
              <a:t> </a:t>
            </a:r>
            <a:r>
              <a:rPr sz="1100" dirty="0">
                <a:solidFill>
                  <a:srgbClr val="221F1F"/>
                </a:solidFill>
                <a:latin typeface="Century Gothic"/>
                <a:cs typeface="Century Gothic"/>
              </a:rPr>
              <a:t>your</a:t>
            </a:r>
            <a:r>
              <a:rPr sz="1100" spc="-25" dirty="0">
                <a:solidFill>
                  <a:srgbClr val="221F1F"/>
                </a:solidFill>
                <a:latin typeface="Century Gothic"/>
                <a:cs typeface="Century Gothic"/>
              </a:rPr>
              <a:t> </a:t>
            </a:r>
            <a:r>
              <a:rPr sz="1100" dirty="0">
                <a:solidFill>
                  <a:srgbClr val="221F1F"/>
                </a:solidFill>
                <a:latin typeface="Century Gothic"/>
                <a:cs typeface="Century Gothic"/>
              </a:rPr>
              <a:t>pre-tax</a:t>
            </a:r>
            <a:r>
              <a:rPr sz="1100" spc="-55" dirty="0">
                <a:solidFill>
                  <a:srgbClr val="221F1F"/>
                </a:solidFill>
                <a:latin typeface="Century Gothic"/>
                <a:cs typeface="Century Gothic"/>
              </a:rPr>
              <a:t> </a:t>
            </a:r>
            <a:r>
              <a:rPr sz="1100" dirty="0">
                <a:solidFill>
                  <a:srgbClr val="221F1F"/>
                </a:solidFill>
                <a:latin typeface="Century Gothic"/>
                <a:cs typeface="Century Gothic"/>
              </a:rPr>
              <a:t>dollars</a:t>
            </a:r>
            <a:r>
              <a:rPr sz="1100" spc="-35" dirty="0">
                <a:solidFill>
                  <a:srgbClr val="221F1F"/>
                </a:solidFill>
                <a:latin typeface="Century Gothic"/>
                <a:cs typeface="Century Gothic"/>
              </a:rPr>
              <a:t> </a:t>
            </a:r>
            <a:r>
              <a:rPr sz="1100" dirty="0">
                <a:solidFill>
                  <a:srgbClr val="221F1F"/>
                </a:solidFill>
                <a:latin typeface="Century Gothic"/>
                <a:cs typeface="Century Gothic"/>
              </a:rPr>
              <a:t>to</a:t>
            </a:r>
            <a:r>
              <a:rPr sz="1100" spc="-25" dirty="0">
                <a:solidFill>
                  <a:srgbClr val="221F1F"/>
                </a:solidFill>
                <a:latin typeface="Century Gothic"/>
                <a:cs typeface="Century Gothic"/>
              </a:rPr>
              <a:t> </a:t>
            </a:r>
            <a:r>
              <a:rPr sz="1100" dirty="0">
                <a:solidFill>
                  <a:srgbClr val="221F1F"/>
                </a:solidFill>
                <a:latin typeface="Century Gothic"/>
                <a:cs typeface="Century Gothic"/>
              </a:rPr>
              <a:t>pay</a:t>
            </a:r>
            <a:r>
              <a:rPr sz="1100" spc="-25" dirty="0">
                <a:solidFill>
                  <a:srgbClr val="221F1F"/>
                </a:solidFill>
                <a:latin typeface="Century Gothic"/>
                <a:cs typeface="Century Gothic"/>
              </a:rPr>
              <a:t> for </a:t>
            </a:r>
            <a:r>
              <a:rPr sz="1100" dirty="0">
                <a:solidFill>
                  <a:srgbClr val="221F1F"/>
                </a:solidFill>
                <a:latin typeface="Century Gothic"/>
                <a:cs typeface="Century Gothic"/>
              </a:rPr>
              <a:t>eligible</a:t>
            </a:r>
            <a:r>
              <a:rPr sz="1100" spc="-45" dirty="0">
                <a:solidFill>
                  <a:srgbClr val="221F1F"/>
                </a:solidFill>
                <a:latin typeface="Century Gothic"/>
                <a:cs typeface="Century Gothic"/>
              </a:rPr>
              <a:t> </a:t>
            </a:r>
            <a:r>
              <a:rPr sz="1100" dirty="0">
                <a:solidFill>
                  <a:srgbClr val="221F1F"/>
                </a:solidFill>
                <a:latin typeface="Century Gothic"/>
                <a:cs typeface="Century Gothic"/>
              </a:rPr>
              <a:t>dependent</a:t>
            </a:r>
            <a:r>
              <a:rPr sz="1100" spc="-50" dirty="0">
                <a:solidFill>
                  <a:srgbClr val="221F1F"/>
                </a:solidFill>
                <a:latin typeface="Century Gothic"/>
                <a:cs typeface="Century Gothic"/>
              </a:rPr>
              <a:t> </a:t>
            </a:r>
            <a:r>
              <a:rPr sz="1100" dirty="0">
                <a:solidFill>
                  <a:srgbClr val="221F1F"/>
                </a:solidFill>
                <a:latin typeface="Century Gothic"/>
                <a:cs typeface="Century Gothic"/>
              </a:rPr>
              <a:t>care</a:t>
            </a:r>
            <a:r>
              <a:rPr sz="1100" spc="-45" dirty="0">
                <a:solidFill>
                  <a:srgbClr val="221F1F"/>
                </a:solidFill>
                <a:latin typeface="Century Gothic"/>
                <a:cs typeface="Century Gothic"/>
              </a:rPr>
              <a:t> </a:t>
            </a:r>
            <a:r>
              <a:rPr sz="1100" dirty="0">
                <a:solidFill>
                  <a:srgbClr val="221F1F"/>
                </a:solidFill>
                <a:latin typeface="Century Gothic"/>
                <a:cs typeface="Century Gothic"/>
              </a:rPr>
              <a:t>expenses,</a:t>
            </a:r>
            <a:r>
              <a:rPr sz="1100" spc="-55" dirty="0">
                <a:solidFill>
                  <a:srgbClr val="221F1F"/>
                </a:solidFill>
                <a:latin typeface="Century Gothic"/>
                <a:cs typeface="Century Gothic"/>
              </a:rPr>
              <a:t> </a:t>
            </a:r>
            <a:r>
              <a:rPr sz="1100" dirty="0">
                <a:solidFill>
                  <a:srgbClr val="221F1F"/>
                </a:solidFill>
                <a:latin typeface="Century Gothic"/>
                <a:cs typeface="Century Gothic"/>
              </a:rPr>
              <a:t>such</a:t>
            </a:r>
            <a:r>
              <a:rPr sz="1100" spc="-30" dirty="0">
                <a:solidFill>
                  <a:srgbClr val="221F1F"/>
                </a:solidFill>
                <a:latin typeface="Century Gothic"/>
                <a:cs typeface="Century Gothic"/>
              </a:rPr>
              <a:t> </a:t>
            </a:r>
            <a:r>
              <a:rPr sz="1100" dirty="0">
                <a:solidFill>
                  <a:srgbClr val="221F1F"/>
                </a:solidFill>
                <a:latin typeface="Century Gothic"/>
                <a:cs typeface="Century Gothic"/>
              </a:rPr>
              <a:t>as</a:t>
            </a:r>
            <a:r>
              <a:rPr sz="1100" spc="-20" dirty="0">
                <a:solidFill>
                  <a:srgbClr val="221F1F"/>
                </a:solidFill>
                <a:latin typeface="Century Gothic"/>
                <a:cs typeface="Century Gothic"/>
              </a:rPr>
              <a:t> </a:t>
            </a:r>
            <a:r>
              <a:rPr sz="1100" dirty="0">
                <a:solidFill>
                  <a:srgbClr val="221F1F"/>
                </a:solidFill>
                <a:latin typeface="Century Gothic"/>
                <a:cs typeface="Century Gothic"/>
              </a:rPr>
              <a:t>day</a:t>
            </a:r>
            <a:r>
              <a:rPr sz="1100" spc="-25" dirty="0">
                <a:solidFill>
                  <a:srgbClr val="221F1F"/>
                </a:solidFill>
                <a:latin typeface="Century Gothic"/>
                <a:cs typeface="Century Gothic"/>
              </a:rPr>
              <a:t> </a:t>
            </a:r>
            <a:r>
              <a:rPr sz="1100" dirty="0">
                <a:solidFill>
                  <a:srgbClr val="221F1F"/>
                </a:solidFill>
                <a:latin typeface="Century Gothic"/>
                <a:cs typeface="Century Gothic"/>
              </a:rPr>
              <a:t>care</a:t>
            </a:r>
            <a:r>
              <a:rPr sz="1100" spc="-45" dirty="0">
                <a:solidFill>
                  <a:srgbClr val="221F1F"/>
                </a:solidFill>
                <a:latin typeface="Century Gothic"/>
                <a:cs typeface="Century Gothic"/>
              </a:rPr>
              <a:t> </a:t>
            </a:r>
            <a:r>
              <a:rPr sz="1100" spc="-25" dirty="0">
                <a:solidFill>
                  <a:srgbClr val="221F1F"/>
                </a:solidFill>
                <a:latin typeface="Century Gothic"/>
                <a:cs typeface="Century Gothic"/>
              </a:rPr>
              <a:t>for </a:t>
            </a:r>
            <a:r>
              <a:rPr sz="1100" dirty="0">
                <a:solidFill>
                  <a:srgbClr val="221F1F"/>
                </a:solidFill>
                <a:latin typeface="Century Gothic"/>
                <a:cs typeface="Century Gothic"/>
              </a:rPr>
              <a:t>your</a:t>
            </a:r>
            <a:r>
              <a:rPr sz="1100" spc="-25" dirty="0">
                <a:solidFill>
                  <a:srgbClr val="221F1F"/>
                </a:solidFill>
                <a:latin typeface="Century Gothic"/>
                <a:cs typeface="Century Gothic"/>
              </a:rPr>
              <a:t> </a:t>
            </a:r>
            <a:r>
              <a:rPr sz="1100" dirty="0">
                <a:solidFill>
                  <a:srgbClr val="221F1F"/>
                </a:solidFill>
                <a:latin typeface="Century Gothic"/>
                <a:cs typeface="Century Gothic"/>
              </a:rPr>
              <a:t>child</a:t>
            </a:r>
            <a:r>
              <a:rPr sz="1100" spc="-35" dirty="0">
                <a:solidFill>
                  <a:srgbClr val="221F1F"/>
                </a:solidFill>
                <a:latin typeface="Century Gothic"/>
                <a:cs typeface="Century Gothic"/>
              </a:rPr>
              <a:t> </a:t>
            </a:r>
            <a:r>
              <a:rPr sz="1100" dirty="0">
                <a:solidFill>
                  <a:srgbClr val="221F1F"/>
                </a:solidFill>
                <a:latin typeface="Century Gothic"/>
                <a:cs typeface="Century Gothic"/>
              </a:rPr>
              <a:t>or</a:t>
            </a:r>
            <a:r>
              <a:rPr sz="1100" spc="-15" dirty="0">
                <a:solidFill>
                  <a:srgbClr val="221F1F"/>
                </a:solidFill>
                <a:latin typeface="Century Gothic"/>
                <a:cs typeface="Century Gothic"/>
              </a:rPr>
              <a:t> </a:t>
            </a:r>
            <a:r>
              <a:rPr sz="1100" dirty="0">
                <a:solidFill>
                  <a:srgbClr val="221F1F"/>
                </a:solidFill>
                <a:latin typeface="Century Gothic"/>
                <a:cs typeface="Century Gothic"/>
              </a:rPr>
              <a:t>care</a:t>
            </a:r>
            <a:r>
              <a:rPr sz="1100" spc="-45" dirty="0">
                <a:solidFill>
                  <a:srgbClr val="221F1F"/>
                </a:solidFill>
                <a:latin typeface="Century Gothic"/>
                <a:cs typeface="Century Gothic"/>
              </a:rPr>
              <a:t> </a:t>
            </a:r>
            <a:r>
              <a:rPr sz="1100" dirty="0">
                <a:solidFill>
                  <a:srgbClr val="221F1F"/>
                </a:solidFill>
                <a:latin typeface="Century Gothic"/>
                <a:cs typeface="Century Gothic"/>
              </a:rPr>
              <a:t>for</a:t>
            </a:r>
            <a:r>
              <a:rPr sz="1100" spc="-15" dirty="0">
                <a:solidFill>
                  <a:srgbClr val="221F1F"/>
                </a:solidFill>
                <a:latin typeface="Century Gothic"/>
                <a:cs typeface="Century Gothic"/>
              </a:rPr>
              <a:t> </a:t>
            </a:r>
            <a:r>
              <a:rPr sz="1100" dirty="0">
                <a:solidFill>
                  <a:srgbClr val="221F1F"/>
                </a:solidFill>
                <a:latin typeface="Century Gothic"/>
                <a:cs typeface="Century Gothic"/>
              </a:rPr>
              <a:t>an</a:t>
            </a:r>
            <a:r>
              <a:rPr sz="1100" spc="-10" dirty="0">
                <a:solidFill>
                  <a:srgbClr val="221F1F"/>
                </a:solidFill>
                <a:latin typeface="Century Gothic"/>
                <a:cs typeface="Century Gothic"/>
              </a:rPr>
              <a:t> </a:t>
            </a:r>
            <a:r>
              <a:rPr sz="1100" dirty="0">
                <a:solidFill>
                  <a:srgbClr val="221F1F"/>
                </a:solidFill>
                <a:latin typeface="Century Gothic"/>
                <a:cs typeface="Century Gothic"/>
              </a:rPr>
              <a:t>older</a:t>
            </a:r>
            <a:r>
              <a:rPr sz="1100" spc="-30" dirty="0">
                <a:solidFill>
                  <a:srgbClr val="221F1F"/>
                </a:solidFill>
                <a:latin typeface="Century Gothic"/>
                <a:cs typeface="Century Gothic"/>
              </a:rPr>
              <a:t> </a:t>
            </a:r>
            <a:r>
              <a:rPr sz="1100" dirty="0">
                <a:solidFill>
                  <a:srgbClr val="221F1F"/>
                </a:solidFill>
                <a:latin typeface="Century Gothic"/>
                <a:cs typeface="Century Gothic"/>
              </a:rPr>
              <a:t>family</a:t>
            </a:r>
            <a:r>
              <a:rPr sz="1100" spc="-25" dirty="0">
                <a:solidFill>
                  <a:srgbClr val="221F1F"/>
                </a:solidFill>
                <a:latin typeface="Century Gothic"/>
                <a:cs typeface="Century Gothic"/>
              </a:rPr>
              <a:t> </a:t>
            </a:r>
            <a:r>
              <a:rPr sz="1100" spc="-10" dirty="0">
                <a:solidFill>
                  <a:srgbClr val="221F1F"/>
                </a:solidFill>
                <a:latin typeface="Century Gothic"/>
                <a:cs typeface="Century Gothic"/>
              </a:rPr>
              <a:t>member.</a:t>
            </a:r>
            <a:endParaRPr sz="1100">
              <a:latin typeface="Century Gothic"/>
              <a:cs typeface="Century Gothic"/>
            </a:endParaRPr>
          </a:p>
          <a:p>
            <a:pPr marL="12700" marR="5080">
              <a:lnSpc>
                <a:spcPct val="100299"/>
              </a:lnSpc>
              <a:spcBef>
                <a:spcPts val="1340"/>
              </a:spcBef>
            </a:pPr>
            <a:r>
              <a:rPr sz="1100" b="1" dirty="0">
                <a:solidFill>
                  <a:srgbClr val="221F1F"/>
                </a:solidFill>
                <a:latin typeface="Century Gothic"/>
                <a:cs typeface="Century Gothic"/>
              </a:rPr>
              <a:t>You</a:t>
            </a:r>
            <a:r>
              <a:rPr sz="1100" b="1" spc="-5" dirty="0">
                <a:solidFill>
                  <a:srgbClr val="221F1F"/>
                </a:solidFill>
                <a:latin typeface="Century Gothic"/>
                <a:cs typeface="Century Gothic"/>
              </a:rPr>
              <a:t> </a:t>
            </a:r>
            <a:r>
              <a:rPr sz="1100" b="1" dirty="0">
                <a:solidFill>
                  <a:srgbClr val="221F1F"/>
                </a:solidFill>
                <a:latin typeface="Century Gothic"/>
                <a:cs typeface="Century Gothic"/>
              </a:rPr>
              <a:t>can</a:t>
            </a:r>
            <a:r>
              <a:rPr sz="1100" b="1" spc="-15" dirty="0">
                <a:solidFill>
                  <a:srgbClr val="221F1F"/>
                </a:solidFill>
                <a:latin typeface="Century Gothic"/>
                <a:cs typeface="Century Gothic"/>
              </a:rPr>
              <a:t> </a:t>
            </a:r>
            <a:r>
              <a:rPr sz="1100" b="1" dirty="0">
                <a:solidFill>
                  <a:srgbClr val="221F1F"/>
                </a:solidFill>
                <a:latin typeface="Century Gothic"/>
                <a:cs typeface="Century Gothic"/>
              </a:rPr>
              <a:t>contribute</a:t>
            </a:r>
            <a:r>
              <a:rPr sz="1100" b="1" spc="-50" dirty="0">
                <a:solidFill>
                  <a:srgbClr val="221F1F"/>
                </a:solidFill>
                <a:latin typeface="Century Gothic"/>
                <a:cs typeface="Century Gothic"/>
              </a:rPr>
              <a:t> </a:t>
            </a:r>
            <a:r>
              <a:rPr sz="1100" b="1" dirty="0">
                <a:solidFill>
                  <a:srgbClr val="221F1F"/>
                </a:solidFill>
                <a:latin typeface="Century Gothic"/>
                <a:cs typeface="Century Gothic"/>
              </a:rPr>
              <a:t>up</a:t>
            </a:r>
            <a:r>
              <a:rPr sz="1100" b="1" spc="-5" dirty="0">
                <a:solidFill>
                  <a:srgbClr val="221F1F"/>
                </a:solidFill>
                <a:latin typeface="Century Gothic"/>
                <a:cs typeface="Century Gothic"/>
              </a:rPr>
              <a:t> </a:t>
            </a:r>
            <a:r>
              <a:rPr sz="1100" b="1" dirty="0">
                <a:solidFill>
                  <a:srgbClr val="221F1F"/>
                </a:solidFill>
                <a:latin typeface="Century Gothic"/>
                <a:cs typeface="Century Gothic"/>
              </a:rPr>
              <a:t>to</a:t>
            </a:r>
            <a:r>
              <a:rPr sz="1100" b="1" spc="-25" dirty="0">
                <a:solidFill>
                  <a:srgbClr val="221F1F"/>
                </a:solidFill>
                <a:latin typeface="Century Gothic"/>
                <a:cs typeface="Century Gothic"/>
              </a:rPr>
              <a:t> </a:t>
            </a:r>
            <a:r>
              <a:rPr sz="1100" b="1" dirty="0">
                <a:solidFill>
                  <a:srgbClr val="221F1F"/>
                </a:solidFill>
                <a:latin typeface="Century Gothic"/>
                <a:cs typeface="Century Gothic"/>
              </a:rPr>
              <a:t>a</a:t>
            </a:r>
            <a:r>
              <a:rPr sz="1100" b="1" spc="-5" dirty="0">
                <a:solidFill>
                  <a:srgbClr val="221F1F"/>
                </a:solidFill>
                <a:latin typeface="Century Gothic"/>
                <a:cs typeface="Century Gothic"/>
              </a:rPr>
              <a:t> </a:t>
            </a:r>
            <a:r>
              <a:rPr sz="1100" b="1" dirty="0">
                <a:solidFill>
                  <a:srgbClr val="221F1F"/>
                </a:solidFill>
                <a:latin typeface="Century Gothic"/>
                <a:cs typeface="Century Gothic"/>
              </a:rPr>
              <a:t>maximum</a:t>
            </a:r>
            <a:r>
              <a:rPr sz="1100" b="1" spc="-10" dirty="0">
                <a:solidFill>
                  <a:srgbClr val="221F1F"/>
                </a:solidFill>
                <a:latin typeface="Century Gothic"/>
                <a:cs typeface="Century Gothic"/>
              </a:rPr>
              <a:t> </a:t>
            </a:r>
            <a:r>
              <a:rPr sz="1100" b="1" dirty="0">
                <a:solidFill>
                  <a:srgbClr val="221F1F"/>
                </a:solidFill>
                <a:latin typeface="Century Gothic"/>
                <a:cs typeface="Century Gothic"/>
              </a:rPr>
              <a:t>of</a:t>
            </a:r>
            <a:r>
              <a:rPr sz="1100" b="1" spc="-10" dirty="0">
                <a:solidFill>
                  <a:srgbClr val="221F1F"/>
                </a:solidFill>
                <a:latin typeface="Century Gothic"/>
                <a:cs typeface="Century Gothic"/>
              </a:rPr>
              <a:t> </a:t>
            </a:r>
            <a:r>
              <a:rPr sz="1100" b="1" dirty="0">
                <a:solidFill>
                  <a:srgbClr val="221F1F"/>
                </a:solidFill>
                <a:latin typeface="Century Gothic"/>
                <a:cs typeface="Century Gothic"/>
              </a:rPr>
              <a:t>$7,500</a:t>
            </a:r>
            <a:r>
              <a:rPr sz="1100" b="1" spc="-45" dirty="0">
                <a:solidFill>
                  <a:srgbClr val="221F1F"/>
                </a:solidFill>
                <a:latin typeface="Century Gothic"/>
                <a:cs typeface="Century Gothic"/>
              </a:rPr>
              <a:t> </a:t>
            </a:r>
            <a:r>
              <a:rPr sz="1100" b="1" dirty="0">
                <a:solidFill>
                  <a:srgbClr val="221F1F"/>
                </a:solidFill>
                <a:latin typeface="Century Gothic"/>
                <a:cs typeface="Century Gothic"/>
              </a:rPr>
              <a:t>per</a:t>
            </a:r>
            <a:r>
              <a:rPr sz="1100" b="1" spc="-20" dirty="0">
                <a:solidFill>
                  <a:srgbClr val="221F1F"/>
                </a:solidFill>
                <a:latin typeface="Century Gothic"/>
                <a:cs typeface="Century Gothic"/>
              </a:rPr>
              <a:t> year </a:t>
            </a:r>
            <a:r>
              <a:rPr sz="1100" b="1" dirty="0">
                <a:solidFill>
                  <a:srgbClr val="221F1F"/>
                </a:solidFill>
                <a:latin typeface="Century Gothic"/>
                <a:cs typeface="Century Gothic"/>
              </a:rPr>
              <a:t>per</a:t>
            </a:r>
            <a:r>
              <a:rPr sz="1100" b="1" spc="-30" dirty="0">
                <a:solidFill>
                  <a:srgbClr val="221F1F"/>
                </a:solidFill>
                <a:latin typeface="Century Gothic"/>
                <a:cs typeface="Century Gothic"/>
              </a:rPr>
              <a:t> </a:t>
            </a:r>
            <a:r>
              <a:rPr sz="1100" b="1" dirty="0">
                <a:solidFill>
                  <a:srgbClr val="221F1F"/>
                </a:solidFill>
                <a:latin typeface="Century Gothic"/>
                <a:cs typeface="Century Gothic"/>
              </a:rPr>
              <a:t>household</a:t>
            </a:r>
            <a:r>
              <a:rPr sz="1100" b="1" spc="-25" dirty="0">
                <a:solidFill>
                  <a:srgbClr val="221F1F"/>
                </a:solidFill>
                <a:latin typeface="Century Gothic"/>
                <a:cs typeface="Century Gothic"/>
              </a:rPr>
              <a:t> </a:t>
            </a:r>
            <a:r>
              <a:rPr sz="1100" b="1" dirty="0">
                <a:solidFill>
                  <a:srgbClr val="221F1F"/>
                </a:solidFill>
                <a:latin typeface="Century Gothic"/>
                <a:cs typeface="Century Gothic"/>
              </a:rPr>
              <a:t>into</a:t>
            </a:r>
            <a:r>
              <a:rPr sz="1100" b="1" spc="-35" dirty="0">
                <a:solidFill>
                  <a:srgbClr val="221F1F"/>
                </a:solidFill>
                <a:latin typeface="Century Gothic"/>
                <a:cs typeface="Century Gothic"/>
              </a:rPr>
              <a:t> </a:t>
            </a:r>
            <a:r>
              <a:rPr sz="1100" b="1" dirty="0">
                <a:solidFill>
                  <a:srgbClr val="221F1F"/>
                </a:solidFill>
                <a:latin typeface="Century Gothic"/>
                <a:cs typeface="Century Gothic"/>
              </a:rPr>
              <a:t>your</a:t>
            </a:r>
            <a:r>
              <a:rPr sz="1100" b="1" spc="-25" dirty="0">
                <a:solidFill>
                  <a:srgbClr val="221F1F"/>
                </a:solidFill>
                <a:latin typeface="Century Gothic"/>
                <a:cs typeface="Century Gothic"/>
              </a:rPr>
              <a:t> </a:t>
            </a:r>
            <a:r>
              <a:rPr sz="1100" b="1" dirty="0">
                <a:solidFill>
                  <a:srgbClr val="221F1F"/>
                </a:solidFill>
                <a:latin typeface="Century Gothic"/>
                <a:cs typeface="Century Gothic"/>
              </a:rPr>
              <a:t>DCFSA</a:t>
            </a:r>
            <a:r>
              <a:rPr sz="1100" b="1" spc="-10" dirty="0">
                <a:solidFill>
                  <a:srgbClr val="221F1F"/>
                </a:solidFill>
                <a:latin typeface="Century Gothic"/>
                <a:cs typeface="Century Gothic"/>
              </a:rPr>
              <a:t> </a:t>
            </a:r>
            <a:r>
              <a:rPr sz="1100" dirty="0">
                <a:solidFill>
                  <a:srgbClr val="221F1F"/>
                </a:solidFill>
                <a:latin typeface="Century Gothic"/>
                <a:cs typeface="Century Gothic"/>
              </a:rPr>
              <a:t>(unless</a:t>
            </a:r>
            <a:r>
              <a:rPr sz="1100" spc="-30" dirty="0">
                <a:solidFill>
                  <a:srgbClr val="221F1F"/>
                </a:solidFill>
                <a:latin typeface="Century Gothic"/>
                <a:cs typeface="Century Gothic"/>
              </a:rPr>
              <a:t> </a:t>
            </a:r>
            <a:r>
              <a:rPr sz="1100" dirty="0">
                <a:solidFill>
                  <a:srgbClr val="221F1F"/>
                </a:solidFill>
                <a:latin typeface="Century Gothic"/>
                <a:cs typeface="Century Gothic"/>
              </a:rPr>
              <a:t>you</a:t>
            </a:r>
            <a:r>
              <a:rPr sz="1100" spc="-35" dirty="0">
                <a:solidFill>
                  <a:srgbClr val="221F1F"/>
                </a:solidFill>
                <a:latin typeface="Century Gothic"/>
                <a:cs typeface="Century Gothic"/>
              </a:rPr>
              <a:t> </a:t>
            </a:r>
            <a:r>
              <a:rPr sz="1100" dirty="0">
                <a:solidFill>
                  <a:srgbClr val="221F1F"/>
                </a:solidFill>
                <a:latin typeface="Century Gothic"/>
                <a:cs typeface="Century Gothic"/>
              </a:rPr>
              <a:t>and</a:t>
            </a:r>
            <a:r>
              <a:rPr sz="1100" spc="-35" dirty="0">
                <a:solidFill>
                  <a:srgbClr val="221F1F"/>
                </a:solidFill>
                <a:latin typeface="Century Gothic"/>
                <a:cs typeface="Century Gothic"/>
              </a:rPr>
              <a:t> </a:t>
            </a:r>
            <a:r>
              <a:rPr sz="1100" spc="-20" dirty="0">
                <a:solidFill>
                  <a:srgbClr val="221F1F"/>
                </a:solidFill>
                <a:latin typeface="Century Gothic"/>
                <a:cs typeface="Century Gothic"/>
              </a:rPr>
              <a:t>your </a:t>
            </a:r>
            <a:r>
              <a:rPr sz="1100" dirty="0">
                <a:solidFill>
                  <a:srgbClr val="221F1F"/>
                </a:solidFill>
                <a:latin typeface="Century Gothic"/>
                <a:cs typeface="Century Gothic"/>
              </a:rPr>
              <a:t>spouse</a:t>
            </a:r>
            <a:r>
              <a:rPr sz="1100" spc="-50" dirty="0">
                <a:solidFill>
                  <a:srgbClr val="221F1F"/>
                </a:solidFill>
                <a:latin typeface="Century Gothic"/>
                <a:cs typeface="Century Gothic"/>
              </a:rPr>
              <a:t> </a:t>
            </a:r>
            <a:r>
              <a:rPr sz="1100" dirty="0">
                <a:solidFill>
                  <a:srgbClr val="221F1F"/>
                </a:solidFill>
                <a:latin typeface="Century Gothic"/>
                <a:cs typeface="Century Gothic"/>
              </a:rPr>
              <a:t>file</a:t>
            </a:r>
            <a:r>
              <a:rPr sz="1100" spc="-20" dirty="0">
                <a:solidFill>
                  <a:srgbClr val="221F1F"/>
                </a:solidFill>
                <a:latin typeface="Century Gothic"/>
                <a:cs typeface="Century Gothic"/>
              </a:rPr>
              <a:t> </a:t>
            </a:r>
            <a:r>
              <a:rPr sz="1100" dirty="0">
                <a:solidFill>
                  <a:srgbClr val="221F1F"/>
                </a:solidFill>
                <a:latin typeface="Century Gothic"/>
                <a:cs typeface="Century Gothic"/>
              </a:rPr>
              <a:t>separate</a:t>
            </a:r>
            <a:r>
              <a:rPr sz="1100" spc="-65" dirty="0">
                <a:solidFill>
                  <a:srgbClr val="221F1F"/>
                </a:solidFill>
                <a:latin typeface="Century Gothic"/>
                <a:cs typeface="Century Gothic"/>
              </a:rPr>
              <a:t> </a:t>
            </a:r>
            <a:r>
              <a:rPr sz="1100" dirty="0">
                <a:solidFill>
                  <a:srgbClr val="221F1F"/>
                </a:solidFill>
                <a:latin typeface="Century Gothic"/>
                <a:cs typeface="Century Gothic"/>
              </a:rPr>
              <a:t>tax</a:t>
            </a:r>
            <a:r>
              <a:rPr sz="1100" spc="-15" dirty="0">
                <a:solidFill>
                  <a:srgbClr val="221F1F"/>
                </a:solidFill>
                <a:latin typeface="Century Gothic"/>
                <a:cs typeface="Century Gothic"/>
              </a:rPr>
              <a:t> </a:t>
            </a:r>
            <a:r>
              <a:rPr sz="1100" dirty="0">
                <a:solidFill>
                  <a:srgbClr val="221F1F"/>
                </a:solidFill>
                <a:latin typeface="Century Gothic"/>
                <a:cs typeface="Century Gothic"/>
              </a:rPr>
              <a:t>returns,</a:t>
            </a:r>
            <a:r>
              <a:rPr sz="1100" spc="-55" dirty="0">
                <a:solidFill>
                  <a:srgbClr val="221F1F"/>
                </a:solidFill>
                <a:latin typeface="Century Gothic"/>
                <a:cs typeface="Century Gothic"/>
              </a:rPr>
              <a:t> </a:t>
            </a:r>
            <a:r>
              <a:rPr sz="1100" dirty="0">
                <a:solidFill>
                  <a:srgbClr val="221F1F"/>
                </a:solidFill>
                <a:latin typeface="Century Gothic"/>
                <a:cs typeface="Century Gothic"/>
              </a:rPr>
              <a:t>then</a:t>
            </a:r>
            <a:r>
              <a:rPr sz="1100" spc="-10" dirty="0">
                <a:solidFill>
                  <a:srgbClr val="221F1F"/>
                </a:solidFill>
                <a:latin typeface="Century Gothic"/>
                <a:cs typeface="Century Gothic"/>
              </a:rPr>
              <a:t> </a:t>
            </a:r>
            <a:r>
              <a:rPr sz="1100" dirty="0">
                <a:solidFill>
                  <a:srgbClr val="221F1F"/>
                </a:solidFill>
                <a:latin typeface="Century Gothic"/>
                <a:cs typeface="Century Gothic"/>
              </a:rPr>
              <a:t>the</a:t>
            </a:r>
            <a:r>
              <a:rPr sz="1100" spc="-15" dirty="0">
                <a:solidFill>
                  <a:srgbClr val="221F1F"/>
                </a:solidFill>
                <a:latin typeface="Century Gothic"/>
                <a:cs typeface="Century Gothic"/>
              </a:rPr>
              <a:t> </a:t>
            </a:r>
            <a:r>
              <a:rPr sz="1100" dirty="0">
                <a:solidFill>
                  <a:srgbClr val="221F1F"/>
                </a:solidFill>
                <a:latin typeface="Century Gothic"/>
                <a:cs typeface="Century Gothic"/>
              </a:rPr>
              <a:t>maximum</a:t>
            </a:r>
            <a:r>
              <a:rPr sz="1100" spc="-25" dirty="0">
                <a:solidFill>
                  <a:srgbClr val="221F1F"/>
                </a:solidFill>
                <a:latin typeface="Century Gothic"/>
                <a:cs typeface="Century Gothic"/>
              </a:rPr>
              <a:t> you </a:t>
            </a:r>
            <a:r>
              <a:rPr sz="1100" dirty="0">
                <a:solidFill>
                  <a:srgbClr val="221F1F"/>
                </a:solidFill>
                <a:latin typeface="Century Gothic"/>
                <a:cs typeface="Century Gothic"/>
              </a:rPr>
              <a:t>can</a:t>
            </a:r>
            <a:r>
              <a:rPr sz="1100" spc="-35" dirty="0">
                <a:solidFill>
                  <a:srgbClr val="221F1F"/>
                </a:solidFill>
                <a:latin typeface="Century Gothic"/>
                <a:cs typeface="Century Gothic"/>
              </a:rPr>
              <a:t> </a:t>
            </a:r>
            <a:r>
              <a:rPr sz="1100" dirty="0">
                <a:solidFill>
                  <a:srgbClr val="221F1F"/>
                </a:solidFill>
                <a:latin typeface="Century Gothic"/>
                <a:cs typeface="Century Gothic"/>
              </a:rPr>
              <a:t>contribute</a:t>
            </a:r>
            <a:r>
              <a:rPr sz="1100" spc="-40" dirty="0">
                <a:solidFill>
                  <a:srgbClr val="221F1F"/>
                </a:solidFill>
                <a:latin typeface="Century Gothic"/>
                <a:cs typeface="Century Gothic"/>
              </a:rPr>
              <a:t> </a:t>
            </a:r>
            <a:r>
              <a:rPr sz="1100" dirty="0">
                <a:solidFill>
                  <a:srgbClr val="221F1F"/>
                </a:solidFill>
                <a:latin typeface="Century Gothic"/>
                <a:cs typeface="Century Gothic"/>
              </a:rPr>
              <a:t>is</a:t>
            </a:r>
            <a:r>
              <a:rPr sz="1100" spc="-30" dirty="0">
                <a:solidFill>
                  <a:srgbClr val="221F1F"/>
                </a:solidFill>
                <a:latin typeface="Century Gothic"/>
                <a:cs typeface="Century Gothic"/>
              </a:rPr>
              <a:t> </a:t>
            </a:r>
            <a:r>
              <a:rPr sz="1100" dirty="0">
                <a:solidFill>
                  <a:srgbClr val="221F1F"/>
                </a:solidFill>
                <a:latin typeface="Century Gothic"/>
                <a:cs typeface="Century Gothic"/>
              </a:rPr>
              <a:t>$3,750</a:t>
            </a:r>
            <a:r>
              <a:rPr sz="1100" spc="-15" dirty="0">
                <a:solidFill>
                  <a:srgbClr val="221F1F"/>
                </a:solidFill>
                <a:latin typeface="Century Gothic"/>
                <a:cs typeface="Century Gothic"/>
              </a:rPr>
              <a:t> </a:t>
            </a:r>
            <a:r>
              <a:rPr sz="1100" dirty="0">
                <a:solidFill>
                  <a:srgbClr val="221F1F"/>
                </a:solidFill>
                <a:latin typeface="Century Gothic"/>
                <a:cs typeface="Century Gothic"/>
              </a:rPr>
              <a:t>per</a:t>
            </a:r>
            <a:r>
              <a:rPr sz="1100" spc="-45" dirty="0">
                <a:solidFill>
                  <a:srgbClr val="221F1F"/>
                </a:solidFill>
                <a:latin typeface="Century Gothic"/>
                <a:cs typeface="Century Gothic"/>
              </a:rPr>
              <a:t> </a:t>
            </a:r>
            <a:r>
              <a:rPr sz="1100" spc="-10" dirty="0">
                <a:solidFill>
                  <a:srgbClr val="221F1F"/>
                </a:solidFill>
                <a:latin typeface="Century Gothic"/>
                <a:cs typeface="Century Gothic"/>
              </a:rPr>
              <a:t>year).</a:t>
            </a:r>
            <a:endParaRPr sz="1100">
              <a:latin typeface="Century Gothic"/>
              <a:cs typeface="Century Gothic"/>
            </a:endParaRPr>
          </a:p>
        </p:txBody>
      </p:sp>
      <p:sp>
        <p:nvSpPr>
          <p:cNvPr id="17" name="object 17"/>
          <p:cNvSpPr txBox="1"/>
          <p:nvPr/>
        </p:nvSpPr>
        <p:spPr>
          <a:xfrm>
            <a:off x="251866" y="6495656"/>
            <a:ext cx="3803015" cy="361315"/>
          </a:xfrm>
          <a:prstGeom prst="rect">
            <a:avLst/>
          </a:prstGeom>
        </p:spPr>
        <p:txBody>
          <a:bodyPr vert="horz" wrap="square" lIns="0" tIns="13335" rIns="0" bIns="0" rtlCol="0">
            <a:spAutoFit/>
          </a:bodyPr>
          <a:lstStyle/>
          <a:p>
            <a:pPr marL="12700" marR="5080">
              <a:lnSpc>
                <a:spcPct val="100000"/>
              </a:lnSpc>
              <a:spcBef>
                <a:spcPts val="105"/>
              </a:spcBef>
            </a:pPr>
            <a:r>
              <a:rPr sz="1100" b="1" dirty="0">
                <a:solidFill>
                  <a:srgbClr val="221F1F"/>
                </a:solidFill>
                <a:latin typeface="Century Gothic"/>
                <a:cs typeface="Century Gothic"/>
              </a:rPr>
              <a:t>You can</a:t>
            </a:r>
            <a:r>
              <a:rPr sz="1100" b="1" spc="-10" dirty="0">
                <a:solidFill>
                  <a:srgbClr val="221F1F"/>
                </a:solidFill>
                <a:latin typeface="Century Gothic"/>
                <a:cs typeface="Century Gothic"/>
              </a:rPr>
              <a:t> contribute</a:t>
            </a:r>
            <a:r>
              <a:rPr sz="1100" b="1" spc="-40" dirty="0">
                <a:solidFill>
                  <a:srgbClr val="221F1F"/>
                </a:solidFill>
                <a:latin typeface="Century Gothic"/>
                <a:cs typeface="Century Gothic"/>
              </a:rPr>
              <a:t> </a:t>
            </a:r>
            <a:r>
              <a:rPr sz="1100" b="1" dirty="0">
                <a:solidFill>
                  <a:srgbClr val="221F1F"/>
                </a:solidFill>
                <a:latin typeface="Century Gothic"/>
                <a:cs typeface="Century Gothic"/>
              </a:rPr>
              <a:t>up to</a:t>
            </a:r>
            <a:r>
              <a:rPr sz="1100" b="1" spc="-15" dirty="0">
                <a:solidFill>
                  <a:srgbClr val="221F1F"/>
                </a:solidFill>
                <a:latin typeface="Century Gothic"/>
                <a:cs typeface="Century Gothic"/>
              </a:rPr>
              <a:t> </a:t>
            </a:r>
            <a:r>
              <a:rPr sz="1100" b="1" dirty="0">
                <a:solidFill>
                  <a:srgbClr val="221F1F"/>
                </a:solidFill>
                <a:latin typeface="Century Gothic"/>
                <a:cs typeface="Century Gothic"/>
              </a:rPr>
              <a:t>a maximum</a:t>
            </a:r>
            <a:r>
              <a:rPr sz="1100" b="1" spc="-5" dirty="0">
                <a:solidFill>
                  <a:srgbClr val="221F1F"/>
                </a:solidFill>
                <a:latin typeface="Century Gothic"/>
                <a:cs typeface="Century Gothic"/>
              </a:rPr>
              <a:t> </a:t>
            </a:r>
            <a:r>
              <a:rPr sz="1100" b="1" dirty="0">
                <a:solidFill>
                  <a:srgbClr val="221F1F"/>
                </a:solidFill>
                <a:latin typeface="Century Gothic"/>
                <a:cs typeface="Century Gothic"/>
              </a:rPr>
              <a:t>of</a:t>
            </a:r>
            <a:r>
              <a:rPr sz="1100" b="1" spc="-5" dirty="0">
                <a:solidFill>
                  <a:srgbClr val="221F1F"/>
                </a:solidFill>
                <a:latin typeface="Century Gothic"/>
                <a:cs typeface="Century Gothic"/>
              </a:rPr>
              <a:t> </a:t>
            </a:r>
            <a:r>
              <a:rPr sz="1100" b="1" dirty="0">
                <a:solidFill>
                  <a:srgbClr val="221F1F"/>
                </a:solidFill>
                <a:latin typeface="Century Gothic"/>
                <a:cs typeface="Century Gothic"/>
              </a:rPr>
              <a:t>$3,400</a:t>
            </a:r>
            <a:r>
              <a:rPr sz="1100" b="1" spc="-40" dirty="0">
                <a:solidFill>
                  <a:srgbClr val="221F1F"/>
                </a:solidFill>
                <a:latin typeface="Century Gothic"/>
                <a:cs typeface="Century Gothic"/>
              </a:rPr>
              <a:t> </a:t>
            </a:r>
            <a:r>
              <a:rPr sz="1100" b="1" dirty="0">
                <a:solidFill>
                  <a:srgbClr val="221F1F"/>
                </a:solidFill>
                <a:latin typeface="Century Gothic"/>
                <a:cs typeface="Century Gothic"/>
              </a:rPr>
              <a:t>per</a:t>
            </a:r>
            <a:r>
              <a:rPr sz="1100" b="1" spc="-10" dirty="0">
                <a:solidFill>
                  <a:srgbClr val="221F1F"/>
                </a:solidFill>
                <a:latin typeface="Century Gothic"/>
                <a:cs typeface="Century Gothic"/>
              </a:rPr>
              <a:t> </a:t>
            </a:r>
            <a:r>
              <a:rPr sz="1100" b="1" spc="-20" dirty="0">
                <a:solidFill>
                  <a:srgbClr val="221F1F"/>
                </a:solidFill>
                <a:latin typeface="Century Gothic"/>
                <a:cs typeface="Century Gothic"/>
              </a:rPr>
              <a:t>year </a:t>
            </a:r>
            <a:r>
              <a:rPr sz="1100" b="1" dirty="0">
                <a:solidFill>
                  <a:srgbClr val="221F1F"/>
                </a:solidFill>
                <a:latin typeface="Century Gothic"/>
                <a:cs typeface="Century Gothic"/>
              </a:rPr>
              <a:t>into</a:t>
            </a:r>
            <a:r>
              <a:rPr sz="1100" b="1" spc="-20" dirty="0">
                <a:solidFill>
                  <a:srgbClr val="221F1F"/>
                </a:solidFill>
                <a:latin typeface="Century Gothic"/>
                <a:cs typeface="Century Gothic"/>
              </a:rPr>
              <a:t> </a:t>
            </a:r>
            <a:r>
              <a:rPr sz="1100" b="1" dirty="0">
                <a:solidFill>
                  <a:srgbClr val="221F1F"/>
                </a:solidFill>
                <a:latin typeface="Century Gothic"/>
                <a:cs typeface="Century Gothic"/>
              </a:rPr>
              <a:t>your</a:t>
            </a:r>
            <a:r>
              <a:rPr sz="1100" b="1" spc="-20" dirty="0">
                <a:solidFill>
                  <a:srgbClr val="221F1F"/>
                </a:solidFill>
                <a:latin typeface="Century Gothic"/>
                <a:cs typeface="Century Gothic"/>
              </a:rPr>
              <a:t> </a:t>
            </a:r>
            <a:r>
              <a:rPr sz="1100" b="1" dirty="0">
                <a:solidFill>
                  <a:srgbClr val="221F1F"/>
                </a:solidFill>
                <a:latin typeface="Century Gothic"/>
                <a:cs typeface="Century Gothic"/>
              </a:rPr>
              <a:t>HCFSA</a:t>
            </a:r>
            <a:r>
              <a:rPr sz="1100" b="1" spc="-15" dirty="0">
                <a:solidFill>
                  <a:srgbClr val="221F1F"/>
                </a:solidFill>
                <a:latin typeface="Century Gothic"/>
                <a:cs typeface="Century Gothic"/>
              </a:rPr>
              <a:t> </a:t>
            </a:r>
            <a:r>
              <a:rPr sz="1100" b="1" dirty="0">
                <a:solidFill>
                  <a:srgbClr val="221F1F"/>
                </a:solidFill>
                <a:latin typeface="Century Gothic"/>
                <a:cs typeface="Century Gothic"/>
              </a:rPr>
              <a:t>via</a:t>
            </a:r>
            <a:r>
              <a:rPr sz="1100" b="1" spc="-10" dirty="0">
                <a:solidFill>
                  <a:srgbClr val="221F1F"/>
                </a:solidFill>
                <a:latin typeface="Century Gothic"/>
                <a:cs typeface="Century Gothic"/>
              </a:rPr>
              <a:t> </a:t>
            </a:r>
            <a:r>
              <a:rPr sz="1100" b="1" dirty="0">
                <a:solidFill>
                  <a:srgbClr val="221F1F"/>
                </a:solidFill>
                <a:latin typeface="Century Gothic"/>
                <a:cs typeface="Century Gothic"/>
              </a:rPr>
              <a:t>pretax</a:t>
            </a:r>
            <a:r>
              <a:rPr sz="1100" b="1" spc="-45" dirty="0">
                <a:solidFill>
                  <a:srgbClr val="221F1F"/>
                </a:solidFill>
                <a:latin typeface="Century Gothic"/>
                <a:cs typeface="Century Gothic"/>
              </a:rPr>
              <a:t> </a:t>
            </a:r>
            <a:r>
              <a:rPr sz="1100" b="1" dirty="0">
                <a:solidFill>
                  <a:srgbClr val="221F1F"/>
                </a:solidFill>
                <a:latin typeface="Century Gothic"/>
                <a:cs typeface="Century Gothic"/>
              </a:rPr>
              <a:t>payroll</a:t>
            </a:r>
            <a:r>
              <a:rPr sz="1100" b="1" spc="-35" dirty="0">
                <a:solidFill>
                  <a:srgbClr val="221F1F"/>
                </a:solidFill>
                <a:latin typeface="Century Gothic"/>
                <a:cs typeface="Century Gothic"/>
              </a:rPr>
              <a:t> </a:t>
            </a:r>
            <a:r>
              <a:rPr sz="1100" b="1" spc="-10" dirty="0">
                <a:solidFill>
                  <a:srgbClr val="221F1F"/>
                </a:solidFill>
                <a:latin typeface="Century Gothic"/>
                <a:cs typeface="Century Gothic"/>
              </a:rPr>
              <a:t>deductions.</a:t>
            </a:r>
            <a:endParaRPr sz="1100">
              <a:latin typeface="Century Gothic"/>
              <a:cs typeface="Century Gothic"/>
            </a:endParaRPr>
          </a:p>
        </p:txBody>
      </p:sp>
      <p:sp>
        <p:nvSpPr>
          <p:cNvPr id="18" name="object 18"/>
          <p:cNvSpPr txBox="1"/>
          <p:nvPr/>
        </p:nvSpPr>
        <p:spPr>
          <a:xfrm>
            <a:off x="251866" y="6998400"/>
            <a:ext cx="3850004" cy="866140"/>
          </a:xfrm>
          <a:prstGeom prst="rect">
            <a:avLst/>
          </a:prstGeom>
        </p:spPr>
        <p:txBody>
          <a:bodyPr vert="horz" wrap="square" lIns="0" tIns="12700" rIns="0" bIns="0" rtlCol="0">
            <a:spAutoFit/>
          </a:bodyPr>
          <a:lstStyle/>
          <a:p>
            <a:pPr marL="12700" marR="64769">
              <a:lnSpc>
                <a:spcPct val="100000"/>
              </a:lnSpc>
              <a:spcBef>
                <a:spcPts val="100"/>
              </a:spcBef>
            </a:pPr>
            <a:r>
              <a:rPr sz="1100" dirty="0">
                <a:latin typeface="Century Gothic"/>
                <a:cs typeface="Century Gothic"/>
              </a:rPr>
              <a:t>In</a:t>
            </a:r>
            <a:r>
              <a:rPr sz="1100" spc="-40" dirty="0">
                <a:latin typeface="Century Gothic"/>
                <a:cs typeface="Century Gothic"/>
              </a:rPr>
              <a:t> </a:t>
            </a:r>
            <a:r>
              <a:rPr sz="1100" dirty="0">
                <a:latin typeface="Century Gothic"/>
                <a:cs typeface="Century Gothic"/>
              </a:rPr>
              <a:t>addition,</a:t>
            </a:r>
            <a:r>
              <a:rPr sz="1100" spc="-35" dirty="0">
                <a:latin typeface="Century Gothic"/>
                <a:cs typeface="Century Gothic"/>
              </a:rPr>
              <a:t> </a:t>
            </a:r>
            <a:r>
              <a:rPr sz="1100" dirty="0">
                <a:latin typeface="Century Gothic"/>
                <a:cs typeface="Century Gothic"/>
              </a:rPr>
              <a:t>you</a:t>
            </a:r>
            <a:r>
              <a:rPr sz="1100" spc="-20" dirty="0">
                <a:latin typeface="Century Gothic"/>
                <a:cs typeface="Century Gothic"/>
              </a:rPr>
              <a:t> </a:t>
            </a:r>
            <a:r>
              <a:rPr sz="1100" dirty="0">
                <a:latin typeface="Century Gothic"/>
                <a:cs typeface="Century Gothic"/>
              </a:rPr>
              <a:t>will</a:t>
            </a:r>
            <a:r>
              <a:rPr sz="1100" spc="-25" dirty="0">
                <a:latin typeface="Century Gothic"/>
                <a:cs typeface="Century Gothic"/>
              </a:rPr>
              <a:t> </a:t>
            </a:r>
            <a:r>
              <a:rPr sz="1100" dirty="0">
                <a:latin typeface="Century Gothic"/>
                <a:cs typeface="Century Gothic"/>
              </a:rPr>
              <a:t>be</a:t>
            </a:r>
            <a:r>
              <a:rPr sz="1100" spc="-25" dirty="0">
                <a:latin typeface="Century Gothic"/>
                <a:cs typeface="Century Gothic"/>
              </a:rPr>
              <a:t> </a:t>
            </a:r>
            <a:r>
              <a:rPr sz="1100" dirty="0">
                <a:latin typeface="Century Gothic"/>
                <a:cs typeface="Century Gothic"/>
              </a:rPr>
              <a:t>eligible</a:t>
            </a:r>
            <a:r>
              <a:rPr sz="1100" spc="-60" dirty="0">
                <a:latin typeface="Century Gothic"/>
                <a:cs typeface="Century Gothic"/>
              </a:rPr>
              <a:t> </a:t>
            </a:r>
            <a:r>
              <a:rPr sz="1100" dirty="0">
                <a:latin typeface="Century Gothic"/>
                <a:cs typeface="Century Gothic"/>
              </a:rPr>
              <a:t>to</a:t>
            </a:r>
            <a:r>
              <a:rPr sz="1100" spc="-10" dirty="0">
                <a:latin typeface="Century Gothic"/>
                <a:cs typeface="Century Gothic"/>
              </a:rPr>
              <a:t> </a:t>
            </a:r>
            <a:r>
              <a:rPr sz="1100" dirty="0">
                <a:latin typeface="Century Gothic"/>
                <a:cs typeface="Century Gothic"/>
              </a:rPr>
              <a:t>carryover</a:t>
            </a:r>
            <a:r>
              <a:rPr sz="1100" spc="-65" dirty="0">
                <a:latin typeface="Century Gothic"/>
                <a:cs typeface="Century Gothic"/>
              </a:rPr>
              <a:t> </a:t>
            </a:r>
            <a:r>
              <a:rPr sz="1100" dirty="0">
                <a:latin typeface="Century Gothic"/>
                <a:cs typeface="Century Gothic"/>
              </a:rPr>
              <a:t>amounts</a:t>
            </a:r>
            <a:r>
              <a:rPr sz="1100" spc="-15" dirty="0">
                <a:latin typeface="Century Gothic"/>
                <a:cs typeface="Century Gothic"/>
              </a:rPr>
              <a:t> </a:t>
            </a:r>
            <a:r>
              <a:rPr sz="1100" spc="-20" dirty="0">
                <a:latin typeface="Century Gothic"/>
                <a:cs typeface="Century Gothic"/>
              </a:rPr>
              <a:t>left </a:t>
            </a:r>
            <a:r>
              <a:rPr sz="1100" dirty="0">
                <a:latin typeface="Century Gothic"/>
                <a:cs typeface="Century Gothic"/>
              </a:rPr>
              <a:t>in</a:t>
            </a:r>
            <a:r>
              <a:rPr sz="1100" spc="-25" dirty="0">
                <a:latin typeface="Century Gothic"/>
                <a:cs typeface="Century Gothic"/>
              </a:rPr>
              <a:t> </a:t>
            </a:r>
            <a:r>
              <a:rPr sz="1100" dirty="0">
                <a:latin typeface="Century Gothic"/>
                <a:cs typeface="Century Gothic"/>
              </a:rPr>
              <a:t>your</a:t>
            </a:r>
            <a:r>
              <a:rPr sz="1100" spc="-25" dirty="0">
                <a:latin typeface="Century Gothic"/>
                <a:cs typeface="Century Gothic"/>
              </a:rPr>
              <a:t> </a:t>
            </a:r>
            <a:r>
              <a:rPr sz="1100" dirty="0">
                <a:latin typeface="Century Gothic"/>
                <a:cs typeface="Century Gothic"/>
              </a:rPr>
              <a:t>Health</a:t>
            </a:r>
            <a:r>
              <a:rPr sz="1100" spc="-35" dirty="0">
                <a:latin typeface="Century Gothic"/>
                <a:cs typeface="Century Gothic"/>
              </a:rPr>
              <a:t> </a:t>
            </a:r>
            <a:r>
              <a:rPr sz="1100" dirty="0">
                <a:latin typeface="Century Gothic"/>
                <a:cs typeface="Century Gothic"/>
              </a:rPr>
              <a:t>Flexible</a:t>
            </a:r>
            <a:r>
              <a:rPr sz="1100" spc="-45" dirty="0">
                <a:latin typeface="Century Gothic"/>
                <a:cs typeface="Century Gothic"/>
              </a:rPr>
              <a:t> </a:t>
            </a:r>
            <a:r>
              <a:rPr sz="1100" dirty="0">
                <a:latin typeface="Century Gothic"/>
                <a:cs typeface="Century Gothic"/>
              </a:rPr>
              <a:t>Spending</a:t>
            </a:r>
            <a:r>
              <a:rPr sz="1100" spc="-35" dirty="0">
                <a:latin typeface="Century Gothic"/>
                <a:cs typeface="Century Gothic"/>
              </a:rPr>
              <a:t> </a:t>
            </a:r>
            <a:r>
              <a:rPr sz="1100" dirty="0">
                <a:latin typeface="Century Gothic"/>
                <a:cs typeface="Century Gothic"/>
              </a:rPr>
              <a:t>Account,</a:t>
            </a:r>
            <a:r>
              <a:rPr sz="1100" spc="-10" dirty="0">
                <a:latin typeface="Century Gothic"/>
                <a:cs typeface="Century Gothic"/>
              </a:rPr>
              <a:t> </a:t>
            </a:r>
            <a:r>
              <a:rPr sz="1100" dirty="0">
                <a:latin typeface="Century Gothic"/>
                <a:cs typeface="Century Gothic"/>
              </a:rPr>
              <a:t>up</a:t>
            </a:r>
            <a:r>
              <a:rPr sz="1100" spc="-20" dirty="0">
                <a:latin typeface="Century Gothic"/>
                <a:cs typeface="Century Gothic"/>
              </a:rPr>
              <a:t> </a:t>
            </a:r>
            <a:r>
              <a:rPr sz="1100" dirty="0">
                <a:latin typeface="Century Gothic"/>
                <a:cs typeface="Century Gothic"/>
              </a:rPr>
              <a:t>to</a:t>
            </a:r>
            <a:r>
              <a:rPr sz="1100" spc="-15" dirty="0">
                <a:latin typeface="Century Gothic"/>
                <a:cs typeface="Century Gothic"/>
              </a:rPr>
              <a:t> </a:t>
            </a:r>
            <a:r>
              <a:rPr sz="1100" spc="-10" dirty="0">
                <a:latin typeface="Century Gothic"/>
                <a:cs typeface="Century Gothic"/>
              </a:rPr>
              <a:t>$680.</a:t>
            </a:r>
            <a:endParaRPr sz="1100">
              <a:latin typeface="Century Gothic"/>
              <a:cs typeface="Century Gothic"/>
            </a:endParaRPr>
          </a:p>
          <a:p>
            <a:pPr marL="12700" marR="5080">
              <a:lnSpc>
                <a:spcPct val="100000"/>
              </a:lnSpc>
              <a:spcBef>
                <a:spcPts val="15"/>
              </a:spcBef>
            </a:pPr>
            <a:r>
              <a:rPr sz="1100" dirty="0">
                <a:latin typeface="Century Gothic"/>
                <a:cs typeface="Century Gothic"/>
              </a:rPr>
              <a:t>This</a:t>
            </a:r>
            <a:r>
              <a:rPr sz="1100" spc="-25" dirty="0">
                <a:latin typeface="Century Gothic"/>
                <a:cs typeface="Century Gothic"/>
              </a:rPr>
              <a:t> </a:t>
            </a:r>
            <a:r>
              <a:rPr sz="1100" dirty="0">
                <a:latin typeface="Century Gothic"/>
                <a:cs typeface="Century Gothic"/>
              </a:rPr>
              <a:t>means</a:t>
            </a:r>
            <a:r>
              <a:rPr sz="1100" spc="-25" dirty="0">
                <a:latin typeface="Century Gothic"/>
                <a:cs typeface="Century Gothic"/>
              </a:rPr>
              <a:t> </a:t>
            </a:r>
            <a:r>
              <a:rPr sz="1100" dirty="0">
                <a:latin typeface="Century Gothic"/>
                <a:cs typeface="Century Gothic"/>
              </a:rPr>
              <a:t>that</a:t>
            </a:r>
            <a:r>
              <a:rPr sz="1100" spc="-15" dirty="0">
                <a:latin typeface="Century Gothic"/>
                <a:cs typeface="Century Gothic"/>
              </a:rPr>
              <a:t> </a:t>
            </a:r>
            <a:r>
              <a:rPr sz="1100" dirty="0">
                <a:latin typeface="Century Gothic"/>
                <a:cs typeface="Century Gothic"/>
              </a:rPr>
              <a:t>amounts</a:t>
            </a:r>
            <a:r>
              <a:rPr sz="1100" spc="-15" dirty="0">
                <a:latin typeface="Century Gothic"/>
                <a:cs typeface="Century Gothic"/>
              </a:rPr>
              <a:t> </a:t>
            </a:r>
            <a:r>
              <a:rPr sz="1100" dirty="0">
                <a:latin typeface="Century Gothic"/>
                <a:cs typeface="Century Gothic"/>
              </a:rPr>
              <a:t>you</a:t>
            </a:r>
            <a:r>
              <a:rPr sz="1100" spc="-30" dirty="0">
                <a:latin typeface="Century Gothic"/>
                <a:cs typeface="Century Gothic"/>
              </a:rPr>
              <a:t> </a:t>
            </a:r>
            <a:r>
              <a:rPr sz="1100" dirty="0">
                <a:latin typeface="Century Gothic"/>
                <a:cs typeface="Century Gothic"/>
              </a:rPr>
              <a:t>do</a:t>
            </a:r>
            <a:r>
              <a:rPr sz="1100" spc="-20" dirty="0">
                <a:latin typeface="Century Gothic"/>
                <a:cs typeface="Century Gothic"/>
              </a:rPr>
              <a:t> </a:t>
            </a:r>
            <a:r>
              <a:rPr sz="1100" dirty="0">
                <a:latin typeface="Century Gothic"/>
                <a:cs typeface="Century Gothic"/>
              </a:rPr>
              <a:t>not</a:t>
            </a:r>
            <a:r>
              <a:rPr sz="1100" spc="-5" dirty="0">
                <a:latin typeface="Century Gothic"/>
                <a:cs typeface="Century Gothic"/>
              </a:rPr>
              <a:t> </a:t>
            </a:r>
            <a:r>
              <a:rPr sz="1100" dirty="0">
                <a:latin typeface="Century Gothic"/>
                <a:cs typeface="Century Gothic"/>
              </a:rPr>
              <a:t>use</a:t>
            </a:r>
            <a:r>
              <a:rPr sz="1100" spc="-40" dirty="0">
                <a:latin typeface="Century Gothic"/>
                <a:cs typeface="Century Gothic"/>
              </a:rPr>
              <a:t> </a:t>
            </a:r>
            <a:r>
              <a:rPr sz="1100" dirty="0">
                <a:latin typeface="Century Gothic"/>
                <a:cs typeface="Century Gothic"/>
              </a:rPr>
              <a:t>during</a:t>
            </a:r>
            <a:r>
              <a:rPr sz="1100" spc="-50" dirty="0">
                <a:latin typeface="Century Gothic"/>
                <a:cs typeface="Century Gothic"/>
              </a:rPr>
              <a:t> </a:t>
            </a:r>
            <a:r>
              <a:rPr sz="1100" dirty="0">
                <a:latin typeface="Century Gothic"/>
                <a:cs typeface="Century Gothic"/>
              </a:rPr>
              <a:t>a</a:t>
            </a:r>
            <a:r>
              <a:rPr sz="1100" spc="-15" dirty="0">
                <a:latin typeface="Century Gothic"/>
                <a:cs typeface="Century Gothic"/>
              </a:rPr>
              <a:t> </a:t>
            </a:r>
            <a:r>
              <a:rPr sz="1100" spc="-20" dirty="0">
                <a:latin typeface="Century Gothic"/>
                <a:cs typeface="Century Gothic"/>
              </a:rPr>
              <a:t>Plan </a:t>
            </a:r>
            <a:r>
              <a:rPr sz="1100" dirty="0">
                <a:latin typeface="Century Gothic"/>
                <a:cs typeface="Century Gothic"/>
              </a:rPr>
              <a:t>Year</a:t>
            </a:r>
            <a:r>
              <a:rPr sz="1100" spc="-35" dirty="0">
                <a:latin typeface="Century Gothic"/>
                <a:cs typeface="Century Gothic"/>
              </a:rPr>
              <a:t> </a:t>
            </a:r>
            <a:r>
              <a:rPr sz="1100" dirty="0">
                <a:latin typeface="Century Gothic"/>
                <a:cs typeface="Century Gothic"/>
              </a:rPr>
              <a:t>can</a:t>
            </a:r>
            <a:r>
              <a:rPr sz="1100" spc="-25" dirty="0">
                <a:latin typeface="Century Gothic"/>
                <a:cs typeface="Century Gothic"/>
              </a:rPr>
              <a:t> </a:t>
            </a:r>
            <a:r>
              <a:rPr sz="1100" dirty="0">
                <a:latin typeface="Century Gothic"/>
                <a:cs typeface="Century Gothic"/>
              </a:rPr>
              <a:t>be</a:t>
            </a:r>
            <a:r>
              <a:rPr sz="1100" spc="-20" dirty="0">
                <a:latin typeface="Century Gothic"/>
                <a:cs typeface="Century Gothic"/>
              </a:rPr>
              <a:t> </a:t>
            </a:r>
            <a:r>
              <a:rPr sz="1100" dirty="0">
                <a:latin typeface="Century Gothic"/>
                <a:cs typeface="Century Gothic"/>
              </a:rPr>
              <a:t>carried</a:t>
            </a:r>
            <a:r>
              <a:rPr sz="1100" spc="-50" dirty="0">
                <a:latin typeface="Century Gothic"/>
                <a:cs typeface="Century Gothic"/>
              </a:rPr>
              <a:t> </a:t>
            </a:r>
            <a:r>
              <a:rPr sz="1100" dirty="0">
                <a:latin typeface="Century Gothic"/>
                <a:cs typeface="Century Gothic"/>
              </a:rPr>
              <a:t>over</a:t>
            </a:r>
            <a:r>
              <a:rPr sz="1100" spc="-30" dirty="0">
                <a:latin typeface="Century Gothic"/>
                <a:cs typeface="Century Gothic"/>
              </a:rPr>
              <a:t> </a:t>
            </a:r>
            <a:r>
              <a:rPr sz="1100" dirty="0">
                <a:latin typeface="Century Gothic"/>
                <a:cs typeface="Century Gothic"/>
              </a:rPr>
              <a:t>to</a:t>
            </a:r>
            <a:r>
              <a:rPr sz="1100" spc="-20" dirty="0">
                <a:latin typeface="Century Gothic"/>
                <a:cs typeface="Century Gothic"/>
              </a:rPr>
              <a:t> </a:t>
            </a:r>
            <a:r>
              <a:rPr sz="1100" dirty="0">
                <a:latin typeface="Century Gothic"/>
                <a:cs typeface="Century Gothic"/>
              </a:rPr>
              <a:t>the</a:t>
            </a:r>
            <a:r>
              <a:rPr sz="1100" spc="-10" dirty="0">
                <a:latin typeface="Century Gothic"/>
                <a:cs typeface="Century Gothic"/>
              </a:rPr>
              <a:t> </a:t>
            </a:r>
            <a:r>
              <a:rPr sz="1100" dirty="0">
                <a:latin typeface="Century Gothic"/>
                <a:cs typeface="Century Gothic"/>
              </a:rPr>
              <a:t>next</a:t>
            </a:r>
            <a:r>
              <a:rPr sz="1100" spc="-15" dirty="0">
                <a:latin typeface="Century Gothic"/>
                <a:cs typeface="Century Gothic"/>
              </a:rPr>
              <a:t> </a:t>
            </a:r>
            <a:r>
              <a:rPr sz="1100" dirty="0">
                <a:latin typeface="Century Gothic"/>
                <a:cs typeface="Century Gothic"/>
              </a:rPr>
              <a:t>Plan</a:t>
            </a:r>
            <a:r>
              <a:rPr sz="1100" spc="-10" dirty="0">
                <a:latin typeface="Century Gothic"/>
                <a:cs typeface="Century Gothic"/>
              </a:rPr>
              <a:t> </a:t>
            </a:r>
            <a:r>
              <a:rPr sz="1100" dirty="0">
                <a:latin typeface="Century Gothic"/>
                <a:cs typeface="Century Gothic"/>
              </a:rPr>
              <a:t>Year</a:t>
            </a:r>
            <a:r>
              <a:rPr sz="1100" spc="-35" dirty="0">
                <a:latin typeface="Century Gothic"/>
                <a:cs typeface="Century Gothic"/>
              </a:rPr>
              <a:t> </a:t>
            </a:r>
            <a:r>
              <a:rPr sz="1100" dirty="0">
                <a:latin typeface="Century Gothic"/>
                <a:cs typeface="Century Gothic"/>
              </a:rPr>
              <a:t>and</a:t>
            </a:r>
            <a:r>
              <a:rPr sz="1100" spc="-25" dirty="0">
                <a:latin typeface="Century Gothic"/>
                <a:cs typeface="Century Gothic"/>
              </a:rPr>
              <a:t> </a:t>
            </a:r>
            <a:r>
              <a:rPr sz="1100" spc="-20" dirty="0">
                <a:latin typeface="Century Gothic"/>
                <a:cs typeface="Century Gothic"/>
              </a:rPr>
              <a:t>used </a:t>
            </a:r>
            <a:r>
              <a:rPr sz="1100" dirty="0">
                <a:latin typeface="Century Gothic"/>
                <a:cs typeface="Century Gothic"/>
              </a:rPr>
              <a:t>for </a:t>
            </a:r>
            <a:r>
              <a:rPr sz="1100" spc="-10" dirty="0">
                <a:latin typeface="Century Gothic"/>
                <a:cs typeface="Century Gothic"/>
              </a:rPr>
              <a:t>expenses</a:t>
            </a:r>
            <a:r>
              <a:rPr sz="1100" spc="-40" dirty="0">
                <a:latin typeface="Century Gothic"/>
                <a:cs typeface="Century Gothic"/>
              </a:rPr>
              <a:t> </a:t>
            </a:r>
            <a:r>
              <a:rPr sz="1100" spc="-10" dirty="0">
                <a:latin typeface="Century Gothic"/>
                <a:cs typeface="Century Gothic"/>
              </a:rPr>
              <a:t>incurred</a:t>
            </a:r>
            <a:r>
              <a:rPr sz="1100" spc="-35" dirty="0">
                <a:latin typeface="Century Gothic"/>
                <a:cs typeface="Century Gothic"/>
              </a:rPr>
              <a:t> </a:t>
            </a:r>
            <a:r>
              <a:rPr sz="1100" dirty="0">
                <a:latin typeface="Century Gothic"/>
                <a:cs typeface="Century Gothic"/>
              </a:rPr>
              <a:t>in</a:t>
            </a:r>
            <a:r>
              <a:rPr sz="1100" spc="5" dirty="0">
                <a:latin typeface="Century Gothic"/>
                <a:cs typeface="Century Gothic"/>
              </a:rPr>
              <a:t> </a:t>
            </a:r>
            <a:r>
              <a:rPr sz="1100" dirty="0">
                <a:latin typeface="Century Gothic"/>
                <a:cs typeface="Century Gothic"/>
              </a:rPr>
              <a:t>the</a:t>
            </a:r>
            <a:r>
              <a:rPr sz="1100" spc="10" dirty="0">
                <a:latin typeface="Century Gothic"/>
                <a:cs typeface="Century Gothic"/>
              </a:rPr>
              <a:t> </a:t>
            </a:r>
            <a:r>
              <a:rPr sz="1100" dirty="0">
                <a:latin typeface="Century Gothic"/>
                <a:cs typeface="Century Gothic"/>
              </a:rPr>
              <a:t>next</a:t>
            </a:r>
            <a:r>
              <a:rPr sz="1100" spc="-15" dirty="0">
                <a:latin typeface="Century Gothic"/>
                <a:cs typeface="Century Gothic"/>
              </a:rPr>
              <a:t> </a:t>
            </a:r>
            <a:r>
              <a:rPr sz="1100" dirty="0">
                <a:latin typeface="Century Gothic"/>
                <a:cs typeface="Century Gothic"/>
              </a:rPr>
              <a:t>Plan</a:t>
            </a:r>
            <a:r>
              <a:rPr sz="1100" spc="10" dirty="0">
                <a:latin typeface="Century Gothic"/>
                <a:cs typeface="Century Gothic"/>
              </a:rPr>
              <a:t> </a:t>
            </a:r>
            <a:r>
              <a:rPr sz="1100" spc="-10" dirty="0">
                <a:latin typeface="Century Gothic"/>
                <a:cs typeface="Century Gothic"/>
              </a:rPr>
              <a:t>Year.</a:t>
            </a:r>
            <a:endParaRPr sz="1100">
              <a:latin typeface="Century Gothic"/>
              <a:cs typeface="Century Gothic"/>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4032" y="3626611"/>
            <a:ext cx="7045325" cy="756920"/>
          </a:xfrm>
          <a:prstGeom prst="rect">
            <a:avLst/>
          </a:prstGeom>
        </p:spPr>
        <p:txBody>
          <a:bodyPr vert="horz" wrap="square" lIns="0" tIns="12700" rIns="0" bIns="0" rtlCol="0">
            <a:spAutoFit/>
          </a:bodyPr>
          <a:lstStyle/>
          <a:p>
            <a:pPr marL="12065" marR="5080" algn="ctr">
              <a:lnSpc>
                <a:spcPct val="100000"/>
              </a:lnSpc>
              <a:spcBef>
                <a:spcPts val="100"/>
              </a:spcBef>
            </a:pPr>
            <a:r>
              <a:rPr sz="1200" dirty="0">
                <a:latin typeface="Century Gothic"/>
                <a:cs typeface="Century Gothic"/>
              </a:rPr>
              <a:t>All</a:t>
            </a:r>
            <a:r>
              <a:rPr sz="1200" spc="-40" dirty="0">
                <a:latin typeface="Century Gothic"/>
                <a:cs typeface="Century Gothic"/>
              </a:rPr>
              <a:t> </a:t>
            </a:r>
            <a:r>
              <a:rPr sz="1200" dirty="0">
                <a:latin typeface="Century Gothic"/>
                <a:cs typeface="Century Gothic"/>
              </a:rPr>
              <a:t>eligible</a:t>
            </a:r>
            <a:r>
              <a:rPr sz="1200" spc="-30" dirty="0">
                <a:latin typeface="Century Gothic"/>
                <a:cs typeface="Century Gothic"/>
              </a:rPr>
              <a:t> </a:t>
            </a:r>
            <a:r>
              <a:rPr sz="1200" spc="-10" dirty="0">
                <a:latin typeface="Century Gothic"/>
                <a:cs typeface="Century Gothic"/>
              </a:rPr>
              <a:t>Coca-</a:t>
            </a:r>
            <a:r>
              <a:rPr sz="1200" dirty="0">
                <a:latin typeface="Century Gothic"/>
                <a:cs typeface="Century Gothic"/>
              </a:rPr>
              <a:t>Cola</a:t>
            </a:r>
            <a:r>
              <a:rPr sz="1200" spc="-30" dirty="0">
                <a:latin typeface="Century Gothic"/>
                <a:cs typeface="Century Gothic"/>
              </a:rPr>
              <a:t> </a:t>
            </a:r>
            <a:r>
              <a:rPr sz="1200" dirty="0">
                <a:latin typeface="Century Gothic"/>
                <a:cs typeface="Century Gothic"/>
              </a:rPr>
              <a:t>employees</a:t>
            </a:r>
            <a:r>
              <a:rPr sz="1200" spc="-45" dirty="0">
                <a:latin typeface="Century Gothic"/>
                <a:cs typeface="Century Gothic"/>
              </a:rPr>
              <a:t> </a:t>
            </a:r>
            <a:r>
              <a:rPr sz="1200" dirty="0">
                <a:latin typeface="Century Gothic"/>
                <a:cs typeface="Century Gothic"/>
              </a:rPr>
              <a:t>who</a:t>
            </a:r>
            <a:r>
              <a:rPr sz="1200" spc="-10" dirty="0">
                <a:latin typeface="Century Gothic"/>
                <a:cs typeface="Century Gothic"/>
              </a:rPr>
              <a:t> </a:t>
            </a:r>
            <a:r>
              <a:rPr sz="1200" dirty="0">
                <a:latin typeface="Century Gothic"/>
                <a:cs typeface="Century Gothic"/>
              </a:rPr>
              <a:t>work</a:t>
            </a:r>
            <a:r>
              <a:rPr sz="1200" spc="-15" dirty="0">
                <a:latin typeface="Century Gothic"/>
                <a:cs typeface="Century Gothic"/>
              </a:rPr>
              <a:t> </a:t>
            </a:r>
            <a:r>
              <a:rPr sz="1200" dirty="0">
                <a:latin typeface="Century Gothic"/>
                <a:cs typeface="Century Gothic"/>
              </a:rPr>
              <a:t>at least</a:t>
            </a:r>
            <a:r>
              <a:rPr sz="1200" spc="-40" dirty="0">
                <a:latin typeface="Century Gothic"/>
                <a:cs typeface="Century Gothic"/>
              </a:rPr>
              <a:t> </a:t>
            </a:r>
            <a:r>
              <a:rPr sz="1200" dirty="0">
                <a:latin typeface="Century Gothic"/>
                <a:cs typeface="Century Gothic"/>
              </a:rPr>
              <a:t>30</a:t>
            </a:r>
            <a:r>
              <a:rPr sz="1200" spc="-10" dirty="0">
                <a:latin typeface="Century Gothic"/>
                <a:cs typeface="Century Gothic"/>
              </a:rPr>
              <a:t> </a:t>
            </a:r>
            <a:r>
              <a:rPr sz="1200" dirty="0">
                <a:latin typeface="Century Gothic"/>
                <a:cs typeface="Century Gothic"/>
              </a:rPr>
              <a:t>hours</a:t>
            </a:r>
            <a:r>
              <a:rPr sz="1200" spc="-15" dirty="0">
                <a:latin typeface="Century Gothic"/>
                <a:cs typeface="Century Gothic"/>
              </a:rPr>
              <a:t> </a:t>
            </a:r>
            <a:r>
              <a:rPr sz="1200" dirty="0">
                <a:latin typeface="Century Gothic"/>
                <a:cs typeface="Century Gothic"/>
              </a:rPr>
              <a:t>per</a:t>
            </a:r>
            <a:r>
              <a:rPr sz="1200" spc="-15" dirty="0">
                <a:latin typeface="Century Gothic"/>
                <a:cs typeface="Century Gothic"/>
              </a:rPr>
              <a:t> </a:t>
            </a:r>
            <a:r>
              <a:rPr sz="1200" dirty="0">
                <a:latin typeface="Century Gothic"/>
                <a:cs typeface="Century Gothic"/>
              </a:rPr>
              <a:t>week</a:t>
            </a:r>
            <a:r>
              <a:rPr sz="1200" spc="-40" dirty="0">
                <a:latin typeface="Century Gothic"/>
                <a:cs typeface="Century Gothic"/>
              </a:rPr>
              <a:t> </a:t>
            </a:r>
            <a:r>
              <a:rPr sz="1200" dirty="0">
                <a:latin typeface="Century Gothic"/>
                <a:cs typeface="Century Gothic"/>
              </a:rPr>
              <a:t>are</a:t>
            </a:r>
            <a:r>
              <a:rPr sz="1200" spc="-5" dirty="0">
                <a:latin typeface="Century Gothic"/>
                <a:cs typeface="Century Gothic"/>
              </a:rPr>
              <a:t> </a:t>
            </a:r>
            <a:r>
              <a:rPr sz="1200" dirty="0">
                <a:latin typeface="Century Gothic"/>
                <a:cs typeface="Century Gothic"/>
              </a:rPr>
              <a:t>provided</a:t>
            </a:r>
            <a:r>
              <a:rPr sz="1200" spc="-15" dirty="0">
                <a:latin typeface="Century Gothic"/>
                <a:cs typeface="Century Gothic"/>
              </a:rPr>
              <a:t> </a:t>
            </a:r>
            <a:r>
              <a:rPr sz="1200" spc="-10" dirty="0">
                <a:latin typeface="Century Gothic"/>
                <a:cs typeface="Century Gothic"/>
              </a:rPr>
              <a:t>company-</a:t>
            </a:r>
            <a:r>
              <a:rPr sz="1200" dirty="0">
                <a:latin typeface="Century Gothic"/>
                <a:cs typeface="Century Gothic"/>
              </a:rPr>
              <a:t>paid</a:t>
            </a:r>
            <a:r>
              <a:rPr sz="1200" spc="-40" dirty="0">
                <a:latin typeface="Century Gothic"/>
                <a:cs typeface="Century Gothic"/>
              </a:rPr>
              <a:t> </a:t>
            </a:r>
            <a:r>
              <a:rPr sz="1200" dirty="0">
                <a:latin typeface="Century Gothic"/>
                <a:cs typeface="Century Gothic"/>
              </a:rPr>
              <a:t>life</a:t>
            </a:r>
            <a:r>
              <a:rPr sz="1200" spc="-55" dirty="0">
                <a:latin typeface="Century Gothic"/>
                <a:cs typeface="Century Gothic"/>
              </a:rPr>
              <a:t> </a:t>
            </a:r>
            <a:r>
              <a:rPr sz="1200" dirty="0">
                <a:latin typeface="Century Gothic"/>
                <a:cs typeface="Century Gothic"/>
              </a:rPr>
              <a:t>insurance</a:t>
            </a:r>
            <a:r>
              <a:rPr sz="1200" spc="-40" dirty="0">
                <a:latin typeface="Century Gothic"/>
                <a:cs typeface="Century Gothic"/>
              </a:rPr>
              <a:t> </a:t>
            </a:r>
            <a:r>
              <a:rPr sz="1200" dirty="0">
                <a:latin typeface="Century Gothic"/>
                <a:cs typeface="Century Gothic"/>
              </a:rPr>
              <a:t>and</a:t>
            </a:r>
            <a:r>
              <a:rPr sz="1200" spc="-20" dirty="0">
                <a:latin typeface="Century Gothic"/>
                <a:cs typeface="Century Gothic"/>
              </a:rPr>
              <a:t> </a:t>
            </a:r>
            <a:r>
              <a:rPr sz="1200" dirty="0">
                <a:latin typeface="Century Gothic"/>
                <a:cs typeface="Century Gothic"/>
              </a:rPr>
              <a:t>accidental</a:t>
            </a:r>
            <a:r>
              <a:rPr sz="1200" spc="-20" dirty="0">
                <a:latin typeface="Century Gothic"/>
                <a:cs typeface="Century Gothic"/>
              </a:rPr>
              <a:t> </a:t>
            </a:r>
            <a:r>
              <a:rPr sz="1200" dirty="0">
                <a:latin typeface="Century Gothic"/>
                <a:cs typeface="Century Gothic"/>
              </a:rPr>
              <a:t>death</a:t>
            </a:r>
            <a:r>
              <a:rPr sz="1200" spc="-5" dirty="0">
                <a:latin typeface="Century Gothic"/>
                <a:cs typeface="Century Gothic"/>
              </a:rPr>
              <a:t> </a:t>
            </a:r>
            <a:r>
              <a:rPr sz="1200" dirty="0">
                <a:latin typeface="Century Gothic"/>
                <a:cs typeface="Century Gothic"/>
              </a:rPr>
              <a:t>and</a:t>
            </a:r>
            <a:r>
              <a:rPr sz="1200" spc="-20" dirty="0">
                <a:latin typeface="Century Gothic"/>
                <a:cs typeface="Century Gothic"/>
              </a:rPr>
              <a:t> </a:t>
            </a:r>
            <a:r>
              <a:rPr sz="1200" dirty="0">
                <a:latin typeface="Century Gothic"/>
                <a:cs typeface="Century Gothic"/>
              </a:rPr>
              <a:t>dismemberment</a:t>
            </a:r>
            <a:r>
              <a:rPr sz="1200" spc="-60" dirty="0">
                <a:latin typeface="Century Gothic"/>
                <a:cs typeface="Century Gothic"/>
              </a:rPr>
              <a:t> </a:t>
            </a:r>
            <a:r>
              <a:rPr sz="1200" dirty="0">
                <a:latin typeface="Century Gothic"/>
                <a:cs typeface="Century Gothic"/>
              </a:rPr>
              <a:t>(AD&amp;D)</a:t>
            </a:r>
            <a:r>
              <a:rPr sz="1200" spc="-30" dirty="0">
                <a:latin typeface="Century Gothic"/>
                <a:cs typeface="Century Gothic"/>
              </a:rPr>
              <a:t> </a:t>
            </a:r>
            <a:r>
              <a:rPr sz="1200" dirty="0">
                <a:latin typeface="Century Gothic"/>
                <a:cs typeface="Century Gothic"/>
              </a:rPr>
              <a:t>insurance</a:t>
            </a:r>
            <a:r>
              <a:rPr sz="1200" spc="-35" dirty="0">
                <a:latin typeface="Century Gothic"/>
                <a:cs typeface="Century Gothic"/>
              </a:rPr>
              <a:t> </a:t>
            </a:r>
            <a:r>
              <a:rPr sz="1200" spc="-10" dirty="0">
                <a:latin typeface="Century Gothic"/>
                <a:cs typeface="Century Gothic"/>
              </a:rPr>
              <a:t>through </a:t>
            </a:r>
            <a:r>
              <a:rPr sz="1200" dirty="0">
                <a:latin typeface="Century Gothic"/>
                <a:cs typeface="Century Gothic"/>
              </a:rPr>
              <a:t>Lincoln</a:t>
            </a:r>
            <a:r>
              <a:rPr sz="1200" spc="-40" dirty="0">
                <a:latin typeface="Century Gothic"/>
                <a:cs typeface="Century Gothic"/>
              </a:rPr>
              <a:t> </a:t>
            </a:r>
            <a:r>
              <a:rPr sz="1200" dirty="0">
                <a:latin typeface="Century Gothic"/>
                <a:cs typeface="Century Gothic"/>
              </a:rPr>
              <a:t>Financial</a:t>
            </a:r>
            <a:r>
              <a:rPr sz="1200" spc="-10" dirty="0">
                <a:latin typeface="Century Gothic"/>
                <a:cs typeface="Century Gothic"/>
              </a:rPr>
              <a:t> </a:t>
            </a:r>
            <a:r>
              <a:rPr sz="1200" dirty="0">
                <a:latin typeface="Century Gothic"/>
                <a:cs typeface="Century Gothic"/>
              </a:rPr>
              <a:t>Group.</a:t>
            </a:r>
            <a:r>
              <a:rPr sz="1200" spc="290" dirty="0">
                <a:latin typeface="Century Gothic"/>
                <a:cs typeface="Century Gothic"/>
              </a:rPr>
              <a:t> </a:t>
            </a:r>
            <a:r>
              <a:rPr sz="1200" dirty="0">
                <a:latin typeface="Century Gothic"/>
                <a:cs typeface="Century Gothic"/>
              </a:rPr>
              <a:t>These</a:t>
            </a:r>
            <a:r>
              <a:rPr sz="1200" spc="-25" dirty="0">
                <a:latin typeface="Century Gothic"/>
                <a:cs typeface="Century Gothic"/>
              </a:rPr>
              <a:t> </a:t>
            </a:r>
            <a:r>
              <a:rPr sz="1200" dirty="0">
                <a:latin typeface="Century Gothic"/>
                <a:cs typeface="Century Gothic"/>
              </a:rPr>
              <a:t>benefits</a:t>
            </a:r>
            <a:r>
              <a:rPr sz="1200" spc="-15" dirty="0">
                <a:latin typeface="Century Gothic"/>
                <a:cs typeface="Century Gothic"/>
              </a:rPr>
              <a:t> </a:t>
            </a:r>
            <a:r>
              <a:rPr sz="1200" dirty="0">
                <a:latin typeface="Century Gothic"/>
                <a:cs typeface="Century Gothic"/>
              </a:rPr>
              <a:t>are</a:t>
            </a:r>
            <a:r>
              <a:rPr sz="1200" spc="-20" dirty="0">
                <a:latin typeface="Century Gothic"/>
                <a:cs typeface="Century Gothic"/>
              </a:rPr>
              <a:t> </a:t>
            </a:r>
            <a:r>
              <a:rPr sz="1200" spc="-10" dirty="0">
                <a:latin typeface="Century Gothic"/>
                <a:cs typeface="Century Gothic"/>
              </a:rPr>
              <a:t>non-</a:t>
            </a:r>
            <a:r>
              <a:rPr sz="1200" dirty="0">
                <a:latin typeface="Century Gothic"/>
                <a:cs typeface="Century Gothic"/>
              </a:rPr>
              <a:t>contributory,</a:t>
            </a:r>
            <a:r>
              <a:rPr sz="1200" spc="30" dirty="0">
                <a:latin typeface="Century Gothic"/>
                <a:cs typeface="Century Gothic"/>
              </a:rPr>
              <a:t> </a:t>
            </a:r>
            <a:r>
              <a:rPr sz="1200" dirty="0">
                <a:latin typeface="Century Gothic"/>
                <a:cs typeface="Century Gothic"/>
              </a:rPr>
              <a:t>which</a:t>
            </a:r>
            <a:r>
              <a:rPr sz="1200" spc="-40" dirty="0">
                <a:latin typeface="Century Gothic"/>
                <a:cs typeface="Century Gothic"/>
              </a:rPr>
              <a:t> </a:t>
            </a:r>
            <a:r>
              <a:rPr sz="1200" dirty="0">
                <a:latin typeface="Century Gothic"/>
                <a:cs typeface="Century Gothic"/>
              </a:rPr>
              <a:t>means</a:t>
            </a:r>
            <a:r>
              <a:rPr sz="1200" spc="-30" dirty="0">
                <a:latin typeface="Century Gothic"/>
                <a:cs typeface="Century Gothic"/>
              </a:rPr>
              <a:t> </a:t>
            </a:r>
            <a:r>
              <a:rPr sz="1200" spc="-10" dirty="0">
                <a:latin typeface="Century Gothic"/>
                <a:cs typeface="Century Gothic"/>
              </a:rPr>
              <a:t>Coca-</a:t>
            </a:r>
            <a:r>
              <a:rPr sz="1200" dirty="0">
                <a:latin typeface="Century Gothic"/>
                <a:cs typeface="Century Gothic"/>
              </a:rPr>
              <a:t>Cola</a:t>
            </a:r>
            <a:r>
              <a:rPr sz="1200" spc="-20" dirty="0">
                <a:latin typeface="Century Gothic"/>
                <a:cs typeface="Century Gothic"/>
              </a:rPr>
              <a:t> pays </a:t>
            </a:r>
            <a:r>
              <a:rPr sz="1200" dirty="0">
                <a:latin typeface="Century Gothic"/>
                <a:cs typeface="Century Gothic"/>
              </a:rPr>
              <a:t>100%</a:t>
            </a:r>
            <a:r>
              <a:rPr sz="1200" spc="-25" dirty="0">
                <a:latin typeface="Century Gothic"/>
                <a:cs typeface="Century Gothic"/>
              </a:rPr>
              <a:t> </a:t>
            </a:r>
            <a:r>
              <a:rPr sz="1200" dirty="0">
                <a:latin typeface="Century Gothic"/>
                <a:cs typeface="Century Gothic"/>
              </a:rPr>
              <a:t>of</a:t>
            </a:r>
            <a:r>
              <a:rPr sz="1200" spc="-20" dirty="0">
                <a:latin typeface="Century Gothic"/>
                <a:cs typeface="Century Gothic"/>
              </a:rPr>
              <a:t> </a:t>
            </a:r>
            <a:r>
              <a:rPr sz="1200" dirty="0">
                <a:latin typeface="Century Gothic"/>
                <a:cs typeface="Century Gothic"/>
              </a:rPr>
              <a:t>the</a:t>
            </a:r>
            <a:r>
              <a:rPr sz="1200" spc="-5" dirty="0">
                <a:latin typeface="Century Gothic"/>
                <a:cs typeface="Century Gothic"/>
              </a:rPr>
              <a:t> </a:t>
            </a:r>
            <a:r>
              <a:rPr sz="1200" spc="-20" dirty="0">
                <a:latin typeface="Century Gothic"/>
                <a:cs typeface="Century Gothic"/>
              </a:rPr>
              <a:t>cost.</a:t>
            </a:r>
            <a:endParaRPr sz="1200">
              <a:latin typeface="Century Gothic"/>
              <a:cs typeface="Century Gothic"/>
            </a:endParaRPr>
          </a:p>
        </p:txBody>
      </p:sp>
      <p:graphicFrame>
        <p:nvGraphicFramePr>
          <p:cNvPr id="3" name="object 3"/>
          <p:cNvGraphicFramePr>
            <a:graphicFrameLocks noGrp="1"/>
          </p:cNvGraphicFramePr>
          <p:nvPr/>
        </p:nvGraphicFramePr>
        <p:xfrm>
          <a:off x="237058" y="4876431"/>
          <a:ext cx="7261225" cy="3530598"/>
        </p:xfrm>
        <a:graphic>
          <a:graphicData uri="http://schemas.openxmlformats.org/drawingml/2006/table">
            <a:tbl>
              <a:tblPr firstRow="1" bandRow="1">
                <a:tableStyleId>{2D5ABB26-0587-4C30-8999-92F81FD0307C}</a:tableStyleId>
              </a:tblPr>
              <a:tblGrid>
                <a:gridCol w="2371090">
                  <a:extLst>
                    <a:ext uri="{9D8B030D-6E8A-4147-A177-3AD203B41FA5}">
                      <a16:colId xmlns:a16="http://schemas.microsoft.com/office/drawing/2014/main" val="20000"/>
                    </a:ext>
                  </a:extLst>
                </a:gridCol>
                <a:gridCol w="4890135">
                  <a:extLst>
                    <a:ext uri="{9D8B030D-6E8A-4147-A177-3AD203B41FA5}">
                      <a16:colId xmlns:a16="http://schemas.microsoft.com/office/drawing/2014/main" val="20001"/>
                    </a:ext>
                  </a:extLst>
                </a:gridCol>
              </a:tblGrid>
              <a:tr h="321945">
                <a:tc>
                  <a:txBody>
                    <a:bodyPr/>
                    <a:lstStyle/>
                    <a:p>
                      <a:pPr marL="91440">
                        <a:lnSpc>
                          <a:spcPct val="100000"/>
                        </a:lnSpc>
                        <a:spcBef>
                          <a:spcPts val="530"/>
                        </a:spcBef>
                      </a:pPr>
                      <a:r>
                        <a:rPr sz="1200" b="1" spc="-10" dirty="0">
                          <a:latin typeface="Century Gothic"/>
                          <a:cs typeface="Century Gothic"/>
                        </a:rPr>
                        <a:t>COVERAGE</a:t>
                      </a:r>
                      <a:endParaRPr sz="1200">
                        <a:latin typeface="Century Gothic"/>
                        <a:cs typeface="Century Gothic"/>
                      </a:endParaRPr>
                    </a:p>
                  </a:txBody>
                  <a:tcPr marL="0" marR="0" marT="67310" marB="0">
                    <a:lnB w="12700">
                      <a:solidFill>
                        <a:srgbClr val="BEBEBE"/>
                      </a:solidFill>
                      <a:prstDash val="solid"/>
                    </a:lnB>
                  </a:tcPr>
                </a:tc>
                <a:tc>
                  <a:txBody>
                    <a:bodyPr/>
                    <a:lstStyle/>
                    <a:p>
                      <a:pPr algn="ctr">
                        <a:lnSpc>
                          <a:spcPct val="100000"/>
                        </a:lnSpc>
                        <a:spcBef>
                          <a:spcPts val="530"/>
                        </a:spcBef>
                      </a:pPr>
                      <a:r>
                        <a:rPr sz="1200" b="1" dirty="0">
                          <a:solidFill>
                            <a:srgbClr val="FFFFFF"/>
                          </a:solidFill>
                          <a:latin typeface="Century Gothic"/>
                          <a:cs typeface="Century Gothic"/>
                        </a:rPr>
                        <a:t>Basic</a:t>
                      </a:r>
                      <a:r>
                        <a:rPr sz="1200" b="1" spc="-40" dirty="0">
                          <a:solidFill>
                            <a:srgbClr val="FFFFFF"/>
                          </a:solidFill>
                          <a:latin typeface="Century Gothic"/>
                          <a:cs typeface="Century Gothic"/>
                        </a:rPr>
                        <a:t> </a:t>
                      </a:r>
                      <a:r>
                        <a:rPr sz="1200" b="1" dirty="0">
                          <a:solidFill>
                            <a:srgbClr val="FFFFFF"/>
                          </a:solidFill>
                          <a:latin typeface="Century Gothic"/>
                          <a:cs typeface="Century Gothic"/>
                        </a:rPr>
                        <a:t>Life</a:t>
                      </a:r>
                      <a:r>
                        <a:rPr sz="1200" b="1" spc="-15" dirty="0">
                          <a:solidFill>
                            <a:srgbClr val="FFFFFF"/>
                          </a:solidFill>
                          <a:latin typeface="Century Gothic"/>
                          <a:cs typeface="Century Gothic"/>
                        </a:rPr>
                        <a:t> </a:t>
                      </a:r>
                      <a:r>
                        <a:rPr sz="1200" b="1" dirty="0">
                          <a:solidFill>
                            <a:srgbClr val="FFFFFF"/>
                          </a:solidFill>
                          <a:latin typeface="Century Gothic"/>
                          <a:cs typeface="Century Gothic"/>
                        </a:rPr>
                        <a:t>and</a:t>
                      </a:r>
                      <a:r>
                        <a:rPr sz="1200" b="1" spc="-20" dirty="0">
                          <a:solidFill>
                            <a:srgbClr val="FFFFFF"/>
                          </a:solidFill>
                          <a:latin typeface="Century Gothic"/>
                          <a:cs typeface="Century Gothic"/>
                        </a:rPr>
                        <a:t> </a:t>
                      </a:r>
                      <a:r>
                        <a:rPr sz="1200" b="1" dirty="0">
                          <a:solidFill>
                            <a:srgbClr val="FFFFFF"/>
                          </a:solidFill>
                          <a:latin typeface="Century Gothic"/>
                          <a:cs typeface="Century Gothic"/>
                        </a:rPr>
                        <a:t>AD&amp;D</a:t>
                      </a:r>
                      <a:r>
                        <a:rPr sz="1200" b="1" spc="-25" dirty="0">
                          <a:solidFill>
                            <a:srgbClr val="FFFFFF"/>
                          </a:solidFill>
                          <a:latin typeface="Century Gothic"/>
                          <a:cs typeface="Century Gothic"/>
                        </a:rPr>
                        <a:t> </a:t>
                      </a:r>
                      <a:r>
                        <a:rPr sz="1200" b="1" spc="-10" dirty="0">
                          <a:solidFill>
                            <a:srgbClr val="FFFFFF"/>
                          </a:solidFill>
                          <a:latin typeface="Century Gothic"/>
                          <a:cs typeface="Century Gothic"/>
                        </a:rPr>
                        <a:t>Benefits</a:t>
                      </a:r>
                      <a:endParaRPr sz="1200">
                        <a:latin typeface="Century Gothic"/>
                        <a:cs typeface="Century Gothic"/>
                      </a:endParaRPr>
                    </a:p>
                  </a:txBody>
                  <a:tcPr marL="0" marR="0" marT="67310" marB="0">
                    <a:lnR w="38100">
                      <a:solidFill>
                        <a:srgbClr val="FFFFFF"/>
                      </a:solidFill>
                      <a:prstDash val="solid"/>
                    </a:lnR>
                    <a:solidFill>
                      <a:srgbClr val="DF1522"/>
                    </a:solidFill>
                  </a:tcPr>
                </a:tc>
                <a:extLst>
                  <a:ext uri="{0D108BD9-81ED-4DB2-BD59-A6C34878D82A}">
                    <a16:rowId xmlns:a16="http://schemas.microsoft.com/office/drawing/2014/main" val="10000"/>
                  </a:ext>
                </a:extLst>
              </a:tr>
              <a:tr h="442595">
                <a:tc>
                  <a:txBody>
                    <a:bodyPr/>
                    <a:lstStyle/>
                    <a:p>
                      <a:pPr marL="9525">
                        <a:lnSpc>
                          <a:spcPct val="100000"/>
                        </a:lnSpc>
                        <a:spcBef>
                          <a:spcPts val="1045"/>
                        </a:spcBef>
                      </a:pPr>
                      <a:r>
                        <a:rPr sz="1200" b="1" spc="-10" dirty="0">
                          <a:latin typeface="Century Gothic"/>
                          <a:cs typeface="Century Gothic"/>
                        </a:rPr>
                        <a:t>Eligibility</a:t>
                      </a:r>
                      <a:endParaRPr sz="1200">
                        <a:latin typeface="Century Gothic"/>
                        <a:cs typeface="Century Gothic"/>
                      </a:endParaRPr>
                    </a:p>
                  </a:txBody>
                  <a:tcPr marL="0" marR="0" marT="132715" marB="0">
                    <a:lnT w="12700">
                      <a:solidFill>
                        <a:srgbClr val="BEBEBE"/>
                      </a:solidFill>
                      <a:prstDash val="solid"/>
                    </a:lnT>
                    <a:lnB w="12700">
                      <a:solidFill>
                        <a:srgbClr val="BEBEBE"/>
                      </a:solidFill>
                      <a:prstDash val="solid"/>
                    </a:lnB>
                  </a:tcPr>
                </a:tc>
                <a:tc>
                  <a:txBody>
                    <a:bodyPr/>
                    <a:lstStyle/>
                    <a:p>
                      <a:pPr marL="2540" algn="ctr">
                        <a:lnSpc>
                          <a:spcPct val="100000"/>
                        </a:lnSpc>
                        <a:spcBef>
                          <a:spcPts val="1030"/>
                        </a:spcBef>
                      </a:pPr>
                      <a:r>
                        <a:rPr sz="1200" dirty="0">
                          <a:latin typeface="Century Gothic"/>
                          <a:cs typeface="Century Gothic"/>
                        </a:rPr>
                        <a:t>All</a:t>
                      </a:r>
                      <a:r>
                        <a:rPr sz="1200" spc="-50" dirty="0">
                          <a:latin typeface="Century Gothic"/>
                          <a:cs typeface="Century Gothic"/>
                        </a:rPr>
                        <a:t> </a:t>
                      </a:r>
                      <a:r>
                        <a:rPr sz="1200" dirty="0">
                          <a:latin typeface="Century Gothic"/>
                          <a:cs typeface="Century Gothic"/>
                        </a:rPr>
                        <a:t>active,</a:t>
                      </a:r>
                      <a:r>
                        <a:rPr sz="1200" spc="10" dirty="0">
                          <a:latin typeface="Century Gothic"/>
                          <a:cs typeface="Century Gothic"/>
                        </a:rPr>
                        <a:t> </a:t>
                      </a:r>
                      <a:r>
                        <a:rPr sz="1200" dirty="0">
                          <a:latin typeface="Century Gothic"/>
                          <a:cs typeface="Century Gothic"/>
                        </a:rPr>
                        <a:t>full-time</a:t>
                      </a:r>
                      <a:r>
                        <a:rPr sz="1200" spc="-50" dirty="0">
                          <a:latin typeface="Century Gothic"/>
                          <a:cs typeface="Century Gothic"/>
                        </a:rPr>
                        <a:t> </a:t>
                      </a:r>
                      <a:r>
                        <a:rPr sz="1200" spc="-10" dirty="0">
                          <a:latin typeface="Century Gothic"/>
                          <a:cs typeface="Century Gothic"/>
                        </a:rPr>
                        <a:t>Employees</a:t>
                      </a:r>
                      <a:endParaRPr sz="1200">
                        <a:latin typeface="Century Gothic"/>
                        <a:cs typeface="Century Gothic"/>
                      </a:endParaRPr>
                    </a:p>
                  </a:txBody>
                  <a:tcPr marL="0" marR="0" marT="130810" marB="0">
                    <a:lnR w="38100">
                      <a:solidFill>
                        <a:srgbClr val="FFFFFF"/>
                      </a:solidFill>
                      <a:prstDash val="solid"/>
                    </a:lnR>
                    <a:lnB w="12700">
                      <a:solidFill>
                        <a:srgbClr val="FFFFFF"/>
                      </a:solidFill>
                      <a:prstDash val="solid"/>
                    </a:lnB>
                    <a:solidFill>
                      <a:srgbClr val="F1DCDB"/>
                    </a:solidFill>
                  </a:tcPr>
                </a:tc>
                <a:extLst>
                  <a:ext uri="{0D108BD9-81ED-4DB2-BD59-A6C34878D82A}">
                    <a16:rowId xmlns:a16="http://schemas.microsoft.com/office/drawing/2014/main" val="10001"/>
                  </a:ext>
                </a:extLst>
              </a:tr>
              <a:tr h="461009">
                <a:tc>
                  <a:txBody>
                    <a:bodyPr/>
                    <a:lstStyle/>
                    <a:p>
                      <a:pPr marL="9525">
                        <a:lnSpc>
                          <a:spcPct val="100000"/>
                        </a:lnSpc>
                        <a:spcBef>
                          <a:spcPts val="1115"/>
                        </a:spcBef>
                      </a:pPr>
                      <a:r>
                        <a:rPr sz="1200" b="1" dirty="0">
                          <a:latin typeface="Century Gothic"/>
                          <a:cs typeface="Century Gothic"/>
                        </a:rPr>
                        <a:t>Life</a:t>
                      </a:r>
                      <a:r>
                        <a:rPr sz="1200" b="1" spc="-30" dirty="0">
                          <a:latin typeface="Century Gothic"/>
                          <a:cs typeface="Century Gothic"/>
                        </a:rPr>
                        <a:t> </a:t>
                      </a:r>
                      <a:r>
                        <a:rPr sz="1200" b="1" spc="-10" dirty="0">
                          <a:latin typeface="Century Gothic"/>
                          <a:cs typeface="Century Gothic"/>
                        </a:rPr>
                        <a:t>Benefit</a:t>
                      </a:r>
                      <a:endParaRPr sz="1200">
                        <a:latin typeface="Century Gothic"/>
                        <a:cs typeface="Century Gothic"/>
                      </a:endParaRPr>
                    </a:p>
                  </a:txBody>
                  <a:tcPr marL="0" marR="0" marT="141605" marB="0">
                    <a:lnT w="12700">
                      <a:solidFill>
                        <a:srgbClr val="BEBEBE"/>
                      </a:solidFill>
                      <a:prstDash val="solid"/>
                    </a:lnT>
                    <a:lnB w="12700">
                      <a:solidFill>
                        <a:srgbClr val="BEBEBE"/>
                      </a:solidFill>
                      <a:prstDash val="solid"/>
                    </a:lnB>
                  </a:tcPr>
                </a:tc>
                <a:tc>
                  <a:txBody>
                    <a:bodyPr/>
                    <a:lstStyle/>
                    <a:p>
                      <a:pPr algn="ctr">
                        <a:lnSpc>
                          <a:spcPct val="100000"/>
                        </a:lnSpc>
                        <a:spcBef>
                          <a:spcPts val="380"/>
                        </a:spcBef>
                      </a:pPr>
                      <a:r>
                        <a:rPr sz="1200" dirty="0">
                          <a:latin typeface="Century Gothic"/>
                          <a:cs typeface="Century Gothic"/>
                        </a:rPr>
                        <a:t>2x</a:t>
                      </a:r>
                      <a:r>
                        <a:rPr sz="1200" spc="-35" dirty="0">
                          <a:latin typeface="Century Gothic"/>
                          <a:cs typeface="Century Gothic"/>
                        </a:rPr>
                        <a:t> </a:t>
                      </a:r>
                      <a:r>
                        <a:rPr sz="1200" dirty="0">
                          <a:latin typeface="Century Gothic"/>
                          <a:cs typeface="Century Gothic"/>
                        </a:rPr>
                        <a:t>your</a:t>
                      </a:r>
                      <a:r>
                        <a:rPr sz="1200" spc="-25" dirty="0">
                          <a:latin typeface="Century Gothic"/>
                          <a:cs typeface="Century Gothic"/>
                        </a:rPr>
                        <a:t> </a:t>
                      </a:r>
                      <a:r>
                        <a:rPr sz="1200" dirty="0">
                          <a:latin typeface="Century Gothic"/>
                          <a:cs typeface="Century Gothic"/>
                        </a:rPr>
                        <a:t>Annual</a:t>
                      </a:r>
                      <a:r>
                        <a:rPr sz="1200" spc="-25" dirty="0">
                          <a:latin typeface="Century Gothic"/>
                          <a:cs typeface="Century Gothic"/>
                        </a:rPr>
                        <a:t> </a:t>
                      </a:r>
                      <a:r>
                        <a:rPr sz="1200" dirty="0">
                          <a:latin typeface="Century Gothic"/>
                          <a:cs typeface="Century Gothic"/>
                        </a:rPr>
                        <a:t>Earnings</a:t>
                      </a:r>
                      <a:r>
                        <a:rPr sz="1200" spc="-20" dirty="0">
                          <a:latin typeface="Century Gothic"/>
                          <a:cs typeface="Century Gothic"/>
                        </a:rPr>
                        <a:t> </a:t>
                      </a:r>
                      <a:r>
                        <a:rPr sz="1200" dirty="0">
                          <a:latin typeface="Century Gothic"/>
                          <a:cs typeface="Century Gothic"/>
                        </a:rPr>
                        <a:t>rounded</a:t>
                      </a:r>
                      <a:r>
                        <a:rPr sz="1200" spc="-35" dirty="0">
                          <a:latin typeface="Century Gothic"/>
                          <a:cs typeface="Century Gothic"/>
                        </a:rPr>
                        <a:t> </a:t>
                      </a:r>
                      <a:r>
                        <a:rPr sz="1200" dirty="0">
                          <a:latin typeface="Century Gothic"/>
                          <a:cs typeface="Century Gothic"/>
                        </a:rPr>
                        <a:t>to</a:t>
                      </a:r>
                      <a:r>
                        <a:rPr sz="1200" spc="-10" dirty="0">
                          <a:latin typeface="Century Gothic"/>
                          <a:cs typeface="Century Gothic"/>
                        </a:rPr>
                        <a:t> </a:t>
                      </a:r>
                      <a:r>
                        <a:rPr sz="1200" dirty="0">
                          <a:latin typeface="Century Gothic"/>
                          <a:cs typeface="Century Gothic"/>
                        </a:rPr>
                        <a:t>the</a:t>
                      </a:r>
                      <a:r>
                        <a:rPr sz="1200" spc="-10" dirty="0">
                          <a:latin typeface="Century Gothic"/>
                          <a:cs typeface="Century Gothic"/>
                        </a:rPr>
                        <a:t> </a:t>
                      </a:r>
                      <a:r>
                        <a:rPr sz="1200" dirty="0">
                          <a:latin typeface="Century Gothic"/>
                          <a:cs typeface="Century Gothic"/>
                        </a:rPr>
                        <a:t>next</a:t>
                      </a:r>
                      <a:r>
                        <a:rPr sz="1200" spc="-25" dirty="0">
                          <a:latin typeface="Century Gothic"/>
                          <a:cs typeface="Century Gothic"/>
                        </a:rPr>
                        <a:t> </a:t>
                      </a:r>
                      <a:r>
                        <a:rPr sz="1200" dirty="0">
                          <a:latin typeface="Century Gothic"/>
                          <a:cs typeface="Century Gothic"/>
                        </a:rPr>
                        <a:t>higher</a:t>
                      </a:r>
                      <a:r>
                        <a:rPr sz="1200" spc="-25" dirty="0">
                          <a:latin typeface="Century Gothic"/>
                          <a:cs typeface="Century Gothic"/>
                        </a:rPr>
                        <a:t> </a:t>
                      </a:r>
                      <a:r>
                        <a:rPr sz="1200" dirty="0">
                          <a:latin typeface="Century Gothic"/>
                          <a:cs typeface="Century Gothic"/>
                        </a:rPr>
                        <a:t>multiple</a:t>
                      </a:r>
                      <a:r>
                        <a:rPr sz="1200" spc="-50" dirty="0">
                          <a:latin typeface="Century Gothic"/>
                          <a:cs typeface="Century Gothic"/>
                        </a:rPr>
                        <a:t> </a:t>
                      </a:r>
                      <a:r>
                        <a:rPr sz="1200" spc="-25" dirty="0">
                          <a:latin typeface="Century Gothic"/>
                          <a:cs typeface="Century Gothic"/>
                        </a:rPr>
                        <a:t>of</a:t>
                      </a:r>
                      <a:endParaRPr sz="1200">
                        <a:latin typeface="Century Gothic"/>
                        <a:cs typeface="Century Gothic"/>
                      </a:endParaRPr>
                    </a:p>
                    <a:p>
                      <a:pPr algn="ctr">
                        <a:lnSpc>
                          <a:spcPct val="100000"/>
                        </a:lnSpc>
                      </a:pPr>
                      <a:r>
                        <a:rPr sz="1200" dirty="0">
                          <a:latin typeface="Century Gothic"/>
                          <a:cs typeface="Century Gothic"/>
                        </a:rPr>
                        <a:t>$1,000</a:t>
                      </a:r>
                      <a:r>
                        <a:rPr sz="1200" spc="-15" dirty="0">
                          <a:latin typeface="Century Gothic"/>
                          <a:cs typeface="Century Gothic"/>
                        </a:rPr>
                        <a:t> </a:t>
                      </a:r>
                      <a:r>
                        <a:rPr sz="1200" dirty="0">
                          <a:latin typeface="Century Gothic"/>
                          <a:cs typeface="Century Gothic"/>
                        </a:rPr>
                        <a:t>and</a:t>
                      </a:r>
                      <a:r>
                        <a:rPr sz="1200" spc="-10" dirty="0">
                          <a:latin typeface="Century Gothic"/>
                          <a:cs typeface="Century Gothic"/>
                        </a:rPr>
                        <a:t> </a:t>
                      </a:r>
                      <a:r>
                        <a:rPr sz="1200" dirty="0">
                          <a:latin typeface="Century Gothic"/>
                          <a:cs typeface="Century Gothic"/>
                        </a:rPr>
                        <a:t>does</a:t>
                      </a:r>
                      <a:r>
                        <a:rPr sz="1200" spc="-30" dirty="0">
                          <a:latin typeface="Century Gothic"/>
                          <a:cs typeface="Century Gothic"/>
                        </a:rPr>
                        <a:t> </a:t>
                      </a:r>
                      <a:r>
                        <a:rPr sz="1200" dirty="0">
                          <a:latin typeface="Century Gothic"/>
                          <a:cs typeface="Century Gothic"/>
                        </a:rPr>
                        <a:t>not</a:t>
                      </a:r>
                      <a:r>
                        <a:rPr sz="1200" spc="-5" dirty="0">
                          <a:latin typeface="Century Gothic"/>
                          <a:cs typeface="Century Gothic"/>
                        </a:rPr>
                        <a:t> </a:t>
                      </a:r>
                      <a:r>
                        <a:rPr sz="1200" dirty="0">
                          <a:latin typeface="Century Gothic"/>
                          <a:cs typeface="Century Gothic"/>
                        </a:rPr>
                        <a:t>exceed</a:t>
                      </a:r>
                      <a:r>
                        <a:rPr sz="1200" spc="-50" dirty="0">
                          <a:latin typeface="Century Gothic"/>
                          <a:cs typeface="Century Gothic"/>
                        </a:rPr>
                        <a:t> </a:t>
                      </a:r>
                      <a:r>
                        <a:rPr sz="1200" spc="-10" dirty="0">
                          <a:latin typeface="Century Gothic"/>
                          <a:cs typeface="Century Gothic"/>
                        </a:rPr>
                        <a:t>$750,000.</a:t>
                      </a:r>
                      <a:endParaRPr sz="1200">
                        <a:latin typeface="Century Gothic"/>
                        <a:cs typeface="Century Gothic"/>
                      </a:endParaRPr>
                    </a:p>
                  </a:txBody>
                  <a:tcPr marL="0" marR="0" marT="48260" marB="0">
                    <a:lnR w="38100">
                      <a:solidFill>
                        <a:srgbClr val="FFFFFF"/>
                      </a:solidFill>
                      <a:prstDash val="solid"/>
                    </a:lnR>
                    <a:lnT w="12700">
                      <a:solidFill>
                        <a:srgbClr val="FFFFFF"/>
                      </a:solidFill>
                      <a:prstDash val="solid"/>
                    </a:lnT>
                    <a:lnB w="12700">
                      <a:solidFill>
                        <a:srgbClr val="FFFFFF"/>
                      </a:solidFill>
                      <a:prstDash val="solid"/>
                    </a:lnB>
                    <a:solidFill>
                      <a:srgbClr val="F1DCDB"/>
                    </a:solidFill>
                  </a:tcPr>
                </a:tc>
                <a:extLst>
                  <a:ext uri="{0D108BD9-81ED-4DB2-BD59-A6C34878D82A}">
                    <a16:rowId xmlns:a16="http://schemas.microsoft.com/office/drawing/2014/main" val="10002"/>
                  </a:ext>
                </a:extLst>
              </a:tr>
              <a:tr h="461009">
                <a:tc>
                  <a:txBody>
                    <a:bodyPr/>
                    <a:lstStyle/>
                    <a:p>
                      <a:pPr marL="9525">
                        <a:lnSpc>
                          <a:spcPct val="100000"/>
                        </a:lnSpc>
                        <a:spcBef>
                          <a:spcPts val="1115"/>
                        </a:spcBef>
                      </a:pPr>
                      <a:r>
                        <a:rPr sz="1200" b="1" dirty="0">
                          <a:latin typeface="Century Gothic"/>
                          <a:cs typeface="Century Gothic"/>
                        </a:rPr>
                        <a:t>AD&amp;D</a:t>
                      </a:r>
                      <a:r>
                        <a:rPr sz="1200" b="1" spc="-30" dirty="0">
                          <a:latin typeface="Century Gothic"/>
                          <a:cs typeface="Century Gothic"/>
                        </a:rPr>
                        <a:t> </a:t>
                      </a:r>
                      <a:r>
                        <a:rPr sz="1200" b="1" spc="-10" dirty="0">
                          <a:latin typeface="Century Gothic"/>
                          <a:cs typeface="Century Gothic"/>
                        </a:rPr>
                        <a:t>Benefit</a:t>
                      </a:r>
                      <a:endParaRPr sz="1200">
                        <a:latin typeface="Century Gothic"/>
                        <a:cs typeface="Century Gothic"/>
                      </a:endParaRPr>
                    </a:p>
                  </a:txBody>
                  <a:tcPr marL="0" marR="0" marT="141605" marB="0">
                    <a:lnT w="12700">
                      <a:solidFill>
                        <a:srgbClr val="BEBEBE"/>
                      </a:solidFill>
                      <a:prstDash val="solid"/>
                    </a:lnT>
                    <a:lnB w="12700">
                      <a:solidFill>
                        <a:srgbClr val="BEBEBE"/>
                      </a:solidFill>
                      <a:prstDash val="solid"/>
                    </a:lnB>
                  </a:tcPr>
                </a:tc>
                <a:tc>
                  <a:txBody>
                    <a:bodyPr/>
                    <a:lstStyle/>
                    <a:p>
                      <a:pPr algn="ctr">
                        <a:lnSpc>
                          <a:spcPct val="100000"/>
                        </a:lnSpc>
                        <a:spcBef>
                          <a:spcPts val="380"/>
                        </a:spcBef>
                      </a:pPr>
                      <a:r>
                        <a:rPr sz="1200" dirty="0">
                          <a:latin typeface="Century Gothic"/>
                          <a:cs typeface="Century Gothic"/>
                        </a:rPr>
                        <a:t>2x</a:t>
                      </a:r>
                      <a:r>
                        <a:rPr sz="1200" spc="-35" dirty="0">
                          <a:latin typeface="Century Gothic"/>
                          <a:cs typeface="Century Gothic"/>
                        </a:rPr>
                        <a:t> </a:t>
                      </a:r>
                      <a:r>
                        <a:rPr sz="1200" dirty="0">
                          <a:latin typeface="Century Gothic"/>
                          <a:cs typeface="Century Gothic"/>
                        </a:rPr>
                        <a:t>your</a:t>
                      </a:r>
                      <a:r>
                        <a:rPr sz="1200" spc="-25" dirty="0">
                          <a:latin typeface="Century Gothic"/>
                          <a:cs typeface="Century Gothic"/>
                        </a:rPr>
                        <a:t> </a:t>
                      </a:r>
                      <a:r>
                        <a:rPr sz="1200" dirty="0">
                          <a:latin typeface="Century Gothic"/>
                          <a:cs typeface="Century Gothic"/>
                        </a:rPr>
                        <a:t>Annual</a:t>
                      </a:r>
                      <a:r>
                        <a:rPr sz="1200" spc="-25" dirty="0">
                          <a:latin typeface="Century Gothic"/>
                          <a:cs typeface="Century Gothic"/>
                        </a:rPr>
                        <a:t> </a:t>
                      </a:r>
                      <a:r>
                        <a:rPr sz="1200" dirty="0">
                          <a:latin typeface="Century Gothic"/>
                          <a:cs typeface="Century Gothic"/>
                        </a:rPr>
                        <a:t>Earnings</a:t>
                      </a:r>
                      <a:r>
                        <a:rPr sz="1200" spc="-20" dirty="0">
                          <a:latin typeface="Century Gothic"/>
                          <a:cs typeface="Century Gothic"/>
                        </a:rPr>
                        <a:t> </a:t>
                      </a:r>
                      <a:r>
                        <a:rPr sz="1200" dirty="0">
                          <a:latin typeface="Century Gothic"/>
                          <a:cs typeface="Century Gothic"/>
                        </a:rPr>
                        <a:t>rounded</a:t>
                      </a:r>
                      <a:r>
                        <a:rPr sz="1200" spc="-35" dirty="0">
                          <a:latin typeface="Century Gothic"/>
                          <a:cs typeface="Century Gothic"/>
                        </a:rPr>
                        <a:t> </a:t>
                      </a:r>
                      <a:r>
                        <a:rPr sz="1200" dirty="0">
                          <a:latin typeface="Century Gothic"/>
                          <a:cs typeface="Century Gothic"/>
                        </a:rPr>
                        <a:t>to</a:t>
                      </a:r>
                      <a:r>
                        <a:rPr sz="1200" spc="-10" dirty="0">
                          <a:latin typeface="Century Gothic"/>
                          <a:cs typeface="Century Gothic"/>
                        </a:rPr>
                        <a:t> </a:t>
                      </a:r>
                      <a:r>
                        <a:rPr sz="1200" dirty="0">
                          <a:latin typeface="Century Gothic"/>
                          <a:cs typeface="Century Gothic"/>
                        </a:rPr>
                        <a:t>the</a:t>
                      </a:r>
                      <a:r>
                        <a:rPr sz="1200" spc="-10" dirty="0">
                          <a:latin typeface="Century Gothic"/>
                          <a:cs typeface="Century Gothic"/>
                        </a:rPr>
                        <a:t> </a:t>
                      </a:r>
                      <a:r>
                        <a:rPr sz="1200" dirty="0">
                          <a:latin typeface="Century Gothic"/>
                          <a:cs typeface="Century Gothic"/>
                        </a:rPr>
                        <a:t>next</a:t>
                      </a:r>
                      <a:r>
                        <a:rPr sz="1200" spc="-25" dirty="0">
                          <a:latin typeface="Century Gothic"/>
                          <a:cs typeface="Century Gothic"/>
                        </a:rPr>
                        <a:t> </a:t>
                      </a:r>
                      <a:r>
                        <a:rPr sz="1200" dirty="0">
                          <a:latin typeface="Century Gothic"/>
                          <a:cs typeface="Century Gothic"/>
                        </a:rPr>
                        <a:t>higher</a:t>
                      </a:r>
                      <a:r>
                        <a:rPr sz="1200" spc="-25" dirty="0">
                          <a:latin typeface="Century Gothic"/>
                          <a:cs typeface="Century Gothic"/>
                        </a:rPr>
                        <a:t> </a:t>
                      </a:r>
                      <a:r>
                        <a:rPr sz="1200" dirty="0">
                          <a:latin typeface="Century Gothic"/>
                          <a:cs typeface="Century Gothic"/>
                        </a:rPr>
                        <a:t>multiple</a:t>
                      </a:r>
                      <a:r>
                        <a:rPr sz="1200" spc="-50" dirty="0">
                          <a:latin typeface="Century Gothic"/>
                          <a:cs typeface="Century Gothic"/>
                        </a:rPr>
                        <a:t> </a:t>
                      </a:r>
                      <a:r>
                        <a:rPr sz="1200" spc="-25" dirty="0">
                          <a:latin typeface="Century Gothic"/>
                          <a:cs typeface="Century Gothic"/>
                        </a:rPr>
                        <a:t>of</a:t>
                      </a:r>
                      <a:endParaRPr sz="1200">
                        <a:latin typeface="Century Gothic"/>
                        <a:cs typeface="Century Gothic"/>
                      </a:endParaRPr>
                    </a:p>
                    <a:p>
                      <a:pPr algn="ctr">
                        <a:lnSpc>
                          <a:spcPct val="100000"/>
                        </a:lnSpc>
                      </a:pPr>
                      <a:r>
                        <a:rPr sz="1200" dirty="0">
                          <a:latin typeface="Century Gothic"/>
                          <a:cs typeface="Century Gothic"/>
                        </a:rPr>
                        <a:t>$1,000</a:t>
                      </a:r>
                      <a:r>
                        <a:rPr sz="1200" spc="-15" dirty="0">
                          <a:latin typeface="Century Gothic"/>
                          <a:cs typeface="Century Gothic"/>
                        </a:rPr>
                        <a:t> </a:t>
                      </a:r>
                      <a:r>
                        <a:rPr sz="1200" dirty="0">
                          <a:latin typeface="Century Gothic"/>
                          <a:cs typeface="Century Gothic"/>
                        </a:rPr>
                        <a:t>and</a:t>
                      </a:r>
                      <a:r>
                        <a:rPr sz="1200" spc="-10" dirty="0">
                          <a:latin typeface="Century Gothic"/>
                          <a:cs typeface="Century Gothic"/>
                        </a:rPr>
                        <a:t> </a:t>
                      </a:r>
                      <a:r>
                        <a:rPr sz="1200" dirty="0">
                          <a:latin typeface="Century Gothic"/>
                          <a:cs typeface="Century Gothic"/>
                        </a:rPr>
                        <a:t>does</a:t>
                      </a:r>
                      <a:r>
                        <a:rPr sz="1200" spc="-30" dirty="0">
                          <a:latin typeface="Century Gothic"/>
                          <a:cs typeface="Century Gothic"/>
                        </a:rPr>
                        <a:t> </a:t>
                      </a:r>
                      <a:r>
                        <a:rPr sz="1200" dirty="0">
                          <a:latin typeface="Century Gothic"/>
                          <a:cs typeface="Century Gothic"/>
                        </a:rPr>
                        <a:t>not</a:t>
                      </a:r>
                      <a:r>
                        <a:rPr sz="1200" spc="-5" dirty="0">
                          <a:latin typeface="Century Gothic"/>
                          <a:cs typeface="Century Gothic"/>
                        </a:rPr>
                        <a:t> </a:t>
                      </a:r>
                      <a:r>
                        <a:rPr sz="1200" dirty="0">
                          <a:latin typeface="Century Gothic"/>
                          <a:cs typeface="Century Gothic"/>
                        </a:rPr>
                        <a:t>exceed</a:t>
                      </a:r>
                      <a:r>
                        <a:rPr sz="1200" spc="-50" dirty="0">
                          <a:latin typeface="Century Gothic"/>
                          <a:cs typeface="Century Gothic"/>
                        </a:rPr>
                        <a:t> </a:t>
                      </a:r>
                      <a:r>
                        <a:rPr sz="1200" spc="-10" dirty="0">
                          <a:latin typeface="Century Gothic"/>
                          <a:cs typeface="Century Gothic"/>
                        </a:rPr>
                        <a:t>$750,000.</a:t>
                      </a:r>
                      <a:endParaRPr sz="1200">
                        <a:latin typeface="Century Gothic"/>
                        <a:cs typeface="Century Gothic"/>
                      </a:endParaRPr>
                    </a:p>
                  </a:txBody>
                  <a:tcPr marL="0" marR="0" marT="48260" marB="0">
                    <a:lnR w="38100">
                      <a:solidFill>
                        <a:srgbClr val="FFFFFF"/>
                      </a:solidFill>
                      <a:prstDash val="solid"/>
                    </a:lnR>
                    <a:lnT w="12700">
                      <a:solidFill>
                        <a:srgbClr val="FFFFFF"/>
                      </a:solidFill>
                      <a:prstDash val="solid"/>
                    </a:lnT>
                    <a:lnB w="12700">
                      <a:solidFill>
                        <a:srgbClr val="FFFFFF"/>
                      </a:solidFill>
                      <a:prstDash val="solid"/>
                    </a:lnB>
                    <a:solidFill>
                      <a:srgbClr val="F1DCDB"/>
                    </a:solidFill>
                  </a:tcPr>
                </a:tc>
                <a:extLst>
                  <a:ext uri="{0D108BD9-81ED-4DB2-BD59-A6C34878D82A}">
                    <a16:rowId xmlns:a16="http://schemas.microsoft.com/office/drawing/2014/main" val="10003"/>
                  </a:ext>
                </a:extLst>
              </a:tr>
              <a:tr h="1137285">
                <a:tc>
                  <a:txBody>
                    <a:bodyPr/>
                    <a:lstStyle/>
                    <a:p>
                      <a:pPr>
                        <a:lnSpc>
                          <a:spcPct val="100000"/>
                        </a:lnSpc>
                      </a:pPr>
                      <a:endParaRPr sz="1200">
                        <a:latin typeface="Times New Roman"/>
                        <a:cs typeface="Times New Roman"/>
                      </a:endParaRPr>
                    </a:p>
                    <a:p>
                      <a:pPr>
                        <a:lnSpc>
                          <a:spcPct val="100000"/>
                        </a:lnSpc>
                        <a:spcBef>
                          <a:spcPts val="1019"/>
                        </a:spcBef>
                      </a:pPr>
                      <a:endParaRPr sz="1200">
                        <a:latin typeface="Times New Roman"/>
                        <a:cs typeface="Times New Roman"/>
                      </a:endParaRPr>
                    </a:p>
                    <a:p>
                      <a:pPr marL="9525">
                        <a:lnSpc>
                          <a:spcPct val="100000"/>
                        </a:lnSpc>
                      </a:pPr>
                      <a:r>
                        <a:rPr sz="1200" b="1" dirty="0">
                          <a:latin typeface="Century Gothic"/>
                          <a:cs typeface="Century Gothic"/>
                        </a:rPr>
                        <a:t>Age</a:t>
                      </a:r>
                      <a:r>
                        <a:rPr sz="1200" b="1" spc="-40" dirty="0">
                          <a:latin typeface="Century Gothic"/>
                          <a:cs typeface="Century Gothic"/>
                        </a:rPr>
                        <a:t> </a:t>
                      </a:r>
                      <a:r>
                        <a:rPr sz="1200" b="1" dirty="0">
                          <a:latin typeface="Century Gothic"/>
                          <a:cs typeface="Century Gothic"/>
                        </a:rPr>
                        <a:t>Reduction</a:t>
                      </a:r>
                      <a:r>
                        <a:rPr sz="1200" b="1" spc="-25" dirty="0">
                          <a:latin typeface="Century Gothic"/>
                          <a:cs typeface="Century Gothic"/>
                        </a:rPr>
                        <a:t> </a:t>
                      </a:r>
                      <a:r>
                        <a:rPr sz="1200" b="1" spc="-10" dirty="0">
                          <a:latin typeface="Century Gothic"/>
                          <a:cs typeface="Century Gothic"/>
                        </a:rPr>
                        <a:t>Schedule</a:t>
                      </a:r>
                      <a:endParaRPr sz="1200">
                        <a:latin typeface="Century Gothic"/>
                        <a:cs typeface="Century Gothic"/>
                      </a:endParaRPr>
                    </a:p>
                  </a:txBody>
                  <a:tcPr marL="0" marR="0" marT="0" marB="0">
                    <a:lnT w="12700">
                      <a:solidFill>
                        <a:srgbClr val="BEBEBE"/>
                      </a:solidFill>
                      <a:prstDash val="solid"/>
                    </a:lnT>
                    <a:lnB w="12700">
                      <a:solidFill>
                        <a:srgbClr val="BEBEBE"/>
                      </a:solidFill>
                      <a:prstDash val="solid"/>
                    </a:lnB>
                  </a:tcPr>
                </a:tc>
                <a:tc>
                  <a:txBody>
                    <a:bodyPr/>
                    <a:lstStyle/>
                    <a:p>
                      <a:pPr marL="132080" marR="125730" algn="ctr">
                        <a:lnSpc>
                          <a:spcPct val="100000"/>
                        </a:lnSpc>
                        <a:spcBef>
                          <a:spcPts val="885"/>
                        </a:spcBef>
                      </a:pPr>
                      <a:r>
                        <a:rPr sz="1200" dirty="0">
                          <a:latin typeface="Century Gothic"/>
                          <a:cs typeface="Century Gothic"/>
                        </a:rPr>
                        <a:t>The</a:t>
                      </a:r>
                      <a:r>
                        <a:rPr sz="1200" spc="-10" dirty="0">
                          <a:latin typeface="Century Gothic"/>
                          <a:cs typeface="Century Gothic"/>
                        </a:rPr>
                        <a:t> </a:t>
                      </a:r>
                      <a:r>
                        <a:rPr sz="1200" dirty="0">
                          <a:latin typeface="Century Gothic"/>
                          <a:cs typeface="Century Gothic"/>
                        </a:rPr>
                        <a:t>amount</a:t>
                      </a:r>
                      <a:r>
                        <a:rPr sz="1200" spc="-10" dirty="0">
                          <a:latin typeface="Century Gothic"/>
                          <a:cs typeface="Century Gothic"/>
                        </a:rPr>
                        <a:t> </a:t>
                      </a:r>
                      <a:r>
                        <a:rPr sz="1200" dirty="0">
                          <a:latin typeface="Century Gothic"/>
                          <a:cs typeface="Century Gothic"/>
                        </a:rPr>
                        <a:t>of</a:t>
                      </a:r>
                      <a:r>
                        <a:rPr sz="1200" spc="-15" dirty="0">
                          <a:latin typeface="Century Gothic"/>
                          <a:cs typeface="Century Gothic"/>
                        </a:rPr>
                        <a:t> </a:t>
                      </a:r>
                      <a:r>
                        <a:rPr sz="1200" dirty="0">
                          <a:latin typeface="Century Gothic"/>
                          <a:cs typeface="Century Gothic"/>
                        </a:rPr>
                        <a:t>Life</a:t>
                      </a:r>
                      <a:r>
                        <a:rPr sz="1200" spc="-15" dirty="0">
                          <a:latin typeface="Century Gothic"/>
                          <a:cs typeface="Century Gothic"/>
                        </a:rPr>
                        <a:t> </a:t>
                      </a:r>
                      <a:r>
                        <a:rPr sz="1200" dirty="0">
                          <a:latin typeface="Century Gothic"/>
                          <a:cs typeface="Century Gothic"/>
                        </a:rPr>
                        <a:t>and AD&amp;D</a:t>
                      </a:r>
                      <a:r>
                        <a:rPr sz="1200" spc="-20" dirty="0">
                          <a:latin typeface="Century Gothic"/>
                          <a:cs typeface="Century Gothic"/>
                        </a:rPr>
                        <a:t> </a:t>
                      </a:r>
                      <a:r>
                        <a:rPr sz="1200" dirty="0">
                          <a:latin typeface="Century Gothic"/>
                          <a:cs typeface="Century Gothic"/>
                        </a:rPr>
                        <a:t>will</a:t>
                      </a:r>
                      <a:r>
                        <a:rPr sz="1200" spc="-40" dirty="0">
                          <a:latin typeface="Century Gothic"/>
                          <a:cs typeface="Century Gothic"/>
                        </a:rPr>
                        <a:t> </a:t>
                      </a:r>
                      <a:r>
                        <a:rPr sz="1200" dirty="0">
                          <a:latin typeface="Century Gothic"/>
                          <a:cs typeface="Century Gothic"/>
                        </a:rPr>
                        <a:t>reduce</a:t>
                      </a:r>
                      <a:r>
                        <a:rPr sz="1200" spc="-40" dirty="0">
                          <a:latin typeface="Century Gothic"/>
                          <a:cs typeface="Century Gothic"/>
                        </a:rPr>
                        <a:t> </a:t>
                      </a:r>
                      <a:r>
                        <a:rPr sz="1200" dirty="0">
                          <a:latin typeface="Century Gothic"/>
                          <a:cs typeface="Century Gothic"/>
                        </a:rPr>
                        <a:t>at age 70</a:t>
                      </a:r>
                      <a:r>
                        <a:rPr sz="1200" spc="-20" dirty="0">
                          <a:latin typeface="Century Gothic"/>
                          <a:cs typeface="Century Gothic"/>
                        </a:rPr>
                        <a:t> </a:t>
                      </a:r>
                      <a:r>
                        <a:rPr sz="1200" dirty="0">
                          <a:latin typeface="Century Gothic"/>
                          <a:cs typeface="Century Gothic"/>
                        </a:rPr>
                        <a:t>or</a:t>
                      </a:r>
                      <a:r>
                        <a:rPr sz="1200" spc="-10" dirty="0">
                          <a:latin typeface="Century Gothic"/>
                          <a:cs typeface="Century Gothic"/>
                        </a:rPr>
                        <a:t> </a:t>
                      </a:r>
                      <a:r>
                        <a:rPr sz="1200" dirty="0">
                          <a:latin typeface="Century Gothic"/>
                          <a:cs typeface="Century Gothic"/>
                        </a:rPr>
                        <a:t>older</a:t>
                      </a:r>
                      <a:r>
                        <a:rPr sz="1200" spc="-40" dirty="0">
                          <a:latin typeface="Century Gothic"/>
                          <a:cs typeface="Century Gothic"/>
                        </a:rPr>
                        <a:t> </a:t>
                      </a:r>
                      <a:r>
                        <a:rPr sz="1200" spc="-25" dirty="0">
                          <a:latin typeface="Century Gothic"/>
                          <a:cs typeface="Century Gothic"/>
                        </a:rPr>
                        <a:t>as </a:t>
                      </a:r>
                      <a:r>
                        <a:rPr sz="1200" spc="-10" dirty="0">
                          <a:latin typeface="Century Gothic"/>
                          <a:cs typeface="Century Gothic"/>
                        </a:rPr>
                        <a:t>follows:</a:t>
                      </a:r>
                      <a:endParaRPr sz="1200">
                        <a:latin typeface="Century Gothic"/>
                        <a:cs typeface="Century Gothic"/>
                      </a:endParaRPr>
                    </a:p>
                    <a:p>
                      <a:pPr marL="2540" algn="ctr">
                        <a:lnSpc>
                          <a:spcPct val="100000"/>
                        </a:lnSpc>
                      </a:pPr>
                      <a:r>
                        <a:rPr sz="1200" dirty="0">
                          <a:latin typeface="Century Gothic"/>
                          <a:cs typeface="Century Gothic"/>
                        </a:rPr>
                        <a:t>Ages</a:t>
                      </a:r>
                      <a:r>
                        <a:rPr sz="1200" spc="-25" dirty="0">
                          <a:latin typeface="Century Gothic"/>
                          <a:cs typeface="Century Gothic"/>
                        </a:rPr>
                        <a:t> </a:t>
                      </a:r>
                      <a:r>
                        <a:rPr sz="1200" spc="-10" dirty="0">
                          <a:latin typeface="Century Gothic"/>
                          <a:cs typeface="Century Gothic"/>
                        </a:rPr>
                        <a:t>70-</a:t>
                      </a:r>
                      <a:r>
                        <a:rPr sz="1200" dirty="0">
                          <a:latin typeface="Century Gothic"/>
                          <a:cs typeface="Century Gothic"/>
                        </a:rPr>
                        <a:t>74:</a:t>
                      </a:r>
                      <a:r>
                        <a:rPr sz="1200" spc="-5" dirty="0">
                          <a:latin typeface="Century Gothic"/>
                          <a:cs typeface="Century Gothic"/>
                        </a:rPr>
                        <a:t> </a:t>
                      </a:r>
                      <a:r>
                        <a:rPr sz="1200" dirty="0">
                          <a:latin typeface="Century Gothic"/>
                          <a:cs typeface="Century Gothic"/>
                        </a:rPr>
                        <a:t>to</a:t>
                      </a:r>
                      <a:r>
                        <a:rPr sz="1200" spc="5" dirty="0">
                          <a:latin typeface="Century Gothic"/>
                          <a:cs typeface="Century Gothic"/>
                        </a:rPr>
                        <a:t> </a:t>
                      </a:r>
                      <a:r>
                        <a:rPr sz="1200" spc="-25" dirty="0">
                          <a:latin typeface="Century Gothic"/>
                          <a:cs typeface="Century Gothic"/>
                        </a:rPr>
                        <a:t>50%</a:t>
                      </a:r>
                      <a:endParaRPr sz="1200">
                        <a:latin typeface="Century Gothic"/>
                        <a:cs typeface="Century Gothic"/>
                      </a:endParaRPr>
                    </a:p>
                    <a:p>
                      <a:pPr marL="2540" algn="ctr">
                        <a:lnSpc>
                          <a:spcPct val="100000"/>
                        </a:lnSpc>
                      </a:pPr>
                      <a:r>
                        <a:rPr sz="1200" dirty="0">
                          <a:latin typeface="Century Gothic"/>
                          <a:cs typeface="Century Gothic"/>
                        </a:rPr>
                        <a:t>Ages</a:t>
                      </a:r>
                      <a:r>
                        <a:rPr sz="1200" spc="-25" dirty="0">
                          <a:latin typeface="Century Gothic"/>
                          <a:cs typeface="Century Gothic"/>
                        </a:rPr>
                        <a:t> </a:t>
                      </a:r>
                      <a:r>
                        <a:rPr sz="1200" spc="-10" dirty="0">
                          <a:latin typeface="Century Gothic"/>
                          <a:cs typeface="Century Gothic"/>
                        </a:rPr>
                        <a:t>75-</a:t>
                      </a:r>
                      <a:r>
                        <a:rPr sz="1200" dirty="0">
                          <a:latin typeface="Century Gothic"/>
                          <a:cs typeface="Century Gothic"/>
                        </a:rPr>
                        <a:t>79:</a:t>
                      </a:r>
                      <a:r>
                        <a:rPr sz="1200" spc="-5" dirty="0">
                          <a:latin typeface="Century Gothic"/>
                          <a:cs typeface="Century Gothic"/>
                        </a:rPr>
                        <a:t> </a:t>
                      </a:r>
                      <a:r>
                        <a:rPr sz="1200" dirty="0">
                          <a:latin typeface="Century Gothic"/>
                          <a:cs typeface="Century Gothic"/>
                        </a:rPr>
                        <a:t>to</a:t>
                      </a:r>
                      <a:r>
                        <a:rPr sz="1200" spc="5" dirty="0">
                          <a:latin typeface="Century Gothic"/>
                          <a:cs typeface="Century Gothic"/>
                        </a:rPr>
                        <a:t> </a:t>
                      </a:r>
                      <a:r>
                        <a:rPr sz="1200" spc="-25" dirty="0">
                          <a:latin typeface="Century Gothic"/>
                          <a:cs typeface="Century Gothic"/>
                        </a:rPr>
                        <a:t>30%</a:t>
                      </a:r>
                      <a:endParaRPr sz="1200">
                        <a:latin typeface="Century Gothic"/>
                        <a:cs typeface="Century Gothic"/>
                      </a:endParaRPr>
                    </a:p>
                    <a:p>
                      <a:pPr marL="635" algn="ctr">
                        <a:lnSpc>
                          <a:spcPct val="100000"/>
                        </a:lnSpc>
                      </a:pPr>
                      <a:r>
                        <a:rPr sz="1200" dirty="0">
                          <a:latin typeface="Century Gothic"/>
                          <a:cs typeface="Century Gothic"/>
                        </a:rPr>
                        <a:t>Ages</a:t>
                      </a:r>
                      <a:r>
                        <a:rPr sz="1200" spc="-35" dirty="0">
                          <a:latin typeface="Century Gothic"/>
                          <a:cs typeface="Century Gothic"/>
                        </a:rPr>
                        <a:t> </a:t>
                      </a:r>
                      <a:r>
                        <a:rPr sz="1200" dirty="0">
                          <a:latin typeface="Century Gothic"/>
                          <a:cs typeface="Century Gothic"/>
                        </a:rPr>
                        <a:t>80+:</a:t>
                      </a:r>
                      <a:r>
                        <a:rPr sz="1200" spc="-25" dirty="0">
                          <a:latin typeface="Century Gothic"/>
                          <a:cs typeface="Century Gothic"/>
                        </a:rPr>
                        <a:t> </a:t>
                      </a:r>
                      <a:r>
                        <a:rPr sz="1200" dirty="0">
                          <a:latin typeface="Century Gothic"/>
                          <a:cs typeface="Century Gothic"/>
                        </a:rPr>
                        <a:t>to</a:t>
                      </a:r>
                      <a:r>
                        <a:rPr sz="1200" spc="-5" dirty="0">
                          <a:latin typeface="Century Gothic"/>
                          <a:cs typeface="Century Gothic"/>
                        </a:rPr>
                        <a:t> </a:t>
                      </a:r>
                      <a:r>
                        <a:rPr sz="1200" spc="-25" dirty="0">
                          <a:latin typeface="Century Gothic"/>
                          <a:cs typeface="Century Gothic"/>
                        </a:rPr>
                        <a:t>20%</a:t>
                      </a:r>
                      <a:endParaRPr sz="1200">
                        <a:latin typeface="Century Gothic"/>
                        <a:cs typeface="Century Gothic"/>
                      </a:endParaRPr>
                    </a:p>
                  </a:txBody>
                  <a:tcPr marL="0" marR="0" marT="112395" marB="0">
                    <a:lnR w="38100">
                      <a:solidFill>
                        <a:srgbClr val="FFFFFF"/>
                      </a:solidFill>
                      <a:prstDash val="solid"/>
                    </a:lnR>
                    <a:lnT w="12700">
                      <a:solidFill>
                        <a:srgbClr val="FFFFFF"/>
                      </a:solidFill>
                      <a:prstDash val="solid"/>
                    </a:lnT>
                    <a:lnB w="12700">
                      <a:solidFill>
                        <a:srgbClr val="FFFFFF"/>
                      </a:solidFill>
                      <a:prstDash val="solid"/>
                    </a:lnB>
                    <a:solidFill>
                      <a:srgbClr val="F1DCDB"/>
                    </a:solidFill>
                  </a:tcPr>
                </a:tc>
                <a:extLst>
                  <a:ext uri="{0D108BD9-81ED-4DB2-BD59-A6C34878D82A}">
                    <a16:rowId xmlns:a16="http://schemas.microsoft.com/office/drawing/2014/main" val="10004"/>
                  </a:ext>
                </a:extLst>
              </a:tr>
              <a:tr h="321945">
                <a:tc>
                  <a:txBody>
                    <a:bodyPr/>
                    <a:lstStyle/>
                    <a:p>
                      <a:pPr marL="9525">
                        <a:lnSpc>
                          <a:spcPct val="100000"/>
                        </a:lnSpc>
                        <a:spcBef>
                          <a:spcPts val="570"/>
                        </a:spcBef>
                      </a:pPr>
                      <a:r>
                        <a:rPr sz="1200" b="1" dirty="0">
                          <a:latin typeface="Century Gothic"/>
                          <a:cs typeface="Century Gothic"/>
                        </a:rPr>
                        <a:t>Conversion</a:t>
                      </a:r>
                      <a:r>
                        <a:rPr sz="1200" b="1" spc="-45" dirty="0">
                          <a:latin typeface="Century Gothic"/>
                          <a:cs typeface="Century Gothic"/>
                        </a:rPr>
                        <a:t> </a:t>
                      </a:r>
                      <a:r>
                        <a:rPr sz="1200" b="1" spc="-10" dirty="0">
                          <a:latin typeface="Century Gothic"/>
                          <a:cs typeface="Century Gothic"/>
                        </a:rPr>
                        <a:t>Privilege</a:t>
                      </a:r>
                      <a:endParaRPr sz="1200">
                        <a:latin typeface="Century Gothic"/>
                        <a:cs typeface="Century Gothic"/>
                      </a:endParaRPr>
                    </a:p>
                  </a:txBody>
                  <a:tcPr marL="0" marR="0" marT="72390" marB="0">
                    <a:lnT w="12700">
                      <a:solidFill>
                        <a:srgbClr val="BEBEBE"/>
                      </a:solidFill>
                      <a:prstDash val="solid"/>
                    </a:lnT>
                    <a:lnB w="12700">
                      <a:solidFill>
                        <a:srgbClr val="BEBEBE"/>
                      </a:solidFill>
                      <a:prstDash val="solid"/>
                    </a:lnB>
                  </a:tcPr>
                </a:tc>
                <a:tc>
                  <a:txBody>
                    <a:bodyPr/>
                    <a:lstStyle/>
                    <a:p>
                      <a:pPr algn="ctr">
                        <a:lnSpc>
                          <a:spcPct val="100000"/>
                        </a:lnSpc>
                        <a:spcBef>
                          <a:spcPts val="560"/>
                        </a:spcBef>
                      </a:pPr>
                      <a:r>
                        <a:rPr sz="1200" spc="-25" dirty="0">
                          <a:latin typeface="Century Gothic"/>
                          <a:cs typeface="Century Gothic"/>
                        </a:rPr>
                        <a:t>Yes</a:t>
                      </a:r>
                      <a:endParaRPr sz="1200">
                        <a:latin typeface="Century Gothic"/>
                        <a:cs typeface="Century Gothic"/>
                      </a:endParaRPr>
                    </a:p>
                  </a:txBody>
                  <a:tcPr marL="0" marR="0" marT="71120" marB="0">
                    <a:lnR w="38100">
                      <a:solidFill>
                        <a:srgbClr val="FFFFFF"/>
                      </a:solidFill>
                      <a:prstDash val="solid"/>
                    </a:lnR>
                    <a:lnT w="12700">
                      <a:solidFill>
                        <a:srgbClr val="FFFFFF"/>
                      </a:solidFill>
                      <a:prstDash val="solid"/>
                    </a:lnT>
                    <a:lnB w="12700">
                      <a:solidFill>
                        <a:srgbClr val="FFFFFF"/>
                      </a:solidFill>
                      <a:prstDash val="solid"/>
                    </a:lnB>
                    <a:solidFill>
                      <a:srgbClr val="F1DCDB"/>
                    </a:solidFill>
                  </a:tcPr>
                </a:tc>
                <a:extLst>
                  <a:ext uri="{0D108BD9-81ED-4DB2-BD59-A6C34878D82A}">
                    <a16:rowId xmlns:a16="http://schemas.microsoft.com/office/drawing/2014/main" val="10005"/>
                  </a:ext>
                </a:extLst>
              </a:tr>
              <a:tr h="384810">
                <a:tc>
                  <a:txBody>
                    <a:bodyPr/>
                    <a:lstStyle/>
                    <a:p>
                      <a:pPr marL="9525">
                        <a:lnSpc>
                          <a:spcPct val="100000"/>
                        </a:lnSpc>
                        <a:spcBef>
                          <a:spcPts val="820"/>
                        </a:spcBef>
                      </a:pPr>
                      <a:r>
                        <a:rPr sz="1200" b="1" spc="-10" dirty="0">
                          <a:latin typeface="Century Gothic"/>
                          <a:cs typeface="Century Gothic"/>
                        </a:rPr>
                        <a:t>Contribution</a:t>
                      </a:r>
                      <a:r>
                        <a:rPr sz="1200" b="1" dirty="0">
                          <a:latin typeface="Century Gothic"/>
                          <a:cs typeface="Century Gothic"/>
                        </a:rPr>
                        <a:t> </a:t>
                      </a:r>
                      <a:r>
                        <a:rPr sz="1200" b="1" spc="-10" dirty="0">
                          <a:latin typeface="Century Gothic"/>
                          <a:cs typeface="Century Gothic"/>
                        </a:rPr>
                        <a:t>Status</a:t>
                      </a:r>
                      <a:endParaRPr sz="1200">
                        <a:latin typeface="Century Gothic"/>
                        <a:cs typeface="Century Gothic"/>
                      </a:endParaRPr>
                    </a:p>
                  </a:txBody>
                  <a:tcPr marL="0" marR="0" marT="104140" marB="0">
                    <a:lnT w="12700">
                      <a:solidFill>
                        <a:srgbClr val="BEBEBE"/>
                      </a:solidFill>
                      <a:prstDash val="solid"/>
                    </a:lnT>
                    <a:lnB w="12700">
                      <a:solidFill>
                        <a:srgbClr val="BEBEBE"/>
                      </a:solidFill>
                      <a:prstDash val="solid"/>
                    </a:lnB>
                  </a:tcPr>
                </a:tc>
                <a:tc>
                  <a:txBody>
                    <a:bodyPr/>
                    <a:lstStyle/>
                    <a:p>
                      <a:pPr algn="ctr">
                        <a:lnSpc>
                          <a:spcPct val="100000"/>
                        </a:lnSpc>
                        <a:spcBef>
                          <a:spcPts val="805"/>
                        </a:spcBef>
                      </a:pPr>
                      <a:r>
                        <a:rPr sz="1200" spc="-20" dirty="0">
                          <a:latin typeface="Century Gothic"/>
                          <a:cs typeface="Century Gothic"/>
                        </a:rPr>
                        <a:t>Non-</a:t>
                      </a:r>
                      <a:r>
                        <a:rPr sz="1200" dirty="0">
                          <a:latin typeface="Century Gothic"/>
                          <a:cs typeface="Century Gothic"/>
                        </a:rPr>
                        <a:t>Contributory,</a:t>
                      </a:r>
                      <a:r>
                        <a:rPr sz="1200" spc="15" dirty="0">
                          <a:latin typeface="Century Gothic"/>
                          <a:cs typeface="Century Gothic"/>
                        </a:rPr>
                        <a:t> </a:t>
                      </a:r>
                      <a:r>
                        <a:rPr sz="1200" spc="-10" dirty="0">
                          <a:latin typeface="Century Gothic"/>
                          <a:cs typeface="Century Gothic"/>
                        </a:rPr>
                        <a:t>Coca-</a:t>
                      </a:r>
                      <a:r>
                        <a:rPr sz="1200" dirty="0">
                          <a:latin typeface="Century Gothic"/>
                          <a:cs typeface="Century Gothic"/>
                        </a:rPr>
                        <a:t>Cola</a:t>
                      </a:r>
                      <a:r>
                        <a:rPr sz="1200" spc="-15" dirty="0">
                          <a:latin typeface="Century Gothic"/>
                          <a:cs typeface="Century Gothic"/>
                        </a:rPr>
                        <a:t> </a:t>
                      </a:r>
                      <a:r>
                        <a:rPr sz="1200" dirty="0">
                          <a:latin typeface="Century Gothic"/>
                          <a:cs typeface="Century Gothic"/>
                        </a:rPr>
                        <a:t>pays</a:t>
                      </a:r>
                      <a:r>
                        <a:rPr sz="1200" spc="-30" dirty="0">
                          <a:latin typeface="Century Gothic"/>
                          <a:cs typeface="Century Gothic"/>
                        </a:rPr>
                        <a:t> </a:t>
                      </a:r>
                      <a:r>
                        <a:rPr sz="1200" dirty="0">
                          <a:latin typeface="Century Gothic"/>
                          <a:cs typeface="Century Gothic"/>
                        </a:rPr>
                        <a:t>100%</a:t>
                      </a:r>
                      <a:r>
                        <a:rPr sz="1200" spc="-20" dirty="0">
                          <a:latin typeface="Century Gothic"/>
                          <a:cs typeface="Century Gothic"/>
                        </a:rPr>
                        <a:t> </a:t>
                      </a:r>
                      <a:r>
                        <a:rPr sz="1200" dirty="0">
                          <a:latin typeface="Century Gothic"/>
                          <a:cs typeface="Century Gothic"/>
                        </a:rPr>
                        <a:t>for</a:t>
                      </a:r>
                      <a:r>
                        <a:rPr sz="1200" spc="-20" dirty="0">
                          <a:latin typeface="Century Gothic"/>
                          <a:cs typeface="Century Gothic"/>
                        </a:rPr>
                        <a:t> </a:t>
                      </a:r>
                      <a:r>
                        <a:rPr sz="1200" spc="-10" dirty="0">
                          <a:latin typeface="Century Gothic"/>
                          <a:cs typeface="Century Gothic"/>
                        </a:rPr>
                        <a:t>Employees</a:t>
                      </a:r>
                      <a:endParaRPr sz="1200">
                        <a:latin typeface="Century Gothic"/>
                        <a:cs typeface="Century Gothic"/>
                      </a:endParaRPr>
                    </a:p>
                  </a:txBody>
                  <a:tcPr marL="0" marR="0" marT="102235" marB="0">
                    <a:lnR w="38100">
                      <a:solidFill>
                        <a:srgbClr val="FFFFFF"/>
                      </a:solidFill>
                      <a:prstDash val="solid"/>
                    </a:lnR>
                    <a:lnT w="12700">
                      <a:solidFill>
                        <a:srgbClr val="FFFFFF"/>
                      </a:solidFill>
                      <a:prstDash val="solid"/>
                    </a:lnT>
                    <a:lnB w="12700">
                      <a:solidFill>
                        <a:srgbClr val="FFFFFF"/>
                      </a:solidFill>
                      <a:prstDash val="solid"/>
                    </a:lnB>
                    <a:solidFill>
                      <a:srgbClr val="F1DCDB"/>
                    </a:solidFill>
                  </a:tcPr>
                </a:tc>
                <a:extLst>
                  <a:ext uri="{0D108BD9-81ED-4DB2-BD59-A6C34878D82A}">
                    <a16:rowId xmlns:a16="http://schemas.microsoft.com/office/drawing/2014/main" val="10006"/>
                  </a:ext>
                </a:extLst>
              </a:tr>
            </a:tbl>
          </a:graphicData>
        </a:graphic>
      </p:graphicFrame>
      <p:sp>
        <p:nvSpPr>
          <p:cNvPr id="4" name="object 4"/>
          <p:cNvSpPr txBox="1"/>
          <p:nvPr/>
        </p:nvSpPr>
        <p:spPr>
          <a:xfrm>
            <a:off x="255219" y="209803"/>
            <a:ext cx="3251200"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Basic</a:t>
            </a:r>
            <a:r>
              <a:rPr sz="2000" spc="-30" dirty="0">
                <a:latin typeface="Century Gothic"/>
                <a:cs typeface="Century Gothic"/>
              </a:rPr>
              <a:t> </a:t>
            </a:r>
            <a:r>
              <a:rPr sz="2000" dirty="0">
                <a:latin typeface="Century Gothic"/>
                <a:cs typeface="Century Gothic"/>
              </a:rPr>
              <a:t>Life</a:t>
            </a:r>
            <a:r>
              <a:rPr sz="2000" spc="-10" dirty="0">
                <a:latin typeface="Century Gothic"/>
                <a:cs typeface="Century Gothic"/>
              </a:rPr>
              <a:t> </a:t>
            </a:r>
            <a:r>
              <a:rPr sz="2000" dirty="0">
                <a:latin typeface="Century Gothic"/>
                <a:cs typeface="Century Gothic"/>
              </a:rPr>
              <a:t>&amp;</a:t>
            </a:r>
            <a:r>
              <a:rPr sz="2000" spc="-20" dirty="0">
                <a:latin typeface="Century Gothic"/>
                <a:cs typeface="Century Gothic"/>
              </a:rPr>
              <a:t> </a:t>
            </a:r>
            <a:r>
              <a:rPr sz="2000" dirty="0">
                <a:latin typeface="Century Gothic"/>
                <a:cs typeface="Century Gothic"/>
              </a:rPr>
              <a:t>AD&amp;D</a:t>
            </a:r>
            <a:r>
              <a:rPr sz="2000" spc="-10" dirty="0">
                <a:latin typeface="Century Gothic"/>
                <a:cs typeface="Century Gothic"/>
              </a:rPr>
              <a:t> Benefits</a:t>
            </a:r>
            <a:endParaRPr sz="2000">
              <a:latin typeface="Century Gothic"/>
              <a:cs typeface="Century Gothic"/>
            </a:endParaRPr>
          </a:p>
        </p:txBody>
      </p:sp>
      <p:grpSp>
        <p:nvGrpSpPr>
          <p:cNvPr id="5" name="object 5"/>
          <p:cNvGrpSpPr/>
          <p:nvPr/>
        </p:nvGrpSpPr>
        <p:grpSpPr>
          <a:xfrm>
            <a:off x="0" y="9698735"/>
            <a:ext cx="7772400" cy="359410"/>
            <a:chOff x="0" y="9698735"/>
            <a:chExt cx="7772400" cy="359410"/>
          </a:xfrm>
        </p:grpSpPr>
        <p:sp>
          <p:nvSpPr>
            <p:cNvPr id="6" name="object 6"/>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7" name="object 7"/>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pic>
        <p:nvPicPr>
          <p:cNvPr id="8" name="object 8"/>
          <p:cNvPicPr/>
          <p:nvPr/>
        </p:nvPicPr>
        <p:blipFill>
          <a:blip r:embed="rId2" cstate="print"/>
          <a:stretch>
            <a:fillRect/>
          </a:stretch>
        </p:blipFill>
        <p:spPr>
          <a:xfrm>
            <a:off x="0" y="848867"/>
            <a:ext cx="7772400" cy="2414016"/>
          </a:xfrm>
          <a:prstGeom prst="rect">
            <a:avLst/>
          </a:prstGeom>
        </p:spPr>
      </p:pic>
      <p:sp>
        <p:nvSpPr>
          <p:cNvPr id="9" name="object 9"/>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grpSp>
        <p:nvGrpSpPr>
          <p:cNvPr id="10" name="object 10"/>
          <p:cNvGrpSpPr/>
          <p:nvPr/>
        </p:nvGrpSpPr>
        <p:grpSpPr>
          <a:xfrm>
            <a:off x="4829555" y="228600"/>
            <a:ext cx="2943225" cy="548640"/>
            <a:chOff x="4829555" y="228600"/>
            <a:chExt cx="2943225" cy="548640"/>
          </a:xfrm>
        </p:grpSpPr>
        <p:sp>
          <p:nvSpPr>
            <p:cNvPr id="11" name="object 11"/>
            <p:cNvSpPr/>
            <p:nvPr/>
          </p:nvSpPr>
          <p:spPr>
            <a:xfrm>
              <a:off x="4829555" y="528827"/>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pic>
          <p:nvPicPr>
            <p:cNvPr id="12" name="object 12"/>
            <p:cNvPicPr/>
            <p:nvPr/>
          </p:nvPicPr>
          <p:blipFill>
            <a:blip r:embed="rId3" cstate="print"/>
            <a:stretch>
              <a:fillRect/>
            </a:stretch>
          </p:blipFill>
          <p:spPr>
            <a:xfrm>
              <a:off x="5896355" y="228600"/>
              <a:ext cx="1620011" cy="548640"/>
            </a:xfrm>
            <a:prstGeom prst="rect">
              <a:avLst/>
            </a:prstGeom>
          </p:spPr>
        </p:pic>
      </p:grpSp>
      <p:sp>
        <p:nvSpPr>
          <p:cNvPr id="13" name="object 13"/>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1</a:t>
            </a:r>
            <a:r>
              <a:rPr lang="en-US" spc="-25" dirty="0"/>
              <a:t>9</a:t>
            </a:r>
            <a:r>
              <a:rPr spc="500" dirty="0"/>
              <a:t> </a:t>
            </a:r>
          </a:p>
        </p:txBody>
      </p:sp>
      <p:pic>
        <p:nvPicPr>
          <p:cNvPr id="15" name="Picture 14">
            <a:extLst>
              <a:ext uri="{FF2B5EF4-FFF2-40B4-BE49-F238E27FC236}">
                <a16:creationId xmlns:a16="http://schemas.microsoft.com/office/drawing/2014/main" id="{15FF403C-91FC-F20E-1E1D-0DD6A32AE77C}"/>
              </a:ext>
            </a:extLst>
          </p:cNvPr>
          <p:cNvPicPr>
            <a:picLocks noChangeAspect="1"/>
          </p:cNvPicPr>
          <p:nvPr/>
        </p:nvPicPr>
        <p:blipFill>
          <a:blip r:embed="rId4"/>
          <a:stretch>
            <a:fillRect/>
          </a:stretch>
        </p:blipFill>
        <p:spPr>
          <a:xfrm>
            <a:off x="5769750" y="154671"/>
            <a:ext cx="1746616" cy="61523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91769" y="3623309"/>
            <a:ext cx="6985634" cy="382156"/>
          </a:xfrm>
          <a:prstGeom prst="rect">
            <a:avLst/>
          </a:prstGeom>
        </p:spPr>
        <p:txBody>
          <a:bodyPr vert="horz" wrap="square" lIns="0" tIns="12700" rIns="0" bIns="0" rtlCol="0">
            <a:spAutoFit/>
          </a:bodyPr>
          <a:lstStyle/>
          <a:p>
            <a:pPr marL="338455" marR="5080" indent="-326390">
              <a:lnSpc>
                <a:spcPct val="100000"/>
              </a:lnSpc>
              <a:spcBef>
                <a:spcPts val="100"/>
              </a:spcBef>
            </a:pPr>
            <a:r>
              <a:rPr sz="1200" dirty="0">
                <a:latin typeface="Century Gothic"/>
                <a:cs typeface="Century Gothic"/>
              </a:rPr>
              <a:t>All</a:t>
            </a:r>
            <a:r>
              <a:rPr sz="1200" spc="-45" dirty="0">
                <a:latin typeface="Century Gothic"/>
                <a:cs typeface="Century Gothic"/>
              </a:rPr>
              <a:t> </a:t>
            </a:r>
            <a:r>
              <a:rPr sz="1200" spc="-10" dirty="0">
                <a:latin typeface="Century Gothic"/>
                <a:cs typeface="Century Gothic"/>
              </a:rPr>
              <a:t>Coca-</a:t>
            </a:r>
            <a:r>
              <a:rPr sz="1200" dirty="0">
                <a:latin typeface="Century Gothic"/>
                <a:cs typeface="Century Gothic"/>
              </a:rPr>
              <a:t>Cola</a:t>
            </a:r>
            <a:r>
              <a:rPr sz="1200" spc="-5" dirty="0">
                <a:latin typeface="Century Gothic"/>
                <a:cs typeface="Century Gothic"/>
              </a:rPr>
              <a:t> </a:t>
            </a:r>
            <a:r>
              <a:rPr sz="1200" dirty="0">
                <a:latin typeface="Century Gothic"/>
                <a:cs typeface="Century Gothic"/>
              </a:rPr>
              <a:t>employees</a:t>
            </a:r>
            <a:r>
              <a:rPr sz="1200" spc="-60" dirty="0">
                <a:latin typeface="Century Gothic"/>
                <a:cs typeface="Century Gothic"/>
              </a:rPr>
              <a:t> </a:t>
            </a:r>
            <a:r>
              <a:rPr sz="1200" dirty="0">
                <a:latin typeface="Century Gothic"/>
                <a:cs typeface="Century Gothic"/>
              </a:rPr>
              <a:t>who</a:t>
            </a:r>
            <a:r>
              <a:rPr sz="1200" spc="-15" dirty="0">
                <a:latin typeface="Century Gothic"/>
                <a:cs typeface="Century Gothic"/>
              </a:rPr>
              <a:t> </a:t>
            </a:r>
            <a:r>
              <a:rPr sz="1200" dirty="0">
                <a:latin typeface="Century Gothic"/>
                <a:cs typeface="Century Gothic"/>
              </a:rPr>
              <a:t>work</a:t>
            </a:r>
            <a:r>
              <a:rPr sz="1200" spc="-15" dirty="0">
                <a:latin typeface="Century Gothic"/>
                <a:cs typeface="Century Gothic"/>
              </a:rPr>
              <a:t> </a:t>
            </a:r>
            <a:r>
              <a:rPr sz="1200" dirty="0">
                <a:latin typeface="Century Gothic"/>
                <a:cs typeface="Century Gothic"/>
              </a:rPr>
              <a:t>at</a:t>
            </a:r>
            <a:r>
              <a:rPr sz="1200" spc="-5" dirty="0">
                <a:latin typeface="Century Gothic"/>
                <a:cs typeface="Century Gothic"/>
              </a:rPr>
              <a:t> </a:t>
            </a:r>
            <a:r>
              <a:rPr sz="1200" dirty="0">
                <a:latin typeface="Century Gothic"/>
                <a:cs typeface="Century Gothic"/>
              </a:rPr>
              <a:t>least</a:t>
            </a:r>
            <a:r>
              <a:rPr sz="1200" spc="-40" dirty="0">
                <a:latin typeface="Century Gothic"/>
                <a:cs typeface="Century Gothic"/>
              </a:rPr>
              <a:t> </a:t>
            </a:r>
            <a:r>
              <a:rPr sz="1200" dirty="0">
                <a:latin typeface="Century Gothic"/>
                <a:cs typeface="Century Gothic"/>
              </a:rPr>
              <a:t>30</a:t>
            </a:r>
            <a:r>
              <a:rPr sz="1200" spc="-15" dirty="0">
                <a:latin typeface="Century Gothic"/>
                <a:cs typeface="Century Gothic"/>
              </a:rPr>
              <a:t> </a:t>
            </a:r>
            <a:r>
              <a:rPr sz="1200" dirty="0">
                <a:latin typeface="Century Gothic"/>
                <a:cs typeface="Century Gothic"/>
              </a:rPr>
              <a:t>hours</a:t>
            </a:r>
            <a:r>
              <a:rPr sz="1200" spc="-15" dirty="0">
                <a:latin typeface="Century Gothic"/>
                <a:cs typeface="Century Gothic"/>
              </a:rPr>
              <a:t> </a:t>
            </a:r>
            <a:r>
              <a:rPr sz="1200" dirty="0">
                <a:latin typeface="Century Gothic"/>
                <a:cs typeface="Century Gothic"/>
              </a:rPr>
              <a:t>per</a:t>
            </a:r>
            <a:r>
              <a:rPr sz="1200" spc="-15" dirty="0">
                <a:latin typeface="Century Gothic"/>
                <a:cs typeface="Century Gothic"/>
              </a:rPr>
              <a:t> </a:t>
            </a:r>
            <a:r>
              <a:rPr sz="1200" dirty="0">
                <a:latin typeface="Century Gothic"/>
                <a:cs typeface="Century Gothic"/>
              </a:rPr>
              <a:t>week</a:t>
            </a:r>
            <a:r>
              <a:rPr sz="1200" spc="-35" dirty="0">
                <a:latin typeface="Century Gothic"/>
                <a:cs typeface="Century Gothic"/>
              </a:rPr>
              <a:t> </a:t>
            </a:r>
            <a:r>
              <a:rPr sz="1200" dirty="0">
                <a:latin typeface="Century Gothic"/>
                <a:cs typeface="Century Gothic"/>
              </a:rPr>
              <a:t>are</a:t>
            </a:r>
            <a:r>
              <a:rPr sz="1200" spc="-15" dirty="0">
                <a:latin typeface="Century Gothic"/>
                <a:cs typeface="Century Gothic"/>
              </a:rPr>
              <a:t> </a:t>
            </a:r>
            <a:r>
              <a:rPr sz="1200" dirty="0">
                <a:latin typeface="Century Gothic"/>
                <a:cs typeface="Century Gothic"/>
              </a:rPr>
              <a:t>offered</a:t>
            </a:r>
            <a:r>
              <a:rPr sz="1200" spc="-5" dirty="0">
                <a:latin typeface="Century Gothic"/>
                <a:cs typeface="Century Gothic"/>
              </a:rPr>
              <a:t> </a:t>
            </a:r>
            <a:r>
              <a:rPr sz="1200" dirty="0">
                <a:latin typeface="Century Gothic"/>
                <a:cs typeface="Century Gothic"/>
              </a:rPr>
              <a:t>optional</a:t>
            </a:r>
            <a:r>
              <a:rPr sz="1200" spc="25" dirty="0">
                <a:latin typeface="Century Gothic"/>
                <a:cs typeface="Century Gothic"/>
              </a:rPr>
              <a:t> </a:t>
            </a:r>
            <a:r>
              <a:rPr sz="1200" spc="-10" dirty="0">
                <a:latin typeface="Century Gothic"/>
                <a:cs typeface="Century Gothic"/>
              </a:rPr>
              <a:t>employee </a:t>
            </a:r>
            <a:r>
              <a:rPr sz="1200" dirty="0">
                <a:latin typeface="Century Gothic"/>
                <a:cs typeface="Century Gothic"/>
              </a:rPr>
              <a:t>life</a:t>
            </a:r>
            <a:r>
              <a:rPr sz="1200" spc="-60" dirty="0">
                <a:latin typeface="Century Gothic"/>
                <a:cs typeface="Century Gothic"/>
              </a:rPr>
              <a:t> </a:t>
            </a:r>
            <a:r>
              <a:rPr sz="1200" dirty="0">
                <a:latin typeface="Century Gothic"/>
                <a:cs typeface="Century Gothic"/>
              </a:rPr>
              <a:t>insurance</a:t>
            </a:r>
            <a:r>
              <a:rPr sz="1200" spc="-45" dirty="0">
                <a:latin typeface="Century Gothic"/>
                <a:cs typeface="Century Gothic"/>
              </a:rPr>
              <a:t> </a:t>
            </a:r>
            <a:r>
              <a:rPr sz="1200" dirty="0">
                <a:latin typeface="Century Gothic"/>
                <a:cs typeface="Century Gothic"/>
              </a:rPr>
              <a:t>and</a:t>
            </a:r>
            <a:r>
              <a:rPr sz="1200" spc="-5" dirty="0">
                <a:latin typeface="Century Gothic"/>
                <a:cs typeface="Century Gothic"/>
              </a:rPr>
              <a:t> </a:t>
            </a:r>
            <a:r>
              <a:rPr sz="1200" dirty="0">
                <a:latin typeface="Century Gothic"/>
                <a:cs typeface="Century Gothic"/>
              </a:rPr>
              <a:t>optional</a:t>
            </a:r>
            <a:r>
              <a:rPr sz="1200" spc="5" dirty="0">
                <a:latin typeface="Century Gothic"/>
                <a:cs typeface="Century Gothic"/>
              </a:rPr>
              <a:t> </a:t>
            </a:r>
            <a:r>
              <a:rPr sz="1200" dirty="0">
                <a:latin typeface="Century Gothic"/>
                <a:cs typeface="Century Gothic"/>
              </a:rPr>
              <a:t>dependent</a:t>
            </a:r>
            <a:r>
              <a:rPr sz="1200" spc="-45" dirty="0">
                <a:latin typeface="Century Gothic"/>
                <a:cs typeface="Century Gothic"/>
              </a:rPr>
              <a:t> </a:t>
            </a:r>
            <a:r>
              <a:rPr sz="1200" dirty="0">
                <a:latin typeface="Century Gothic"/>
                <a:cs typeface="Century Gothic"/>
              </a:rPr>
              <a:t>life</a:t>
            </a:r>
            <a:r>
              <a:rPr sz="1200" spc="-55" dirty="0">
                <a:latin typeface="Century Gothic"/>
                <a:cs typeface="Century Gothic"/>
              </a:rPr>
              <a:t> </a:t>
            </a:r>
            <a:r>
              <a:rPr sz="1200" dirty="0">
                <a:latin typeface="Century Gothic"/>
                <a:cs typeface="Century Gothic"/>
              </a:rPr>
              <a:t>insurance</a:t>
            </a:r>
            <a:r>
              <a:rPr sz="1200" spc="-35" dirty="0">
                <a:latin typeface="Century Gothic"/>
                <a:cs typeface="Century Gothic"/>
              </a:rPr>
              <a:t> </a:t>
            </a:r>
            <a:r>
              <a:rPr sz="1200" dirty="0">
                <a:latin typeface="Century Gothic"/>
                <a:cs typeface="Century Gothic"/>
              </a:rPr>
              <a:t>through</a:t>
            </a:r>
            <a:r>
              <a:rPr sz="1200" spc="5" dirty="0">
                <a:latin typeface="Century Gothic"/>
                <a:cs typeface="Century Gothic"/>
              </a:rPr>
              <a:t> </a:t>
            </a:r>
            <a:r>
              <a:rPr lang="en-US" sz="1200" spc="5" dirty="0">
                <a:latin typeface="Century Gothic"/>
                <a:cs typeface="Century Gothic"/>
              </a:rPr>
              <a:t>New York Life</a:t>
            </a:r>
            <a:r>
              <a:rPr sz="1200" spc="-10" dirty="0">
                <a:latin typeface="Century Gothic"/>
                <a:cs typeface="Century Gothic"/>
              </a:rPr>
              <a:t>.</a:t>
            </a:r>
            <a:endParaRPr sz="1200" dirty="0">
              <a:latin typeface="Century Gothic"/>
              <a:cs typeface="Century Gothic"/>
            </a:endParaRPr>
          </a:p>
        </p:txBody>
      </p:sp>
      <p:graphicFrame>
        <p:nvGraphicFramePr>
          <p:cNvPr id="3" name="object 3"/>
          <p:cNvGraphicFramePr>
            <a:graphicFrameLocks noGrp="1"/>
          </p:cNvGraphicFramePr>
          <p:nvPr/>
        </p:nvGraphicFramePr>
        <p:xfrm>
          <a:off x="224574" y="4360926"/>
          <a:ext cx="7284720" cy="2478405"/>
        </p:xfrm>
        <a:graphic>
          <a:graphicData uri="http://schemas.openxmlformats.org/drawingml/2006/table">
            <a:tbl>
              <a:tblPr firstRow="1" bandRow="1">
                <a:tableStyleId>{2D5ABB26-0587-4C30-8999-92F81FD0307C}</a:tableStyleId>
              </a:tblPr>
              <a:tblGrid>
                <a:gridCol w="2378710">
                  <a:extLst>
                    <a:ext uri="{9D8B030D-6E8A-4147-A177-3AD203B41FA5}">
                      <a16:colId xmlns:a16="http://schemas.microsoft.com/office/drawing/2014/main" val="20000"/>
                    </a:ext>
                  </a:extLst>
                </a:gridCol>
                <a:gridCol w="4906010">
                  <a:extLst>
                    <a:ext uri="{9D8B030D-6E8A-4147-A177-3AD203B41FA5}">
                      <a16:colId xmlns:a16="http://schemas.microsoft.com/office/drawing/2014/main" val="20001"/>
                    </a:ext>
                  </a:extLst>
                </a:gridCol>
              </a:tblGrid>
              <a:tr h="274320">
                <a:tc>
                  <a:txBody>
                    <a:bodyPr/>
                    <a:lstStyle/>
                    <a:p>
                      <a:pPr marL="91440">
                        <a:lnSpc>
                          <a:spcPct val="100000"/>
                        </a:lnSpc>
                        <a:spcBef>
                          <a:spcPts val="340"/>
                        </a:spcBef>
                      </a:pPr>
                      <a:r>
                        <a:rPr sz="1200" b="1" spc="-10" dirty="0">
                          <a:latin typeface="Century Gothic"/>
                          <a:cs typeface="Century Gothic"/>
                        </a:rPr>
                        <a:t>COVERAGE</a:t>
                      </a:r>
                      <a:endParaRPr sz="1200">
                        <a:latin typeface="Century Gothic"/>
                        <a:cs typeface="Century Gothic"/>
                      </a:endParaRPr>
                    </a:p>
                  </a:txBody>
                  <a:tcPr marL="0" marR="0" marT="43180" marB="0">
                    <a:lnB w="12700">
                      <a:solidFill>
                        <a:srgbClr val="BEBEBE"/>
                      </a:solidFill>
                      <a:prstDash val="solid"/>
                    </a:lnB>
                  </a:tcPr>
                </a:tc>
                <a:tc>
                  <a:txBody>
                    <a:bodyPr/>
                    <a:lstStyle/>
                    <a:p>
                      <a:pPr algn="ctr">
                        <a:lnSpc>
                          <a:spcPct val="100000"/>
                        </a:lnSpc>
                        <a:spcBef>
                          <a:spcPts val="340"/>
                        </a:spcBef>
                      </a:pPr>
                      <a:r>
                        <a:rPr sz="1200" b="1" dirty="0">
                          <a:solidFill>
                            <a:srgbClr val="FFFFFF"/>
                          </a:solidFill>
                          <a:latin typeface="Century Gothic"/>
                          <a:cs typeface="Century Gothic"/>
                        </a:rPr>
                        <a:t>Optional</a:t>
                      </a:r>
                      <a:r>
                        <a:rPr sz="1200" b="1" spc="-20" dirty="0">
                          <a:solidFill>
                            <a:srgbClr val="FFFFFF"/>
                          </a:solidFill>
                          <a:latin typeface="Century Gothic"/>
                          <a:cs typeface="Century Gothic"/>
                        </a:rPr>
                        <a:t> </a:t>
                      </a:r>
                      <a:r>
                        <a:rPr sz="1200" b="1" dirty="0">
                          <a:solidFill>
                            <a:srgbClr val="FFFFFF"/>
                          </a:solidFill>
                          <a:latin typeface="Century Gothic"/>
                          <a:cs typeface="Century Gothic"/>
                        </a:rPr>
                        <a:t>Employee</a:t>
                      </a:r>
                      <a:r>
                        <a:rPr sz="1200" b="1" spc="-40" dirty="0">
                          <a:solidFill>
                            <a:srgbClr val="FFFFFF"/>
                          </a:solidFill>
                          <a:latin typeface="Century Gothic"/>
                          <a:cs typeface="Century Gothic"/>
                        </a:rPr>
                        <a:t> </a:t>
                      </a:r>
                      <a:r>
                        <a:rPr sz="1200" b="1" dirty="0">
                          <a:solidFill>
                            <a:srgbClr val="FFFFFF"/>
                          </a:solidFill>
                          <a:latin typeface="Century Gothic"/>
                          <a:cs typeface="Century Gothic"/>
                        </a:rPr>
                        <a:t>Life</a:t>
                      </a:r>
                      <a:r>
                        <a:rPr sz="1200" b="1" spc="-15" dirty="0">
                          <a:solidFill>
                            <a:srgbClr val="FFFFFF"/>
                          </a:solidFill>
                          <a:latin typeface="Century Gothic"/>
                          <a:cs typeface="Century Gothic"/>
                        </a:rPr>
                        <a:t> </a:t>
                      </a:r>
                      <a:r>
                        <a:rPr sz="1200" b="1" spc="-10" dirty="0">
                          <a:solidFill>
                            <a:srgbClr val="FFFFFF"/>
                          </a:solidFill>
                          <a:latin typeface="Century Gothic"/>
                          <a:cs typeface="Century Gothic"/>
                        </a:rPr>
                        <a:t>Benefits</a:t>
                      </a:r>
                      <a:endParaRPr sz="1200">
                        <a:latin typeface="Century Gothic"/>
                        <a:cs typeface="Century Gothic"/>
                      </a:endParaRPr>
                    </a:p>
                  </a:txBody>
                  <a:tcPr marL="0" marR="0" marT="43180" marB="0">
                    <a:lnR w="38100">
                      <a:solidFill>
                        <a:srgbClr val="FFFFFF"/>
                      </a:solidFill>
                      <a:prstDash val="solid"/>
                    </a:lnR>
                    <a:solidFill>
                      <a:srgbClr val="DF1622"/>
                    </a:solidFill>
                  </a:tcPr>
                </a:tc>
                <a:extLst>
                  <a:ext uri="{0D108BD9-81ED-4DB2-BD59-A6C34878D82A}">
                    <a16:rowId xmlns:a16="http://schemas.microsoft.com/office/drawing/2014/main" val="10000"/>
                  </a:ext>
                </a:extLst>
              </a:tr>
              <a:tr h="419100">
                <a:tc>
                  <a:txBody>
                    <a:bodyPr/>
                    <a:lstStyle/>
                    <a:p>
                      <a:pPr marL="9525">
                        <a:lnSpc>
                          <a:spcPct val="100000"/>
                        </a:lnSpc>
                        <a:spcBef>
                          <a:spcPts val="950"/>
                        </a:spcBef>
                      </a:pPr>
                      <a:r>
                        <a:rPr sz="1200" b="1" spc="-10" dirty="0">
                          <a:latin typeface="Century Gothic"/>
                          <a:cs typeface="Century Gothic"/>
                        </a:rPr>
                        <a:t>Eligibility</a:t>
                      </a:r>
                      <a:endParaRPr sz="1200">
                        <a:latin typeface="Century Gothic"/>
                        <a:cs typeface="Century Gothic"/>
                      </a:endParaRPr>
                    </a:p>
                  </a:txBody>
                  <a:tcPr marL="0" marR="0" marT="120650" marB="0">
                    <a:lnT w="12700">
                      <a:solidFill>
                        <a:srgbClr val="BEBEBE"/>
                      </a:solidFill>
                      <a:prstDash val="solid"/>
                    </a:lnT>
                    <a:lnB w="12700">
                      <a:solidFill>
                        <a:srgbClr val="BEBEBE"/>
                      </a:solidFill>
                      <a:prstDash val="solid"/>
                    </a:lnB>
                  </a:tcPr>
                </a:tc>
                <a:tc>
                  <a:txBody>
                    <a:bodyPr/>
                    <a:lstStyle/>
                    <a:p>
                      <a:pPr marL="1905" algn="ctr">
                        <a:lnSpc>
                          <a:spcPct val="100000"/>
                        </a:lnSpc>
                        <a:spcBef>
                          <a:spcPts val="935"/>
                        </a:spcBef>
                      </a:pPr>
                      <a:r>
                        <a:rPr sz="1200" dirty="0">
                          <a:latin typeface="Century Gothic"/>
                          <a:cs typeface="Century Gothic"/>
                        </a:rPr>
                        <a:t>All</a:t>
                      </a:r>
                      <a:r>
                        <a:rPr sz="1200" spc="-45" dirty="0">
                          <a:latin typeface="Century Gothic"/>
                          <a:cs typeface="Century Gothic"/>
                        </a:rPr>
                        <a:t> </a:t>
                      </a:r>
                      <a:r>
                        <a:rPr sz="1200" dirty="0">
                          <a:latin typeface="Century Gothic"/>
                          <a:cs typeface="Century Gothic"/>
                        </a:rPr>
                        <a:t>active,</a:t>
                      </a:r>
                      <a:r>
                        <a:rPr sz="1200" spc="5" dirty="0">
                          <a:latin typeface="Century Gothic"/>
                          <a:cs typeface="Century Gothic"/>
                        </a:rPr>
                        <a:t> </a:t>
                      </a:r>
                      <a:r>
                        <a:rPr sz="1200" dirty="0">
                          <a:latin typeface="Century Gothic"/>
                          <a:cs typeface="Century Gothic"/>
                        </a:rPr>
                        <a:t>full-time</a:t>
                      </a:r>
                      <a:r>
                        <a:rPr sz="1200" spc="-45" dirty="0">
                          <a:latin typeface="Century Gothic"/>
                          <a:cs typeface="Century Gothic"/>
                        </a:rPr>
                        <a:t> </a:t>
                      </a:r>
                      <a:r>
                        <a:rPr sz="1200" spc="-10" dirty="0">
                          <a:latin typeface="Century Gothic"/>
                          <a:cs typeface="Century Gothic"/>
                        </a:rPr>
                        <a:t>Employees</a:t>
                      </a:r>
                      <a:endParaRPr sz="1200">
                        <a:latin typeface="Century Gothic"/>
                        <a:cs typeface="Century Gothic"/>
                      </a:endParaRPr>
                    </a:p>
                  </a:txBody>
                  <a:tcPr marL="0" marR="0" marT="118745" marB="0">
                    <a:lnR w="38100">
                      <a:solidFill>
                        <a:srgbClr val="FFFFFF"/>
                      </a:solidFill>
                      <a:prstDash val="solid"/>
                    </a:lnR>
                    <a:lnB w="12700">
                      <a:solidFill>
                        <a:srgbClr val="FFFFFF"/>
                      </a:solidFill>
                      <a:prstDash val="solid"/>
                    </a:lnB>
                    <a:solidFill>
                      <a:srgbClr val="F1DCDB"/>
                    </a:solidFill>
                  </a:tcPr>
                </a:tc>
                <a:extLst>
                  <a:ext uri="{0D108BD9-81ED-4DB2-BD59-A6C34878D82A}">
                    <a16:rowId xmlns:a16="http://schemas.microsoft.com/office/drawing/2014/main" val="10001"/>
                  </a:ext>
                </a:extLst>
              </a:tr>
              <a:tr h="374650">
                <a:tc>
                  <a:txBody>
                    <a:bodyPr/>
                    <a:lstStyle/>
                    <a:p>
                      <a:pPr marL="9525">
                        <a:lnSpc>
                          <a:spcPct val="100000"/>
                        </a:lnSpc>
                        <a:spcBef>
                          <a:spcPts val="775"/>
                        </a:spcBef>
                      </a:pPr>
                      <a:r>
                        <a:rPr sz="1200" b="1" dirty="0">
                          <a:latin typeface="Century Gothic"/>
                          <a:cs typeface="Century Gothic"/>
                        </a:rPr>
                        <a:t>Life</a:t>
                      </a:r>
                      <a:r>
                        <a:rPr sz="1200" b="1" spc="-30" dirty="0">
                          <a:latin typeface="Century Gothic"/>
                          <a:cs typeface="Century Gothic"/>
                        </a:rPr>
                        <a:t> </a:t>
                      </a:r>
                      <a:r>
                        <a:rPr sz="1200" b="1" spc="-10" dirty="0">
                          <a:latin typeface="Century Gothic"/>
                          <a:cs typeface="Century Gothic"/>
                        </a:rPr>
                        <a:t>Benefit</a:t>
                      </a:r>
                      <a:endParaRPr sz="1200">
                        <a:latin typeface="Century Gothic"/>
                        <a:cs typeface="Century Gothic"/>
                      </a:endParaRPr>
                    </a:p>
                  </a:txBody>
                  <a:tcPr marL="0" marR="0" marT="98425" marB="0">
                    <a:lnT w="12700">
                      <a:solidFill>
                        <a:srgbClr val="BEBEBE"/>
                      </a:solidFill>
                      <a:prstDash val="solid"/>
                    </a:lnT>
                    <a:lnB w="12700">
                      <a:solidFill>
                        <a:srgbClr val="BEBEBE"/>
                      </a:solidFill>
                      <a:prstDash val="solid"/>
                    </a:lnB>
                  </a:tcPr>
                </a:tc>
                <a:tc>
                  <a:txBody>
                    <a:bodyPr/>
                    <a:lstStyle/>
                    <a:p>
                      <a:pPr marL="501015" marR="27305" indent="-469900">
                        <a:lnSpc>
                          <a:spcPct val="100000"/>
                        </a:lnSpc>
                      </a:pPr>
                      <a:r>
                        <a:rPr sz="1200" dirty="0">
                          <a:latin typeface="Century Gothic"/>
                          <a:cs typeface="Century Gothic"/>
                        </a:rPr>
                        <a:t>1x</a:t>
                      </a:r>
                      <a:r>
                        <a:rPr sz="1200" spc="-35" dirty="0">
                          <a:latin typeface="Century Gothic"/>
                          <a:cs typeface="Century Gothic"/>
                        </a:rPr>
                        <a:t> </a:t>
                      </a:r>
                      <a:r>
                        <a:rPr sz="1200" dirty="0">
                          <a:latin typeface="Century Gothic"/>
                          <a:cs typeface="Century Gothic"/>
                        </a:rPr>
                        <a:t>to</a:t>
                      </a:r>
                      <a:r>
                        <a:rPr sz="1200" spc="-5" dirty="0">
                          <a:latin typeface="Century Gothic"/>
                          <a:cs typeface="Century Gothic"/>
                        </a:rPr>
                        <a:t> </a:t>
                      </a:r>
                      <a:r>
                        <a:rPr sz="1200" dirty="0">
                          <a:latin typeface="Century Gothic"/>
                          <a:cs typeface="Century Gothic"/>
                        </a:rPr>
                        <a:t>5x</a:t>
                      </a:r>
                      <a:r>
                        <a:rPr sz="1200" spc="285" dirty="0">
                          <a:latin typeface="Century Gothic"/>
                          <a:cs typeface="Century Gothic"/>
                        </a:rPr>
                        <a:t> </a:t>
                      </a:r>
                      <a:r>
                        <a:rPr sz="1200" dirty="0">
                          <a:latin typeface="Century Gothic"/>
                          <a:cs typeface="Century Gothic"/>
                        </a:rPr>
                        <a:t>your</a:t>
                      </a:r>
                      <a:r>
                        <a:rPr sz="1200" spc="-35" dirty="0">
                          <a:latin typeface="Century Gothic"/>
                          <a:cs typeface="Century Gothic"/>
                        </a:rPr>
                        <a:t> </a:t>
                      </a:r>
                      <a:r>
                        <a:rPr sz="1200" dirty="0">
                          <a:latin typeface="Century Gothic"/>
                          <a:cs typeface="Century Gothic"/>
                        </a:rPr>
                        <a:t>Annual</a:t>
                      </a:r>
                      <a:r>
                        <a:rPr sz="1200" spc="-20" dirty="0">
                          <a:latin typeface="Century Gothic"/>
                          <a:cs typeface="Century Gothic"/>
                        </a:rPr>
                        <a:t> </a:t>
                      </a:r>
                      <a:r>
                        <a:rPr sz="1200" dirty="0">
                          <a:latin typeface="Century Gothic"/>
                          <a:cs typeface="Century Gothic"/>
                        </a:rPr>
                        <a:t>Earnings</a:t>
                      </a:r>
                      <a:r>
                        <a:rPr sz="1200" spc="-20" dirty="0">
                          <a:latin typeface="Century Gothic"/>
                          <a:cs typeface="Century Gothic"/>
                        </a:rPr>
                        <a:t> </a:t>
                      </a:r>
                      <a:r>
                        <a:rPr sz="1200" dirty="0">
                          <a:latin typeface="Century Gothic"/>
                          <a:cs typeface="Century Gothic"/>
                        </a:rPr>
                        <a:t>rounded</a:t>
                      </a:r>
                      <a:r>
                        <a:rPr sz="1200" spc="-30" dirty="0">
                          <a:latin typeface="Century Gothic"/>
                          <a:cs typeface="Century Gothic"/>
                        </a:rPr>
                        <a:t> </a:t>
                      </a:r>
                      <a:r>
                        <a:rPr sz="1200" dirty="0">
                          <a:latin typeface="Century Gothic"/>
                          <a:cs typeface="Century Gothic"/>
                        </a:rPr>
                        <a:t>to</a:t>
                      </a:r>
                      <a:r>
                        <a:rPr sz="1200" spc="-5" dirty="0">
                          <a:latin typeface="Century Gothic"/>
                          <a:cs typeface="Century Gothic"/>
                        </a:rPr>
                        <a:t> </a:t>
                      </a:r>
                      <a:r>
                        <a:rPr sz="1200" dirty="0">
                          <a:latin typeface="Century Gothic"/>
                          <a:cs typeface="Century Gothic"/>
                        </a:rPr>
                        <a:t>the next</a:t>
                      </a:r>
                      <a:r>
                        <a:rPr sz="1200" spc="-30" dirty="0">
                          <a:latin typeface="Century Gothic"/>
                          <a:cs typeface="Century Gothic"/>
                        </a:rPr>
                        <a:t> </a:t>
                      </a:r>
                      <a:r>
                        <a:rPr sz="1200" dirty="0">
                          <a:latin typeface="Century Gothic"/>
                          <a:cs typeface="Century Gothic"/>
                        </a:rPr>
                        <a:t>higher</a:t>
                      </a:r>
                      <a:r>
                        <a:rPr sz="1200" spc="-10" dirty="0">
                          <a:latin typeface="Century Gothic"/>
                          <a:cs typeface="Century Gothic"/>
                        </a:rPr>
                        <a:t> multiple </a:t>
                      </a:r>
                      <a:r>
                        <a:rPr sz="1200" dirty="0">
                          <a:latin typeface="Century Gothic"/>
                          <a:cs typeface="Century Gothic"/>
                        </a:rPr>
                        <a:t>of</a:t>
                      </a:r>
                      <a:r>
                        <a:rPr sz="1200" spc="-25" dirty="0">
                          <a:latin typeface="Century Gothic"/>
                          <a:cs typeface="Century Gothic"/>
                        </a:rPr>
                        <a:t> </a:t>
                      </a:r>
                      <a:r>
                        <a:rPr sz="1200" dirty="0">
                          <a:latin typeface="Century Gothic"/>
                          <a:cs typeface="Century Gothic"/>
                        </a:rPr>
                        <a:t>$1,000</a:t>
                      </a:r>
                      <a:r>
                        <a:rPr sz="1200" spc="-5" dirty="0">
                          <a:latin typeface="Century Gothic"/>
                          <a:cs typeface="Century Gothic"/>
                        </a:rPr>
                        <a:t> </a:t>
                      </a:r>
                      <a:r>
                        <a:rPr sz="1200" dirty="0">
                          <a:latin typeface="Century Gothic"/>
                          <a:cs typeface="Century Gothic"/>
                        </a:rPr>
                        <a:t>and</a:t>
                      </a:r>
                      <a:r>
                        <a:rPr sz="1200" spc="-10" dirty="0">
                          <a:latin typeface="Century Gothic"/>
                          <a:cs typeface="Century Gothic"/>
                        </a:rPr>
                        <a:t> </a:t>
                      </a:r>
                      <a:r>
                        <a:rPr sz="1200" dirty="0">
                          <a:latin typeface="Century Gothic"/>
                          <a:cs typeface="Century Gothic"/>
                        </a:rPr>
                        <a:t>the</a:t>
                      </a:r>
                      <a:r>
                        <a:rPr sz="1200" spc="5" dirty="0">
                          <a:latin typeface="Century Gothic"/>
                          <a:cs typeface="Century Gothic"/>
                        </a:rPr>
                        <a:t> </a:t>
                      </a:r>
                      <a:r>
                        <a:rPr sz="1200" dirty="0">
                          <a:latin typeface="Century Gothic"/>
                          <a:cs typeface="Century Gothic"/>
                        </a:rPr>
                        <a:t>amount</a:t>
                      </a:r>
                      <a:r>
                        <a:rPr sz="1200" spc="-20" dirty="0">
                          <a:latin typeface="Century Gothic"/>
                          <a:cs typeface="Century Gothic"/>
                        </a:rPr>
                        <a:t> </a:t>
                      </a:r>
                      <a:r>
                        <a:rPr sz="1200" dirty="0">
                          <a:latin typeface="Century Gothic"/>
                          <a:cs typeface="Century Gothic"/>
                        </a:rPr>
                        <a:t>may</a:t>
                      </a:r>
                      <a:r>
                        <a:rPr sz="1200" spc="-35" dirty="0">
                          <a:latin typeface="Century Gothic"/>
                          <a:cs typeface="Century Gothic"/>
                        </a:rPr>
                        <a:t> </a:t>
                      </a:r>
                      <a:r>
                        <a:rPr sz="1200" dirty="0">
                          <a:latin typeface="Century Gothic"/>
                          <a:cs typeface="Century Gothic"/>
                        </a:rPr>
                        <a:t>not</a:t>
                      </a:r>
                      <a:r>
                        <a:rPr sz="1200" spc="-5" dirty="0">
                          <a:latin typeface="Century Gothic"/>
                          <a:cs typeface="Century Gothic"/>
                        </a:rPr>
                        <a:t> </a:t>
                      </a:r>
                      <a:r>
                        <a:rPr sz="1200" dirty="0">
                          <a:latin typeface="Century Gothic"/>
                          <a:cs typeface="Century Gothic"/>
                        </a:rPr>
                        <a:t>exceed</a:t>
                      </a:r>
                      <a:r>
                        <a:rPr sz="1200" spc="-40" dirty="0">
                          <a:latin typeface="Century Gothic"/>
                          <a:cs typeface="Century Gothic"/>
                        </a:rPr>
                        <a:t> </a:t>
                      </a:r>
                      <a:r>
                        <a:rPr sz="1200" spc="-10" dirty="0">
                          <a:latin typeface="Century Gothic"/>
                          <a:cs typeface="Century Gothic"/>
                        </a:rPr>
                        <a:t>$750,000.</a:t>
                      </a:r>
                      <a:endParaRPr sz="1200">
                        <a:latin typeface="Century Gothic"/>
                        <a:cs typeface="Century Gothic"/>
                      </a:endParaRPr>
                    </a:p>
                  </a:txBody>
                  <a:tcPr marL="0" marR="0" marT="0" marB="0">
                    <a:lnR w="38100">
                      <a:solidFill>
                        <a:srgbClr val="FFFFFF"/>
                      </a:solidFill>
                      <a:prstDash val="solid"/>
                    </a:lnR>
                    <a:lnT w="12700">
                      <a:solidFill>
                        <a:srgbClr val="FFFFFF"/>
                      </a:solidFill>
                      <a:prstDash val="solid"/>
                    </a:lnT>
                    <a:lnB w="12700">
                      <a:solidFill>
                        <a:srgbClr val="FFFFFF"/>
                      </a:solidFill>
                      <a:prstDash val="solid"/>
                    </a:lnB>
                    <a:solidFill>
                      <a:srgbClr val="F1DCDB"/>
                    </a:solidFill>
                  </a:tcPr>
                </a:tc>
                <a:extLst>
                  <a:ext uri="{0D108BD9-81ED-4DB2-BD59-A6C34878D82A}">
                    <a16:rowId xmlns:a16="http://schemas.microsoft.com/office/drawing/2014/main" val="10002"/>
                  </a:ext>
                </a:extLst>
              </a:tr>
              <a:tr h="741045">
                <a:tc>
                  <a:txBody>
                    <a:bodyPr/>
                    <a:lstStyle/>
                    <a:p>
                      <a:pPr>
                        <a:lnSpc>
                          <a:spcPct val="100000"/>
                        </a:lnSpc>
                        <a:spcBef>
                          <a:spcPts val="835"/>
                        </a:spcBef>
                      </a:pPr>
                      <a:endParaRPr sz="1200">
                        <a:latin typeface="Times New Roman"/>
                        <a:cs typeface="Times New Roman"/>
                      </a:endParaRPr>
                    </a:p>
                    <a:p>
                      <a:pPr marL="9525">
                        <a:lnSpc>
                          <a:spcPct val="100000"/>
                        </a:lnSpc>
                        <a:spcBef>
                          <a:spcPts val="5"/>
                        </a:spcBef>
                      </a:pPr>
                      <a:r>
                        <a:rPr sz="1200" b="1" dirty="0">
                          <a:latin typeface="Century Gothic"/>
                          <a:cs typeface="Century Gothic"/>
                        </a:rPr>
                        <a:t>Age</a:t>
                      </a:r>
                      <a:r>
                        <a:rPr sz="1200" b="1" spc="-40" dirty="0">
                          <a:latin typeface="Century Gothic"/>
                          <a:cs typeface="Century Gothic"/>
                        </a:rPr>
                        <a:t> </a:t>
                      </a:r>
                      <a:r>
                        <a:rPr sz="1200" b="1" dirty="0">
                          <a:latin typeface="Century Gothic"/>
                          <a:cs typeface="Century Gothic"/>
                        </a:rPr>
                        <a:t>Reduction</a:t>
                      </a:r>
                      <a:r>
                        <a:rPr sz="1200" b="1" spc="-25" dirty="0">
                          <a:latin typeface="Century Gothic"/>
                          <a:cs typeface="Century Gothic"/>
                        </a:rPr>
                        <a:t> </a:t>
                      </a:r>
                      <a:r>
                        <a:rPr sz="1200" b="1" spc="-10" dirty="0">
                          <a:latin typeface="Century Gothic"/>
                          <a:cs typeface="Century Gothic"/>
                        </a:rPr>
                        <a:t>Schedule</a:t>
                      </a:r>
                      <a:endParaRPr sz="1200">
                        <a:latin typeface="Century Gothic"/>
                        <a:cs typeface="Century Gothic"/>
                      </a:endParaRPr>
                    </a:p>
                  </a:txBody>
                  <a:tcPr marL="0" marR="0" marT="106045" marB="0">
                    <a:lnT w="12700">
                      <a:solidFill>
                        <a:srgbClr val="BEBEBE"/>
                      </a:solidFill>
                      <a:prstDash val="solid"/>
                    </a:lnT>
                    <a:lnB w="12700">
                      <a:solidFill>
                        <a:srgbClr val="BEBEBE"/>
                      </a:solidFill>
                      <a:prstDash val="solid"/>
                    </a:lnB>
                  </a:tcPr>
                </a:tc>
                <a:tc>
                  <a:txBody>
                    <a:bodyPr/>
                    <a:lstStyle/>
                    <a:p>
                      <a:pPr marL="215900" marR="212090" algn="ctr">
                        <a:lnSpc>
                          <a:spcPct val="100000"/>
                        </a:lnSpc>
                        <a:spcBef>
                          <a:spcPts val="45"/>
                        </a:spcBef>
                      </a:pPr>
                      <a:r>
                        <a:rPr sz="1200" dirty="0">
                          <a:latin typeface="Century Gothic"/>
                          <a:cs typeface="Century Gothic"/>
                        </a:rPr>
                        <a:t>The</a:t>
                      </a:r>
                      <a:r>
                        <a:rPr sz="1200" spc="-10" dirty="0">
                          <a:latin typeface="Century Gothic"/>
                          <a:cs typeface="Century Gothic"/>
                        </a:rPr>
                        <a:t> </a:t>
                      </a:r>
                      <a:r>
                        <a:rPr sz="1200" dirty="0">
                          <a:latin typeface="Century Gothic"/>
                          <a:cs typeface="Century Gothic"/>
                        </a:rPr>
                        <a:t>amount</a:t>
                      </a:r>
                      <a:r>
                        <a:rPr sz="1200" spc="-15" dirty="0">
                          <a:latin typeface="Century Gothic"/>
                          <a:cs typeface="Century Gothic"/>
                        </a:rPr>
                        <a:t> </a:t>
                      </a:r>
                      <a:r>
                        <a:rPr sz="1200" dirty="0">
                          <a:latin typeface="Century Gothic"/>
                          <a:cs typeface="Century Gothic"/>
                        </a:rPr>
                        <a:t>of</a:t>
                      </a:r>
                      <a:r>
                        <a:rPr sz="1200" spc="-15" dirty="0">
                          <a:latin typeface="Century Gothic"/>
                          <a:cs typeface="Century Gothic"/>
                        </a:rPr>
                        <a:t> </a:t>
                      </a:r>
                      <a:r>
                        <a:rPr sz="1200" dirty="0">
                          <a:latin typeface="Century Gothic"/>
                          <a:cs typeface="Century Gothic"/>
                        </a:rPr>
                        <a:t>Optional</a:t>
                      </a:r>
                      <a:r>
                        <a:rPr sz="1200" spc="15" dirty="0">
                          <a:latin typeface="Century Gothic"/>
                          <a:cs typeface="Century Gothic"/>
                        </a:rPr>
                        <a:t> </a:t>
                      </a:r>
                      <a:r>
                        <a:rPr sz="1200" dirty="0">
                          <a:latin typeface="Century Gothic"/>
                          <a:cs typeface="Century Gothic"/>
                        </a:rPr>
                        <a:t>Life</a:t>
                      </a:r>
                      <a:r>
                        <a:rPr sz="1200" spc="-20" dirty="0">
                          <a:latin typeface="Century Gothic"/>
                          <a:cs typeface="Century Gothic"/>
                        </a:rPr>
                        <a:t> </a:t>
                      </a:r>
                      <a:r>
                        <a:rPr sz="1200" dirty="0">
                          <a:latin typeface="Century Gothic"/>
                          <a:cs typeface="Century Gothic"/>
                        </a:rPr>
                        <a:t>will</a:t>
                      </a:r>
                      <a:r>
                        <a:rPr sz="1200" spc="-45" dirty="0">
                          <a:latin typeface="Century Gothic"/>
                          <a:cs typeface="Century Gothic"/>
                        </a:rPr>
                        <a:t> </a:t>
                      </a:r>
                      <a:r>
                        <a:rPr sz="1200" dirty="0">
                          <a:latin typeface="Century Gothic"/>
                          <a:cs typeface="Century Gothic"/>
                        </a:rPr>
                        <a:t>reduce</a:t>
                      </a:r>
                      <a:r>
                        <a:rPr sz="1200" spc="-40" dirty="0">
                          <a:latin typeface="Century Gothic"/>
                          <a:cs typeface="Century Gothic"/>
                        </a:rPr>
                        <a:t> </a:t>
                      </a:r>
                      <a:r>
                        <a:rPr sz="1200" dirty="0">
                          <a:latin typeface="Century Gothic"/>
                          <a:cs typeface="Century Gothic"/>
                        </a:rPr>
                        <a:t>at</a:t>
                      </a:r>
                      <a:r>
                        <a:rPr sz="1200" spc="-5" dirty="0">
                          <a:latin typeface="Century Gothic"/>
                          <a:cs typeface="Century Gothic"/>
                        </a:rPr>
                        <a:t> </a:t>
                      </a:r>
                      <a:r>
                        <a:rPr sz="1200" dirty="0">
                          <a:latin typeface="Century Gothic"/>
                          <a:cs typeface="Century Gothic"/>
                        </a:rPr>
                        <a:t>age 70</a:t>
                      </a:r>
                      <a:r>
                        <a:rPr sz="1200" spc="-25" dirty="0">
                          <a:latin typeface="Century Gothic"/>
                          <a:cs typeface="Century Gothic"/>
                        </a:rPr>
                        <a:t> </a:t>
                      </a:r>
                      <a:r>
                        <a:rPr sz="1200" dirty="0">
                          <a:latin typeface="Century Gothic"/>
                          <a:cs typeface="Century Gothic"/>
                        </a:rPr>
                        <a:t>or</a:t>
                      </a:r>
                      <a:r>
                        <a:rPr sz="1200" spc="-10" dirty="0">
                          <a:latin typeface="Century Gothic"/>
                          <a:cs typeface="Century Gothic"/>
                        </a:rPr>
                        <a:t> </a:t>
                      </a:r>
                      <a:r>
                        <a:rPr sz="1200" dirty="0">
                          <a:latin typeface="Century Gothic"/>
                          <a:cs typeface="Century Gothic"/>
                        </a:rPr>
                        <a:t>older</a:t>
                      </a:r>
                      <a:r>
                        <a:rPr sz="1200" spc="-40" dirty="0">
                          <a:latin typeface="Century Gothic"/>
                          <a:cs typeface="Century Gothic"/>
                        </a:rPr>
                        <a:t> </a:t>
                      </a:r>
                      <a:r>
                        <a:rPr sz="1200" spc="-25" dirty="0">
                          <a:latin typeface="Century Gothic"/>
                          <a:cs typeface="Century Gothic"/>
                        </a:rPr>
                        <a:t>as </a:t>
                      </a:r>
                      <a:r>
                        <a:rPr sz="1200" spc="-10" dirty="0">
                          <a:latin typeface="Century Gothic"/>
                          <a:cs typeface="Century Gothic"/>
                        </a:rPr>
                        <a:t>follows:</a:t>
                      </a:r>
                      <a:endParaRPr sz="1200">
                        <a:latin typeface="Century Gothic"/>
                        <a:cs typeface="Century Gothic"/>
                      </a:endParaRPr>
                    </a:p>
                    <a:p>
                      <a:pPr marL="1270" algn="ctr">
                        <a:lnSpc>
                          <a:spcPct val="100000"/>
                        </a:lnSpc>
                      </a:pPr>
                      <a:r>
                        <a:rPr sz="1200" dirty="0">
                          <a:latin typeface="Century Gothic"/>
                          <a:cs typeface="Century Gothic"/>
                        </a:rPr>
                        <a:t>Ages</a:t>
                      </a:r>
                      <a:r>
                        <a:rPr sz="1200" spc="-20" dirty="0">
                          <a:latin typeface="Century Gothic"/>
                          <a:cs typeface="Century Gothic"/>
                        </a:rPr>
                        <a:t> </a:t>
                      </a:r>
                      <a:r>
                        <a:rPr sz="1200" spc="-10" dirty="0">
                          <a:latin typeface="Century Gothic"/>
                          <a:cs typeface="Century Gothic"/>
                        </a:rPr>
                        <a:t>70-</a:t>
                      </a:r>
                      <a:r>
                        <a:rPr sz="1200" dirty="0">
                          <a:latin typeface="Century Gothic"/>
                          <a:cs typeface="Century Gothic"/>
                        </a:rPr>
                        <a:t>74:</a:t>
                      </a:r>
                      <a:r>
                        <a:rPr sz="1200" spc="-10" dirty="0">
                          <a:latin typeface="Century Gothic"/>
                          <a:cs typeface="Century Gothic"/>
                        </a:rPr>
                        <a:t> </a:t>
                      </a:r>
                      <a:r>
                        <a:rPr sz="1200" dirty="0">
                          <a:latin typeface="Century Gothic"/>
                          <a:cs typeface="Century Gothic"/>
                        </a:rPr>
                        <a:t>to</a:t>
                      </a:r>
                      <a:r>
                        <a:rPr sz="1200" spc="10" dirty="0">
                          <a:latin typeface="Century Gothic"/>
                          <a:cs typeface="Century Gothic"/>
                        </a:rPr>
                        <a:t> </a:t>
                      </a:r>
                      <a:r>
                        <a:rPr sz="1200" spc="-25" dirty="0">
                          <a:latin typeface="Century Gothic"/>
                          <a:cs typeface="Century Gothic"/>
                        </a:rPr>
                        <a:t>50%</a:t>
                      </a:r>
                      <a:endParaRPr sz="1200">
                        <a:latin typeface="Century Gothic"/>
                        <a:cs typeface="Century Gothic"/>
                      </a:endParaRPr>
                    </a:p>
                    <a:p>
                      <a:pPr marL="1270" algn="ctr">
                        <a:lnSpc>
                          <a:spcPts val="1370"/>
                        </a:lnSpc>
                      </a:pPr>
                      <a:r>
                        <a:rPr sz="1200" dirty="0">
                          <a:latin typeface="Century Gothic"/>
                          <a:cs typeface="Century Gothic"/>
                        </a:rPr>
                        <a:t>Ages</a:t>
                      </a:r>
                      <a:r>
                        <a:rPr sz="1200" spc="-20" dirty="0">
                          <a:latin typeface="Century Gothic"/>
                          <a:cs typeface="Century Gothic"/>
                        </a:rPr>
                        <a:t> </a:t>
                      </a:r>
                      <a:r>
                        <a:rPr sz="1200" spc="-10" dirty="0">
                          <a:latin typeface="Century Gothic"/>
                          <a:cs typeface="Century Gothic"/>
                        </a:rPr>
                        <a:t>75-</a:t>
                      </a:r>
                      <a:r>
                        <a:rPr sz="1200" dirty="0">
                          <a:latin typeface="Century Gothic"/>
                          <a:cs typeface="Century Gothic"/>
                        </a:rPr>
                        <a:t>79:</a:t>
                      </a:r>
                      <a:r>
                        <a:rPr sz="1200" spc="-10" dirty="0">
                          <a:latin typeface="Century Gothic"/>
                          <a:cs typeface="Century Gothic"/>
                        </a:rPr>
                        <a:t> </a:t>
                      </a:r>
                      <a:r>
                        <a:rPr sz="1200" dirty="0">
                          <a:latin typeface="Century Gothic"/>
                          <a:cs typeface="Century Gothic"/>
                        </a:rPr>
                        <a:t>to</a:t>
                      </a:r>
                      <a:r>
                        <a:rPr sz="1200" spc="10" dirty="0">
                          <a:latin typeface="Century Gothic"/>
                          <a:cs typeface="Century Gothic"/>
                        </a:rPr>
                        <a:t> </a:t>
                      </a:r>
                      <a:r>
                        <a:rPr sz="1200" spc="-25" dirty="0">
                          <a:latin typeface="Century Gothic"/>
                          <a:cs typeface="Century Gothic"/>
                        </a:rPr>
                        <a:t>30%</a:t>
                      </a:r>
                      <a:endParaRPr sz="1200">
                        <a:latin typeface="Century Gothic"/>
                        <a:cs typeface="Century Gothic"/>
                      </a:endParaRPr>
                    </a:p>
                  </a:txBody>
                  <a:tcPr marL="0" marR="0" marT="5715" marB="0">
                    <a:lnR w="38100">
                      <a:solidFill>
                        <a:srgbClr val="FFFFFF"/>
                      </a:solidFill>
                      <a:prstDash val="solid"/>
                    </a:lnR>
                    <a:lnT w="12700">
                      <a:solidFill>
                        <a:srgbClr val="FFFFFF"/>
                      </a:solidFill>
                      <a:prstDash val="solid"/>
                    </a:lnT>
                    <a:lnB w="12700">
                      <a:solidFill>
                        <a:srgbClr val="FFFFFF"/>
                      </a:solidFill>
                      <a:prstDash val="solid"/>
                    </a:lnB>
                    <a:solidFill>
                      <a:srgbClr val="F1DCDB"/>
                    </a:solidFill>
                  </a:tcPr>
                </a:tc>
                <a:extLst>
                  <a:ext uri="{0D108BD9-81ED-4DB2-BD59-A6C34878D82A}">
                    <a16:rowId xmlns:a16="http://schemas.microsoft.com/office/drawing/2014/main" val="10003"/>
                  </a:ext>
                </a:extLst>
              </a:tr>
              <a:tr h="304800">
                <a:tc>
                  <a:txBody>
                    <a:bodyPr/>
                    <a:lstStyle/>
                    <a:p>
                      <a:pPr marL="9525">
                        <a:lnSpc>
                          <a:spcPct val="100000"/>
                        </a:lnSpc>
                        <a:spcBef>
                          <a:spcPts val="500"/>
                        </a:spcBef>
                      </a:pPr>
                      <a:r>
                        <a:rPr sz="1200" b="1" dirty="0">
                          <a:latin typeface="Century Gothic"/>
                          <a:cs typeface="Century Gothic"/>
                        </a:rPr>
                        <a:t>Conversion</a:t>
                      </a:r>
                      <a:r>
                        <a:rPr sz="1200" b="1" spc="-45" dirty="0">
                          <a:latin typeface="Century Gothic"/>
                          <a:cs typeface="Century Gothic"/>
                        </a:rPr>
                        <a:t> </a:t>
                      </a:r>
                      <a:r>
                        <a:rPr sz="1200" b="1" spc="-10" dirty="0">
                          <a:latin typeface="Century Gothic"/>
                          <a:cs typeface="Century Gothic"/>
                        </a:rPr>
                        <a:t>Privilege</a:t>
                      </a:r>
                      <a:endParaRPr sz="1200">
                        <a:latin typeface="Century Gothic"/>
                        <a:cs typeface="Century Gothic"/>
                      </a:endParaRPr>
                    </a:p>
                  </a:txBody>
                  <a:tcPr marL="0" marR="0" marT="63500" marB="0">
                    <a:lnT w="12700">
                      <a:solidFill>
                        <a:srgbClr val="BEBEBE"/>
                      </a:solidFill>
                      <a:prstDash val="solid"/>
                    </a:lnT>
                    <a:lnB w="12700">
                      <a:solidFill>
                        <a:srgbClr val="BEBEBE"/>
                      </a:solidFill>
                      <a:prstDash val="solid"/>
                    </a:lnB>
                  </a:tcPr>
                </a:tc>
                <a:tc>
                  <a:txBody>
                    <a:bodyPr/>
                    <a:lstStyle/>
                    <a:p>
                      <a:pPr algn="ctr">
                        <a:lnSpc>
                          <a:spcPct val="100000"/>
                        </a:lnSpc>
                        <a:spcBef>
                          <a:spcPts val="489"/>
                        </a:spcBef>
                      </a:pPr>
                      <a:r>
                        <a:rPr sz="1200" spc="-25" dirty="0">
                          <a:latin typeface="Century Gothic"/>
                          <a:cs typeface="Century Gothic"/>
                        </a:rPr>
                        <a:t>Yes</a:t>
                      </a:r>
                      <a:endParaRPr sz="1200">
                        <a:latin typeface="Century Gothic"/>
                        <a:cs typeface="Century Gothic"/>
                      </a:endParaRPr>
                    </a:p>
                  </a:txBody>
                  <a:tcPr marL="0" marR="0" marT="62229" marB="0">
                    <a:lnR w="38100">
                      <a:solidFill>
                        <a:srgbClr val="FFFFFF"/>
                      </a:solidFill>
                      <a:prstDash val="solid"/>
                    </a:lnR>
                    <a:lnT w="12700">
                      <a:solidFill>
                        <a:srgbClr val="FFFFFF"/>
                      </a:solidFill>
                      <a:prstDash val="solid"/>
                    </a:lnT>
                    <a:lnB w="12700">
                      <a:solidFill>
                        <a:srgbClr val="FFFFFF"/>
                      </a:solidFill>
                      <a:prstDash val="solid"/>
                    </a:lnB>
                    <a:solidFill>
                      <a:srgbClr val="F1DCDB"/>
                    </a:solidFill>
                  </a:tcPr>
                </a:tc>
                <a:extLst>
                  <a:ext uri="{0D108BD9-81ED-4DB2-BD59-A6C34878D82A}">
                    <a16:rowId xmlns:a16="http://schemas.microsoft.com/office/drawing/2014/main" val="10004"/>
                  </a:ext>
                </a:extLst>
              </a:tr>
              <a:tr h="364490">
                <a:tc>
                  <a:txBody>
                    <a:bodyPr/>
                    <a:lstStyle/>
                    <a:p>
                      <a:pPr marL="9525">
                        <a:lnSpc>
                          <a:spcPct val="100000"/>
                        </a:lnSpc>
                        <a:spcBef>
                          <a:spcPts val="735"/>
                        </a:spcBef>
                      </a:pPr>
                      <a:r>
                        <a:rPr sz="1200" b="1" spc="-10" dirty="0">
                          <a:latin typeface="Century Gothic"/>
                          <a:cs typeface="Century Gothic"/>
                        </a:rPr>
                        <a:t>Contribution</a:t>
                      </a:r>
                      <a:r>
                        <a:rPr sz="1200" b="1" dirty="0">
                          <a:latin typeface="Century Gothic"/>
                          <a:cs typeface="Century Gothic"/>
                        </a:rPr>
                        <a:t> </a:t>
                      </a:r>
                      <a:r>
                        <a:rPr sz="1200" b="1" spc="-10" dirty="0">
                          <a:latin typeface="Century Gothic"/>
                          <a:cs typeface="Century Gothic"/>
                        </a:rPr>
                        <a:t>Status</a:t>
                      </a:r>
                      <a:endParaRPr sz="1200">
                        <a:latin typeface="Century Gothic"/>
                        <a:cs typeface="Century Gothic"/>
                      </a:endParaRPr>
                    </a:p>
                  </a:txBody>
                  <a:tcPr marL="0" marR="0" marT="93345" marB="0">
                    <a:lnT w="12700">
                      <a:solidFill>
                        <a:srgbClr val="BEBEBE"/>
                      </a:solidFill>
                      <a:prstDash val="solid"/>
                    </a:lnT>
                    <a:lnB w="12700">
                      <a:solidFill>
                        <a:srgbClr val="BEBEBE"/>
                      </a:solidFill>
                      <a:prstDash val="solid"/>
                    </a:lnB>
                  </a:tcPr>
                </a:tc>
                <a:tc>
                  <a:txBody>
                    <a:bodyPr/>
                    <a:lstStyle/>
                    <a:p>
                      <a:pPr algn="ctr">
                        <a:lnSpc>
                          <a:spcPct val="100000"/>
                        </a:lnSpc>
                        <a:spcBef>
                          <a:spcPts val="725"/>
                        </a:spcBef>
                      </a:pPr>
                      <a:r>
                        <a:rPr sz="1200" dirty="0">
                          <a:latin typeface="Century Gothic"/>
                          <a:cs typeface="Century Gothic"/>
                        </a:rPr>
                        <a:t>Contributory;</a:t>
                      </a:r>
                      <a:r>
                        <a:rPr sz="1200" spc="-10" dirty="0">
                          <a:latin typeface="Century Gothic"/>
                          <a:cs typeface="Century Gothic"/>
                        </a:rPr>
                        <a:t> </a:t>
                      </a:r>
                      <a:r>
                        <a:rPr sz="1200" dirty="0">
                          <a:latin typeface="Century Gothic"/>
                          <a:cs typeface="Century Gothic"/>
                        </a:rPr>
                        <a:t>Age</a:t>
                      </a:r>
                      <a:r>
                        <a:rPr sz="1200" spc="-45" dirty="0">
                          <a:latin typeface="Century Gothic"/>
                          <a:cs typeface="Century Gothic"/>
                        </a:rPr>
                        <a:t> </a:t>
                      </a:r>
                      <a:r>
                        <a:rPr sz="1200" dirty="0">
                          <a:latin typeface="Century Gothic"/>
                          <a:cs typeface="Century Gothic"/>
                        </a:rPr>
                        <a:t>Banded</a:t>
                      </a:r>
                      <a:r>
                        <a:rPr sz="1200" spc="-35" dirty="0">
                          <a:latin typeface="Century Gothic"/>
                          <a:cs typeface="Century Gothic"/>
                        </a:rPr>
                        <a:t> </a:t>
                      </a:r>
                      <a:r>
                        <a:rPr sz="1200" spc="-20" dirty="0">
                          <a:latin typeface="Century Gothic"/>
                          <a:cs typeface="Century Gothic"/>
                        </a:rPr>
                        <a:t>Rates</a:t>
                      </a:r>
                      <a:endParaRPr sz="1200" dirty="0">
                        <a:latin typeface="Century Gothic"/>
                        <a:cs typeface="Century Gothic"/>
                      </a:endParaRPr>
                    </a:p>
                  </a:txBody>
                  <a:tcPr marL="0" marR="0" marT="92075" marB="0">
                    <a:lnR w="38100">
                      <a:solidFill>
                        <a:srgbClr val="FFFFFF"/>
                      </a:solidFill>
                      <a:prstDash val="solid"/>
                    </a:lnR>
                    <a:lnT w="12700">
                      <a:solidFill>
                        <a:srgbClr val="FFFFFF"/>
                      </a:solidFill>
                      <a:prstDash val="solid"/>
                    </a:lnT>
                    <a:lnB w="12700">
                      <a:solidFill>
                        <a:srgbClr val="FFFFFF"/>
                      </a:solidFill>
                      <a:prstDash val="solid"/>
                    </a:lnB>
                    <a:solidFill>
                      <a:srgbClr val="F1DCDB"/>
                    </a:solidFill>
                  </a:tcPr>
                </a:tc>
                <a:extLst>
                  <a:ext uri="{0D108BD9-81ED-4DB2-BD59-A6C34878D82A}">
                    <a16:rowId xmlns:a16="http://schemas.microsoft.com/office/drawing/2014/main" val="10005"/>
                  </a:ext>
                </a:extLst>
              </a:tr>
            </a:tbl>
          </a:graphicData>
        </a:graphic>
      </p:graphicFrame>
      <p:sp>
        <p:nvSpPr>
          <p:cNvPr id="4" name="object 4"/>
          <p:cNvSpPr txBox="1"/>
          <p:nvPr/>
        </p:nvSpPr>
        <p:spPr>
          <a:xfrm>
            <a:off x="243027" y="209803"/>
            <a:ext cx="2607310"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Optional</a:t>
            </a:r>
            <a:r>
              <a:rPr sz="2000" spc="-35" dirty="0">
                <a:latin typeface="Century Gothic"/>
                <a:cs typeface="Century Gothic"/>
              </a:rPr>
              <a:t> </a:t>
            </a:r>
            <a:r>
              <a:rPr sz="2000" dirty="0">
                <a:latin typeface="Century Gothic"/>
                <a:cs typeface="Century Gothic"/>
              </a:rPr>
              <a:t>Life </a:t>
            </a:r>
            <a:r>
              <a:rPr sz="2000" spc="-10" dirty="0">
                <a:latin typeface="Century Gothic"/>
                <a:cs typeface="Century Gothic"/>
              </a:rPr>
              <a:t>Benefits</a:t>
            </a:r>
            <a:endParaRPr sz="2000">
              <a:latin typeface="Century Gothic"/>
              <a:cs typeface="Century Gothic"/>
            </a:endParaRPr>
          </a:p>
        </p:txBody>
      </p:sp>
      <p:grpSp>
        <p:nvGrpSpPr>
          <p:cNvPr id="5" name="object 5"/>
          <p:cNvGrpSpPr/>
          <p:nvPr/>
        </p:nvGrpSpPr>
        <p:grpSpPr>
          <a:xfrm>
            <a:off x="0" y="9698735"/>
            <a:ext cx="7772400" cy="359410"/>
            <a:chOff x="0" y="9698735"/>
            <a:chExt cx="7772400" cy="359410"/>
          </a:xfrm>
        </p:grpSpPr>
        <p:sp>
          <p:nvSpPr>
            <p:cNvPr id="6" name="object 6"/>
            <p:cNvSpPr/>
            <p:nvPr/>
          </p:nvSpPr>
          <p:spPr>
            <a:xfrm>
              <a:off x="0" y="9855708"/>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7" name="object 7"/>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graphicFrame>
        <p:nvGraphicFramePr>
          <p:cNvPr id="8" name="object 8"/>
          <p:cNvGraphicFramePr>
            <a:graphicFrameLocks noGrp="1"/>
          </p:cNvGraphicFramePr>
          <p:nvPr>
            <p:extLst>
              <p:ext uri="{D42A27DB-BD31-4B8C-83A1-F6EECF244321}">
                <p14:modId xmlns:p14="http://schemas.microsoft.com/office/powerpoint/2010/main" val="1015615010"/>
              </p:ext>
            </p:extLst>
          </p:nvPr>
        </p:nvGraphicFramePr>
        <p:xfrm>
          <a:off x="224574" y="7152817"/>
          <a:ext cx="7284720" cy="1772285"/>
        </p:xfrm>
        <a:graphic>
          <a:graphicData uri="http://schemas.openxmlformats.org/drawingml/2006/table">
            <a:tbl>
              <a:tblPr firstRow="1" bandRow="1">
                <a:tableStyleId>{2D5ABB26-0587-4C30-8999-92F81FD0307C}</a:tableStyleId>
              </a:tblPr>
              <a:tblGrid>
                <a:gridCol w="2419985">
                  <a:extLst>
                    <a:ext uri="{9D8B030D-6E8A-4147-A177-3AD203B41FA5}">
                      <a16:colId xmlns:a16="http://schemas.microsoft.com/office/drawing/2014/main" val="20000"/>
                    </a:ext>
                  </a:extLst>
                </a:gridCol>
                <a:gridCol w="4864735">
                  <a:extLst>
                    <a:ext uri="{9D8B030D-6E8A-4147-A177-3AD203B41FA5}">
                      <a16:colId xmlns:a16="http://schemas.microsoft.com/office/drawing/2014/main" val="20001"/>
                    </a:ext>
                  </a:extLst>
                </a:gridCol>
              </a:tblGrid>
              <a:tr h="372110">
                <a:tc>
                  <a:txBody>
                    <a:bodyPr/>
                    <a:lstStyle/>
                    <a:p>
                      <a:pPr marL="91440">
                        <a:lnSpc>
                          <a:spcPct val="100000"/>
                        </a:lnSpc>
                        <a:spcBef>
                          <a:spcPts val="730"/>
                        </a:spcBef>
                      </a:pPr>
                      <a:r>
                        <a:rPr sz="1200" b="1" spc="-10" dirty="0">
                          <a:latin typeface="Century Gothic"/>
                          <a:cs typeface="Century Gothic"/>
                        </a:rPr>
                        <a:t>COVERAGE</a:t>
                      </a:r>
                      <a:endParaRPr sz="1200">
                        <a:latin typeface="Century Gothic"/>
                        <a:cs typeface="Century Gothic"/>
                      </a:endParaRPr>
                    </a:p>
                  </a:txBody>
                  <a:tcPr marL="0" marR="0" marT="92710" marB="0">
                    <a:lnB w="12700">
                      <a:solidFill>
                        <a:srgbClr val="BEBEBE"/>
                      </a:solidFill>
                      <a:prstDash val="solid"/>
                    </a:lnB>
                  </a:tcPr>
                </a:tc>
                <a:tc>
                  <a:txBody>
                    <a:bodyPr/>
                    <a:lstStyle/>
                    <a:p>
                      <a:pPr marL="1905" algn="ctr">
                        <a:lnSpc>
                          <a:spcPct val="100000"/>
                        </a:lnSpc>
                        <a:spcBef>
                          <a:spcPts val="730"/>
                        </a:spcBef>
                      </a:pPr>
                      <a:r>
                        <a:rPr sz="1200" b="1" dirty="0">
                          <a:solidFill>
                            <a:srgbClr val="FFFFFF"/>
                          </a:solidFill>
                          <a:latin typeface="Century Gothic"/>
                          <a:cs typeface="Century Gothic"/>
                        </a:rPr>
                        <a:t>Optional</a:t>
                      </a:r>
                      <a:r>
                        <a:rPr sz="1200" b="1" spc="-10" dirty="0">
                          <a:solidFill>
                            <a:srgbClr val="FFFFFF"/>
                          </a:solidFill>
                          <a:latin typeface="Century Gothic"/>
                          <a:cs typeface="Century Gothic"/>
                        </a:rPr>
                        <a:t> </a:t>
                      </a:r>
                      <a:r>
                        <a:rPr sz="1200" b="1" dirty="0">
                          <a:solidFill>
                            <a:srgbClr val="FFFFFF"/>
                          </a:solidFill>
                          <a:latin typeface="Century Gothic"/>
                          <a:cs typeface="Century Gothic"/>
                        </a:rPr>
                        <a:t>Dependent</a:t>
                      </a:r>
                      <a:r>
                        <a:rPr sz="1200" b="1" spc="-20" dirty="0">
                          <a:solidFill>
                            <a:srgbClr val="FFFFFF"/>
                          </a:solidFill>
                          <a:latin typeface="Century Gothic"/>
                          <a:cs typeface="Century Gothic"/>
                        </a:rPr>
                        <a:t> </a:t>
                      </a:r>
                      <a:r>
                        <a:rPr sz="1200" b="1" dirty="0">
                          <a:solidFill>
                            <a:srgbClr val="FFFFFF"/>
                          </a:solidFill>
                          <a:latin typeface="Century Gothic"/>
                          <a:cs typeface="Century Gothic"/>
                        </a:rPr>
                        <a:t>Life</a:t>
                      </a:r>
                      <a:r>
                        <a:rPr sz="1200" b="1" spc="-15" dirty="0">
                          <a:solidFill>
                            <a:srgbClr val="FFFFFF"/>
                          </a:solidFill>
                          <a:latin typeface="Century Gothic"/>
                          <a:cs typeface="Century Gothic"/>
                        </a:rPr>
                        <a:t> </a:t>
                      </a:r>
                      <a:r>
                        <a:rPr sz="1200" b="1" spc="-10" dirty="0">
                          <a:solidFill>
                            <a:srgbClr val="FFFFFF"/>
                          </a:solidFill>
                          <a:latin typeface="Century Gothic"/>
                          <a:cs typeface="Century Gothic"/>
                        </a:rPr>
                        <a:t>Benefits</a:t>
                      </a:r>
                      <a:endParaRPr sz="1200">
                        <a:latin typeface="Century Gothic"/>
                        <a:cs typeface="Century Gothic"/>
                      </a:endParaRPr>
                    </a:p>
                  </a:txBody>
                  <a:tcPr marL="0" marR="0" marT="92710" marB="0">
                    <a:lnR w="38100">
                      <a:solidFill>
                        <a:srgbClr val="FFFFFF"/>
                      </a:solidFill>
                      <a:prstDash val="solid"/>
                    </a:lnR>
                    <a:solidFill>
                      <a:srgbClr val="1A5379"/>
                    </a:solidFill>
                  </a:tcPr>
                </a:tc>
                <a:extLst>
                  <a:ext uri="{0D108BD9-81ED-4DB2-BD59-A6C34878D82A}">
                    <a16:rowId xmlns:a16="http://schemas.microsoft.com/office/drawing/2014/main" val="10000"/>
                  </a:ext>
                </a:extLst>
              </a:tr>
              <a:tr h="471170">
                <a:tc>
                  <a:txBody>
                    <a:bodyPr/>
                    <a:lstStyle/>
                    <a:p>
                      <a:pPr marL="9525">
                        <a:lnSpc>
                          <a:spcPct val="100000"/>
                        </a:lnSpc>
                        <a:spcBef>
                          <a:spcPts val="1160"/>
                        </a:spcBef>
                      </a:pPr>
                      <a:r>
                        <a:rPr sz="1200" b="1" spc="-10" dirty="0">
                          <a:latin typeface="Century Gothic"/>
                          <a:cs typeface="Century Gothic"/>
                        </a:rPr>
                        <a:t>Eligibility</a:t>
                      </a:r>
                      <a:endParaRPr sz="1200">
                        <a:latin typeface="Century Gothic"/>
                        <a:cs typeface="Century Gothic"/>
                      </a:endParaRPr>
                    </a:p>
                  </a:txBody>
                  <a:tcPr marL="0" marR="0" marT="147320" marB="0">
                    <a:lnT w="12700">
                      <a:solidFill>
                        <a:srgbClr val="BEBEBE"/>
                      </a:solidFill>
                      <a:prstDash val="solid"/>
                    </a:lnT>
                    <a:lnB w="12700">
                      <a:solidFill>
                        <a:srgbClr val="BEBEBE"/>
                      </a:solidFill>
                      <a:prstDash val="solid"/>
                    </a:lnB>
                  </a:tcPr>
                </a:tc>
                <a:tc>
                  <a:txBody>
                    <a:bodyPr/>
                    <a:lstStyle/>
                    <a:p>
                      <a:pPr algn="ctr">
                        <a:lnSpc>
                          <a:spcPct val="100000"/>
                        </a:lnSpc>
                        <a:spcBef>
                          <a:spcPts val="1145"/>
                        </a:spcBef>
                      </a:pPr>
                      <a:r>
                        <a:rPr sz="1200" dirty="0">
                          <a:latin typeface="Century Gothic"/>
                          <a:cs typeface="Century Gothic"/>
                        </a:rPr>
                        <a:t>All</a:t>
                      </a:r>
                      <a:r>
                        <a:rPr sz="1200" spc="-45" dirty="0">
                          <a:latin typeface="Century Gothic"/>
                          <a:cs typeface="Century Gothic"/>
                        </a:rPr>
                        <a:t> </a:t>
                      </a:r>
                      <a:r>
                        <a:rPr sz="1200" dirty="0">
                          <a:latin typeface="Century Gothic"/>
                          <a:cs typeface="Century Gothic"/>
                        </a:rPr>
                        <a:t>active,</a:t>
                      </a:r>
                      <a:r>
                        <a:rPr sz="1200" spc="5" dirty="0">
                          <a:latin typeface="Century Gothic"/>
                          <a:cs typeface="Century Gothic"/>
                        </a:rPr>
                        <a:t> </a:t>
                      </a:r>
                      <a:r>
                        <a:rPr sz="1200" dirty="0">
                          <a:latin typeface="Century Gothic"/>
                          <a:cs typeface="Century Gothic"/>
                        </a:rPr>
                        <a:t>full-time</a:t>
                      </a:r>
                      <a:r>
                        <a:rPr sz="1200" spc="-45" dirty="0">
                          <a:latin typeface="Century Gothic"/>
                          <a:cs typeface="Century Gothic"/>
                        </a:rPr>
                        <a:t> </a:t>
                      </a:r>
                      <a:r>
                        <a:rPr sz="1200" spc="-10" dirty="0">
                          <a:latin typeface="Century Gothic"/>
                          <a:cs typeface="Century Gothic"/>
                        </a:rPr>
                        <a:t>Employees</a:t>
                      </a:r>
                      <a:endParaRPr sz="1200">
                        <a:latin typeface="Century Gothic"/>
                        <a:cs typeface="Century Gothic"/>
                      </a:endParaRPr>
                    </a:p>
                  </a:txBody>
                  <a:tcPr marL="0" marR="0" marT="145415" marB="0">
                    <a:lnR w="38100">
                      <a:solidFill>
                        <a:srgbClr val="FFFFFF"/>
                      </a:solidFill>
                      <a:prstDash val="solid"/>
                    </a:lnR>
                    <a:lnB w="12700">
                      <a:solidFill>
                        <a:srgbClr val="FFFFFF"/>
                      </a:solidFill>
                      <a:prstDash val="solid"/>
                    </a:lnB>
                    <a:solidFill>
                      <a:srgbClr val="DCE6F1"/>
                    </a:solidFill>
                  </a:tcPr>
                </a:tc>
                <a:extLst>
                  <a:ext uri="{0D108BD9-81ED-4DB2-BD59-A6C34878D82A}">
                    <a16:rowId xmlns:a16="http://schemas.microsoft.com/office/drawing/2014/main" val="10001"/>
                  </a:ext>
                </a:extLst>
              </a:tr>
              <a:tr h="190500">
                <a:tc>
                  <a:txBody>
                    <a:bodyPr/>
                    <a:lstStyle/>
                    <a:p>
                      <a:pPr marL="9525">
                        <a:lnSpc>
                          <a:spcPts val="1340"/>
                        </a:lnSpc>
                        <a:spcBef>
                          <a:spcPts val="60"/>
                        </a:spcBef>
                      </a:pPr>
                      <a:r>
                        <a:rPr sz="1200" b="1" dirty="0">
                          <a:latin typeface="Century Gothic"/>
                          <a:cs typeface="Century Gothic"/>
                        </a:rPr>
                        <a:t>Life</a:t>
                      </a:r>
                      <a:r>
                        <a:rPr sz="1200" b="1" spc="-30" dirty="0">
                          <a:latin typeface="Century Gothic"/>
                          <a:cs typeface="Century Gothic"/>
                        </a:rPr>
                        <a:t> </a:t>
                      </a:r>
                      <a:r>
                        <a:rPr sz="1200" b="1" spc="-10" dirty="0">
                          <a:latin typeface="Century Gothic"/>
                          <a:cs typeface="Century Gothic"/>
                        </a:rPr>
                        <a:t>Benefit:</a:t>
                      </a:r>
                      <a:endParaRPr sz="1200">
                        <a:latin typeface="Century Gothic"/>
                        <a:cs typeface="Century Gothic"/>
                      </a:endParaRPr>
                    </a:p>
                  </a:txBody>
                  <a:tcPr marL="0" marR="0" marT="7620" marB="0">
                    <a:lnT w="12700">
                      <a:solidFill>
                        <a:srgbClr val="BEBEBE"/>
                      </a:solidFill>
                      <a:prstDash val="solid"/>
                    </a:lnT>
                  </a:tcPr>
                </a:tc>
                <a:tc>
                  <a:txBody>
                    <a:bodyPr/>
                    <a:lstStyle/>
                    <a:p>
                      <a:pPr>
                        <a:lnSpc>
                          <a:spcPct val="100000"/>
                        </a:lnSpc>
                      </a:pPr>
                      <a:endParaRPr sz="1100">
                        <a:latin typeface="Times New Roman"/>
                        <a:cs typeface="Times New Roman"/>
                      </a:endParaRPr>
                    </a:p>
                  </a:txBody>
                  <a:tcPr marL="0" marR="0" marT="0" marB="0">
                    <a:lnR w="38100">
                      <a:solidFill>
                        <a:srgbClr val="FFFFFF"/>
                      </a:solidFill>
                      <a:prstDash val="solid"/>
                    </a:lnR>
                    <a:lnT w="12700">
                      <a:solidFill>
                        <a:srgbClr val="FFFFFF"/>
                      </a:solidFill>
                      <a:prstDash val="solid"/>
                    </a:lnT>
                    <a:solidFill>
                      <a:srgbClr val="DCE6F1"/>
                    </a:solidFill>
                  </a:tcPr>
                </a:tc>
                <a:extLst>
                  <a:ext uri="{0D108BD9-81ED-4DB2-BD59-A6C34878D82A}">
                    <a16:rowId xmlns:a16="http://schemas.microsoft.com/office/drawing/2014/main" val="10002"/>
                  </a:ext>
                </a:extLst>
              </a:tr>
              <a:tr h="182245">
                <a:tc>
                  <a:txBody>
                    <a:bodyPr/>
                    <a:lstStyle/>
                    <a:p>
                      <a:pPr marL="9525">
                        <a:lnSpc>
                          <a:spcPts val="1340"/>
                        </a:lnSpc>
                      </a:pPr>
                      <a:r>
                        <a:rPr sz="1200" spc="-10" dirty="0">
                          <a:latin typeface="Century Gothic"/>
                          <a:cs typeface="Century Gothic"/>
                        </a:rPr>
                        <a:t>Spouse</a:t>
                      </a:r>
                      <a:endParaRPr sz="1200">
                        <a:latin typeface="Century Gothic"/>
                        <a:cs typeface="Century Gothic"/>
                      </a:endParaRPr>
                    </a:p>
                  </a:txBody>
                  <a:tcPr marL="0" marR="0" marT="0" marB="0"/>
                </a:tc>
                <a:tc>
                  <a:txBody>
                    <a:bodyPr/>
                    <a:lstStyle/>
                    <a:p>
                      <a:pPr marL="1905" algn="ctr">
                        <a:lnSpc>
                          <a:spcPts val="1340"/>
                        </a:lnSpc>
                      </a:pPr>
                      <a:r>
                        <a:rPr sz="1200" spc="-10" dirty="0">
                          <a:latin typeface="Century Gothic"/>
                          <a:cs typeface="Century Gothic"/>
                        </a:rPr>
                        <a:t>$20,000</a:t>
                      </a:r>
                      <a:endParaRPr sz="1200">
                        <a:latin typeface="Century Gothic"/>
                        <a:cs typeface="Century Gothic"/>
                      </a:endParaRPr>
                    </a:p>
                  </a:txBody>
                  <a:tcPr marL="0" marR="0" marT="0" marB="0">
                    <a:lnR w="38100">
                      <a:solidFill>
                        <a:srgbClr val="FFFFFF"/>
                      </a:solidFill>
                      <a:prstDash val="solid"/>
                    </a:lnR>
                    <a:solidFill>
                      <a:srgbClr val="DCE6F1"/>
                    </a:solidFill>
                  </a:tcPr>
                </a:tc>
                <a:extLst>
                  <a:ext uri="{0D108BD9-81ED-4DB2-BD59-A6C34878D82A}">
                    <a16:rowId xmlns:a16="http://schemas.microsoft.com/office/drawing/2014/main" val="10003"/>
                  </a:ext>
                </a:extLst>
              </a:tr>
              <a:tr h="184150">
                <a:tc>
                  <a:txBody>
                    <a:bodyPr/>
                    <a:lstStyle/>
                    <a:p>
                      <a:pPr marL="9525">
                        <a:lnSpc>
                          <a:spcPts val="1355"/>
                        </a:lnSpc>
                      </a:pPr>
                      <a:r>
                        <a:rPr sz="1200" dirty="0">
                          <a:latin typeface="Century Gothic"/>
                          <a:cs typeface="Century Gothic"/>
                        </a:rPr>
                        <a:t>Child</a:t>
                      </a:r>
                      <a:r>
                        <a:rPr sz="1200" spc="-45" dirty="0">
                          <a:latin typeface="Century Gothic"/>
                          <a:cs typeface="Century Gothic"/>
                        </a:rPr>
                        <a:t> </a:t>
                      </a:r>
                      <a:r>
                        <a:rPr sz="1200" dirty="0">
                          <a:latin typeface="Century Gothic"/>
                          <a:cs typeface="Century Gothic"/>
                        </a:rPr>
                        <a:t>(under</a:t>
                      </a:r>
                      <a:r>
                        <a:rPr sz="1200" spc="-15" dirty="0">
                          <a:latin typeface="Century Gothic"/>
                          <a:cs typeface="Century Gothic"/>
                        </a:rPr>
                        <a:t> </a:t>
                      </a:r>
                      <a:r>
                        <a:rPr sz="1200" dirty="0">
                          <a:latin typeface="Century Gothic"/>
                          <a:cs typeface="Century Gothic"/>
                        </a:rPr>
                        <a:t>19</a:t>
                      </a:r>
                      <a:r>
                        <a:rPr sz="1200" spc="-15" dirty="0">
                          <a:latin typeface="Century Gothic"/>
                          <a:cs typeface="Century Gothic"/>
                        </a:rPr>
                        <a:t> </a:t>
                      </a:r>
                      <a:r>
                        <a:rPr sz="1200" spc="-10" dirty="0">
                          <a:latin typeface="Century Gothic"/>
                          <a:cs typeface="Century Gothic"/>
                        </a:rPr>
                        <a:t>years)</a:t>
                      </a:r>
                      <a:endParaRPr sz="1200">
                        <a:latin typeface="Century Gothic"/>
                        <a:cs typeface="Century Gothic"/>
                      </a:endParaRPr>
                    </a:p>
                  </a:txBody>
                  <a:tcPr marL="0" marR="0" marT="0" marB="0">
                    <a:lnB w="12700">
                      <a:solidFill>
                        <a:srgbClr val="BEBEBE"/>
                      </a:solidFill>
                      <a:prstDash val="solid"/>
                    </a:lnB>
                  </a:tcPr>
                </a:tc>
                <a:tc>
                  <a:txBody>
                    <a:bodyPr/>
                    <a:lstStyle/>
                    <a:p>
                      <a:pPr marL="635" algn="ctr">
                        <a:lnSpc>
                          <a:spcPts val="1355"/>
                        </a:lnSpc>
                      </a:pPr>
                      <a:r>
                        <a:rPr sz="1200" spc="-10" dirty="0">
                          <a:latin typeface="Century Gothic"/>
                          <a:cs typeface="Century Gothic"/>
                        </a:rPr>
                        <a:t>$5,000</a:t>
                      </a:r>
                      <a:endParaRPr sz="1200">
                        <a:latin typeface="Century Gothic"/>
                        <a:cs typeface="Century Gothic"/>
                      </a:endParaRPr>
                    </a:p>
                  </a:txBody>
                  <a:tcPr marL="0" marR="0" marT="0" marB="0">
                    <a:lnR w="38100">
                      <a:solidFill>
                        <a:srgbClr val="FFFFFF"/>
                      </a:solidFill>
                      <a:prstDash val="solid"/>
                    </a:lnR>
                    <a:lnB w="12700">
                      <a:solidFill>
                        <a:srgbClr val="FFFFFF"/>
                      </a:solidFill>
                      <a:prstDash val="solid"/>
                    </a:lnB>
                    <a:solidFill>
                      <a:srgbClr val="DCE6F1"/>
                    </a:solidFill>
                  </a:tcPr>
                </a:tc>
                <a:extLst>
                  <a:ext uri="{0D108BD9-81ED-4DB2-BD59-A6C34878D82A}">
                    <a16:rowId xmlns:a16="http://schemas.microsoft.com/office/drawing/2014/main" val="10004"/>
                  </a:ext>
                </a:extLst>
              </a:tr>
              <a:tr h="372110">
                <a:tc>
                  <a:txBody>
                    <a:bodyPr/>
                    <a:lstStyle/>
                    <a:p>
                      <a:pPr marL="9525">
                        <a:lnSpc>
                          <a:spcPct val="100000"/>
                        </a:lnSpc>
                        <a:spcBef>
                          <a:spcPts val="770"/>
                        </a:spcBef>
                      </a:pPr>
                      <a:r>
                        <a:rPr sz="1200" b="1" spc="-10" dirty="0">
                          <a:latin typeface="Century Gothic"/>
                          <a:cs typeface="Century Gothic"/>
                        </a:rPr>
                        <a:t>Contribution</a:t>
                      </a:r>
                      <a:r>
                        <a:rPr sz="1200" b="1" dirty="0">
                          <a:latin typeface="Century Gothic"/>
                          <a:cs typeface="Century Gothic"/>
                        </a:rPr>
                        <a:t> </a:t>
                      </a:r>
                      <a:r>
                        <a:rPr sz="1200" b="1" spc="-10" dirty="0">
                          <a:latin typeface="Century Gothic"/>
                          <a:cs typeface="Century Gothic"/>
                        </a:rPr>
                        <a:t>Status</a:t>
                      </a:r>
                      <a:endParaRPr sz="1200">
                        <a:latin typeface="Century Gothic"/>
                        <a:cs typeface="Century Gothic"/>
                      </a:endParaRPr>
                    </a:p>
                  </a:txBody>
                  <a:tcPr marL="0" marR="0" marT="97790" marB="0">
                    <a:lnT w="12700">
                      <a:solidFill>
                        <a:srgbClr val="BEBEBE"/>
                      </a:solidFill>
                      <a:prstDash val="solid"/>
                    </a:lnT>
                    <a:lnB w="12700">
                      <a:solidFill>
                        <a:srgbClr val="BEBEBE"/>
                      </a:solidFill>
                      <a:prstDash val="solid"/>
                    </a:lnB>
                  </a:tcPr>
                </a:tc>
                <a:tc>
                  <a:txBody>
                    <a:bodyPr/>
                    <a:lstStyle/>
                    <a:p>
                      <a:pPr marL="2540" algn="ctr">
                        <a:lnSpc>
                          <a:spcPct val="100000"/>
                        </a:lnSpc>
                        <a:spcBef>
                          <a:spcPts val="755"/>
                        </a:spcBef>
                      </a:pPr>
                      <a:r>
                        <a:rPr sz="1200" spc="-10" dirty="0">
                          <a:latin typeface="Century Gothic"/>
                          <a:cs typeface="Century Gothic"/>
                        </a:rPr>
                        <a:t>Contributory</a:t>
                      </a:r>
                      <a:endParaRPr sz="1200" dirty="0">
                        <a:latin typeface="Century Gothic"/>
                        <a:cs typeface="Century Gothic"/>
                      </a:endParaRPr>
                    </a:p>
                  </a:txBody>
                  <a:tcPr marL="0" marR="0" marT="95885" marB="0">
                    <a:lnR w="38100">
                      <a:solidFill>
                        <a:srgbClr val="FFFFFF"/>
                      </a:solidFill>
                      <a:prstDash val="solid"/>
                    </a:lnR>
                    <a:lnT w="12700">
                      <a:solidFill>
                        <a:srgbClr val="FFFFFF"/>
                      </a:solidFill>
                      <a:prstDash val="solid"/>
                    </a:lnT>
                    <a:lnB w="12700">
                      <a:solidFill>
                        <a:srgbClr val="FFFFFF"/>
                      </a:solidFill>
                      <a:prstDash val="solid"/>
                    </a:lnB>
                    <a:solidFill>
                      <a:srgbClr val="DCE6F1"/>
                    </a:solidFill>
                  </a:tcPr>
                </a:tc>
                <a:extLst>
                  <a:ext uri="{0D108BD9-81ED-4DB2-BD59-A6C34878D82A}">
                    <a16:rowId xmlns:a16="http://schemas.microsoft.com/office/drawing/2014/main" val="10005"/>
                  </a:ext>
                </a:extLst>
              </a:tr>
            </a:tbl>
          </a:graphicData>
        </a:graphic>
      </p:graphicFrame>
      <p:pic>
        <p:nvPicPr>
          <p:cNvPr id="9" name="object 9"/>
          <p:cNvPicPr/>
          <p:nvPr/>
        </p:nvPicPr>
        <p:blipFill>
          <a:blip r:embed="rId2" cstate="print"/>
          <a:stretch>
            <a:fillRect/>
          </a:stretch>
        </p:blipFill>
        <p:spPr>
          <a:xfrm>
            <a:off x="0" y="835152"/>
            <a:ext cx="7772399" cy="2427731"/>
          </a:xfrm>
          <a:prstGeom prst="rect">
            <a:avLst/>
          </a:prstGeom>
        </p:spPr>
      </p:pic>
      <p:sp>
        <p:nvSpPr>
          <p:cNvPr id="10" name="object 10"/>
          <p:cNvSpPr/>
          <p:nvPr/>
        </p:nvSpPr>
        <p:spPr>
          <a:xfrm>
            <a:off x="0" y="528829"/>
            <a:ext cx="4776470" cy="104139"/>
          </a:xfrm>
          <a:custGeom>
            <a:avLst/>
            <a:gdLst/>
            <a:ahLst/>
            <a:cxnLst/>
            <a:rect l="l" t="t" r="r" b="b"/>
            <a:pathLst>
              <a:path w="4776470" h="104140">
                <a:moveTo>
                  <a:pt x="4776216" y="0"/>
                </a:moveTo>
                <a:lnTo>
                  <a:pt x="0" y="0"/>
                </a:lnTo>
                <a:lnTo>
                  <a:pt x="0" y="103630"/>
                </a:lnTo>
                <a:lnTo>
                  <a:pt x="4776216" y="103630"/>
                </a:lnTo>
                <a:lnTo>
                  <a:pt x="4776216" y="0"/>
                </a:lnTo>
                <a:close/>
              </a:path>
            </a:pathLst>
          </a:custGeom>
          <a:solidFill>
            <a:srgbClr val="7E7E7E"/>
          </a:solidFill>
        </p:spPr>
        <p:txBody>
          <a:bodyPr wrap="square" lIns="0" tIns="0" rIns="0" bIns="0" rtlCol="0"/>
          <a:lstStyle/>
          <a:p>
            <a:endParaRPr/>
          </a:p>
        </p:txBody>
      </p:sp>
      <p:grpSp>
        <p:nvGrpSpPr>
          <p:cNvPr id="11" name="object 11"/>
          <p:cNvGrpSpPr/>
          <p:nvPr/>
        </p:nvGrpSpPr>
        <p:grpSpPr>
          <a:xfrm>
            <a:off x="4829555" y="228600"/>
            <a:ext cx="2943225" cy="548640"/>
            <a:chOff x="4829555" y="228600"/>
            <a:chExt cx="2943225" cy="548640"/>
          </a:xfrm>
        </p:grpSpPr>
        <p:sp>
          <p:nvSpPr>
            <p:cNvPr id="12" name="object 12"/>
            <p:cNvSpPr/>
            <p:nvPr/>
          </p:nvSpPr>
          <p:spPr>
            <a:xfrm>
              <a:off x="4829555" y="528829"/>
              <a:ext cx="2943225" cy="104139"/>
            </a:xfrm>
            <a:custGeom>
              <a:avLst/>
              <a:gdLst/>
              <a:ahLst/>
              <a:cxnLst/>
              <a:rect l="l" t="t" r="r" b="b"/>
              <a:pathLst>
                <a:path w="2943225" h="104140">
                  <a:moveTo>
                    <a:pt x="2942844" y="0"/>
                  </a:moveTo>
                  <a:lnTo>
                    <a:pt x="0" y="0"/>
                  </a:lnTo>
                  <a:lnTo>
                    <a:pt x="0" y="103630"/>
                  </a:lnTo>
                  <a:lnTo>
                    <a:pt x="2942844" y="103630"/>
                  </a:lnTo>
                  <a:lnTo>
                    <a:pt x="2942844" y="0"/>
                  </a:lnTo>
                  <a:close/>
                </a:path>
              </a:pathLst>
            </a:custGeom>
            <a:solidFill>
              <a:srgbClr val="DF1622"/>
            </a:solidFill>
          </p:spPr>
          <p:txBody>
            <a:bodyPr wrap="square" lIns="0" tIns="0" rIns="0" bIns="0" rtlCol="0"/>
            <a:lstStyle/>
            <a:p>
              <a:endParaRPr/>
            </a:p>
          </p:txBody>
        </p:sp>
        <p:pic>
          <p:nvPicPr>
            <p:cNvPr id="13" name="object 13"/>
            <p:cNvPicPr/>
            <p:nvPr/>
          </p:nvPicPr>
          <p:blipFill>
            <a:blip r:embed="rId3" cstate="print"/>
            <a:stretch>
              <a:fillRect/>
            </a:stretch>
          </p:blipFill>
          <p:spPr>
            <a:xfrm>
              <a:off x="5896355" y="228600"/>
              <a:ext cx="1632203" cy="548640"/>
            </a:xfrm>
            <a:prstGeom prst="rect">
              <a:avLst/>
            </a:prstGeom>
          </p:spPr>
        </p:pic>
      </p:grpSp>
      <p:sp>
        <p:nvSpPr>
          <p:cNvPr id="14" name="object 14"/>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lang="en-US" spc="-25" dirty="0"/>
              <a:t>20</a:t>
            </a:r>
            <a:r>
              <a:rPr spc="500" dirty="0"/>
              <a:t> </a:t>
            </a:r>
          </a:p>
        </p:txBody>
      </p:sp>
      <p:pic>
        <p:nvPicPr>
          <p:cNvPr id="16" name="Picture 15">
            <a:extLst>
              <a:ext uri="{FF2B5EF4-FFF2-40B4-BE49-F238E27FC236}">
                <a16:creationId xmlns:a16="http://schemas.microsoft.com/office/drawing/2014/main" id="{CA0BFC07-086E-94B6-7C14-48E6881E840C}"/>
              </a:ext>
            </a:extLst>
          </p:cNvPr>
          <p:cNvPicPr>
            <a:picLocks noChangeAspect="1"/>
          </p:cNvPicPr>
          <p:nvPr/>
        </p:nvPicPr>
        <p:blipFill>
          <a:blip r:embed="rId4"/>
          <a:stretch>
            <a:fillRect/>
          </a:stretch>
        </p:blipFill>
        <p:spPr>
          <a:xfrm>
            <a:off x="5698223" y="107312"/>
            <a:ext cx="1844190" cy="648882"/>
          </a:xfrm>
          <a:prstGeom prst="rect">
            <a:avLst/>
          </a:prstGeom>
        </p:spPr>
      </p:pic>
      <p:sp>
        <p:nvSpPr>
          <p:cNvPr id="18" name="Rectangle: Rounded Corners 17">
            <a:extLst>
              <a:ext uri="{FF2B5EF4-FFF2-40B4-BE49-F238E27FC236}">
                <a16:creationId xmlns:a16="http://schemas.microsoft.com/office/drawing/2014/main" id="{C4E5F017-F330-6598-C87E-ADDF0E5E2BA5}"/>
              </a:ext>
            </a:extLst>
          </p:cNvPr>
          <p:cNvSpPr/>
          <p:nvPr/>
        </p:nvSpPr>
        <p:spPr>
          <a:xfrm>
            <a:off x="224574" y="8153400"/>
            <a:ext cx="1756626" cy="3810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DFDB622-5367-405E-A6C9-2DA4BF6A4D40}"/>
              </a:ext>
            </a:extLst>
          </p:cNvPr>
          <p:cNvSpPr txBox="1"/>
          <p:nvPr/>
        </p:nvSpPr>
        <p:spPr>
          <a:xfrm>
            <a:off x="391769" y="8077200"/>
            <a:ext cx="2098963" cy="584775"/>
          </a:xfrm>
          <a:prstGeom prst="rect">
            <a:avLst/>
          </a:prstGeom>
          <a:noFill/>
        </p:spPr>
        <p:txBody>
          <a:bodyPr wrap="square" rtlCol="0">
            <a:spAutoFit/>
          </a:bodyPr>
          <a:lstStyle/>
          <a:p>
            <a:r>
              <a:rPr lang="en-US" sz="1400" dirty="0"/>
              <a:t>Spouse</a:t>
            </a:r>
          </a:p>
          <a:p>
            <a:r>
              <a:rPr lang="en-US" sz="1400" dirty="0"/>
              <a:t>Child (under 26 years</a:t>
            </a:r>
            <a:r>
              <a:rPr lang="en-US" dirty="0"/>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39369" y="3391611"/>
            <a:ext cx="7295515" cy="424180"/>
          </a:xfrm>
          <a:prstGeom prst="rect">
            <a:avLst/>
          </a:prstGeom>
        </p:spPr>
        <p:txBody>
          <a:bodyPr vert="horz" wrap="square" lIns="0" tIns="13335" rIns="0" bIns="0" rtlCol="0">
            <a:spAutoFit/>
          </a:bodyPr>
          <a:lstStyle/>
          <a:p>
            <a:pPr algn="ctr">
              <a:lnSpc>
                <a:spcPct val="100000"/>
              </a:lnSpc>
              <a:spcBef>
                <a:spcPts val="105"/>
              </a:spcBef>
            </a:pPr>
            <a:r>
              <a:rPr sz="1400" dirty="0">
                <a:latin typeface="Century Gothic"/>
                <a:cs typeface="Century Gothic"/>
              </a:rPr>
              <a:t>All</a:t>
            </a:r>
            <a:r>
              <a:rPr sz="1400" spc="-20" dirty="0">
                <a:latin typeface="Century Gothic"/>
                <a:cs typeface="Century Gothic"/>
              </a:rPr>
              <a:t> </a:t>
            </a:r>
            <a:r>
              <a:rPr sz="1200" spc="-20" dirty="0">
                <a:latin typeface="Century Gothic"/>
                <a:cs typeface="Century Gothic"/>
              </a:rPr>
              <a:t>Coca-</a:t>
            </a:r>
            <a:r>
              <a:rPr sz="1200" dirty="0">
                <a:latin typeface="Century Gothic"/>
                <a:cs typeface="Century Gothic"/>
              </a:rPr>
              <a:t>Cola</a:t>
            </a:r>
            <a:r>
              <a:rPr sz="1200" spc="-25" dirty="0">
                <a:latin typeface="Century Gothic"/>
                <a:cs typeface="Century Gothic"/>
              </a:rPr>
              <a:t> </a:t>
            </a:r>
            <a:r>
              <a:rPr sz="1200" dirty="0">
                <a:latin typeface="Century Gothic"/>
                <a:cs typeface="Century Gothic"/>
              </a:rPr>
              <a:t>employees</a:t>
            </a:r>
            <a:r>
              <a:rPr sz="1200" spc="-40" dirty="0">
                <a:latin typeface="Century Gothic"/>
                <a:cs typeface="Century Gothic"/>
              </a:rPr>
              <a:t> </a:t>
            </a:r>
            <a:r>
              <a:rPr sz="1200" dirty="0">
                <a:latin typeface="Century Gothic"/>
                <a:cs typeface="Century Gothic"/>
              </a:rPr>
              <a:t>who</a:t>
            </a:r>
            <a:r>
              <a:rPr sz="1200" spc="-5" dirty="0">
                <a:latin typeface="Century Gothic"/>
                <a:cs typeface="Century Gothic"/>
              </a:rPr>
              <a:t> </a:t>
            </a:r>
            <a:r>
              <a:rPr sz="1200" dirty="0">
                <a:latin typeface="Century Gothic"/>
                <a:cs typeface="Century Gothic"/>
              </a:rPr>
              <a:t>work</a:t>
            </a:r>
            <a:r>
              <a:rPr sz="1200" spc="-20" dirty="0">
                <a:latin typeface="Century Gothic"/>
                <a:cs typeface="Century Gothic"/>
              </a:rPr>
              <a:t> </a:t>
            </a:r>
            <a:r>
              <a:rPr sz="1200" dirty="0">
                <a:latin typeface="Century Gothic"/>
                <a:cs typeface="Century Gothic"/>
              </a:rPr>
              <a:t>at</a:t>
            </a:r>
            <a:r>
              <a:rPr sz="1200" spc="5" dirty="0">
                <a:latin typeface="Century Gothic"/>
                <a:cs typeface="Century Gothic"/>
              </a:rPr>
              <a:t> </a:t>
            </a:r>
            <a:r>
              <a:rPr sz="1200" dirty="0">
                <a:latin typeface="Century Gothic"/>
                <a:cs typeface="Century Gothic"/>
              </a:rPr>
              <a:t>least</a:t>
            </a:r>
            <a:r>
              <a:rPr sz="1200" spc="-35" dirty="0">
                <a:latin typeface="Century Gothic"/>
                <a:cs typeface="Century Gothic"/>
              </a:rPr>
              <a:t> </a:t>
            </a:r>
            <a:r>
              <a:rPr sz="1200" dirty="0">
                <a:latin typeface="Century Gothic"/>
                <a:cs typeface="Century Gothic"/>
              </a:rPr>
              <a:t>30</a:t>
            </a:r>
            <a:r>
              <a:rPr sz="1200" spc="-5" dirty="0">
                <a:latin typeface="Century Gothic"/>
                <a:cs typeface="Century Gothic"/>
              </a:rPr>
              <a:t> </a:t>
            </a:r>
            <a:r>
              <a:rPr sz="1200" dirty="0">
                <a:latin typeface="Century Gothic"/>
                <a:cs typeface="Century Gothic"/>
              </a:rPr>
              <a:t>hours</a:t>
            </a:r>
            <a:r>
              <a:rPr sz="1200" spc="-10" dirty="0">
                <a:latin typeface="Century Gothic"/>
                <a:cs typeface="Century Gothic"/>
              </a:rPr>
              <a:t> </a:t>
            </a:r>
            <a:r>
              <a:rPr sz="1200" dirty="0">
                <a:latin typeface="Century Gothic"/>
                <a:cs typeface="Century Gothic"/>
              </a:rPr>
              <a:t>per</a:t>
            </a:r>
            <a:r>
              <a:rPr sz="1200" spc="-10" dirty="0">
                <a:latin typeface="Century Gothic"/>
                <a:cs typeface="Century Gothic"/>
              </a:rPr>
              <a:t> </a:t>
            </a:r>
            <a:r>
              <a:rPr sz="1200" dirty="0">
                <a:latin typeface="Century Gothic"/>
                <a:cs typeface="Century Gothic"/>
              </a:rPr>
              <a:t>week</a:t>
            </a:r>
            <a:r>
              <a:rPr sz="1200" spc="-25" dirty="0">
                <a:latin typeface="Century Gothic"/>
                <a:cs typeface="Century Gothic"/>
              </a:rPr>
              <a:t> </a:t>
            </a:r>
            <a:r>
              <a:rPr sz="1200" dirty="0">
                <a:latin typeface="Century Gothic"/>
                <a:cs typeface="Century Gothic"/>
              </a:rPr>
              <a:t>are</a:t>
            </a:r>
            <a:r>
              <a:rPr sz="1200" spc="-10" dirty="0">
                <a:latin typeface="Century Gothic"/>
                <a:cs typeface="Century Gothic"/>
              </a:rPr>
              <a:t> </a:t>
            </a:r>
            <a:r>
              <a:rPr sz="1200" dirty="0">
                <a:latin typeface="Century Gothic"/>
                <a:cs typeface="Century Gothic"/>
              </a:rPr>
              <a:t>provided </a:t>
            </a:r>
            <a:r>
              <a:rPr sz="1200" spc="-10" dirty="0">
                <a:latin typeface="Century Gothic"/>
                <a:cs typeface="Century Gothic"/>
              </a:rPr>
              <a:t>company-</a:t>
            </a:r>
            <a:r>
              <a:rPr sz="1200" dirty="0">
                <a:latin typeface="Century Gothic"/>
                <a:cs typeface="Century Gothic"/>
              </a:rPr>
              <a:t>paid</a:t>
            </a:r>
            <a:r>
              <a:rPr sz="1200" spc="-10" dirty="0">
                <a:latin typeface="Century Gothic"/>
                <a:cs typeface="Century Gothic"/>
              </a:rPr>
              <a:t> short-</a:t>
            </a:r>
            <a:endParaRPr sz="1200" dirty="0">
              <a:latin typeface="Century Gothic"/>
              <a:cs typeface="Century Gothic"/>
            </a:endParaRPr>
          </a:p>
          <a:p>
            <a:pPr algn="ctr">
              <a:lnSpc>
                <a:spcPct val="100000"/>
              </a:lnSpc>
              <a:spcBef>
                <a:spcPts val="10"/>
              </a:spcBef>
            </a:pPr>
            <a:r>
              <a:rPr sz="1200" dirty="0">
                <a:latin typeface="Century Gothic"/>
                <a:cs typeface="Century Gothic"/>
              </a:rPr>
              <a:t>term</a:t>
            </a:r>
            <a:r>
              <a:rPr sz="1200" spc="-15" dirty="0">
                <a:latin typeface="Century Gothic"/>
                <a:cs typeface="Century Gothic"/>
              </a:rPr>
              <a:t> </a:t>
            </a:r>
            <a:r>
              <a:rPr sz="1200" dirty="0">
                <a:latin typeface="Century Gothic"/>
                <a:cs typeface="Century Gothic"/>
              </a:rPr>
              <a:t>disability</a:t>
            </a:r>
            <a:r>
              <a:rPr sz="1200" spc="-45" dirty="0">
                <a:latin typeface="Century Gothic"/>
                <a:cs typeface="Century Gothic"/>
              </a:rPr>
              <a:t> </a:t>
            </a:r>
            <a:r>
              <a:rPr sz="1200" dirty="0">
                <a:latin typeface="Century Gothic"/>
                <a:cs typeface="Century Gothic"/>
              </a:rPr>
              <a:t>and</a:t>
            </a:r>
            <a:r>
              <a:rPr sz="1200" spc="-25" dirty="0">
                <a:latin typeface="Century Gothic"/>
                <a:cs typeface="Century Gothic"/>
              </a:rPr>
              <a:t> </a:t>
            </a:r>
            <a:r>
              <a:rPr sz="1200" spc="-10" dirty="0">
                <a:latin typeface="Century Gothic"/>
                <a:cs typeface="Century Gothic"/>
              </a:rPr>
              <a:t>long-</a:t>
            </a:r>
            <a:r>
              <a:rPr sz="1200" dirty="0">
                <a:latin typeface="Century Gothic"/>
                <a:cs typeface="Century Gothic"/>
              </a:rPr>
              <a:t>term</a:t>
            </a:r>
            <a:r>
              <a:rPr sz="1200" spc="-15" dirty="0">
                <a:latin typeface="Century Gothic"/>
                <a:cs typeface="Century Gothic"/>
              </a:rPr>
              <a:t> </a:t>
            </a:r>
            <a:r>
              <a:rPr sz="1200" dirty="0">
                <a:latin typeface="Century Gothic"/>
                <a:cs typeface="Century Gothic"/>
              </a:rPr>
              <a:t>disability</a:t>
            </a:r>
            <a:r>
              <a:rPr sz="1200" spc="-55" dirty="0">
                <a:latin typeface="Century Gothic"/>
                <a:cs typeface="Century Gothic"/>
              </a:rPr>
              <a:t> </a:t>
            </a:r>
            <a:r>
              <a:rPr sz="1200" dirty="0">
                <a:latin typeface="Century Gothic"/>
                <a:cs typeface="Century Gothic"/>
              </a:rPr>
              <a:t>through</a:t>
            </a:r>
            <a:r>
              <a:rPr sz="1200" spc="20" dirty="0">
                <a:latin typeface="Century Gothic"/>
                <a:cs typeface="Century Gothic"/>
              </a:rPr>
              <a:t> </a:t>
            </a:r>
            <a:r>
              <a:rPr lang="en-US" sz="1200" spc="20" dirty="0">
                <a:latin typeface="Century Gothic"/>
                <a:cs typeface="Century Gothic"/>
              </a:rPr>
              <a:t>New York Life</a:t>
            </a:r>
            <a:r>
              <a:rPr sz="1200" spc="-10" dirty="0">
                <a:latin typeface="Century Gothic"/>
                <a:cs typeface="Century Gothic"/>
              </a:rPr>
              <a:t>.</a:t>
            </a:r>
            <a:endParaRPr sz="1200" dirty="0">
              <a:latin typeface="Century Gothic"/>
              <a:cs typeface="Century Gothic"/>
            </a:endParaRPr>
          </a:p>
        </p:txBody>
      </p:sp>
      <p:sp>
        <p:nvSpPr>
          <p:cNvPr id="3" name="object 3"/>
          <p:cNvSpPr txBox="1"/>
          <p:nvPr/>
        </p:nvSpPr>
        <p:spPr>
          <a:xfrm>
            <a:off x="247599" y="209803"/>
            <a:ext cx="210502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Disability</a:t>
            </a:r>
            <a:r>
              <a:rPr sz="2000" spc="-50" dirty="0">
                <a:latin typeface="Century Gothic"/>
                <a:cs typeface="Century Gothic"/>
              </a:rPr>
              <a:t> </a:t>
            </a:r>
            <a:r>
              <a:rPr sz="2000" spc="-10" dirty="0">
                <a:latin typeface="Century Gothic"/>
                <a:cs typeface="Century Gothic"/>
              </a:rPr>
              <a:t>Benefits</a:t>
            </a:r>
            <a:endParaRPr sz="2000">
              <a:latin typeface="Century Gothic"/>
              <a:cs typeface="Century Gothic"/>
            </a:endParaRPr>
          </a:p>
        </p:txBody>
      </p:sp>
      <p:grpSp>
        <p:nvGrpSpPr>
          <p:cNvPr id="4" name="object 4"/>
          <p:cNvGrpSpPr/>
          <p:nvPr/>
        </p:nvGrpSpPr>
        <p:grpSpPr>
          <a:xfrm>
            <a:off x="0" y="9693973"/>
            <a:ext cx="7772400" cy="368935"/>
            <a:chOff x="0" y="9693973"/>
            <a:chExt cx="7772400" cy="368935"/>
          </a:xfrm>
        </p:grpSpPr>
        <p:sp>
          <p:nvSpPr>
            <p:cNvPr id="5" name="object 5"/>
            <p:cNvSpPr/>
            <p:nvPr/>
          </p:nvSpPr>
          <p:spPr>
            <a:xfrm>
              <a:off x="0" y="9855708"/>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6" name="object 6"/>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sp>
          <p:nvSpPr>
            <p:cNvPr id="7" name="object 7"/>
            <p:cNvSpPr/>
            <p:nvPr/>
          </p:nvSpPr>
          <p:spPr>
            <a:xfrm>
              <a:off x="3646932" y="9698735"/>
              <a:ext cx="478155" cy="359410"/>
            </a:xfrm>
            <a:custGeom>
              <a:avLst/>
              <a:gdLst/>
              <a:ahLst/>
              <a:cxnLst/>
              <a:rect l="l" t="t" r="r" b="b"/>
              <a:pathLst>
                <a:path w="478154" h="359409">
                  <a:moveTo>
                    <a:pt x="0" y="359054"/>
                  </a:moveTo>
                  <a:lnTo>
                    <a:pt x="477964" y="359054"/>
                  </a:lnTo>
                  <a:lnTo>
                    <a:pt x="477964" y="0"/>
                  </a:lnTo>
                  <a:lnTo>
                    <a:pt x="0" y="0"/>
                  </a:lnTo>
                  <a:lnTo>
                    <a:pt x="0" y="359054"/>
                  </a:lnTo>
                  <a:close/>
                </a:path>
              </a:pathLst>
            </a:custGeom>
            <a:ln w="9525">
              <a:solidFill>
                <a:srgbClr val="E21D2A"/>
              </a:solidFill>
            </a:ln>
          </p:spPr>
          <p:txBody>
            <a:bodyPr wrap="square" lIns="0" tIns="0" rIns="0" bIns="0" rtlCol="0"/>
            <a:lstStyle/>
            <a:p>
              <a:endParaRPr/>
            </a:p>
          </p:txBody>
        </p:sp>
      </p:grpSp>
      <p:sp>
        <p:nvSpPr>
          <p:cNvPr id="8" name="object 8"/>
          <p:cNvSpPr/>
          <p:nvPr/>
        </p:nvSpPr>
        <p:spPr>
          <a:xfrm>
            <a:off x="0" y="528829"/>
            <a:ext cx="4776470" cy="104139"/>
          </a:xfrm>
          <a:custGeom>
            <a:avLst/>
            <a:gdLst/>
            <a:ahLst/>
            <a:cxnLst/>
            <a:rect l="l" t="t" r="r" b="b"/>
            <a:pathLst>
              <a:path w="4776470" h="104140">
                <a:moveTo>
                  <a:pt x="4776216" y="0"/>
                </a:moveTo>
                <a:lnTo>
                  <a:pt x="0" y="0"/>
                </a:lnTo>
                <a:lnTo>
                  <a:pt x="0" y="103630"/>
                </a:lnTo>
                <a:lnTo>
                  <a:pt x="4776216" y="103630"/>
                </a:lnTo>
                <a:lnTo>
                  <a:pt x="4776216" y="0"/>
                </a:lnTo>
                <a:close/>
              </a:path>
            </a:pathLst>
          </a:custGeom>
          <a:solidFill>
            <a:srgbClr val="7E7E7E"/>
          </a:solidFill>
        </p:spPr>
        <p:txBody>
          <a:bodyPr wrap="square" lIns="0" tIns="0" rIns="0" bIns="0" rtlCol="0"/>
          <a:lstStyle/>
          <a:p>
            <a:endParaRPr/>
          </a:p>
        </p:txBody>
      </p:sp>
      <p:grpSp>
        <p:nvGrpSpPr>
          <p:cNvPr id="9" name="object 9"/>
          <p:cNvGrpSpPr/>
          <p:nvPr/>
        </p:nvGrpSpPr>
        <p:grpSpPr>
          <a:xfrm>
            <a:off x="4829555" y="228600"/>
            <a:ext cx="2943225" cy="548640"/>
            <a:chOff x="4829555" y="228600"/>
            <a:chExt cx="2943225" cy="548640"/>
          </a:xfrm>
        </p:grpSpPr>
        <p:sp>
          <p:nvSpPr>
            <p:cNvPr id="10" name="object 10"/>
            <p:cNvSpPr/>
            <p:nvPr/>
          </p:nvSpPr>
          <p:spPr>
            <a:xfrm>
              <a:off x="4829555" y="528829"/>
              <a:ext cx="2943225" cy="104139"/>
            </a:xfrm>
            <a:custGeom>
              <a:avLst/>
              <a:gdLst/>
              <a:ahLst/>
              <a:cxnLst/>
              <a:rect l="l" t="t" r="r" b="b"/>
              <a:pathLst>
                <a:path w="2943225" h="104140">
                  <a:moveTo>
                    <a:pt x="2942844" y="0"/>
                  </a:moveTo>
                  <a:lnTo>
                    <a:pt x="0" y="0"/>
                  </a:lnTo>
                  <a:lnTo>
                    <a:pt x="0" y="103630"/>
                  </a:lnTo>
                  <a:lnTo>
                    <a:pt x="2942844" y="103630"/>
                  </a:lnTo>
                  <a:lnTo>
                    <a:pt x="2942844" y="0"/>
                  </a:lnTo>
                  <a:close/>
                </a:path>
              </a:pathLst>
            </a:custGeom>
            <a:solidFill>
              <a:srgbClr val="DF1622"/>
            </a:solidFill>
          </p:spPr>
          <p:txBody>
            <a:bodyPr wrap="square" lIns="0" tIns="0" rIns="0" bIns="0" rtlCol="0"/>
            <a:lstStyle/>
            <a:p>
              <a:endParaRPr/>
            </a:p>
          </p:txBody>
        </p:sp>
        <p:pic>
          <p:nvPicPr>
            <p:cNvPr id="11" name="object 11"/>
            <p:cNvPicPr/>
            <p:nvPr/>
          </p:nvPicPr>
          <p:blipFill>
            <a:blip r:embed="rId2" cstate="print"/>
            <a:stretch>
              <a:fillRect/>
            </a:stretch>
          </p:blipFill>
          <p:spPr>
            <a:xfrm>
              <a:off x="5896355" y="228600"/>
              <a:ext cx="1627631" cy="548640"/>
            </a:xfrm>
            <a:prstGeom prst="rect">
              <a:avLst/>
            </a:prstGeom>
          </p:spPr>
        </p:pic>
      </p:grpSp>
      <p:graphicFrame>
        <p:nvGraphicFramePr>
          <p:cNvPr id="12" name="object 12"/>
          <p:cNvGraphicFramePr>
            <a:graphicFrameLocks noGrp="1"/>
          </p:cNvGraphicFramePr>
          <p:nvPr>
            <p:extLst>
              <p:ext uri="{D42A27DB-BD31-4B8C-83A1-F6EECF244321}">
                <p14:modId xmlns:p14="http://schemas.microsoft.com/office/powerpoint/2010/main" val="295258342"/>
              </p:ext>
            </p:extLst>
          </p:nvPr>
        </p:nvGraphicFramePr>
        <p:xfrm>
          <a:off x="228993" y="3849141"/>
          <a:ext cx="7275830" cy="3006724"/>
        </p:xfrm>
        <a:graphic>
          <a:graphicData uri="http://schemas.openxmlformats.org/drawingml/2006/table">
            <a:tbl>
              <a:tblPr firstRow="1" bandRow="1">
                <a:tableStyleId>{2D5ABB26-0587-4C30-8999-92F81FD0307C}</a:tableStyleId>
              </a:tblPr>
              <a:tblGrid>
                <a:gridCol w="940435">
                  <a:extLst>
                    <a:ext uri="{9D8B030D-6E8A-4147-A177-3AD203B41FA5}">
                      <a16:colId xmlns:a16="http://schemas.microsoft.com/office/drawing/2014/main" val="20000"/>
                    </a:ext>
                  </a:extLst>
                </a:gridCol>
                <a:gridCol w="132588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gridCol w="2418715">
                  <a:extLst>
                    <a:ext uri="{9D8B030D-6E8A-4147-A177-3AD203B41FA5}">
                      <a16:colId xmlns:a16="http://schemas.microsoft.com/office/drawing/2014/main" val="20003"/>
                    </a:ext>
                  </a:extLst>
                </a:gridCol>
              </a:tblGrid>
              <a:tr h="286385">
                <a:tc gridSpan="4">
                  <a:txBody>
                    <a:bodyPr/>
                    <a:lstStyle/>
                    <a:p>
                      <a:pPr marL="635" algn="ctr">
                        <a:lnSpc>
                          <a:spcPct val="100000"/>
                        </a:lnSpc>
                        <a:spcBef>
                          <a:spcPts val="455"/>
                        </a:spcBef>
                      </a:pPr>
                      <a:r>
                        <a:rPr sz="1100" b="1" spc="-10" dirty="0">
                          <a:solidFill>
                            <a:srgbClr val="FFFFFF"/>
                          </a:solidFill>
                          <a:latin typeface="Century Gothic"/>
                          <a:cs typeface="Century Gothic"/>
                        </a:rPr>
                        <a:t>Short-</a:t>
                      </a:r>
                      <a:r>
                        <a:rPr sz="1100" b="1" dirty="0">
                          <a:solidFill>
                            <a:srgbClr val="FFFFFF"/>
                          </a:solidFill>
                          <a:latin typeface="Century Gothic"/>
                          <a:cs typeface="Century Gothic"/>
                        </a:rPr>
                        <a:t>Term</a:t>
                      </a:r>
                      <a:r>
                        <a:rPr sz="1100" b="1" spc="20" dirty="0">
                          <a:solidFill>
                            <a:srgbClr val="FFFFFF"/>
                          </a:solidFill>
                          <a:latin typeface="Century Gothic"/>
                          <a:cs typeface="Century Gothic"/>
                        </a:rPr>
                        <a:t> </a:t>
                      </a:r>
                      <a:r>
                        <a:rPr sz="1100" b="1" spc="-10" dirty="0">
                          <a:solidFill>
                            <a:srgbClr val="FFFFFF"/>
                          </a:solidFill>
                          <a:latin typeface="Century Gothic"/>
                          <a:cs typeface="Century Gothic"/>
                        </a:rPr>
                        <a:t>Disability</a:t>
                      </a:r>
                      <a:endParaRPr sz="1100">
                        <a:latin typeface="Century Gothic"/>
                        <a:cs typeface="Century Gothic"/>
                      </a:endParaRPr>
                    </a:p>
                  </a:txBody>
                  <a:tcPr marL="0" marR="0" marT="57785" marB="0">
                    <a:lnR w="38100">
                      <a:solidFill>
                        <a:srgbClr val="FFFFFF"/>
                      </a:solidFill>
                      <a:prstDash val="solid"/>
                    </a:lnR>
                    <a:lnB w="12700">
                      <a:solidFill>
                        <a:srgbClr val="FFFFFF"/>
                      </a:solidFill>
                      <a:prstDash val="solid"/>
                    </a:lnB>
                    <a:solidFill>
                      <a:srgbClr val="7E7E7E"/>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26084">
                <a:tc>
                  <a:txBody>
                    <a:bodyPr/>
                    <a:lstStyle/>
                    <a:p>
                      <a:pPr marL="126364">
                        <a:lnSpc>
                          <a:spcPct val="100000"/>
                        </a:lnSpc>
                        <a:spcBef>
                          <a:spcPts val="1005"/>
                        </a:spcBef>
                      </a:pPr>
                      <a:r>
                        <a:rPr sz="1100" b="1" spc="-10" dirty="0">
                          <a:solidFill>
                            <a:srgbClr val="FFFFFF"/>
                          </a:solidFill>
                          <a:latin typeface="Century Gothic"/>
                          <a:cs typeface="Century Gothic"/>
                        </a:rPr>
                        <a:t>Coverage</a:t>
                      </a:r>
                      <a:endParaRPr sz="1100">
                        <a:latin typeface="Century Gothic"/>
                        <a:cs typeface="Century Gothic"/>
                      </a:endParaRPr>
                    </a:p>
                  </a:txBody>
                  <a:tcPr marL="0" marR="0" marT="1276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1622"/>
                    </a:solidFill>
                  </a:tcPr>
                </a:tc>
                <a:tc>
                  <a:txBody>
                    <a:bodyPr/>
                    <a:lstStyle/>
                    <a:p>
                      <a:pPr marL="370205">
                        <a:lnSpc>
                          <a:spcPct val="100000"/>
                        </a:lnSpc>
                        <a:spcBef>
                          <a:spcPts val="1005"/>
                        </a:spcBef>
                      </a:pPr>
                      <a:r>
                        <a:rPr sz="1100" b="1" spc="-10" dirty="0">
                          <a:solidFill>
                            <a:srgbClr val="FFFFFF"/>
                          </a:solidFill>
                          <a:latin typeface="Century Gothic"/>
                          <a:cs typeface="Century Gothic"/>
                        </a:rPr>
                        <a:t>Eligibility</a:t>
                      </a:r>
                      <a:endParaRPr sz="1100">
                        <a:latin typeface="Century Gothic"/>
                        <a:cs typeface="Century Gothic"/>
                      </a:endParaRPr>
                    </a:p>
                  </a:txBody>
                  <a:tcPr marL="0" marR="0" marT="1276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1622"/>
                    </a:solidFill>
                  </a:tcPr>
                </a:tc>
                <a:tc>
                  <a:txBody>
                    <a:bodyPr/>
                    <a:lstStyle/>
                    <a:p>
                      <a:pPr marL="525145">
                        <a:lnSpc>
                          <a:spcPct val="100000"/>
                        </a:lnSpc>
                        <a:spcBef>
                          <a:spcPts val="1005"/>
                        </a:spcBef>
                      </a:pPr>
                      <a:r>
                        <a:rPr sz="1100" b="1" dirty="0">
                          <a:solidFill>
                            <a:srgbClr val="FFFFFF"/>
                          </a:solidFill>
                          <a:latin typeface="Century Gothic"/>
                          <a:cs typeface="Century Gothic"/>
                        </a:rPr>
                        <a:t>Income</a:t>
                      </a:r>
                      <a:r>
                        <a:rPr sz="1100" b="1" spc="-35" dirty="0">
                          <a:solidFill>
                            <a:srgbClr val="FFFFFF"/>
                          </a:solidFill>
                          <a:latin typeface="Century Gothic"/>
                          <a:cs typeface="Century Gothic"/>
                        </a:rPr>
                        <a:t> </a:t>
                      </a:r>
                      <a:r>
                        <a:rPr sz="1100" b="1" spc="-10" dirty="0">
                          <a:solidFill>
                            <a:srgbClr val="FFFFFF"/>
                          </a:solidFill>
                          <a:latin typeface="Century Gothic"/>
                          <a:cs typeface="Century Gothic"/>
                        </a:rPr>
                        <a:t>Replacement*</a:t>
                      </a:r>
                      <a:endParaRPr sz="1100">
                        <a:latin typeface="Century Gothic"/>
                        <a:cs typeface="Century Gothic"/>
                      </a:endParaRPr>
                    </a:p>
                  </a:txBody>
                  <a:tcPr marL="0" marR="0" marT="1276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1622"/>
                    </a:solidFill>
                  </a:tcPr>
                </a:tc>
                <a:tc>
                  <a:txBody>
                    <a:bodyPr/>
                    <a:lstStyle/>
                    <a:p>
                      <a:pPr marL="1019175" marR="201930" indent="-809625">
                        <a:lnSpc>
                          <a:spcPct val="100000"/>
                        </a:lnSpc>
                        <a:spcBef>
                          <a:spcPts val="345"/>
                        </a:spcBef>
                      </a:pPr>
                      <a:r>
                        <a:rPr sz="1100" b="1" dirty="0">
                          <a:solidFill>
                            <a:srgbClr val="FFFFFF"/>
                          </a:solidFill>
                          <a:latin typeface="Century Gothic"/>
                          <a:cs typeface="Century Gothic"/>
                        </a:rPr>
                        <a:t>Waiting</a:t>
                      </a:r>
                      <a:r>
                        <a:rPr sz="1100" b="1" spc="-45" dirty="0">
                          <a:solidFill>
                            <a:srgbClr val="FFFFFF"/>
                          </a:solidFill>
                          <a:latin typeface="Century Gothic"/>
                          <a:cs typeface="Century Gothic"/>
                        </a:rPr>
                        <a:t> </a:t>
                      </a:r>
                      <a:r>
                        <a:rPr sz="1100" b="1" dirty="0">
                          <a:solidFill>
                            <a:srgbClr val="FFFFFF"/>
                          </a:solidFill>
                          <a:latin typeface="Century Gothic"/>
                          <a:cs typeface="Century Gothic"/>
                        </a:rPr>
                        <a:t>Period</a:t>
                      </a:r>
                      <a:r>
                        <a:rPr sz="1100" b="1" spc="-40" dirty="0">
                          <a:solidFill>
                            <a:srgbClr val="FFFFFF"/>
                          </a:solidFill>
                          <a:latin typeface="Century Gothic"/>
                          <a:cs typeface="Century Gothic"/>
                        </a:rPr>
                        <a:t> </a:t>
                      </a:r>
                      <a:r>
                        <a:rPr sz="1100" b="1" dirty="0">
                          <a:solidFill>
                            <a:srgbClr val="FFFFFF"/>
                          </a:solidFill>
                          <a:latin typeface="Century Gothic"/>
                          <a:cs typeface="Century Gothic"/>
                        </a:rPr>
                        <a:t>Before</a:t>
                      </a:r>
                      <a:r>
                        <a:rPr sz="1100" b="1" spc="-20" dirty="0">
                          <a:solidFill>
                            <a:srgbClr val="FFFFFF"/>
                          </a:solidFill>
                          <a:latin typeface="Century Gothic"/>
                          <a:cs typeface="Century Gothic"/>
                        </a:rPr>
                        <a:t> </a:t>
                      </a:r>
                      <a:r>
                        <a:rPr sz="1100" b="1" spc="-10" dirty="0">
                          <a:solidFill>
                            <a:srgbClr val="FFFFFF"/>
                          </a:solidFill>
                          <a:latin typeface="Century Gothic"/>
                          <a:cs typeface="Century Gothic"/>
                        </a:rPr>
                        <a:t>Benefits </a:t>
                      </a:r>
                      <a:r>
                        <a:rPr sz="1100" b="1" spc="-20" dirty="0">
                          <a:solidFill>
                            <a:srgbClr val="FFFFFF"/>
                          </a:solidFill>
                          <a:latin typeface="Century Gothic"/>
                          <a:cs typeface="Century Gothic"/>
                        </a:rPr>
                        <a:t>Begin</a:t>
                      </a:r>
                      <a:endParaRPr sz="1100">
                        <a:latin typeface="Century Gothic"/>
                        <a:cs typeface="Century Gothic"/>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F1622"/>
                    </a:solidFill>
                  </a:tcPr>
                </a:tc>
                <a:extLst>
                  <a:ext uri="{0D108BD9-81ED-4DB2-BD59-A6C34878D82A}">
                    <a16:rowId xmlns:a16="http://schemas.microsoft.com/office/drawing/2014/main" val="10001"/>
                  </a:ext>
                </a:extLst>
              </a:tr>
              <a:tr h="608330">
                <a:tc>
                  <a:txBody>
                    <a:bodyPr/>
                    <a:lstStyle/>
                    <a:p>
                      <a:pPr>
                        <a:lnSpc>
                          <a:spcPct val="100000"/>
                        </a:lnSpc>
                        <a:spcBef>
                          <a:spcPts val="495"/>
                        </a:spcBef>
                      </a:pPr>
                      <a:endParaRPr sz="1100">
                        <a:latin typeface="Times New Roman"/>
                        <a:cs typeface="Times New Roman"/>
                      </a:endParaRPr>
                    </a:p>
                    <a:p>
                      <a:pPr marL="8890">
                        <a:lnSpc>
                          <a:spcPct val="100000"/>
                        </a:lnSpc>
                      </a:pPr>
                      <a:r>
                        <a:rPr sz="1100" b="1" dirty="0">
                          <a:latin typeface="Century Gothic"/>
                          <a:cs typeface="Century Gothic"/>
                        </a:rPr>
                        <a:t>Class</a:t>
                      </a:r>
                      <a:r>
                        <a:rPr sz="1100" b="1" spc="-35" dirty="0">
                          <a:latin typeface="Century Gothic"/>
                          <a:cs typeface="Century Gothic"/>
                        </a:rPr>
                        <a:t> </a:t>
                      </a:r>
                      <a:r>
                        <a:rPr sz="1100" b="1" spc="-25" dirty="0">
                          <a:latin typeface="Century Gothic"/>
                          <a:cs typeface="Century Gothic"/>
                        </a:rPr>
                        <a:t>1A</a:t>
                      </a:r>
                      <a:endParaRPr sz="1100">
                        <a:latin typeface="Century Gothic"/>
                        <a:cs typeface="Century Gothic"/>
                      </a:endParaRPr>
                    </a:p>
                  </a:txBody>
                  <a:tcPr marL="0" marR="0" marT="628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106045" marR="99695" algn="ctr">
                        <a:lnSpc>
                          <a:spcPct val="100000"/>
                        </a:lnSpc>
                        <a:spcBef>
                          <a:spcPts val="425"/>
                        </a:spcBef>
                      </a:pPr>
                      <a:r>
                        <a:rPr sz="1100" dirty="0">
                          <a:latin typeface="Century Gothic"/>
                          <a:cs typeface="Century Gothic"/>
                        </a:rPr>
                        <a:t>All</a:t>
                      </a:r>
                      <a:r>
                        <a:rPr sz="1100" spc="-5" dirty="0">
                          <a:latin typeface="Century Gothic"/>
                          <a:cs typeface="Century Gothic"/>
                        </a:rPr>
                        <a:t> </a:t>
                      </a:r>
                      <a:r>
                        <a:rPr sz="1100" dirty="0">
                          <a:latin typeface="Century Gothic"/>
                          <a:cs typeface="Century Gothic"/>
                        </a:rPr>
                        <a:t>active,</a:t>
                      </a:r>
                      <a:r>
                        <a:rPr sz="1100" spc="-60" dirty="0">
                          <a:latin typeface="Century Gothic"/>
                          <a:cs typeface="Century Gothic"/>
                        </a:rPr>
                        <a:t> </a:t>
                      </a:r>
                      <a:r>
                        <a:rPr sz="1100" spc="-10" dirty="0">
                          <a:latin typeface="Century Gothic"/>
                          <a:cs typeface="Century Gothic"/>
                        </a:rPr>
                        <a:t>hourly non-</a:t>
                      </a:r>
                      <a:r>
                        <a:rPr sz="1100" spc="-20" dirty="0">
                          <a:latin typeface="Century Gothic"/>
                          <a:cs typeface="Century Gothic"/>
                        </a:rPr>
                        <a:t>union </a:t>
                      </a:r>
                      <a:r>
                        <a:rPr sz="1100" spc="-10" dirty="0">
                          <a:latin typeface="Century Gothic"/>
                          <a:cs typeface="Century Gothic"/>
                        </a:rPr>
                        <a:t>employees.</a:t>
                      </a:r>
                      <a:endParaRPr sz="1100">
                        <a:latin typeface="Century Gothic"/>
                        <a:cs typeface="Century Gothic"/>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DCDB"/>
                    </a:solidFill>
                  </a:tcPr>
                </a:tc>
                <a:tc>
                  <a:txBody>
                    <a:bodyPr/>
                    <a:lstStyle/>
                    <a:p>
                      <a:pPr marL="144145" marR="43815" indent="-1270" algn="ctr">
                        <a:lnSpc>
                          <a:spcPct val="100000"/>
                        </a:lnSpc>
                        <a:spcBef>
                          <a:spcPts val="425"/>
                        </a:spcBef>
                      </a:pPr>
                      <a:r>
                        <a:rPr sz="1100" dirty="0">
                          <a:latin typeface="Century Gothic"/>
                          <a:cs typeface="Century Gothic"/>
                        </a:rPr>
                        <a:t>66.67%</a:t>
                      </a:r>
                      <a:r>
                        <a:rPr sz="1100" spc="-30" dirty="0">
                          <a:latin typeface="Century Gothic"/>
                          <a:cs typeface="Century Gothic"/>
                        </a:rPr>
                        <a:t> </a:t>
                      </a:r>
                      <a:r>
                        <a:rPr sz="1100" dirty="0">
                          <a:latin typeface="Century Gothic"/>
                          <a:cs typeface="Century Gothic"/>
                        </a:rPr>
                        <a:t>of</a:t>
                      </a:r>
                      <a:r>
                        <a:rPr sz="1100" spc="-15" dirty="0">
                          <a:latin typeface="Century Gothic"/>
                          <a:cs typeface="Century Gothic"/>
                        </a:rPr>
                        <a:t> </a:t>
                      </a:r>
                      <a:r>
                        <a:rPr sz="1100" dirty="0">
                          <a:latin typeface="Century Gothic"/>
                          <a:cs typeface="Century Gothic"/>
                        </a:rPr>
                        <a:t>weekly</a:t>
                      </a:r>
                      <a:r>
                        <a:rPr sz="1100" spc="-50" dirty="0">
                          <a:latin typeface="Century Gothic"/>
                          <a:cs typeface="Century Gothic"/>
                        </a:rPr>
                        <a:t> </a:t>
                      </a:r>
                      <a:r>
                        <a:rPr sz="1100" dirty="0">
                          <a:latin typeface="Century Gothic"/>
                          <a:cs typeface="Century Gothic"/>
                        </a:rPr>
                        <a:t>earnings</a:t>
                      </a:r>
                      <a:r>
                        <a:rPr sz="1100" spc="-55" dirty="0">
                          <a:latin typeface="Century Gothic"/>
                          <a:cs typeface="Century Gothic"/>
                        </a:rPr>
                        <a:t> </a:t>
                      </a:r>
                      <a:r>
                        <a:rPr sz="1100" dirty="0">
                          <a:latin typeface="Century Gothic"/>
                          <a:cs typeface="Century Gothic"/>
                        </a:rPr>
                        <a:t>not</a:t>
                      </a:r>
                      <a:r>
                        <a:rPr sz="1100" spc="-20" dirty="0">
                          <a:latin typeface="Century Gothic"/>
                          <a:cs typeface="Century Gothic"/>
                        </a:rPr>
                        <a:t> </a:t>
                      </a:r>
                      <a:r>
                        <a:rPr sz="1100" spc="-25" dirty="0">
                          <a:latin typeface="Century Gothic"/>
                          <a:cs typeface="Century Gothic"/>
                        </a:rPr>
                        <a:t>to </a:t>
                      </a:r>
                      <a:r>
                        <a:rPr sz="1100" dirty="0">
                          <a:latin typeface="Century Gothic"/>
                          <a:cs typeface="Century Gothic"/>
                        </a:rPr>
                        <a:t>exceed</a:t>
                      </a:r>
                      <a:r>
                        <a:rPr sz="1100" spc="-60" dirty="0">
                          <a:latin typeface="Century Gothic"/>
                          <a:cs typeface="Century Gothic"/>
                        </a:rPr>
                        <a:t> </a:t>
                      </a:r>
                      <a:r>
                        <a:rPr sz="1100" dirty="0">
                          <a:latin typeface="Century Gothic"/>
                          <a:cs typeface="Century Gothic"/>
                        </a:rPr>
                        <a:t>a</a:t>
                      </a:r>
                      <a:r>
                        <a:rPr sz="1100" spc="-25" dirty="0">
                          <a:latin typeface="Century Gothic"/>
                          <a:cs typeface="Century Gothic"/>
                        </a:rPr>
                        <a:t> </a:t>
                      </a:r>
                      <a:r>
                        <a:rPr sz="1100" dirty="0">
                          <a:latin typeface="Century Gothic"/>
                          <a:cs typeface="Century Gothic"/>
                        </a:rPr>
                        <a:t>maximum</a:t>
                      </a:r>
                      <a:r>
                        <a:rPr sz="1100" spc="-20" dirty="0">
                          <a:latin typeface="Century Gothic"/>
                          <a:cs typeface="Century Gothic"/>
                        </a:rPr>
                        <a:t> </a:t>
                      </a:r>
                      <a:r>
                        <a:rPr sz="1100" dirty="0">
                          <a:latin typeface="Century Gothic"/>
                          <a:cs typeface="Century Gothic"/>
                        </a:rPr>
                        <a:t>weekly</a:t>
                      </a:r>
                      <a:r>
                        <a:rPr sz="1100" spc="-50" dirty="0">
                          <a:latin typeface="Century Gothic"/>
                          <a:cs typeface="Century Gothic"/>
                        </a:rPr>
                        <a:t> </a:t>
                      </a:r>
                      <a:r>
                        <a:rPr sz="1100" spc="-10" dirty="0">
                          <a:latin typeface="Century Gothic"/>
                          <a:cs typeface="Century Gothic"/>
                        </a:rPr>
                        <a:t>benefit </a:t>
                      </a:r>
                      <a:r>
                        <a:rPr sz="1100" dirty="0">
                          <a:latin typeface="Century Gothic"/>
                          <a:cs typeface="Century Gothic"/>
                        </a:rPr>
                        <a:t>of</a:t>
                      </a:r>
                      <a:r>
                        <a:rPr sz="1100" spc="-15" dirty="0">
                          <a:latin typeface="Century Gothic"/>
                          <a:cs typeface="Century Gothic"/>
                        </a:rPr>
                        <a:t> </a:t>
                      </a:r>
                      <a:r>
                        <a:rPr sz="1100" spc="-10" dirty="0">
                          <a:latin typeface="Century Gothic"/>
                          <a:cs typeface="Century Gothic"/>
                        </a:rPr>
                        <a:t>$750.</a:t>
                      </a:r>
                      <a:endParaRPr sz="1100">
                        <a:latin typeface="Century Gothic"/>
                        <a:cs typeface="Century Gothic"/>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DCDB"/>
                    </a:solidFill>
                  </a:tcPr>
                </a:tc>
                <a:tc>
                  <a:txBody>
                    <a:bodyPr/>
                    <a:lstStyle/>
                    <a:p>
                      <a:pPr marL="707390" marR="155575" indent="-542925">
                        <a:lnSpc>
                          <a:spcPct val="100000"/>
                        </a:lnSpc>
                        <a:spcBef>
                          <a:spcPts val="425"/>
                        </a:spcBef>
                      </a:pPr>
                      <a:r>
                        <a:rPr sz="1100" dirty="0">
                          <a:latin typeface="Century Gothic"/>
                          <a:cs typeface="Century Gothic"/>
                        </a:rPr>
                        <a:t>0</a:t>
                      </a:r>
                      <a:r>
                        <a:rPr sz="1100" spc="-15" dirty="0">
                          <a:latin typeface="Century Gothic"/>
                          <a:cs typeface="Century Gothic"/>
                        </a:rPr>
                        <a:t> </a:t>
                      </a:r>
                      <a:r>
                        <a:rPr sz="1100" dirty="0">
                          <a:latin typeface="Century Gothic"/>
                          <a:cs typeface="Century Gothic"/>
                        </a:rPr>
                        <a:t>calendar</a:t>
                      </a:r>
                      <a:r>
                        <a:rPr sz="1100" spc="-55" dirty="0">
                          <a:latin typeface="Century Gothic"/>
                          <a:cs typeface="Century Gothic"/>
                        </a:rPr>
                        <a:t> </a:t>
                      </a:r>
                      <a:r>
                        <a:rPr sz="1100" dirty="0">
                          <a:latin typeface="Century Gothic"/>
                          <a:cs typeface="Century Gothic"/>
                        </a:rPr>
                        <a:t>days</a:t>
                      </a:r>
                      <a:r>
                        <a:rPr sz="1100" spc="-25" dirty="0">
                          <a:latin typeface="Century Gothic"/>
                          <a:cs typeface="Century Gothic"/>
                        </a:rPr>
                        <a:t> </a:t>
                      </a:r>
                      <a:r>
                        <a:rPr sz="1100" dirty="0">
                          <a:latin typeface="Century Gothic"/>
                          <a:cs typeface="Century Gothic"/>
                        </a:rPr>
                        <a:t>for</a:t>
                      </a:r>
                      <a:r>
                        <a:rPr sz="1100" spc="-20" dirty="0">
                          <a:latin typeface="Century Gothic"/>
                          <a:cs typeface="Century Gothic"/>
                        </a:rPr>
                        <a:t> </a:t>
                      </a:r>
                      <a:r>
                        <a:rPr sz="1100" spc="-10" dirty="0">
                          <a:latin typeface="Century Gothic"/>
                          <a:cs typeface="Century Gothic"/>
                        </a:rPr>
                        <a:t>immediate hospitalization;</a:t>
                      </a:r>
                      <a:endParaRPr sz="1100" dirty="0">
                        <a:latin typeface="Century Gothic"/>
                        <a:cs typeface="Century Gothic"/>
                      </a:endParaRPr>
                    </a:p>
                    <a:p>
                      <a:pPr marL="242570">
                        <a:lnSpc>
                          <a:spcPct val="100000"/>
                        </a:lnSpc>
                        <a:spcBef>
                          <a:spcPts val="5"/>
                        </a:spcBef>
                      </a:pPr>
                      <a:r>
                        <a:rPr sz="1100" dirty="0">
                          <a:latin typeface="Century Gothic"/>
                          <a:cs typeface="Century Gothic"/>
                        </a:rPr>
                        <a:t>7</a:t>
                      </a:r>
                      <a:r>
                        <a:rPr sz="1100" spc="-15" dirty="0">
                          <a:latin typeface="Century Gothic"/>
                          <a:cs typeface="Century Gothic"/>
                        </a:rPr>
                        <a:t> </a:t>
                      </a:r>
                      <a:r>
                        <a:rPr sz="1100" dirty="0">
                          <a:latin typeface="Century Gothic"/>
                          <a:cs typeface="Century Gothic"/>
                        </a:rPr>
                        <a:t>calendar</a:t>
                      </a:r>
                      <a:r>
                        <a:rPr sz="1100" spc="-55" dirty="0">
                          <a:latin typeface="Century Gothic"/>
                          <a:cs typeface="Century Gothic"/>
                        </a:rPr>
                        <a:t> </a:t>
                      </a:r>
                      <a:r>
                        <a:rPr sz="1100" dirty="0">
                          <a:latin typeface="Century Gothic"/>
                          <a:cs typeface="Century Gothic"/>
                        </a:rPr>
                        <a:t>days</a:t>
                      </a:r>
                      <a:r>
                        <a:rPr sz="1100" spc="-25" dirty="0">
                          <a:latin typeface="Century Gothic"/>
                          <a:cs typeface="Century Gothic"/>
                        </a:rPr>
                        <a:t> </a:t>
                      </a:r>
                      <a:r>
                        <a:rPr sz="1100" dirty="0">
                          <a:latin typeface="Century Gothic"/>
                          <a:cs typeface="Century Gothic"/>
                        </a:rPr>
                        <a:t>for</a:t>
                      </a:r>
                      <a:r>
                        <a:rPr sz="1100" spc="-20" dirty="0">
                          <a:latin typeface="Century Gothic"/>
                          <a:cs typeface="Century Gothic"/>
                        </a:rPr>
                        <a:t> </a:t>
                      </a:r>
                      <a:r>
                        <a:rPr sz="1100" spc="-10" dirty="0">
                          <a:latin typeface="Century Gothic"/>
                          <a:cs typeface="Century Gothic"/>
                        </a:rPr>
                        <a:t>Sickness.</a:t>
                      </a:r>
                      <a:endParaRPr sz="1100" dirty="0">
                        <a:latin typeface="Century Gothic"/>
                        <a:cs typeface="Century Gothic"/>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DCDB"/>
                    </a:solidFill>
                  </a:tcPr>
                </a:tc>
                <a:extLst>
                  <a:ext uri="{0D108BD9-81ED-4DB2-BD59-A6C34878D82A}">
                    <a16:rowId xmlns:a16="http://schemas.microsoft.com/office/drawing/2014/main" val="10002"/>
                  </a:ext>
                </a:extLst>
              </a:tr>
              <a:tr h="1685925">
                <a:tc>
                  <a:txBody>
                    <a:bodyPr/>
                    <a:lstStyle/>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spcBef>
                          <a:spcPts val="940"/>
                        </a:spcBef>
                      </a:pPr>
                      <a:endParaRPr sz="1100">
                        <a:latin typeface="Times New Roman"/>
                        <a:cs typeface="Times New Roman"/>
                      </a:endParaRPr>
                    </a:p>
                    <a:p>
                      <a:pPr marL="8890">
                        <a:lnSpc>
                          <a:spcPct val="100000"/>
                        </a:lnSpc>
                      </a:pPr>
                      <a:r>
                        <a:rPr sz="1100" b="1" dirty="0">
                          <a:latin typeface="Century Gothic"/>
                          <a:cs typeface="Century Gothic"/>
                        </a:rPr>
                        <a:t>Class</a:t>
                      </a:r>
                      <a:r>
                        <a:rPr sz="1100" b="1" spc="-35" dirty="0">
                          <a:latin typeface="Century Gothic"/>
                          <a:cs typeface="Century Gothic"/>
                        </a:rPr>
                        <a:t> </a:t>
                      </a:r>
                      <a:r>
                        <a:rPr sz="1100" b="1" spc="-25" dirty="0">
                          <a:latin typeface="Century Gothic"/>
                          <a:cs typeface="Century Gothic"/>
                        </a:rPr>
                        <a:t>1B</a:t>
                      </a:r>
                      <a:endParaRPr sz="110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spcBef>
                          <a:spcPts val="869"/>
                        </a:spcBef>
                      </a:pPr>
                      <a:endParaRPr sz="1100">
                        <a:latin typeface="Times New Roman"/>
                        <a:cs typeface="Times New Roman"/>
                      </a:endParaRPr>
                    </a:p>
                    <a:p>
                      <a:pPr marL="113664" marR="107950" algn="ctr">
                        <a:lnSpc>
                          <a:spcPct val="100000"/>
                        </a:lnSpc>
                      </a:pPr>
                      <a:r>
                        <a:rPr sz="1100" dirty="0">
                          <a:latin typeface="Century Gothic"/>
                          <a:cs typeface="Century Gothic"/>
                        </a:rPr>
                        <a:t>All</a:t>
                      </a:r>
                      <a:r>
                        <a:rPr sz="1100" spc="-10" dirty="0">
                          <a:latin typeface="Century Gothic"/>
                          <a:cs typeface="Century Gothic"/>
                        </a:rPr>
                        <a:t> </a:t>
                      </a:r>
                      <a:r>
                        <a:rPr sz="1100" dirty="0">
                          <a:latin typeface="Century Gothic"/>
                          <a:cs typeface="Century Gothic"/>
                        </a:rPr>
                        <a:t>active,</a:t>
                      </a:r>
                      <a:r>
                        <a:rPr sz="1100" spc="-60" dirty="0">
                          <a:latin typeface="Century Gothic"/>
                          <a:cs typeface="Century Gothic"/>
                        </a:rPr>
                        <a:t> </a:t>
                      </a:r>
                      <a:r>
                        <a:rPr sz="1100" spc="-10" dirty="0">
                          <a:latin typeface="Century Gothic"/>
                          <a:cs typeface="Century Gothic"/>
                        </a:rPr>
                        <a:t>salary non-</a:t>
                      </a:r>
                      <a:r>
                        <a:rPr sz="1100" spc="-20" dirty="0">
                          <a:latin typeface="Century Gothic"/>
                          <a:cs typeface="Century Gothic"/>
                        </a:rPr>
                        <a:t>union </a:t>
                      </a:r>
                      <a:r>
                        <a:rPr sz="1100" spc="-10" dirty="0">
                          <a:latin typeface="Century Gothic"/>
                          <a:cs typeface="Century Gothic"/>
                        </a:rPr>
                        <a:t>employees.</a:t>
                      </a:r>
                      <a:endParaRPr sz="110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DCDB"/>
                    </a:solidFill>
                  </a:tcPr>
                </a:tc>
                <a:tc>
                  <a:txBody>
                    <a:bodyPr/>
                    <a:lstStyle/>
                    <a:p>
                      <a:pPr marL="611505">
                        <a:lnSpc>
                          <a:spcPts val="1315"/>
                        </a:lnSpc>
                        <a:spcBef>
                          <a:spcPts val="60"/>
                        </a:spcBef>
                      </a:pPr>
                      <a:r>
                        <a:rPr sz="1100" b="1" spc="-10" dirty="0">
                          <a:latin typeface="Century Gothic"/>
                          <a:cs typeface="Century Gothic"/>
                        </a:rPr>
                        <a:t>Applicable </a:t>
                      </a:r>
                      <a:r>
                        <a:rPr sz="1100" b="1" dirty="0">
                          <a:latin typeface="Century Gothic"/>
                          <a:cs typeface="Century Gothic"/>
                        </a:rPr>
                        <a:t>to</a:t>
                      </a:r>
                      <a:r>
                        <a:rPr sz="1100" b="1" spc="10" dirty="0">
                          <a:latin typeface="Century Gothic"/>
                          <a:cs typeface="Century Gothic"/>
                        </a:rPr>
                        <a:t> </a:t>
                      </a:r>
                      <a:r>
                        <a:rPr sz="1100" b="1" spc="-10" dirty="0">
                          <a:latin typeface="Century Gothic"/>
                          <a:cs typeface="Century Gothic"/>
                        </a:rPr>
                        <a:t>Injury:</a:t>
                      </a:r>
                      <a:endParaRPr sz="1100" dirty="0">
                        <a:latin typeface="Century Gothic"/>
                        <a:cs typeface="Century Gothic"/>
                      </a:endParaRPr>
                    </a:p>
                    <a:p>
                      <a:pPr marL="232410" marR="222885" algn="ctr">
                        <a:lnSpc>
                          <a:spcPts val="1320"/>
                        </a:lnSpc>
                        <a:spcBef>
                          <a:spcPts val="35"/>
                        </a:spcBef>
                      </a:pPr>
                      <a:r>
                        <a:rPr sz="1100" dirty="0">
                          <a:latin typeface="Century Gothic"/>
                          <a:cs typeface="Century Gothic"/>
                        </a:rPr>
                        <a:t>Week</a:t>
                      </a:r>
                      <a:r>
                        <a:rPr sz="1100" spc="-30" dirty="0">
                          <a:latin typeface="Century Gothic"/>
                          <a:cs typeface="Century Gothic"/>
                        </a:rPr>
                        <a:t> </a:t>
                      </a:r>
                      <a:r>
                        <a:rPr sz="1100" dirty="0">
                          <a:latin typeface="Century Gothic"/>
                          <a:cs typeface="Century Gothic"/>
                        </a:rPr>
                        <a:t>1-8:</a:t>
                      </a:r>
                      <a:r>
                        <a:rPr sz="1100" spc="-30" dirty="0">
                          <a:latin typeface="Century Gothic"/>
                          <a:cs typeface="Century Gothic"/>
                        </a:rPr>
                        <a:t> </a:t>
                      </a:r>
                      <a:r>
                        <a:rPr sz="1100" dirty="0">
                          <a:latin typeface="Century Gothic"/>
                          <a:cs typeface="Century Gothic"/>
                        </a:rPr>
                        <a:t>100%</a:t>
                      </a:r>
                      <a:r>
                        <a:rPr sz="1100" spc="-15" dirty="0">
                          <a:latin typeface="Century Gothic"/>
                          <a:cs typeface="Century Gothic"/>
                        </a:rPr>
                        <a:t> </a:t>
                      </a:r>
                      <a:r>
                        <a:rPr sz="1100" dirty="0">
                          <a:latin typeface="Century Gothic"/>
                          <a:cs typeface="Century Gothic"/>
                        </a:rPr>
                        <a:t>of</a:t>
                      </a:r>
                      <a:r>
                        <a:rPr sz="1100" spc="-10" dirty="0">
                          <a:latin typeface="Century Gothic"/>
                          <a:cs typeface="Century Gothic"/>
                        </a:rPr>
                        <a:t> </a:t>
                      </a:r>
                      <a:r>
                        <a:rPr sz="1100" dirty="0">
                          <a:latin typeface="Century Gothic"/>
                          <a:cs typeface="Century Gothic"/>
                        </a:rPr>
                        <a:t>basic</a:t>
                      </a:r>
                      <a:r>
                        <a:rPr sz="1100" spc="-45" dirty="0">
                          <a:latin typeface="Century Gothic"/>
                          <a:cs typeface="Century Gothic"/>
                        </a:rPr>
                        <a:t> </a:t>
                      </a:r>
                      <a:r>
                        <a:rPr sz="1100" spc="-10" dirty="0">
                          <a:latin typeface="Century Gothic"/>
                          <a:cs typeface="Century Gothic"/>
                        </a:rPr>
                        <a:t>weekly earnings;</a:t>
                      </a:r>
                      <a:endParaRPr sz="1100" dirty="0">
                        <a:latin typeface="Century Gothic"/>
                        <a:cs typeface="Century Gothic"/>
                      </a:endParaRPr>
                    </a:p>
                    <a:p>
                      <a:pPr algn="ctr">
                        <a:lnSpc>
                          <a:spcPts val="1275"/>
                        </a:lnSpc>
                      </a:pPr>
                      <a:r>
                        <a:rPr sz="1100" dirty="0">
                          <a:latin typeface="Century Gothic"/>
                          <a:cs typeface="Century Gothic"/>
                        </a:rPr>
                        <a:t>Week</a:t>
                      </a:r>
                      <a:r>
                        <a:rPr sz="1100" spc="-25" dirty="0">
                          <a:latin typeface="Century Gothic"/>
                          <a:cs typeface="Century Gothic"/>
                        </a:rPr>
                        <a:t> </a:t>
                      </a:r>
                      <a:r>
                        <a:rPr sz="1100" spc="-10" dirty="0">
                          <a:latin typeface="Century Gothic"/>
                          <a:cs typeface="Century Gothic"/>
                        </a:rPr>
                        <a:t>9-</a:t>
                      </a:r>
                      <a:r>
                        <a:rPr sz="1100" dirty="0">
                          <a:latin typeface="Century Gothic"/>
                          <a:cs typeface="Century Gothic"/>
                        </a:rPr>
                        <a:t>26:</a:t>
                      </a:r>
                      <a:r>
                        <a:rPr sz="1100" spc="260" dirty="0">
                          <a:latin typeface="Century Gothic"/>
                          <a:cs typeface="Century Gothic"/>
                        </a:rPr>
                        <a:t> </a:t>
                      </a:r>
                      <a:r>
                        <a:rPr sz="1100" dirty="0">
                          <a:latin typeface="Century Gothic"/>
                          <a:cs typeface="Century Gothic"/>
                        </a:rPr>
                        <a:t>75%</a:t>
                      </a:r>
                      <a:r>
                        <a:rPr sz="1100" spc="-20" dirty="0">
                          <a:latin typeface="Century Gothic"/>
                          <a:cs typeface="Century Gothic"/>
                        </a:rPr>
                        <a:t> </a:t>
                      </a:r>
                      <a:r>
                        <a:rPr sz="1100" dirty="0">
                          <a:latin typeface="Century Gothic"/>
                          <a:cs typeface="Century Gothic"/>
                        </a:rPr>
                        <a:t>of</a:t>
                      </a:r>
                      <a:r>
                        <a:rPr sz="1100" spc="5" dirty="0">
                          <a:latin typeface="Century Gothic"/>
                          <a:cs typeface="Century Gothic"/>
                        </a:rPr>
                        <a:t> </a:t>
                      </a:r>
                      <a:r>
                        <a:rPr sz="1100" dirty="0">
                          <a:latin typeface="Century Gothic"/>
                          <a:cs typeface="Century Gothic"/>
                        </a:rPr>
                        <a:t>basic</a:t>
                      </a:r>
                      <a:r>
                        <a:rPr sz="1100" spc="-45" dirty="0">
                          <a:latin typeface="Century Gothic"/>
                          <a:cs typeface="Century Gothic"/>
                        </a:rPr>
                        <a:t> </a:t>
                      </a:r>
                      <a:r>
                        <a:rPr sz="1100" spc="-10" dirty="0">
                          <a:latin typeface="Century Gothic"/>
                          <a:cs typeface="Century Gothic"/>
                        </a:rPr>
                        <a:t>weekly</a:t>
                      </a:r>
                      <a:endParaRPr sz="1100" dirty="0">
                        <a:latin typeface="Century Gothic"/>
                        <a:cs typeface="Century Gothic"/>
                      </a:endParaRPr>
                    </a:p>
                    <a:p>
                      <a:pPr marL="635" algn="ctr">
                        <a:lnSpc>
                          <a:spcPct val="100000"/>
                        </a:lnSpc>
                        <a:spcBef>
                          <a:spcPts val="5"/>
                        </a:spcBef>
                      </a:pPr>
                      <a:r>
                        <a:rPr sz="1100" spc="-10" dirty="0">
                          <a:latin typeface="Century Gothic"/>
                          <a:cs typeface="Century Gothic"/>
                        </a:rPr>
                        <a:t>earnings.</a:t>
                      </a:r>
                      <a:endParaRPr sz="1100" dirty="0">
                        <a:latin typeface="Century Gothic"/>
                        <a:cs typeface="Century Gothic"/>
                      </a:endParaRPr>
                    </a:p>
                    <a:p>
                      <a:pPr marL="509905">
                        <a:lnSpc>
                          <a:spcPts val="1315"/>
                        </a:lnSpc>
                        <a:spcBef>
                          <a:spcPts val="10"/>
                        </a:spcBef>
                      </a:pPr>
                      <a:r>
                        <a:rPr sz="1100" b="1" spc="-10" dirty="0">
                          <a:latin typeface="Century Gothic"/>
                          <a:cs typeface="Century Gothic"/>
                        </a:rPr>
                        <a:t>Applicable </a:t>
                      </a:r>
                      <a:r>
                        <a:rPr sz="1100" b="1" dirty="0">
                          <a:latin typeface="Century Gothic"/>
                          <a:cs typeface="Century Gothic"/>
                        </a:rPr>
                        <a:t>to</a:t>
                      </a:r>
                      <a:r>
                        <a:rPr sz="1100" b="1" spc="10" dirty="0">
                          <a:latin typeface="Century Gothic"/>
                          <a:cs typeface="Century Gothic"/>
                        </a:rPr>
                        <a:t> </a:t>
                      </a:r>
                      <a:r>
                        <a:rPr sz="1100" b="1" spc="-10" dirty="0">
                          <a:latin typeface="Century Gothic"/>
                          <a:cs typeface="Century Gothic"/>
                        </a:rPr>
                        <a:t>Sickness:</a:t>
                      </a:r>
                      <a:endParaRPr sz="1100" dirty="0">
                        <a:latin typeface="Century Gothic"/>
                        <a:cs typeface="Century Gothic"/>
                      </a:endParaRPr>
                    </a:p>
                    <a:p>
                      <a:pPr marL="986790" marR="222885" indent="-755015">
                        <a:lnSpc>
                          <a:spcPts val="1320"/>
                        </a:lnSpc>
                        <a:spcBef>
                          <a:spcPts val="40"/>
                        </a:spcBef>
                      </a:pPr>
                      <a:r>
                        <a:rPr sz="1100" dirty="0">
                          <a:latin typeface="Century Gothic"/>
                          <a:cs typeface="Century Gothic"/>
                        </a:rPr>
                        <a:t>Week</a:t>
                      </a:r>
                      <a:r>
                        <a:rPr sz="1100" spc="-30" dirty="0">
                          <a:latin typeface="Century Gothic"/>
                          <a:cs typeface="Century Gothic"/>
                        </a:rPr>
                        <a:t> </a:t>
                      </a:r>
                      <a:r>
                        <a:rPr sz="1100" dirty="0">
                          <a:latin typeface="Century Gothic"/>
                          <a:cs typeface="Century Gothic"/>
                        </a:rPr>
                        <a:t>2-8:</a:t>
                      </a:r>
                      <a:r>
                        <a:rPr sz="1100" spc="-30" dirty="0">
                          <a:latin typeface="Century Gothic"/>
                          <a:cs typeface="Century Gothic"/>
                        </a:rPr>
                        <a:t> </a:t>
                      </a:r>
                      <a:r>
                        <a:rPr sz="1100" dirty="0">
                          <a:latin typeface="Century Gothic"/>
                          <a:cs typeface="Century Gothic"/>
                        </a:rPr>
                        <a:t>100%</a:t>
                      </a:r>
                      <a:r>
                        <a:rPr sz="1100" spc="-15" dirty="0">
                          <a:latin typeface="Century Gothic"/>
                          <a:cs typeface="Century Gothic"/>
                        </a:rPr>
                        <a:t> </a:t>
                      </a:r>
                      <a:r>
                        <a:rPr sz="1100" dirty="0">
                          <a:latin typeface="Century Gothic"/>
                          <a:cs typeface="Century Gothic"/>
                        </a:rPr>
                        <a:t>of</a:t>
                      </a:r>
                      <a:r>
                        <a:rPr sz="1100" spc="-10" dirty="0">
                          <a:latin typeface="Century Gothic"/>
                          <a:cs typeface="Century Gothic"/>
                        </a:rPr>
                        <a:t> </a:t>
                      </a:r>
                      <a:r>
                        <a:rPr sz="1100" dirty="0">
                          <a:latin typeface="Century Gothic"/>
                          <a:cs typeface="Century Gothic"/>
                        </a:rPr>
                        <a:t>basic</a:t>
                      </a:r>
                      <a:r>
                        <a:rPr sz="1100" spc="-45" dirty="0">
                          <a:latin typeface="Century Gothic"/>
                          <a:cs typeface="Century Gothic"/>
                        </a:rPr>
                        <a:t> </a:t>
                      </a:r>
                      <a:r>
                        <a:rPr sz="1100" spc="-10" dirty="0">
                          <a:latin typeface="Century Gothic"/>
                          <a:cs typeface="Century Gothic"/>
                        </a:rPr>
                        <a:t>weekly earnings;</a:t>
                      </a:r>
                      <a:endParaRPr sz="1100" dirty="0">
                        <a:latin typeface="Century Gothic"/>
                        <a:cs typeface="Century Gothic"/>
                      </a:endParaRPr>
                    </a:p>
                    <a:p>
                      <a:pPr marL="986790" marR="205104" indent="-774700">
                        <a:lnSpc>
                          <a:spcPts val="1320"/>
                        </a:lnSpc>
                      </a:pPr>
                      <a:r>
                        <a:rPr sz="1100" dirty="0">
                          <a:latin typeface="Century Gothic"/>
                          <a:cs typeface="Century Gothic"/>
                        </a:rPr>
                        <a:t>Week</a:t>
                      </a:r>
                      <a:r>
                        <a:rPr sz="1100" spc="-30" dirty="0">
                          <a:latin typeface="Century Gothic"/>
                          <a:cs typeface="Century Gothic"/>
                        </a:rPr>
                        <a:t> </a:t>
                      </a:r>
                      <a:r>
                        <a:rPr sz="1100" dirty="0">
                          <a:latin typeface="Century Gothic"/>
                          <a:cs typeface="Century Gothic"/>
                        </a:rPr>
                        <a:t>9-26:</a:t>
                      </a:r>
                      <a:r>
                        <a:rPr sz="1100" spc="260" dirty="0">
                          <a:latin typeface="Century Gothic"/>
                          <a:cs typeface="Century Gothic"/>
                        </a:rPr>
                        <a:t> </a:t>
                      </a:r>
                      <a:r>
                        <a:rPr sz="1100" dirty="0">
                          <a:latin typeface="Century Gothic"/>
                          <a:cs typeface="Century Gothic"/>
                        </a:rPr>
                        <a:t>75%</a:t>
                      </a:r>
                      <a:r>
                        <a:rPr sz="1100" spc="-15" dirty="0">
                          <a:latin typeface="Century Gothic"/>
                          <a:cs typeface="Century Gothic"/>
                        </a:rPr>
                        <a:t> </a:t>
                      </a:r>
                      <a:r>
                        <a:rPr sz="1100" dirty="0">
                          <a:latin typeface="Century Gothic"/>
                          <a:cs typeface="Century Gothic"/>
                        </a:rPr>
                        <a:t>of</a:t>
                      </a:r>
                      <a:r>
                        <a:rPr sz="1100" spc="-5" dirty="0">
                          <a:latin typeface="Century Gothic"/>
                          <a:cs typeface="Century Gothic"/>
                        </a:rPr>
                        <a:t> </a:t>
                      </a:r>
                      <a:r>
                        <a:rPr sz="1100" dirty="0">
                          <a:latin typeface="Century Gothic"/>
                          <a:cs typeface="Century Gothic"/>
                        </a:rPr>
                        <a:t>basic</a:t>
                      </a:r>
                      <a:r>
                        <a:rPr sz="1100" spc="-45" dirty="0">
                          <a:latin typeface="Century Gothic"/>
                          <a:cs typeface="Century Gothic"/>
                        </a:rPr>
                        <a:t> </a:t>
                      </a:r>
                      <a:r>
                        <a:rPr sz="1100" spc="-10" dirty="0">
                          <a:latin typeface="Century Gothic"/>
                          <a:cs typeface="Century Gothic"/>
                        </a:rPr>
                        <a:t>weekly earnings.</a:t>
                      </a:r>
                      <a:endParaRPr sz="1100" dirty="0">
                        <a:latin typeface="Century Gothic"/>
                        <a:cs typeface="Century Gothic"/>
                      </a:endParaRPr>
                    </a:p>
                  </a:txBody>
                  <a:tcPr marL="0" marR="0" marT="76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DCDB"/>
                    </a:solidFill>
                  </a:tcPr>
                </a:tc>
                <a:tc>
                  <a:txBody>
                    <a:bodyPr/>
                    <a:lstStyle/>
                    <a:p>
                      <a:pPr>
                        <a:lnSpc>
                          <a:spcPct val="100000"/>
                        </a:lnSpc>
                      </a:pPr>
                      <a:endParaRPr sz="1100" dirty="0">
                        <a:latin typeface="Times New Roman"/>
                        <a:cs typeface="Times New Roman"/>
                      </a:endParaRPr>
                    </a:p>
                    <a:p>
                      <a:pPr>
                        <a:lnSpc>
                          <a:spcPct val="100000"/>
                        </a:lnSpc>
                      </a:pPr>
                      <a:endParaRPr sz="1100" dirty="0">
                        <a:latin typeface="Times New Roman"/>
                        <a:cs typeface="Times New Roman"/>
                      </a:endParaRPr>
                    </a:p>
                    <a:p>
                      <a:pPr>
                        <a:lnSpc>
                          <a:spcPct val="100000"/>
                        </a:lnSpc>
                        <a:spcBef>
                          <a:spcPts val="869"/>
                        </a:spcBef>
                      </a:pPr>
                      <a:endParaRPr lang="en-US" sz="1100" dirty="0">
                        <a:latin typeface="Times New Roman"/>
                        <a:cs typeface="Times New Roman"/>
                      </a:endParaRPr>
                    </a:p>
                    <a:p>
                      <a:pPr marL="1905" algn="ctr">
                        <a:lnSpc>
                          <a:spcPct val="100000"/>
                        </a:lnSpc>
                      </a:pPr>
                      <a:r>
                        <a:rPr lang="en-US" sz="1100" dirty="0">
                          <a:latin typeface="Century Gothic"/>
                          <a:cs typeface="Century Gothic"/>
                        </a:rPr>
                        <a:t>0</a:t>
                      </a:r>
                      <a:r>
                        <a:rPr lang="en-US" sz="1100" spc="-20" dirty="0">
                          <a:latin typeface="Century Gothic"/>
                          <a:cs typeface="Century Gothic"/>
                        </a:rPr>
                        <a:t> </a:t>
                      </a:r>
                      <a:r>
                        <a:rPr lang="en-US" sz="1100" dirty="0">
                          <a:latin typeface="Century Gothic"/>
                          <a:cs typeface="Century Gothic"/>
                        </a:rPr>
                        <a:t>calendar</a:t>
                      </a:r>
                      <a:r>
                        <a:rPr lang="en-US" sz="1100" spc="-55" dirty="0">
                          <a:latin typeface="Century Gothic"/>
                          <a:cs typeface="Century Gothic"/>
                        </a:rPr>
                        <a:t> </a:t>
                      </a:r>
                      <a:r>
                        <a:rPr lang="en-US" sz="1100" dirty="0">
                          <a:latin typeface="Century Gothic"/>
                          <a:cs typeface="Century Gothic"/>
                        </a:rPr>
                        <a:t>days</a:t>
                      </a:r>
                      <a:r>
                        <a:rPr lang="en-US" sz="1100" spc="-25" dirty="0">
                          <a:latin typeface="Century Gothic"/>
                          <a:cs typeface="Century Gothic"/>
                        </a:rPr>
                        <a:t> </a:t>
                      </a:r>
                      <a:r>
                        <a:rPr lang="en-US" sz="1100" dirty="0">
                          <a:latin typeface="Century Gothic"/>
                          <a:cs typeface="Century Gothic"/>
                        </a:rPr>
                        <a:t>for</a:t>
                      </a:r>
                      <a:r>
                        <a:rPr lang="en-US" sz="1100" spc="-20" dirty="0">
                          <a:latin typeface="Century Gothic"/>
                          <a:cs typeface="Century Gothic"/>
                        </a:rPr>
                        <a:t> </a:t>
                      </a:r>
                      <a:r>
                        <a:rPr lang="en-US" sz="1100" spc="-10" dirty="0">
                          <a:latin typeface="Century Gothic"/>
                          <a:cs typeface="Century Gothic"/>
                        </a:rPr>
                        <a:t>immediate</a:t>
                      </a:r>
                      <a:endParaRPr lang="en-US" sz="1100" dirty="0">
                        <a:latin typeface="Century Gothic"/>
                        <a:cs typeface="Century Gothic"/>
                      </a:endParaRPr>
                    </a:p>
                    <a:p>
                      <a:pPr marL="1270" algn="ctr">
                        <a:lnSpc>
                          <a:spcPct val="100000"/>
                        </a:lnSpc>
                        <a:spcBef>
                          <a:spcPts val="5"/>
                        </a:spcBef>
                      </a:pPr>
                      <a:r>
                        <a:rPr lang="en-US" sz="1100" spc="-10" dirty="0">
                          <a:latin typeface="Century Gothic"/>
                          <a:cs typeface="Century Gothic"/>
                        </a:rPr>
                        <a:t>hospitalization;</a:t>
                      </a:r>
                      <a:endParaRPr lang="en-US" sz="1100" dirty="0">
                        <a:latin typeface="Century Gothic"/>
                        <a:cs typeface="Century Gothic"/>
                      </a:endParaRPr>
                    </a:p>
                    <a:p>
                      <a:pPr marL="635" algn="ctr">
                        <a:lnSpc>
                          <a:spcPct val="100000"/>
                        </a:lnSpc>
                      </a:pPr>
                      <a:r>
                        <a:rPr lang="en-US" sz="1100" dirty="0">
                          <a:latin typeface="Century Gothic"/>
                          <a:cs typeface="Century Gothic"/>
                        </a:rPr>
                        <a:t>7</a:t>
                      </a:r>
                      <a:r>
                        <a:rPr lang="en-US" sz="1100" spc="-15" dirty="0">
                          <a:latin typeface="Century Gothic"/>
                          <a:cs typeface="Century Gothic"/>
                        </a:rPr>
                        <a:t> </a:t>
                      </a:r>
                      <a:r>
                        <a:rPr lang="en-US" sz="1100" dirty="0">
                          <a:latin typeface="Century Gothic"/>
                          <a:cs typeface="Century Gothic"/>
                        </a:rPr>
                        <a:t>calendar</a:t>
                      </a:r>
                      <a:r>
                        <a:rPr lang="en-US" sz="1100" spc="-55" dirty="0">
                          <a:latin typeface="Century Gothic"/>
                          <a:cs typeface="Century Gothic"/>
                        </a:rPr>
                        <a:t> </a:t>
                      </a:r>
                      <a:r>
                        <a:rPr lang="en-US" sz="1100" dirty="0">
                          <a:latin typeface="Century Gothic"/>
                          <a:cs typeface="Century Gothic"/>
                        </a:rPr>
                        <a:t>days</a:t>
                      </a:r>
                      <a:r>
                        <a:rPr lang="en-US" sz="1100" spc="-25" dirty="0">
                          <a:latin typeface="Century Gothic"/>
                          <a:cs typeface="Century Gothic"/>
                        </a:rPr>
                        <a:t> </a:t>
                      </a:r>
                      <a:r>
                        <a:rPr lang="en-US" sz="1100" dirty="0">
                          <a:latin typeface="Century Gothic"/>
                          <a:cs typeface="Century Gothic"/>
                        </a:rPr>
                        <a:t>for</a:t>
                      </a:r>
                      <a:r>
                        <a:rPr lang="en-US" sz="1100" spc="-20" dirty="0">
                          <a:latin typeface="Century Gothic"/>
                          <a:cs typeface="Century Gothic"/>
                        </a:rPr>
                        <a:t> </a:t>
                      </a:r>
                      <a:r>
                        <a:rPr lang="en-US" sz="1100" spc="-10" dirty="0">
                          <a:latin typeface="Century Gothic"/>
                          <a:cs typeface="Century Gothic"/>
                        </a:rPr>
                        <a:t>Sickness.</a:t>
                      </a:r>
                      <a:endParaRPr lang="en-US" sz="1100" dirty="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DCDB"/>
                    </a:solidFill>
                  </a:tcPr>
                </a:tc>
                <a:extLst>
                  <a:ext uri="{0D108BD9-81ED-4DB2-BD59-A6C34878D82A}">
                    <a16:rowId xmlns:a16="http://schemas.microsoft.com/office/drawing/2014/main" val="10003"/>
                  </a:ext>
                </a:extLst>
              </a:tr>
            </a:tbl>
          </a:graphicData>
        </a:graphic>
      </p:graphicFrame>
      <p:graphicFrame>
        <p:nvGraphicFramePr>
          <p:cNvPr id="13" name="object 13"/>
          <p:cNvGraphicFramePr>
            <a:graphicFrameLocks noGrp="1"/>
          </p:cNvGraphicFramePr>
          <p:nvPr>
            <p:extLst>
              <p:ext uri="{D42A27DB-BD31-4B8C-83A1-F6EECF244321}">
                <p14:modId xmlns:p14="http://schemas.microsoft.com/office/powerpoint/2010/main" val="1099569110"/>
              </p:ext>
            </p:extLst>
          </p:nvPr>
        </p:nvGraphicFramePr>
        <p:xfrm>
          <a:off x="333057" y="7098360"/>
          <a:ext cx="7260590" cy="2563495"/>
        </p:xfrm>
        <a:graphic>
          <a:graphicData uri="http://schemas.openxmlformats.org/drawingml/2006/table">
            <a:tbl>
              <a:tblPr firstRow="1" bandRow="1">
                <a:tableStyleId>{2D5ABB26-0587-4C30-8999-92F81FD0307C}</a:tableStyleId>
              </a:tblPr>
              <a:tblGrid>
                <a:gridCol w="949325">
                  <a:extLst>
                    <a:ext uri="{9D8B030D-6E8A-4147-A177-3AD203B41FA5}">
                      <a16:colId xmlns:a16="http://schemas.microsoft.com/office/drawing/2014/main" val="20000"/>
                    </a:ext>
                  </a:extLst>
                </a:gridCol>
                <a:gridCol w="1844675">
                  <a:extLst>
                    <a:ext uri="{9D8B030D-6E8A-4147-A177-3AD203B41FA5}">
                      <a16:colId xmlns:a16="http://schemas.microsoft.com/office/drawing/2014/main" val="20001"/>
                    </a:ext>
                  </a:extLst>
                </a:gridCol>
                <a:gridCol w="1179195">
                  <a:extLst>
                    <a:ext uri="{9D8B030D-6E8A-4147-A177-3AD203B41FA5}">
                      <a16:colId xmlns:a16="http://schemas.microsoft.com/office/drawing/2014/main" val="20002"/>
                    </a:ext>
                  </a:extLst>
                </a:gridCol>
                <a:gridCol w="873760">
                  <a:extLst>
                    <a:ext uri="{9D8B030D-6E8A-4147-A177-3AD203B41FA5}">
                      <a16:colId xmlns:a16="http://schemas.microsoft.com/office/drawing/2014/main" val="20003"/>
                    </a:ext>
                  </a:extLst>
                </a:gridCol>
                <a:gridCol w="2413635">
                  <a:extLst>
                    <a:ext uri="{9D8B030D-6E8A-4147-A177-3AD203B41FA5}">
                      <a16:colId xmlns:a16="http://schemas.microsoft.com/office/drawing/2014/main" val="20004"/>
                    </a:ext>
                  </a:extLst>
                </a:gridCol>
              </a:tblGrid>
              <a:tr h="274955">
                <a:tc gridSpan="5">
                  <a:txBody>
                    <a:bodyPr/>
                    <a:lstStyle/>
                    <a:p>
                      <a:pPr algn="ctr">
                        <a:lnSpc>
                          <a:spcPct val="100000"/>
                        </a:lnSpc>
                        <a:spcBef>
                          <a:spcPts val="409"/>
                        </a:spcBef>
                      </a:pPr>
                      <a:r>
                        <a:rPr sz="1100" b="1" spc="-10" dirty="0">
                          <a:solidFill>
                            <a:srgbClr val="FFFFFF"/>
                          </a:solidFill>
                          <a:latin typeface="Century Gothic"/>
                          <a:cs typeface="Century Gothic"/>
                        </a:rPr>
                        <a:t>Long-</a:t>
                      </a:r>
                      <a:r>
                        <a:rPr sz="1100" b="1" dirty="0">
                          <a:solidFill>
                            <a:srgbClr val="FFFFFF"/>
                          </a:solidFill>
                          <a:latin typeface="Century Gothic"/>
                          <a:cs typeface="Century Gothic"/>
                        </a:rPr>
                        <a:t>Term</a:t>
                      </a:r>
                      <a:r>
                        <a:rPr sz="1100" b="1" spc="5" dirty="0">
                          <a:solidFill>
                            <a:srgbClr val="FFFFFF"/>
                          </a:solidFill>
                          <a:latin typeface="Century Gothic"/>
                          <a:cs typeface="Century Gothic"/>
                        </a:rPr>
                        <a:t> </a:t>
                      </a:r>
                      <a:r>
                        <a:rPr sz="1100" b="1" spc="-10" dirty="0">
                          <a:solidFill>
                            <a:srgbClr val="FFFFFF"/>
                          </a:solidFill>
                          <a:latin typeface="Century Gothic"/>
                          <a:cs typeface="Century Gothic"/>
                        </a:rPr>
                        <a:t>Disability</a:t>
                      </a:r>
                      <a:endParaRPr sz="1100">
                        <a:latin typeface="Century Gothic"/>
                        <a:cs typeface="Century Gothic"/>
                      </a:endParaRPr>
                    </a:p>
                  </a:txBody>
                  <a:tcPr marL="0" marR="0" marT="52069" marB="0">
                    <a:lnR w="38100">
                      <a:solidFill>
                        <a:srgbClr val="FFFFFF"/>
                      </a:solidFill>
                      <a:prstDash val="solid"/>
                    </a:lnR>
                    <a:lnB w="12700">
                      <a:solidFill>
                        <a:srgbClr val="FFFFFF"/>
                      </a:solidFill>
                      <a:prstDash val="solid"/>
                    </a:lnB>
                    <a:solidFill>
                      <a:srgbClr val="7E7E7E"/>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93725">
                <a:tc>
                  <a:txBody>
                    <a:bodyPr/>
                    <a:lstStyle/>
                    <a:p>
                      <a:pPr>
                        <a:lnSpc>
                          <a:spcPct val="100000"/>
                        </a:lnSpc>
                        <a:spcBef>
                          <a:spcPts val="400"/>
                        </a:spcBef>
                      </a:pPr>
                      <a:endParaRPr sz="1100">
                        <a:latin typeface="Times New Roman"/>
                        <a:cs typeface="Times New Roman"/>
                      </a:endParaRPr>
                    </a:p>
                    <a:p>
                      <a:pPr marL="91440">
                        <a:lnSpc>
                          <a:spcPct val="100000"/>
                        </a:lnSpc>
                        <a:spcBef>
                          <a:spcPts val="5"/>
                        </a:spcBef>
                      </a:pPr>
                      <a:r>
                        <a:rPr sz="1100" b="1" spc="-10" dirty="0">
                          <a:solidFill>
                            <a:srgbClr val="FFFFFF"/>
                          </a:solidFill>
                          <a:latin typeface="Century Gothic"/>
                          <a:cs typeface="Century Gothic"/>
                        </a:rPr>
                        <a:t>Coverage</a:t>
                      </a:r>
                      <a:endParaRPr sz="1100">
                        <a:latin typeface="Century Gothic"/>
                        <a:cs typeface="Century Gothic"/>
                      </a:endParaRPr>
                    </a:p>
                  </a:txBody>
                  <a:tcPr marL="0" marR="0" marT="508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1A5379"/>
                    </a:solidFill>
                  </a:tcPr>
                </a:tc>
                <a:tc>
                  <a:txBody>
                    <a:bodyPr/>
                    <a:lstStyle/>
                    <a:p>
                      <a:pPr>
                        <a:lnSpc>
                          <a:spcPct val="100000"/>
                        </a:lnSpc>
                        <a:spcBef>
                          <a:spcPts val="400"/>
                        </a:spcBef>
                      </a:pPr>
                      <a:endParaRPr sz="1100">
                        <a:latin typeface="Times New Roman"/>
                        <a:cs typeface="Times New Roman"/>
                      </a:endParaRPr>
                    </a:p>
                    <a:p>
                      <a:pPr algn="ctr">
                        <a:lnSpc>
                          <a:spcPct val="100000"/>
                        </a:lnSpc>
                        <a:spcBef>
                          <a:spcPts val="5"/>
                        </a:spcBef>
                      </a:pPr>
                      <a:r>
                        <a:rPr sz="1100" b="1" spc="-10" dirty="0">
                          <a:solidFill>
                            <a:srgbClr val="FFFFFF"/>
                          </a:solidFill>
                          <a:latin typeface="Century Gothic"/>
                          <a:cs typeface="Century Gothic"/>
                        </a:rPr>
                        <a:t>Eligibility</a:t>
                      </a:r>
                      <a:endParaRPr sz="1100">
                        <a:latin typeface="Century Gothic"/>
                        <a:cs typeface="Century Gothic"/>
                      </a:endParaRPr>
                    </a:p>
                  </a:txBody>
                  <a:tcPr marL="0" marR="0" marT="508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1A5379"/>
                    </a:solidFill>
                  </a:tcPr>
                </a:tc>
                <a:tc>
                  <a:txBody>
                    <a:bodyPr/>
                    <a:lstStyle/>
                    <a:p>
                      <a:pPr marL="132080" marR="122555" indent="194945">
                        <a:lnSpc>
                          <a:spcPct val="100000"/>
                        </a:lnSpc>
                        <a:spcBef>
                          <a:spcPts val="1010"/>
                        </a:spcBef>
                      </a:pPr>
                      <a:r>
                        <a:rPr sz="1100" b="1" spc="-10" dirty="0">
                          <a:solidFill>
                            <a:srgbClr val="FFFFFF"/>
                          </a:solidFill>
                          <a:latin typeface="Century Gothic"/>
                          <a:cs typeface="Century Gothic"/>
                        </a:rPr>
                        <a:t>Income Replacement</a:t>
                      </a:r>
                      <a:endParaRPr sz="1100">
                        <a:latin typeface="Century Gothic"/>
                        <a:cs typeface="Century Gothic"/>
                      </a:endParaRPr>
                    </a:p>
                  </a:txBody>
                  <a:tcPr marL="0" marR="0" marT="1282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1A5379"/>
                    </a:solidFill>
                  </a:tcPr>
                </a:tc>
                <a:tc>
                  <a:txBody>
                    <a:bodyPr/>
                    <a:lstStyle/>
                    <a:p>
                      <a:pPr marL="98425" marR="88265" algn="ctr">
                        <a:lnSpc>
                          <a:spcPct val="100000"/>
                        </a:lnSpc>
                        <a:spcBef>
                          <a:spcPts val="350"/>
                        </a:spcBef>
                      </a:pPr>
                      <a:r>
                        <a:rPr sz="1100" b="1" spc="-10" dirty="0">
                          <a:solidFill>
                            <a:srgbClr val="FFFFFF"/>
                          </a:solidFill>
                          <a:latin typeface="Century Gothic"/>
                          <a:cs typeface="Century Gothic"/>
                        </a:rPr>
                        <a:t>Maximum Monthly Benefit</a:t>
                      </a:r>
                      <a:endParaRPr sz="11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1A5379"/>
                    </a:solidFill>
                  </a:tcPr>
                </a:tc>
                <a:tc>
                  <a:txBody>
                    <a:bodyPr/>
                    <a:lstStyle/>
                    <a:p>
                      <a:pPr marL="1017905" marR="198120" indent="-809625">
                        <a:lnSpc>
                          <a:spcPct val="100000"/>
                        </a:lnSpc>
                        <a:spcBef>
                          <a:spcPts val="1010"/>
                        </a:spcBef>
                      </a:pPr>
                      <a:r>
                        <a:rPr sz="1100" b="1" dirty="0">
                          <a:solidFill>
                            <a:srgbClr val="FFFFFF"/>
                          </a:solidFill>
                          <a:latin typeface="Century Gothic"/>
                          <a:cs typeface="Century Gothic"/>
                        </a:rPr>
                        <a:t>Waiting</a:t>
                      </a:r>
                      <a:r>
                        <a:rPr sz="1100" b="1" spc="-45" dirty="0">
                          <a:solidFill>
                            <a:srgbClr val="FFFFFF"/>
                          </a:solidFill>
                          <a:latin typeface="Century Gothic"/>
                          <a:cs typeface="Century Gothic"/>
                        </a:rPr>
                        <a:t> </a:t>
                      </a:r>
                      <a:r>
                        <a:rPr sz="1100" b="1" dirty="0">
                          <a:solidFill>
                            <a:srgbClr val="FFFFFF"/>
                          </a:solidFill>
                          <a:latin typeface="Century Gothic"/>
                          <a:cs typeface="Century Gothic"/>
                        </a:rPr>
                        <a:t>Period</a:t>
                      </a:r>
                      <a:r>
                        <a:rPr sz="1100" b="1" spc="-40" dirty="0">
                          <a:solidFill>
                            <a:srgbClr val="FFFFFF"/>
                          </a:solidFill>
                          <a:latin typeface="Century Gothic"/>
                          <a:cs typeface="Century Gothic"/>
                        </a:rPr>
                        <a:t> </a:t>
                      </a:r>
                      <a:r>
                        <a:rPr sz="1100" b="1" dirty="0">
                          <a:solidFill>
                            <a:srgbClr val="FFFFFF"/>
                          </a:solidFill>
                          <a:latin typeface="Century Gothic"/>
                          <a:cs typeface="Century Gothic"/>
                        </a:rPr>
                        <a:t>Before</a:t>
                      </a:r>
                      <a:r>
                        <a:rPr sz="1100" b="1" spc="-20" dirty="0">
                          <a:solidFill>
                            <a:srgbClr val="FFFFFF"/>
                          </a:solidFill>
                          <a:latin typeface="Century Gothic"/>
                          <a:cs typeface="Century Gothic"/>
                        </a:rPr>
                        <a:t> </a:t>
                      </a:r>
                      <a:r>
                        <a:rPr sz="1100" b="1" spc="-10" dirty="0">
                          <a:solidFill>
                            <a:srgbClr val="FFFFFF"/>
                          </a:solidFill>
                          <a:latin typeface="Century Gothic"/>
                          <a:cs typeface="Century Gothic"/>
                        </a:rPr>
                        <a:t>Benefits </a:t>
                      </a:r>
                      <a:r>
                        <a:rPr sz="1100" b="1" spc="-20" dirty="0">
                          <a:solidFill>
                            <a:srgbClr val="FFFFFF"/>
                          </a:solidFill>
                          <a:latin typeface="Century Gothic"/>
                          <a:cs typeface="Century Gothic"/>
                        </a:rPr>
                        <a:t>Begin</a:t>
                      </a:r>
                      <a:endParaRPr sz="1100">
                        <a:latin typeface="Century Gothic"/>
                        <a:cs typeface="Century Gothic"/>
                      </a:endParaRPr>
                    </a:p>
                  </a:txBody>
                  <a:tcPr marL="0" marR="0" marT="1282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1A5379"/>
                    </a:solidFill>
                  </a:tcPr>
                </a:tc>
                <a:extLst>
                  <a:ext uri="{0D108BD9-81ED-4DB2-BD59-A6C34878D82A}">
                    <a16:rowId xmlns:a16="http://schemas.microsoft.com/office/drawing/2014/main" val="10001"/>
                  </a:ext>
                </a:extLst>
              </a:tr>
              <a:tr h="680085">
                <a:tc>
                  <a:txBody>
                    <a:bodyPr/>
                    <a:lstStyle/>
                    <a:p>
                      <a:pPr>
                        <a:lnSpc>
                          <a:spcPct val="100000"/>
                        </a:lnSpc>
                        <a:spcBef>
                          <a:spcPts val="775"/>
                        </a:spcBef>
                      </a:pPr>
                      <a:endParaRPr sz="1100">
                        <a:latin typeface="Times New Roman"/>
                        <a:cs typeface="Times New Roman"/>
                      </a:endParaRPr>
                    </a:p>
                    <a:p>
                      <a:pPr marL="9525">
                        <a:lnSpc>
                          <a:spcPct val="100000"/>
                        </a:lnSpc>
                      </a:pPr>
                      <a:r>
                        <a:rPr sz="1100" b="1" dirty="0">
                          <a:latin typeface="Century Gothic"/>
                          <a:cs typeface="Century Gothic"/>
                        </a:rPr>
                        <a:t>Class</a:t>
                      </a:r>
                      <a:r>
                        <a:rPr sz="1100" b="1" spc="-35" dirty="0">
                          <a:latin typeface="Century Gothic"/>
                          <a:cs typeface="Century Gothic"/>
                        </a:rPr>
                        <a:t> </a:t>
                      </a:r>
                      <a:r>
                        <a:rPr sz="1100" b="1" spc="-50" dirty="0">
                          <a:latin typeface="Century Gothic"/>
                          <a:cs typeface="Century Gothic"/>
                        </a:rPr>
                        <a:t>2</a:t>
                      </a:r>
                      <a:endParaRPr sz="1100">
                        <a:latin typeface="Century Gothic"/>
                        <a:cs typeface="Century Gothic"/>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spcBef>
                          <a:spcPts val="105"/>
                        </a:spcBef>
                      </a:pPr>
                      <a:endParaRPr sz="1100">
                        <a:latin typeface="Times New Roman"/>
                        <a:cs typeface="Times New Roman"/>
                      </a:endParaRPr>
                    </a:p>
                    <a:p>
                      <a:pPr marL="34925" marR="26034" indent="267970">
                        <a:lnSpc>
                          <a:spcPct val="100000"/>
                        </a:lnSpc>
                      </a:pPr>
                      <a:r>
                        <a:rPr sz="1100" dirty="0">
                          <a:latin typeface="Century Gothic"/>
                          <a:cs typeface="Century Gothic"/>
                        </a:rPr>
                        <a:t>All active,</a:t>
                      </a:r>
                      <a:r>
                        <a:rPr sz="1100" spc="-50" dirty="0">
                          <a:latin typeface="Century Gothic"/>
                          <a:cs typeface="Century Gothic"/>
                        </a:rPr>
                        <a:t> </a:t>
                      </a:r>
                      <a:r>
                        <a:rPr sz="1100" dirty="0">
                          <a:latin typeface="Century Gothic"/>
                          <a:cs typeface="Century Gothic"/>
                        </a:rPr>
                        <a:t>full-</a:t>
                      </a:r>
                      <a:r>
                        <a:rPr sz="1100" spc="-20" dirty="0">
                          <a:latin typeface="Century Gothic"/>
                          <a:cs typeface="Century Gothic"/>
                        </a:rPr>
                        <a:t>time </a:t>
                      </a:r>
                      <a:r>
                        <a:rPr sz="1100" dirty="0">
                          <a:latin typeface="Century Gothic"/>
                          <a:cs typeface="Century Gothic"/>
                        </a:rPr>
                        <a:t>management</a:t>
                      </a:r>
                      <a:r>
                        <a:rPr sz="1100" spc="-40" dirty="0">
                          <a:latin typeface="Century Gothic"/>
                          <a:cs typeface="Century Gothic"/>
                        </a:rPr>
                        <a:t> </a:t>
                      </a:r>
                      <a:r>
                        <a:rPr sz="1100" spc="-10" dirty="0">
                          <a:latin typeface="Century Gothic"/>
                          <a:cs typeface="Century Gothic"/>
                        </a:rPr>
                        <a:t>employees.</a:t>
                      </a:r>
                      <a:endParaRPr sz="1100">
                        <a:latin typeface="Century Gothic"/>
                        <a:cs typeface="Century Gothic"/>
                      </a:endParaRPr>
                    </a:p>
                  </a:txBody>
                  <a:tcPr marL="0" marR="0" marT="133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6F1"/>
                    </a:solidFill>
                  </a:tcPr>
                </a:tc>
                <a:tc>
                  <a:txBody>
                    <a:bodyPr/>
                    <a:lstStyle/>
                    <a:p>
                      <a:pPr marL="69850" marR="64135" algn="ctr">
                        <a:lnSpc>
                          <a:spcPct val="100000"/>
                        </a:lnSpc>
                        <a:spcBef>
                          <a:spcPts val="710"/>
                        </a:spcBef>
                      </a:pPr>
                      <a:r>
                        <a:rPr sz="1100" dirty="0">
                          <a:latin typeface="Century Gothic"/>
                          <a:cs typeface="Century Gothic"/>
                        </a:rPr>
                        <a:t>66.67%</a:t>
                      </a:r>
                      <a:r>
                        <a:rPr sz="1100" spc="-25" dirty="0">
                          <a:latin typeface="Century Gothic"/>
                          <a:cs typeface="Century Gothic"/>
                        </a:rPr>
                        <a:t> </a:t>
                      </a:r>
                      <a:r>
                        <a:rPr sz="1100" dirty="0">
                          <a:latin typeface="Century Gothic"/>
                          <a:cs typeface="Century Gothic"/>
                        </a:rPr>
                        <a:t>of</a:t>
                      </a:r>
                      <a:r>
                        <a:rPr sz="1100" spc="-10" dirty="0">
                          <a:latin typeface="Century Gothic"/>
                          <a:cs typeface="Century Gothic"/>
                        </a:rPr>
                        <a:t> </a:t>
                      </a:r>
                      <a:r>
                        <a:rPr sz="1100" spc="-20" dirty="0">
                          <a:latin typeface="Century Gothic"/>
                          <a:cs typeface="Century Gothic"/>
                        </a:rPr>
                        <a:t>basic </a:t>
                      </a:r>
                      <a:r>
                        <a:rPr sz="1100" spc="-10" dirty="0">
                          <a:latin typeface="Century Gothic"/>
                          <a:cs typeface="Century Gothic"/>
                        </a:rPr>
                        <a:t>monthly earnings.</a:t>
                      </a:r>
                      <a:endParaRPr sz="1100">
                        <a:latin typeface="Century Gothic"/>
                        <a:cs typeface="Century Gothic"/>
                      </a:endParaRPr>
                    </a:p>
                  </a:txBody>
                  <a:tcPr marL="0" marR="0" marT="901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6F1"/>
                    </a:solidFill>
                  </a:tcPr>
                </a:tc>
                <a:tc>
                  <a:txBody>
                    <a:bodyPr/>
                    <a:lstStyle/>
                    <a:p>
                      <a:pPr>
                        <a:lnSpc>
                          <a:spcPct val="100000"/>
                        </a:lnSpc>
                        <a:spcBef>
                          <a:spcPts val="775"/>
                        </a:spcBef>
                      </a:pPr>
                      <a:endParaRPr sz="1100">
                        <a:latin typeface="Times New Roman"/>
                        <a:cs typeface="Times New Roman"/>
                      </a:endParaRPr>
                    </a:p>
                    <a:p>
                      <a:pPr algn="ctr">
                        <a:lnSpc>
                          <a:spcPct val="100000"/>
                        </a:lnSpc>
                      </a:pPr>
                      <a:r>
                        <a:rPr sz="1100" spc="-10" dirty="0">
                          <a:latin typeface="Century Gothic"/>
                          <a:cs typeface="Century Gothic"/>
                        </a:rPr>
                        <a:t>$10,000</a:t>
                      </a:r>
                      <a:endParaRPr sz="1100">
                        <a:latin typeface="Century Gothic"/>
                        <a:cs typeface="Century Gothic"/>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6F1"/>
                    </a:solidFill>
                  </a:tcPr>
                </a:tc>
                <a:tc>
                  <a:txBody>
                    <a:bodyPr/>
                    <a:lstStyle/>
                    <a:p>
                      <a:pPr algn="ctr">
                        <a:lnSpc>
                          <a:spcPts val="1315"/>
                        </a:lnSpc>
                        <a:spcBef>
                          <a:spcPts val="60"/>
                        </a:spcBef>
                      </a:pPr>
                      <a:endParaRPr sz="1100" dirty="0">
                        <a:latin typeface="Century Gothic"/>
                        <a:cs typeface="Century Gothic"/>
                      </a:endParaRPr>
                    </a:p>
                    <a:p>
                      <a:pPr marL="1905" algn="ctr">
                        <a:lnSpc>
                          <a:spcPts val="1245"/>
                        </a:lnSpc>
                      </a:pPr>
                      <a:r>
                        <a:rPr sz="1100" dirty="0">
                          <a:latin typeface="Century Gothic"/>
                          <a:cs typeface="Century Gothic"/>
                        </a:rPr>
                        <a:t>180</a:t>
                      </a:r>
                      <a:r>
                        <a:rPr sz="1100" spc="-30" dirty="0">
                          <a:latin typeface="Century Gothic"/>
                          <a:cs typeface="Century Gothic"/>
                        </a:rPr>
                        <a:t> </a:t>
                      </a:r>
                      <a:r>
                        <a:rPr sz="1100" spc="-10" dirty="0">
                          <a:latin typeface="Century Gothic"/>
                          <a:cs typeface="Century Gothic"/>
                        </a:rPr>
                        <a:t>days</a:t>
                      </a:r>
                      <a:endParaRPr sz="1100" dirty="0">
                        <a:latin typeface="Century Gothic"/>
                        <a:cs typeface="Century Gothic"/>
                      </a:endParaRPr>
                    </a:p>
                  </a:txBody>
                  <a:tcPr marL="0" marR="0" marT="76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6F1"/>
                    </a:solidFill>
                  </a:tcPr>
                </a:tc>
                <a:extLst>
                  <a:ext uri="{0D108BD9-81ED-4DB2-BD59-A6C34878D82A}">
                    <a16:rowId xmlns:a16="http://schemas.microsoft.com/office/drawing/2014/main" val="10002"/>
                  </a:ext>
                </a:extLst>
              </a:tr>
              <a:tr h="1014730">
                <a:tc>
                  <a:txBody>
                    <a:bodyPr/>
                    <a:lstStyle/>
                    <a:p>
                      <a:pPr>
                        <a:lnSpc>
                          <a:spcPct val="100000"/>
                        </a:lnSpc>
                      </a:pPr>
                      <a:endParaRPr sz="1100">
                        <a:latin typeface="Times New Roman"/>
                        <a:cs typeface="Times New Roman"/>
                      </a:endParaRPr>
                    </a:p>
                    <a:p>
                      <a:pPr>
                        <a:lnSpc>
                          <a:spcPct val="100000"/>
                        </a:lnSpc>
                        <a:spcBef>
                          <a:spcPts val="835"/>
                        </a:spcBef>
                      </a:pPr>
                      <a:endParaRPr sz="1100">
                        <a:latin typeface="Times New Roman"/>
                        <a:cs typeface="Times New Roman"/>
                      </a:endParaRPr>
                    </a:p>
                    <a:p>
                      <a:pPr marL="9525">
                        <a:lnSpc>
                          <a:spcPct val="100000"/>
                        </a:lnSpc>
                      </a:pPr>
                      <a:r>
                        <a:rPr sz="1100" b="1" dirty="0">
                          <a:latin typeface="Century Gothic"/>
                          <a:cs typeface="Century Gothic"/>
                        </a:rPr>
                        <a:t>Class</a:t>
                      </a:r>
                      <a:r>
                        <a:rPr sz="1100" b="1" spc="-35" dirty="0">
                          <a:latin typeface="Century Gothic"/>
                          <a:cs typeface="Century Gothic"/>
                        </a:rPr>
                        <a:t> </a:t>
                      </a:r>
                      <a:r>
                        <a:rPr sz="1100" b="1" spc="-50" dirty="0">
                          <a:latin typeface="Century Gothic"/>
                          <a:cs typeface="Century Gothic"/>
                        </a:rPr>
                        <a:t>3</a:t>
                      </a:r>
                      <a:endParaRPr sz="110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34925" marR="26034" indent="-1905" algn="ctr">
                        <a:lnSpc>
                          <a:spcPct val="100000"/>
                        </a:lnSpc>
                        <a:spcBef>
                          <a:spcPts val="50"/>
                        </a:spcBef>
                      </a:pPr>
                      <a:r>
                        <a:rPr sz="1100" dirty="0">
                          <a:latin typeface="Century Gothic"/>
                          <a:cs typeface="Century Gothic"/>
                        </a:rPr>
                        <a:t>All active,</a:t>
                      </a:r>
                      <a:r>
                        <a:rPr sz="1100" spc="-50" dirty="0">
                          <a:latin typeface="Century Gothic"/>
                          <a:cs typeface="Century Gothic"/>
                        </a:rPr>
                        <a:t> </a:t>
                      </a:r>
                      <a:r>
                        <a:rPr sz="1100" dirty="0">
                          <a:latin typeface="Century Gothic"/>
                          <a:cs typeface="Century Gothic"/>
                        </a:rPr>
                        <a:t>full-</a:t>
                      </a:r>
                      <a:r>
                        <a:rPr sz="1100" spc="-20" dirty="0">
                          <a:latin typeface="Century Gothic"/>
                          <a:cs typeface="Century Gothic"/>
                        </a:rPr>
                        <a:t>time </a:t>
                      </a:r>
                      <a:r>
                        <a:rPr sz="1100" dirty="0">
                          <a:latin typeface="Century Gothic"/>
                          <a:cs typeface="Century Gothic"/>
                        </a:rPr>
                        <a:t>employees,</a:t>
                      </a:r>
                      <a:r>
                        <a:rPr sz="1100" spc="-55" dirty="0">
                          <a:latin typeface="Century Gothic"/>
                          <a:cs typeface="Century Gothic"/>
                        </a:rPr>
                        <a:t> </a:t>
                      </a:r>
                      <a:r>
                        <a:rPr sz="1100" dirty="0">
                          <a:latin typeface="Century Gothic"/>
                          <a:cs typeface="Century Gothic"/>
                        </a:rPr>
                        <a:t>excluding</a:t>
                      </a:r>
                      <a:r>
                        <a:rPr sz="1100" spc="-60" dirty="0">
                          <a:latin typeface="Century Gothic"/>
                          <a:cs typeface="Century Gothic"/>
                        </a:rPr>
                        <a:t> </a:t>
                      </a:r>
                      <a:r>
                        <a:rPr sz="1100" spc="-25" dirty="0">
                          <a:latin typeface="Century Gothic"/>
                          <a:cs typeface="Century Gothic"/>
                        </a:rPr>
                        <a:t>the </a:t>
                      </a:r>
                      <a:r>
                        <a:rPr sz="1100" dirty="0">
                          <a:latin typeface="Century Gothic"/>
                          <a:cs typeface="Century Gothic"/>
                        </a:rPr>
                        <a:t>president,</a:t>
                      </a:r>
                      <a:r>
                        <a:rPr sz="1100" spc="-60" dirty="0">
                          <a:latin typeface="Century Gothic"/>
                          <a:cs typeface="Century Gothic"/>
                        </a:rPr>
                        <a:t> </a:t>
                      </a:r>
                      <a:r>
                        <a:rPr sz="1100" dirty="0">
                          <a:latin typeface="Century Gothic"/>
                          <a:cs typeface="Century Gothic"/>
                        </a:rPr>
                        <a:t>vice</a:t>
                      </a:r>
                      <a:r>
                        <a:rPr sz="1100" spc="-40" dirty="0">
                          <a:latin typeface="Century Gothic"/>
                          <a:cs typeface="Century Gothic"/>
                        </a:rPr>
                        <a:t> </a:t>
                      </a:r>
                      <a:r>
                        <a:rPr sz="1100" spc="-10" dirty="0">
                          <a:latin typeface="Century Gothic"/>
                          <a:cs typeface="Century Gothic"/>
                        </a:rPr>
                        <a:t>president, </a:t>
                      </a:r>
                      <a:r>
                        <a:rPr sz="1100" dirty="0">
                          <a:latin typeface="Century Gothic"/>
                          <a:cs typeface="Century Gothic"/>
                        </a:rPr>
                        <a:t>vice</a:t>
                      </a:r>
                      <a:r>
                        <a:rPr sz="1100" spc="-45" dirty="0">
                          <a:latin typeface="Century Gothic"/>
                          <a:cs typeface="Century Gothic"/>
                        </a:rPr>
                        <a:t> </a:t>
                      </a:r>
                      <a:r>
                        <a:rPr sz="1100" dirty="0">
                          <a:latin typeface="Century Gothic"/>
                          <a:cs typeface="Century Gothic"/>
                        </a:rPr>
                        <a:t>chairman,</a:t>
                      </a:r>
                      <a:r>
                        <a:rPr sz="1100" spc="-50" dirty="0">
                          <a:latin typeface="Century Gothic"/>
                          <a:cs typeface="Century Gothic"/>
                        </a:rPr>
                        <a:t> </a:t>
                      </a:r>
                      <a:r>
                        <a:rPr sz="1100" spc="-25" dirty="0">
                          <a:latin typeface="Century Gothic"/>
                          <a:cs typeface="Century Gothic"/>
                        </a:rPr>
                        <a:t>and </a:t>
                      </a:r>
                      <a:r>
                        <a:rPr sz="1100" dirty="0">
                          <a:latin typeface="Century Gothic"/>
                          <a:cs typeface="Century Gothic"/>
                        </a:rPr>
                        <a:t>management</a:t>
                      </a:r>
                      <a:r>
                        <a:rPr sz="1100" spc="-40" dirty="0">
                          <a:latin typeface="Century Gothic"/>
                          <a:cs typeface="Century Gothic"/>
                        </a:rPr>
                        <a:t> </a:t>
                      </a:r>
                      <a:r>
                        <a:rPr sz="1100" spc="-10" dirty="0">
                          <a:latin typeface="Century Gothic"/>
                          <a:cs typeface="Century Gothic"/>
                        </a:rPr>
                        <a:t>employees.</a:t>
                      </a:r>
                      <a:endParaRPr sz="1100">
                        <a:latin typeface="Century Gothic"/>
                        <a:cs typeface="Century Gothic"/>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6F1"/>
                    </a:solidFill>
                  </a:tcPr>
                </a:tc>
                <a:tc>
                  <a:txBody>
                    <a:bodyPr/>
                    <a:lstStyle/>
                    <a:p>
                      <a:pPr>
                        <a:lnSpc>
                          <a:spcPct val="100000"/>
                        </a:lnSpc>
                        <a:spcBef>
                          <a:spcPts val="765"/>
                        </a:spcBef>
                      </a:pPr>
                      <a:endParaRPr sz="1100">
                        <a:latin typeface="Times New Roman"/>
                        <a:cs typeface="Times New Roman"/>
                      </a:endParaRPr>
                    </a:p>
                    <a:p>
                      <a:pPr marL="69850" marR="64135" algn="ctr">
                        <a:lnSpc>
                          <a:spcPct val="100000"/>
                        </a:lnSpc>
                      </a:pPr>
                      <a:r>
                        <a:rPr sz="1100" dirty="0">
                          <a:latin typeface="Century Gothic"/>
                          <a:cs typeface="Century Gothic"/>
                        </a:rPr>
                        <a:t>66.67%</a:t>
                      </a:r>
                      <a:r>
                        <a:rPr sz="1100" spc="-25" dirty="0">
                          <a:latin typeface="Century Gothic"/>
                          <a:cs typeface="Century Gothic"/>
                        </a:rPr>
                        <a:t> </a:t>
                      </a:r>
                      <a:r>
                        <a:rPr sz="1100" dirty="0">
                          <a:latin typeface="Century Gothic"/>
                          <a:cs typeface="Century Gothic"/>
                        </a:rPr>
                        <a:t>of</a:t>
                      </a:r>
                      <a:r>
                        <a:rPr sz="1100" spc="-10" dirty="0">
                          <a:latin typeface="Century Gothic"/>
                          <a:cs typeface="Century Gothic"/>
                        </a:rPr>
                        <a:t> </a:t>
                      </a:r>
                      <a:r>
                        <a:rPr sz="1100" spc="-20" dirty="0">
                          <a:latin typeface="Century Gothic"/>
                          <a:cs typeface="Century Gothic"/>
                        </a:rPr>
                        <a:t>basic </a:t>
                      </a:r>
                      <a:r>
                        <a:rPr sz="1100" spc="-10" dirty="0">
                          <a:latin typeface="Century Gothic"/>
                          <a:cs typeface="Century Gothic"/>
                        </a:rPr>
                        <a:t>monthly earnings.</a:t>
                      </a:r>
                      <a:endParaRPr sz="1100">
                        <a:latin typeface="Century Gothic"/>
                        <a:cs typeface="Century Gothic"/>
                      </a:endParaRPr>
                    </a:p>
                  </a:txBody>
                  <a:tcPr marL="0" marR="0" marT="971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6F1"/>
                    </a:solidFill>
                  </a:tcPr>
                </a:tc>
                <a:tc>
                  <a:txBody>
                    <a:bodyPr/>
                    <a:lstStyle/>
                    <a:p>
                      <a:pPr>
                        <a:lnSpc>
                          <a:spcPct val="100000"/>
                        </a:lnSpc>
                      </a:pPr>
                      <a:endParaRPr sz="1100">
                        <a:latin typeface="Times New Roman"/>
                        <a:cs typeface="Times New Roman"/>
                      </a:endParaRPr>
                    </a:p>
                    <a:p>
                      <a:pPr>
                        <a:lnSpc>
                          <a:spcPct val="100000"/>
                        </a:lnSpc>
                        <a:spcBef>
                          <a:spcPts val="819"/>
                        </a:spcBef>
                      </a:pPr>
                      <a:endParaRPr sz="1100">
                        <a:latin typeface="Times New Roman"/>
                        <a:cs typeface="Times New Roman"/>
                      </a:endParaRPr>
                    </a:p>
                    <a:p>
                      <a:pPr marL="1270" algn="ctr">
                        <a:lnSpc>
                          <a:spcPct val="100000"/>
                        </a:lnSpc>
                      </a:pPr>
                      <a:r>
                        <a:rPr sz="1100" spc="-10" dirty="0">
                          <a:latin typeface="Century Gothic"/>
                          <a:cs typeface="Century Gothic"/>
                        </a:rPr>
                        <a:t>$6,000</a:t>
                      </a:r>
                      <a:endParaRPr sz="1100">
                        <a:latin typeface="Century Gothic"/>
                        <a:cs typeface="Century Gothic"/>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6F1"/>
                    </a:solidFill>
                  </a:tcPr>
                </a:tc>
                <a:tc>
                  <a:txBody>
                    <a:bodyPr/>
                    <a:lstStyle/>
                    <a:p>
                      <a:pPr>
                        <a:lnSpc>
                          <a:spcPct val="100000"/>
                        </a:lnSpc>
                        <a:spcBef>
                          <a:spcPts val="120"/>
                        </a:spcBef>
                      </a:pPr>
                      <a:endParaRPr sz="1100" dirty="0">
                        <a:latin typeface="Times New Roman"/>
                        <a:cs typeface="Times New Roman"/>
                      </a:endParaRPr>
                    </a:p>
                    <a:p>
                      <a:pPr marL="438784" marR="429259" algn="ctr">
                        <a:lnSpc>
                          <a:spcPct val="100000"/>
                        </a:lnSpc>
                      </a:pPr>
                      <a:r>
                        <a:rPr sz="1100" dirty="0">
                          <a:latin typeface="Century Gothic"/>
                          <a:cs typeface="Century Gothic"/>
                        </a:rPr>
                        <a:t>180</a:t>
                      </a:r>
                      <a:r>
                        <a:rPr sz="1100" spc="-35" dirty="0">
                          <a:latin typeface="Century Gothic"/>
                          <a:cs typeface="Century Gothic"/>
                        </a:rPr>
                        <a:t> </a:t>
                      </a:r>
                      <a:r>
                        <a:rPr sz="1100" spc="-10" dirty="0">
                          <a:latin typeface="Century Gothic"/>
                          <a:cs typeface="Century Gothic"/>
                        </a:rPr>
                        <a:t>days</a:t>
                      </a:r>
                      <a:endParaRPr sz="1100" dirty="0">
                        <a:latin typeface="Century Gothic"/>
                        <a:cs typeface="Century Gothic"/>
                      </a:endParaRPr>
                    </a:p>
                  </a:txBody>
                  <a:tcPr marL="0" marR="0" marT="152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6F1"/>
                    </a:solidFill>
                  </a:tcPr>
                </a:tc>
                <a:extLst>
                  <a:ext uri="{0D108BD9-81ED-4DB2-BD59-A6C34878D82A}">
                    <a16:rowId xmlns:a16="http://schemas.microsoft.com/office/drawing/2014/main" val="10003"/>
                  </a:ext>
                </a:extLst>
              </a:tr>
            </a:tbl>
          </a:graphicData>
        </a:graphic>
      </p:graphicFrame>
      <p:pic>
        <p:nvPicPr>
          <p:cNvPr id="14" name="object 14"/>
          <p:cNvPicPr/>
          <p:nvPr/>
        </p:nvPicPr>
        <p:blipFill>
          <a:blip r:embed="rId3" cstate="print"/>
          <a:stretch>
            <a:fillRect/>
          </a:stretch>
        </p:blipFill>
        <p:spPr>
          <a:xfrm>
            <a:off x="0" y="851916"/>
            <a:ext cx="7772399" cy="2395728"/>
          </a:xfrm>
          <a:prstGeom prst="rect">
            <a:avLst/>
          </a:prstGeom>
        </p:spPr>
      </p:pic>
      <p:sp>
        <p:nvSpPr>
          <p:cNvPr id="15" name="object 15"/>
          <p:cNvSpPr txBox="1"/>
          <p:nvPr/>
        </p:nvSpPr>
        <p:spPr>
          <a:xfrm>
            <a:off x="326847" y="6874002"/>
            <a:ext cx="4128770" cy="186690"/>
          </a:xfrm>
          <a:prstGeom prst="rect">
            <a:avLst/>
          </a:prstGeom>
        </p:spPr>
        <p:txBody>
          <a:bodyPr vert="horz" wrap="square" lIns="0" tIns="13335" rIns="0" bIns="0" rtlCol="0">
            <a:spAutoFit/>
          </a:bodyPr>
          <a:lstStyle/>
          <a:p>
            <a:pPr marL="12700">
              <a:lnSpc>
                <a:spcPct val="100000"/>
              </a:lnSpc>
              <a:spcBef>
                <a:spcPts val="105"/>
              </a:spcBef>
            </a:pPr>
            <a:r>
              <a:rPr sz="1050" dirty="0">
                <a:latin typeface="Century Gothic"/>
                <a:cs typeface="Century Gothic"/>
              </a:rPr>
              <a:t>*Benefit</a:t>
            </a:r>
            <a:r>
              <a:rPr sz="1050" spc="-30" dirty="0">
                <a:latin typeface="Century Gothic"/>
                <a:cs typeface="Century Gothic"/>
              </a:rPr>
              <a:t> </a:t>
            </a:r>
            <a:r>
              <a:rPr sz="1050" dirty="0">
                <a:latin typeface="Century Gothic"/>
                <a:cs typeface="Century Gothic"/>
              </a:rPr>
              <a:t>paid</a:t>
            </a:r>
            <a:r>
              <a:rPr sz="1050" spc="-25" dirty="0">
                <a:latin typeface="Century Gothic"/>
                <a:cs typeface="Century Gothic"/>
              </a:rPr>
              <a:t> </a:t>
            </a:r>
            <a:r>
              <a:rPr sz="1050" dirty="0">
                <a:latin typeface="Century Gothic"/>
                <a:cs typeface="Century Gothic"/>
              </a:rPr>
              <a:t>may</a:t>
            </a:r>
            <a:r>
              <a:rPr sz="1050" spc="-50" dirty="0">
                <a:latin typeface="Century Gothic"/>
                <a:cs typeface="Century Gothic"/>
              </a:rPr>
              <a:t> </a:t>
            </a:r>
            <a:r>
              <a:rPr sz="1050" dirty="0">
                <a:latin typeface="Century Gothic"/>
                <a:cs typeface="Century Gothic"/>
              </a:rPr>
              <a:t>be</a:t>
            </a:r>
            <a:r>
              <a:rPr sz="1050" spc="-15" dirty="0">
                <a:latin typeface="Century Gothic"/>
                <a:cs typeface="Century Gothic"/>
              </a:rPr>
              <a:t> </a:t>
            </a:r>
            <a:r>
              <a:rPr sz="1050" dirty="0">
                <a:latin typeface="Century Gothic"/>
                <a:cs typeface="Century Gothic"/>
              </a:rPr>
              <a:t>reduced</a:t>
            </a:r>
            <a:r>
              <a:rPr sz="1050" spc="-5" dirty="0">
                <a:latin typeface="Century Gothic"/>
                <a:cs typeface="Century Gothic"/>
              </a:rPr>
              <a:t> </a:t>
            </a:r>
            <a:r>
              <a:rPr sz="1050" dirty="0">
                <a:latin typeface="Century Gothic"/>
                <a:cs typeface="Century Gothic"/>
              </a:rPr>
              <a:t>by</a:t>
            </a:r>
            <a:r>
              <a:rPr sz="1050" spc="-25" dirty="0">
                <a:latin typeface="Century Gothic"/>
                <a:cs typeface="Century Gothic"/>
              </a:rPr>
              <a:t> </a:t>
            </a:r>
            <a:r>
              <a:rPr sz="1050" dirty="0">
                <a:latin typeface="Century Gothic"/>
                <a:cs typeface="Century Gothic"/>
              </a:rPr>
              <a:t>any</a:t>
            </a:r>
            <a:r>
              <a:rPr sz="1050" spc="-35" dirty="0">
                <a:latin typeface="Century Gothic"/>
                <a:cs typeface="Century Gothic"/>
              </a:rPr>
              <a:t> </a:t>
            </a:r>
            <a:r>
              <a:rPr sz="1050" spc="-10" dirty="0">
                <a:latin typeface="Century Gothic"/>
                <a:cs typeface="Century Gothic"/>
              </a:rPr>
              <a:t>applicable</a:t>
            </a:r>
            <a:r>
              <a:rPr sz="1050" spc="-50" dirty="0">
                <a:latin typeface="Century Gothic"/>
                <a:cs typeface="Century Gothic"/>
              </a:rPr>
              <a:t> </a:t>
            </a:r>
            <a:r>
              <a:rPr sz="1050" dirty="0">
                <a:latin typeface="Century Gothic"/>
                <a:cs typeface="Century Gothic"/>
              </a:rPr>
              <a:t>state</a:t>
            </a:r>
            <a:r>
              <a:rPr sz="1050" spc="-15" dirty="0">
                <a:latin typeface="Century Gothic"/>
                <a:cs typeface="Century Gothic"/>
              </a:rPr>
              <a:t> </a:t>
            </a:r>
            <a:r>
              <a:rPr sz="1050" spc="-10" dirty="0">
                <a:latin typeface="Century Gothic"/>
                <a:cs typeface="Century Gothic"/>
              </a:rPr>
              <a:t>benefits</a:t>
            </a:r>
            <a:endParaRPr sz="1050">
              <a:latin typeface="Century Gothic"/>
              <a:cs typeface="Century Gothic"/>
            </a:endParaRPr>
          </a:p>
        </p:txBody>
      </p:sp>
      <p:sp>
        <p:nvSpPr>
          <p:cNvPr id="16" name="object 16"/>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2</a:t>
            </a:r>
            <a:r>
              <a:rPr lang="en-US" spc="-25" dirty="0"/>
              <a:t>1</a:t>
            </a:r>
            <a:r>
              <a:rPr spc="500" dirty="0"/>
              <a:t> </a:t>
            </a:r>
          </a:p>
        </p:txBody>
      </p:sp>
      <p:pic>
        <p:nvPicPr>
          <p:cNvPr id="18" name="Picture 17">
            <a:extLst>
              <a:ext uri="{FF2B5EF4-FFF2-40B4-BE49-F238E27FC236}">
                <a16:creationId xmlns:a16="http://schemas.microsoft.com/office/drawing/2014/main" id="{7F303487-EA51-5009-4B5F-545C6B1730AC}"/>
              </a:ext>
            </a:extLst>
          </p:cNvPr>
          <p:cNvPicPr>
            <a:picLocks noChangeAspect="1"/>
          </p:cNvPicPr>
          <p:nvPr/>
        </p:nvPicPr>
        <p:blipFill>
          <a:blip r:embed="rId4"/>
          <a:stretch>
            <a:fillRect/>
          </a:stretch>
        </p:blipFill>
        <p:spPr>
          <a:xfrm>
            <a:off x="5450194" y="20941"/>
            <a:ext cx="2154719" cy="75899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47599" y="209803"/>
            <a:ext cx="2879090"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Voluntary</a:t>
            </a:r>
            <a:r>
              <a:rPr sz="2000" spc="-45" dirty="0">
                <a:latin typeface="Century Gothic"/>
                <a:cs typeface="Century Gothic"/>
              </a:rPr>
              <a:t> </a:t>
            </a:r>
            <a:r>
              <a:rPr sz="2000" dirty="0">
                <a:latin typeface="Century Gothic"/>
                <a:cs typeface="Century Gothic"/>
              </a:rPr>
              <a:t>Critical</a:t>
            </a:r>
            <a:r>
              <a:rPr sz="2000" spc="-60" dirty="0">
                <a:latin typeface="Century Gothic"/>
                <a:cs typeface="Century Gothic"/>
              </a:rPr>
              <a:t> </a:t>
            </a:r>
            <a:r>
              <a:rPr sz="2000" spc="-10" dirty="0">
                <a:latin typeface="Century Gothic"/>
                <a:cs typeface="Century Gothic"/>
              </a:rPr>
              <a:t>Illness</a:t>
            </a:r>
            <a:endParaRPr sz="2000">
              <a:latin typeface="Century Gothic"/>
              <a:cs typeface="Century Gothic"/>
            </a:endParaRPr>
          </a:p>
        </p:txBody>
      </p:sp>
      <p:grpSp>
        <p:nvGrpSpPr>
          <p:cNvPr id="3" name="object 3"/>
          <p:cNvGrpSpPr/>
          <p:nvPr/>
        </p:nvGrpSpPr>
        <p:grpSpPr>
          <a:xfrm>
            <a:off x="0" y="9693973"/>
            <a:ext cx="7772400" cy="368935"/>
            <a:chOff x="0" y="9693973"/>
            <a:chExt cx="7772400" cy="368935"/>
          </a:xfrm>
        </p:grpSpPr>
        <p:sp>
          <p:nvSpPr>
            <p:cNvPr id="4" name="object 4"/>
            <p:cNvSpPr/>
            <p:nvPr/>
          </p:nvSpPr>
          <p:spPr>
            <a:xfrm>
              <a:off x="0" y="9855708"/>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sp>
          <p:nvSpPr>
            <p:cNvPr id="6" name="object 6"/>
            <p:cNvSpPr/>
            <p:nvPr/>
          </p:nvSpPr>
          <p:spPr>
            <a:xfrm>
              <a:off x="3646932" y="9698735"/>
              <a:ext cx="478155" cy="359410"/>
            </a:xfrm>
            <a:custGeom>
              <a:avLst/>
              <a:gdLst/>
              <a:ahLst/>
              <a:cxnLst/>
              <a:rect l="l" t="t" r="r" b="b"/>
              <a:pathLst>
                <a:path w="478154" h="359409">
                  <a:moveTo>
                    <a:pt x="0" y="359054"/>
                  </a:moveTo>
                  <a:lnTo>
                    <a:pt x="477964" y="359054"/>
                  </a:lnTo>
                  <a:lnTo>
                    <a:pt x="477964" y="0"/>
                  </a:lnTo>
                  <a:lnTo>
                    <a:pt x="0" y="0"/>
                  </a:lnTo>
                  <a:lnTo>
                    <a:pt x="0" y="359054"/>
                  </a:lnTo>
                  <a:close/>
                </a:path>
              </a:pathLst>
            </a:custGeom>
            <a:ln w="9525">
              <a:solidFill>
                <a:srgbClr val="E21D2A"/>
              </a:solidFill>
            </a:ln>
          </p:spPr>
          <p:txBody>
            <a:bodyPr wrap="square" lIns="0" tIns="0" rIns="0" bIns="0" rtlCol="0"/>
            <a:lstStyle/>
            <a:p>
              <a:endParaRPr/>
            </a:p>
          </p:txBody>
        </p:sp>
      </p:grpSp>
      <p:sp>
        <p:nvSpPr>
          <p:cNvPr id="7" name="object 7"/>
          <p:cNvSpPr/>
          <p:nvPr/>
        </p:nvSpPr>
        <p:spPr>
          <a:xfrm>
            <a:off x="0" y="528829"/>
            <a:ext cx="4776470" cy="104139"/>
          </a:xfrm>
          <a:custGeom>
            <a:avLst/>
            <a:gdLst/>
            <a:ahLst/>
            <a:cxnLst/>
            <a:rect l="l" t="t" r="r" b="b"/>
            <a:pathLst>
              <a:path w="4776470" h="104140">
                <a:moveTo>
                  <a:pt x="4776216" y="0"/>
                </a:moveTo>
                <a:lnTo>
                  <a:pt x="0" y="0"/>
                </a:lnTo>
                <a:lnTo>
                  <a:pt x="0" y="103630"/>
                </a:lnTo>
                <a:lnTo>
                  <a:pt x="4776216" y="103630"/>
                </a:lnTo>
                <a:lnTo>
                  <a:pt x="4776216" y="0"/>
                </a:lnTo>
                <a:close/>
              </a:path>
            </a:pathLst>
          </a:custGeom>
          <a:solidFill>
            <a:srgbClr val="7E7E7E"/>
          </a:solidFill>
        </p:spPr>
        <p:txBody>
          <a:bodyPr wrap="square" lIns="0" tIns="0" rIns="0" bIns="0" rtlCol="0"/>
          <a:lstStyle/>
          <a:p>
            <a:endParaRPr/>
          </a:p>
        </p:txBody>
      </p:sp>
      <p:grpSp>
        <p:nvGrpSpPr>
          <p:cNvPr id="8" name="object 8"/>
          <p:cNvGrpSpPr/>
          <p:nvPr/>
        </p:nvGrpSpPr>
        <p:grpSpPr>
          <a:xfrm>
            <a:off x="4829555" y="47244"/>
            <a:ext cx="2943225" cy="856615"/>
            <a:chOff x="4829555" y="47244"/>
            <a:chExt cx="2943225" cy="856615"/>
          </a:xfrm>
        </p:grpSpPr>
        <p:sp>
          <p:nvSpPr>
            <p:cNvPr id="9" name="object 9"/>
            <p:cNvSpPr/>
            <p:nvPr/>
          </p:nvSpPr>
          <p:spPr>
            <a:xfrm>
              <a:off x="4829555" y="528829"/>
              <a:ext cx="2943225" cy="104139"/>
            </a:xfrm>
            <a:custGeom>
              <a:avLst/>
              <a:gdLst/>
              <a:ahLst/>
              <a:cxnLst/>
              <a:rect l="l" t="t" r="r" b="b"/>
              <a:pathLst>
                <a:path w="2943225" h="104140">
                  <a:moveTo>
                    <a:pt x="2942844" y="0"/>
                  </a:moveTo>
                  <a:lnTo>
                    <a:pt x="0" y="0"/>
                  </a:lnTo>
                  <a:lnTo>
                    <a:pt x="0" y="103630"/>
                  </a:lnTo>
                  <a:lnTo>
                    <a:pt x="2942844" y="103630"/>
                  </a:lnTo>
                  <a:lnTo>
                    <a:pt x="2942844" y="0"/>
                  </a:lnTo>
                  <a:close/>
                </a:path>
              </a:pathLst>
            </a:custGeom>
            <a:solidFill>
              <a:srgbClr val="DF1622"/>
            </a:solidFill>
          </p:spPr>
          <p:txBody>
            <a:bodyPr wrap="square" lIns="0" tIns="0" rIns="0" bIns="0" rtlCol="0"/>
            <a:lstStyle/>
            <a:p>
              <a:endParaRPr/>
            </a:p>
          </p:txBody>
        </p:sp>
        <p:pic>
          <p:nvPicPr>
            <p:cNvPr id="10" name="object 10"/>
            <p:cNvPicPr/>
            <p:nvPr/>
          </p:nvPicPr>
          <p:blipFill>
            <a:blip r:embed="rId2" cstate="print"/>
            <a:stretch>
              <a:fillRect/>
            </a:stretch>
          </p:blipFill>
          <p:spPr>
            <a:xfrm>
              <a:off x="6780276" y="47244"/>
              <a:ext cx="771144" cy="856487"/>
            </a:xfrm>
            <a:prstGeom prst="rect">
              <a:avLst/>
            </a:prstGeom>
          </p:spPr>
        </p:pic>
      </p:grpSp>
      <p:sp>
        <p:nvSpPr>
          <p:cNvPr id="11" name="object 11"/>
          <p:cNvSpPr txBox="1"/>
          <p:nvPr/>
        </p:nvSpPr>
        <p:spPr>
          <a:xfrm>
            <a:off x="595376" y="769111"/>
            <a:ext cx="6756400" cy="756920"/>
          </a:xfrm>
          <a:prstGeom prst="rect">
            <a:avLst/>
          </a:prstGeom>
        </p:spPr>
        <p:txBody>
          <a:bodyPr vert="horz" wrap="square" lIns="0" tIns="12700" rIns="0" bIns="0" rtlCol="0">
            <a:spAutoFit/>
          </a:bodyPr>
          <a:lstStyle/>
          <a:p>
            <a:pPr marL="12065" marR="5080" indent="1270" algn="ctr">
              <a:lnSpc>
                <a:spcPct val="100000"/>
              </a:lnSpc>
              <a:spcBef>
                <a:spcPts val="100"/>
              </a:spcBef>
            </a:pPr>
            <a:r>
              <a:rPr sz="1200" dirty="0">
                <a:latin typeface="Century Gothic"/>
                <a:cs typeface="Century Gothic"/>
              </a:rPr>
              <a:t>Coke</a:t>
            </a:r>
            <a:r>
              <a:rPr sz="1200" spc="-30" dirty="0">
                <a:latin typeface="Century Gothic"/>
                <a:cs typeface="Century Gothic"/>
              </a:rPr>
              <a:t> </a:t>
            </a:r>
            <a:r>
              <a:rPr sz="1200" dirty="0">
                <a:latin typeface="Century Gothic"/>
                <a:cs typeface="Century Gothic"/>
              </a:rPr>
              <a:t>Northeast</a:t>
            </a:r>
            <a:r>
              <a:rPr sz="1200" spc="10" dirty="0">
                <a:latin typeface="Century Gothic"/>
                <a:cs typeface="Century Gothic"/>
              </a:rPr>
              <a:t> </a:t>
            </a:r>
            <a:r>
              <a:rPr sz="1200" dirty="0">
                <a:latin typeface="Century Gothic"/>
                <a:cs typeface="Century Gothic"/>
              </a:rPr>
              <a:t>offers</a:t>
            </a:r>
            <a:r>
              <a:rPr sz="1200" spc="-40" dirty="0">
                <a:latin typeface="Century Gothic"/>
                <a:cs typeface="Century Gothic"/>
              </a:rPr>
              <a:t> </a:t>
            </a:r>
            <a:r>
              <a:rPr sz="1200" dirty="0">
                <a:latin typeface="Century Gothic"/>
                <a:cs typeface="Century Gothic"/>
              </a:rPr>
              <a:t>all</a:t>
            </a:r>
            <a:r>
              <a:rPr sz="1200" spc="-45" dirty="0">
                <a:latin typeface="Century Gothic"/>
                <a:cs typeface="Century Gothic"/>
              </a:rPr>
              <a:t> </a:t>
            </a:r>
            <a:r>
              <a:rPr sz="1200" dirty="0">
                <a:latin typeface="Century Gothic"/>
                <a:cs typeface="Century Gothic"/>
              </a:rPr>
              <a:t>full-time</a:t>
            </a:r>
            <a:r>
              <a:rPr sz="1200" spc="-60" dirty="0">
                <a:latin typeface="Century Gothic"/>
                <a:cs typeface="Century Gothic"/>
              </a:rPr>
              <a:t> </a:t>
            </a:r>
            <a:r>
              <a:rPr sz="1200" dirty="0">
                <a:latin typeface="Century Gothic"/>
                <a:cs typeface="Century Gothic"/>
              </a:rPr>
              <a:t>employees</a:t>
            </a:r>
            <a:r>
              <a:rPr sz="1200" spc="-75" dirty="0">
                <a:latin typeface="Century Gothic"/>
                <a:cs typeface="Century Gothic"/>
              </a:rPr>
              <a:t> </a:t>
            </a:r>
            <a:r>
              <a:rPr sz="1200" dirty="0">
                <a:latin typeface="Century Gothic"/>
                <a:cs typeface="Century Gothic"/>
              </a:rPr>
              <a:t>the</a:t>
            </a:r>
            <a:r>
              <a:rPr sz="1200" spc="-5" dirty="0">
                <a:latin typeface="Century Gothic"/>
                <a:cs typeface="Century Gothic"/>
              </a:rPr>
              <a:t> </a:t>
            </a:r>
            <a:r>
              <a:rPr sz="1200" dirty="0">
                <a:latin typeface="Century Gothic"/>
                <a:cs typeface="Century Gothic"/>
              </a:rPr>
              <a:t>option</a:t>
            </a:r>
            <a:r>
              <a:rPr sz="1200" spc="10" dirty="0">
                <a:latin typeface="Century Gothic"/>
                <a:cs typeface="Century Gothic"/>
              </a:rPr>
              <a:t> </a:t>
            </a:r>
            <a:r>
              <a:rPr sz="1200" dirty="0">
                <a:latin typeface="Century Gothic"/>
                <a:cs typeface="Century Gothic"/>
              </a:rPr>
              <a:t>to</a:t>
            </a:r>
            <a:r>
              <a:rPr sz="1200" spc="-10" dirty="0">
                <a:latin typeface="Century Gothic"/>
                <a:cs typeface="Century Gothic"/>
              </a:rPr>
              <a:t> </a:t>
            </a:r>
            <a:r>
              <a:rPr sz="1200" dirty="0">
                <a:latin typeface="Century Gothic"/>
                <a:cs typeface="Century Gothic"/>
              </a:rPr>
              <a:t>enroll</a:t>
            </a:r>
            <a:r>
              <a:rPr sz="1200" spc="-60" dirty="0">
                <a:latin typeface="Century Gothic"/>
                <a:cs typeface="Century Gothic"/>
              </a:rPr>
              <a:t> </a:t>
            </a:r>
            <a:r>
              <a:rPr sz="1200" dirty="0">
                <a:latin typeface="Century Gothic"/>
                <a:cs typeface="Century Gothic"/>
              </a:rPr>
              <a:t>in</a:t>
            </a:r>
            <a:r>
              <a:rPr sz="1200" spc="-30" dirty="0">
                <a:latin typeface="Century Gothic"/>
                <a:cs typeface="Century Gothic"/>
              </a:rPr>
              <a:t> </a:t>
            </a:r>
            <a:r>
              <a:rPr sz="1200" dirty="0">
                <a:latin typeface="Century Gothic"/>
                <a:cs typeface="Century Gothic"/>
              </a:rPr>
              <a:t>Voluntary</a:t>
            </a:r>
            <a:r>
              <a:rPr sz="1200" spc="-20" dirty="0">
                <a:latin typeface="Century Gothic"/>
                <a:cs typeface="Century Gothic"/>
              </a:rPr>
              <a:t> </a:t>
            </a:r>
            <a:r>
              <a:rPr sz="1200" dirty="0">
                <a:latin typeface="Century Gothic"/>
                <a:cs typeface="Century Gothic"/>
              </a:rPr>
              <a:t>Critical</a:t>
            </a:r>
            <a:r>
              <a:rPr sz="1200" spc="-5" dirty="0">
                <a:latin typeface="Century Gothic"/>
                <a:cs typeface="Century Gothic"/>
              </a:rPr>
              <a:t> </a:t>
            </a:r>
            <a:r>
              <a:rPr sz="1200" spc="-10" dirty="0">
                <a:latin typeface="Century Gothic"/>
                <a:cs typeface="Century Gothic"/>
              </a:rPr>
              <a:t>Illness </a:t>
            </a:r>
            <a:r>
              <a:rPr sz="1200" dirty="0">
                <a:latin typeface="Century Gothic"/>
                <a:cs typeface="Century Gothic"/>
              </a:rPr>
              <a:t>benefits</a:t>
            </a:r>
            <a:r>
              <a:rPr sz="1200" spc="-15" dirty="0">
                <a:latin typeface="Century Gothic"/>
                <a:cs typeface="Century Gothic"/>
              </a:rPr>
              <a:t> </a:t>
            </a:r>
            <a:r>
              <a:rPr sz="1200" dirty="0">
                <a:latin typeface="Century Gothic"/>
                <a:cs typeface="Century Gothic"/>
              </a:rPr>
              <a:t>through</a:t>
            </a:r>
            <a:r>
              <a:rPr sz="1200" spc="25" dirty="0">
                <a:latin typeface="Century Gothic"/>
                <a:cs typeface="Century Gothic"/>
              </a:rPr>
              <a:t> </a:t>
            </a:r>
            <a:r>
              <a:rPr sz="1200" dirty="0">
                <a:latin typeface="Century Gothic"/>
                <a:cs typeface="Century Gothic"/>
              </a:rPr>
              <a:t>Cigna.</a:t>
            </a:r>
            <a:r>
              <a:rPr sz="1200" spc="310" dirty="0">
                <a:latin typeface="Century Gothic"/>
                <a:cs typeface="Century Gothic"/>
              </a:rPr>
              <a:t> </a:t>
            </a:r>
            <a:r>
              <a:rPr sz="1200" dirty="0">
                <a:latin typeface="Century Gothic"/>
                <a:cs typeface="Century Gothic"/>
              </a:rPr>
              <a:t>Critical</a:t>
            </a:r>
            <a:r>
              <a:rPr sz="1200" spc="5" dirty="0">
                <a:latin typeface="Century Gothic"/>
                <a:cs typeface="Century Gothic"/>
              </a:rPr>
              <a:t> </a:t>
            </a:r>
            <a:r>
              <a:rPr sz="1200" dirty="0">
                <a:latin typeface="Century Gothic"/>
                <a:cs typeface="Century Gothic"/>
              </a:rPr>
              <a:t>Illness</a:t>
            </a:r>
            <a:r>
              <a:rPr sz="1200" spc="-40" dirty="0">
                <a:latin typeface="Century Gothic"/>
                <a:cs typeface="Century Gothic"/>
              </a:rPr>
              <a:t> </a:t>
            </a:r>
            <a:r>
              <a:rPr sz="1200" dirty="0">
                <a:latin typeface="Century Gothic"/>
                <a:cs typeface="Century Gothic"/>
              </a:rPr>
              <a:t>can</a:t>
            </a:r>
            <a:r>
              <a:rPr sz="1200" spc="-50" dirty="0">
                <a:latin typeface="Century Gothic"/>
                <a:cs typeface="Century Gothic"/>
              </a:rPr>
              <a:t> </a:t>
            </a:r>
            <a:r>
              <a:rPr sz="1200" dirty="0">
                <a:latin typeface="Century Gothic"/>
                <a:cs typeface="Century Gothic"/>
              </a:rPr>
              <a:t>help</a:t>
            </a:r>
            <a:r>
              <a:rPr sz="1200" spc="-50" dirty="0">
                <a:latin typeface="Century Gothic"/>
                <a:cs typeface="Century Gothic"/>
              </a:rPr>
              <a:t> </a:t>
            </a:r>
            <a:r>
              <a:rPr sz="1200" dirty="0">
                <a:latin typeface="Century Gothic"/>
                <a:cs typeface="Century Gothic"/>
              </a:rPr>
              <a:t>provide</a:t>
            </a:r>
            <a:r>
              <a:rPr sz="1200" spc="-25" dirty="0">
                <a:latin typeface="Century Gothic"/>
                <a:cs typeface="Century Gothic"/>
              </a:rPr>
              <a:t> </a:t>
            </a:r>
            <a:r>
              <a:rPr sz="1200" dirty="0">
                <a:latin typeface="Century Gothic"/>
                <a:cs typeface="Century Gothic"/>
              </a:rPr>
              <a:t>you</a:t>
            </a:r>
            <a:r>
              <a:rPr sz="1200" spc="-25" dirty="0">
                <a:latin typeface="Century Gothic"/>
                <a:cs typeface="Century Gothic"/>
              </a:rPr>
              <a:t> </a:t>
            </a:r>
            <a:r>
              <a:rPr sz="1200" dirty="0">
                <a:latin typeface="Century Gothic"/>
                <a:cs typeface="Century Gothic"/>
              </a:rPr>
              <a:t>and your</a:t>
            </a:r>
            <a:r>
              <a:rPr sz="1200" spc="-25" dirty="0">
                <a:latin typeface="Century Gothic"/>
                <a:cs typeface="Century Gothic"/>
              </a:rPr>
              <a:t> </a:t>
            </a:r>
            <a:r>
              <a:rPr sz="1200" dirty="0">
                <a:latin typeface="Century Gothic"/>
                <a:cs typeface="Century Gothic"/>
              </a:rPr>
              <a:t>family</a:t>
            </a:r>
            <a:r>
              <a:rPr sz="1200" spc="-55" dirty="0">
                <a:latin typeface="Century Gothic"/>
                <a:cs typeface="Century Gothic"/>
              </a:rPr>
              <a:t> </a:t>
            </a:r>
            <a:r>
              <a:rPr sz="1200" dirty="0">
                <a:latin typeface="Century Gothic"/>
                <a:cs typeface="Century Gothic"/>
              </a:rPr>
              <a:t>with</a:t>
            </a:r>
            <a:r>
              <a:rPr sz="1200" spc="-5" dirty="0">
                <a:latin typeface="Century Gothic"/>
                <a:cs typeface="Century Gothic"/>
              </a:rPr>
              <a:t> </a:t>
            </a:r>
            <a:r>
              <a:rPr sz="1200" spc="-25" dirty="0">
                <a:latin typeface="Century Gothic"/>
                <a:cs typeface="Century Gothic"/>
              </a:rPr>
              <a:t>the </a:t>
            </a:r>
            <a:r>
              <a:rPr sz="1200" dirty="0">
                <a:latin typeface="Century Gothic"/>
                <a:cs typeface="Century Gothic"/>
              </a:rPr>
              <a:t>additional</a:t>
            </a:r>
            <a:r>
              <a:rPr sz="1200" spc="-10" dirty="0">
                <a:latin typeface="Century Gothic"/>
                <a:cs typeface="Century Gothic"/>
              </a:rPr>
              <a:t> </a:t>
            </a:r>
            <a:r>
              <a:rPr sz="1200" dirty="0">
                <a:latin typeface="Century Gothic"/>
                <a:cs typeface="Century Gothic"/>
              </a:rPr>
              <a:t>financial</a:t>
            </a:r>
            <a:r>
              <a:rPr sz="1200" spc="-25" dirty="0">
                <a:latin typeface="Century Gothic"/>
                <a:cs typeface="Century Gothic"/>
              </a:rPr>
              <a:t> </a:t>
            </a:r>
            <a:r>
              <a:rPr sz="1200" dirty="0">
                <a:latin typeface="Century Gothic"/>
                <a:cs typeface="Century Gothic"/>
              </a:rPr>
              <a:t>protection</a:t>
            </a:r>
            <a:r>
              <a:rPr sz="1200" spc="5" dirty="0">
                <a:latin typeface="Century Gothic"/>
                <a:cs typeface="Century Gothic"/>
              </a:rPr>
              <a:t> </a:t>
            </a:r>
            <a:r>
              <a:rPr sz="1200" dirty="0">
                <a:latin typeface="Century Gothic"/>
                <a:cs typeface="Century Gothic"/>
              </a:rPr>
              <a:t>you</a:t>
            </a:r>
            <a:r>
              <a:rPr sz="1200" spc="-40" dirty="0">
                <a:latin typeface="Century Gothic"/>
                <a:cs typeface="Century Gothic"/>
              </a:rPr>
              <a:t> </a:t>
            </a:r>
            <a:r>
              <a:rPr sz="1200" dirty="0">
                <a:latin typeface="Century Gothic"/>
                <a:cs typeface="Century Gothic"/>
              </a:rPr>
              <a:t>may</a:t>
            </a:r>
            <a:r>
              <a:rPr sz="1200" spc="-55" dirty="0">
                <a:latin typeface="Century Gothic"/>
                <a:cs typeface="Century Gothic"/>
              </a:rPr>
              <a:t> </a:t>
            </a:r>
            <a:r>
              <a:rPr sz="1200" dirty="0">
                <a:latin typeface="Century Gothic"/>
                <a:cs typeface="Century Gothic"/>
              </a:rPr>
              <a:t>need</a:t>
            </a:r>
            <a:r>
              <a:rPr sz="1200" spc="-45" dirty="0">
                <a:latin typeface="Century Gothic"/>
                <a:cs typeface="Century Gothic"/>
              </a:rPr>
              <a:t> </a:t>
            </a:r>
            <a:r>
              <a:rPr sz="1200" dirty="0">
                <a:latin typeface="Century Gothic"/>
                <a:cs typeface="Century Gothic"/>
              </a:rPr>
              <a:t>for</a:t>
            </a:r>
            <a:r>
              <a:rPr sz="1200" spc="-35" dirty="0">
                <a:latin typeface="Century Gothic"/>
                <a:cs typeface="Century Gothic"/>
              </a:rPr>
              <a:t> </a:t>
            </a:r>
            <a:r>
              <a:rPr sz="1200" dirty="0">
                <a:latin typeface="Century Gothic"/>
                <a:cs typeface="Century Gothic"/>
              </a:rPr>
              <a:t>expenses</a:t>
            </a:r>
            <a:r>
              <a:rPr sz="1200" spc="-60" dirty="0">
                <a:latin typeface="Century Gothic"/>
                <a:cs typeface="Century Gothic"/>
              </a:rPr>
              <a:t> </a:t>
            </a:r>
            <a:r>
              <a:rPr sz="1200" dirty="0">
                <a:latin typeface="Century Gothic"/>
                <a:cs typeface="Century Gothic"/>
              </a:rPr>
              <a:t>associated</a:t>
            </a:r>
            <a:r>
              <a:rPr sz="1200" spc="-20" dirty="0">
                <a:latin typeface="Century Gothic"/>
                <a:cs typeface="Century Gothic"/>
              </a:rPr>
              <a:t> </a:t>
            </a:r>
            <a:r>
              <a:rPr sz="1200" dirty="0">
                <a:latin typeface="Century Gothic"/>
                <a:cs typeface="Century Gothic"/>
              </a:rPr>
              <a:t>with</a:t>
            </a:r>
            <a:r>
              <a:rPr sz="1200" spc="-25" dirty="0">
                <a:latin typeface="Century Gothic"/>
                <a:cs typeface="Century Gothic"/>
              </a:rPr>
              <a:t> </a:t>
            </a:r>
            <a:r>
              <a:rPr sz="1200" dirty="0">
                <a:latin typeface="Century Gothic"/>
                <a:cs typeface="Century Gothic"/>
              </a:rPr>
              <a:t>an</a:t>
            </a:r>
            <a:r>
              <a:rPr sz="1200" spc="-20" dirty="0">
                <a:latin typeface="Century Gothic"/>
                <a:cs typeface="Century Gothic"/>
              </a:rPr>
              <a:t> </a:t>
            </a:r>
            <a:r>
              <a:rPr sz="1200" spc="-10" dirty="0">
                <a:latin typeface="Century Gothic"/>
                <a:cs typeface="Century Gothic"/>
              </a:rPr>
              <a:t>unexpected </a:t>
            </a:r>
            <a:r>
              <a:rPr sz="1200" dirty="0">
                <a:latin typeface="Century Gothic"/>
                <a:cs typeface="Century Gothic"/>
              </a:rPr>
              <a:t>covered</a:t>
            </a:r>
            <a:r>
              <a:rPr sz="1200" spc="-40" dirty="0">
                <a:latin typeface="Century Gothic"/>
                <a:cs typeface="Century Gothic"/>
              </a:rPr>
              <a:t> </a:t>
            </a:r>
            <a:r>
              <a:rPr sz="1200" dirty="0">
                <a:latin typeface="Century Gothic"/>
                <a:cs typeface="Century Gothic"/>
              </a:rPr>
              <a:t>critical</a:t>
            </a:r>
            <a:r>
              <a:rPr sz="1200" spc="-20" dirty="0">
                <a:latin typeface="Century Gothic"/>
                <a:cs typeface="Century Gothic"/>
              </a:rPr>
              <a:t> </a:t>
            </a:r>
            <a:r>
              <a:rPr sz="1200" spc="-10" dirty="0">
                <a:latin typeface="Century Gothic"/>
                <a:cs typeface="Century Gothic"/>
              </a:rPr>
              <a:t>illness.</a:t>
            </a:r>
            <a:endParaRPr sz="1200">
              <a:latin typeface="Century Gothic"/>
              <a:cs typeface="Century Gothic"/>
            </a:endParaRPr>
          </a:p>
        </p:txBody>
      </p:sp>
      <p:sp>
        <p:nvSpPr>
          <p:cNvPr id="15" name="object 15"/>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lang="en-US" spc="-25" dirty="0"/>
              <a:t>22</a:t>
            </a:r>
            <a:r>
              <a:rPr spc="500" dirty="0"/>
              <a:t> </a:t>
            </a:r>
          </a:p>
        </p:txBody>
      </p:sp>
      <p:graphicFrame>
        <p:nvGraphicFramePr>
          <p:cNvPr id="12" name="object 12"/>
          <p:cNvGraphicFramePr>
            <a:graphicFrameLocks noGrp="1"/>
          </p:cNvGraphicFramePr>
          <p:nvPr/>
        </p:nvGraphicFramePr>
        <p:xfrm>
          <a:off x="243281" y="7450581"/>
          <a:ext cx="7294239" cy="2221865"/>
        </p:xfrm>
        <a:graphic>
          <a:graphicData uri="http://schemas.openxmlformats.org/drawingml/2006/table">
            <a:tbl>
              <a:tblPr firstRow="1" bandRow="1">
                <a:tableStyleId>{2D5ABB26-0587-4C30-8999-92F81FD0307C}</a:tableStyleId>
              </a:tblPr>
              <a:tblGrid>
                <a:gridCol w="365125">
                  <a:extLst>
                    <a:ext uri="{9D8B030D-6E8A-4147-A177-3AD203B41FA5}">
                      <a16:colId xmlns:a16="http://schemas.microsoft.com/office/drawing/2014/main" val="20000"/>
                    </a:ext>
                  </a:extLst>
                </a:gridCol>
                <a:gridCol w="499109">
                  <a:extLst>
                    <a:ext uri="{9D8B030D-6E8A-4147-A177-3AD203B41FA5}">
                      <a16:colId xmlns:a16="http://schemas.microsoft.com/office/drawing/2014/main" val="20001"/>
                    </a:ext>
                  </a:extLst>
                </a:gridCol>
                <a:gridCol w="461009">
                  <a:extLst>
                    <a:ext uri="{9D8B030D-6E8A-4147-A177-3AD203B41FA5}">
                      <a16:colId xmlns:a16="http://schemas.microsoft.com/office/drawing/2014/main" val="20002"/>
                    </a:ext>
                  </a:extLst>
                </a:gridCol>
                <a:gridCol w="509269">
                  <a:extLst>
                    <a:ext uri="{9D8B030D-6E8A-4147-A177-3AD203B41FA5}">
                      <a16:colId xmlns:a16="http://schemas.microsoft.com/office/drawing/2014/main" val="20003"/>
                    </a:ext>
                  </a:extLst>
                </a:gridCol>
                <a:gridCol w="588644">
                  <a:extLst>
                    <a:ext uri="{9D8B030D-6E8A-4147-A177-3AD203B41FA5}">
                      <a16:colId xmlns:a16="http://schemas.microsoft.com/office/drawing/2014/main" val="20004"/>
                    </a:ext>
                  </a:extLst>
                </a:gridCol>
                <a:gridCol w="372744">
                  <a:extLst>
                    <a:ext uri="{9D8B030D-6E8A-4147-A177-3AD203B41FA5}">
                      <a16:colId xmlns:a16="http://schemas.microsoft.com/office/drawing/2014/main" val="20005"/>
                    </a:ext>
                  </a:extLst>
                </a:gridCol>
                <a:gridCol w="502285">
                  <a:extLst>
                    <a:ext uri="{9D8B030D-6E8A-4147-A177-3AD203B41FA5}">
                      <a16:colId xmlns:a16="http://schemas.microsoft.com/office/drawing/2014/main" val="20006"/>
                    </a:ext>
                  </a:extLst>
                </a:gridCol>
                <a:gridCol w="463550">
                  <a:extLst>
                    <a:ext uri="{9D8B030D-6E8A-4147-A177-3AD203B41FA5}">
                      <a16:colId xmlns:a16="http://schemas.microsoft.com/office/drawing/2014/main" val="20007"/>
                    </a:ext>
                  </a:extLst>
                </a:gridCol>
                <a:gridCol w="512445">
                  <a:extLst>
                    <a:ext uri="{9D8B030D-6E8A-4147-A177-3AD203B41FA5}">
                      <a16:colId xmlns:a16="http://schemas.microsoft.com/office/drawing/2014/main" val="20008"/>
                    </a:ext>
                  </a:extLst>
                </a:gridCol>
                <a:gridCol w="587375">
                  <a:extLst>
                    <a:ext uri="{9D8B030D-6E8A-4147-A177-3AD203B41FA5}">
                      <a16:colId xmlns:a16="http://schemas.microsoft.com/office/drawing/2014/main" val="20009"/>
                    </a:ext>
                  </a:extLst>
                </a:gridCol>
                <a:gridCol w="367029">
                  <a:extLst>
                    <a:ext uri="{9D8B030D-6E8A-4147-A177-3AD203B41FA5}">
                      <a16:colId xmlns:a16="http://schemas.microsoft.com/office/drawing/2014/main" val="20010"/>
                    </a:ext>
                  </a:extLst>
                </a:gridCol>
                <a:gridCol w="502285">
                  <a:extLst>
                    <a:ext uri="{9D8B030D-6E8A-4147-A177-3AD203B41FA5}">
                      <a16:colId xmlns:a16="http://schemas.microsoft.com/office/drawing/2014/main" val="20011"/>
                    </a:ext>
                  </a:extLst>
                </a:gridCol>
                <a:gridCol w="463550">
                  <a:extLst>
                    <a:ext uri="{9D8B030D-6E8A-4147-A177-3AD203B41FA5}">
                      <a16:colId xmlns:a16="http://schemas.microsoft.com/office/drawing/2014/main" val="20012"/>
                    </a:ext>
                  </a:extLst>
                </a:gridCol>
                <a:gridCol w="512445">
                  <a:extLst>
                    <a:ext uri="{9D8B030D-6E8A-4147-A177-3AD203B41FA5}">
                      <a16:colId xmlns:a16="http://schemas.microsoft.com/office/drawing/2014/main" val="20013"/>
                    </a:ext>
                  </a:extLst>
                </a:gridCol>
                <a:gridCol w="587375">
                  <a:extLst>
                    <a:ext uri="{9D8B030D-6E8A-4147-A177-3AD203B41FA5}">
                      <a16:colId xmlns:a16="http://schemas.microsoft.com/office/drawing/2014/main" val="20014"/>
                    </a:ext>
                  </a:extLst>
                </a:gridCol>
              </a:tblGrid>
              <a:tr h="353695">
                <a:tc gridSpan="5">
                  <a:txBody>
                    <a:bodyPr/>
                    <a:lstStyle/>
                    <a:p>
                      <a:pPr algn="ctr">
                        <a:lnSpc>
                          <a:spcPct val="100000"/>
                        </a:lnSpc>
                        <a:spcBef>
                          <a:spcPts val="330"/>
                        </a:spcBef>
                      </a:pPr>
                      <a:r>
                        <a:rPr sz="900" b="1" dirty="0">
                          <a:solidFill>
                            <a:srgbClr val="FFFFFF"/>
                          </a:solidFill>
                          <a:latin typeface="Century Gothic"/>
                          <a:cs typeface="Century Gothic"/>
                        </a:rPr>
                        <a:t>Voluntary</a:t>
                      </a:r>
                      <a:r>
                        <a:rPr sz="900" b="1" spc="-35" dirty="0">
                          <a:solidFill>
                            <a:srgbClr val="FFFFFF"/>
                          </a:solidFill>
                          <a:latin typeface="Century Gothic"/>
                          <a:cs typeface="Century Gothic"/>
                        </a:rPr>
                        <a:t> </a:t>
                      </a:r>
                      <a:r>
                        <a:rPr sz="900" b="1" dirty="0">
                          <a:solidFill>
                            <a:srgbClr val="FFFFFF"/>
                          </a:solidFill>
                          <a:latin typeface="Century Gothic"/>
                          <a:cs typeface="Century Gothic"/>
                        </a:rPr>
                        <a:t>Critical</a:t>
                      </a:r>
                      <a:r>
                        <a:rPr sz="900" b="1" spc="-30" dirty="0">
                          <a:solidFill>
                            <a:srgbClr val="FFFFFF"/>
                          </a:solidFill>
                          <a:latin typeface="Century Gothic"/>
                          <a:cs typeface="Century Gothic"/>
                        </a:rPr>
                        <a:t> </a:t>
                      </a:r>
                      <a:r>
                        <a:rPr sz="900" b="1" dirty="0">
                          <a:solidFill>
                            <a:srgbClr val="FFFFFF"/>
                          </a:solidFill>
                          <a:latin typeface="Century Gothic"/>
                          <a:cs typeface="Century Gothic"/>
                        </a:rPr>
                        <a:t>Illness</a:t>
                      </a:r>
                      <a:r>
                        <a:rPr sz="900" b="1" spc="-35" dirty="0">
                          <a:solidFill>
                            <a:srgbClr val="FFFFFF"/>
                          </a:solidFill>
                          <a:latin typeface="Century Gothic"/>
                          <a:cs typeface="Century Gothic"/>
                        </a:rPr>
                        <a:t> </a:t>
                      </a:r>
                      <a:r>
                        <a:rPr sz="900" b="1" dirty="0">
                          <a:solidFill>
                            <a:srgbClr val="FFFFFF"/>
                          </a:solidFill>
                          <a:latin typeface="Century Gothic"/>
                          <a:cs typeface="Century Gothic"/>
                        </a:rPr>
                        <a:t>Monthly</a:t>
                      </a:r>
                      <a:r>
                        <a:rPr sz="900" b="1" spc="-25" dirty="0">
                          <a:solidFill>
                            <a:srgbClr val="FFFFFF"/>
                          </a:solidFill>
                          <a:latin typeface="Century Gothic"/>
                          <a:cs typeface="Century Gothic"/>
                        </a:rPr>
                        <a:t> </a:t>
                      </a:r>
                      <a:r>
                        <a:rPr sz="900" b="1" spc="-20" dirty="0">
                          <a:solidFill>
                            <a:srgbClr val="FFFFFF"/>
                          </a:solidFill>
                          <a:latin typeface="Century Gothic"/>
                          <a:cs typeface="Century Gothic"/>
                        </a:rPr>
                        <a:t>Rates</a:t>
                      </a:r>
                      <a:endParaRPr sz="900">
                        <a:latin typeface="Century Gothic"/>
                        <a:cs typeface="Century Gothic"/>
                      </a:endParaRPr>
                    </a:p>
                    <a:p>
                      <a:pPr algn="ctr">
                        <a:lnSpc>
                          <a:spcPct val="100000"/>
                        </a:lnSpc>
                      </a:pPr>
                      <a:r>
                        <a:rPr sz="900" b="1" dirty="0">
                          <a:solidFill>
                            <a:srgbClr val="FFFFFF"/>
                          </a:solidFill>
                          <a:latin typeface="Century Gothic"/>
                          <a:cs typeface="Century Gothic"/>
                        </a:rPr>
                        <a:t>$5,000</a:t>
                      </a:r>
                      <a:r>
                        <a:rPr sz="900" b="1" spc="-65" dirty="0">
                          <a:solidFill>
                            <a:srgbClr val="FFFFFF"/>
                          </a:solidFill>
                          <a:latin typeface="Century Gothic"/>
                          <a:cs typeface="Century Gothic"/>
                        </a:rPr>
                        <a:t> </a:t>
                      </a:r>
                      <a:r>
                        <a:rPr sz="900" b="1" dirty="0">
                          <a:solidFill>
                            <a:srgbClr val="FFFFFF"/>
                          </a:solidFill>
                          <a:latin typeface="Century Gothic"/>
                          <a:cs typeface="Century Gothic"/>
                        </a:rPr>
                        <a:t>Guaranteed</a:t>
                      </a:r>
                      <a:r>
                        <a:rPr sz="900" b="1" spc="-40" dirty="0">
                          <a:solidFill>
                            <a:srgbClr val="FFFFFF"/>
                          </a:solidFill>
                          <a:latin typeface="Century Gothic"/>
                          <a:cs typeface="Century Gothic"/>
                        </a:rPr>
                        <a:t> </a:t>
                      </a:r>
                      <a:r>
                        <a:rPr sz="900" b="1" spc="-10" dirty="0">
                          <a:solidFill>
                            <a:srgbClr val="FFFFFF"/>
                          </a:solidFill>
                          <a:latin typeface="Century Gothic"/>
                          <a:cs typeface="Century Gothic"/>
                        </a:rPr>
                        <a:t>Issue</a:t>
                      </a:r>
                      <a:endParaRPr sz="900">
                        <a:latin typeface="Century Gothic"/>
                        <a:cs typeface="Century Gothic"/>
                      </a:endParaRPr>
                    </a:p>
                  </a:txBody>
                  <a:tcPr marL="0" marR="0" marT="4191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7E7E7E"/>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5">
                  <a:txBody>
                    <a:bodyPr/>
                    <a:lstStyle/>
                    <a:p>
                      <a:pPr marL="6350" algn="ctr">
                        <a:lnSpc>
                          <a:spcPct val="100000"/>
                        </a:lnSpc>
                        <a:spcBef>
                          <a:spcPts val="335"/>
                        </a:spcBef>
                      </a:pPr>
                      <a:r>
                        <a:rPr sz="900" b="1" dirty="0">
                          <a:solidFill>
                            <a:srgbClr val="FFFFFF"/>
                          </a:solidFill>
                          <a:latin typeface="Century Gothic"/>
                          <a:cs typeface="Century Gothic"/>
                        </a:rPr>
                        <a:t>Voluntary</a:t>
                      </a:r>
                      <a:r>
                        <a:rPr sz="900" b="1" spc="-35" dirty="0">
                          <a:solidFill>
                            <a:srgbClr val="FFFFFF"/>
                          </a:solidFill>
                          <a:latin typeface="Century Gothic"/>
                          <a:cs typeface="Century Gothic"/>
                        </a:rPr>
                        <a:t> </a:t>
                      </a:r>
                      <a:r>
                        <a:rPr sz="900" b="1" dirty="0">
                          <a:solidFill>
                            <a:srgbClr val="FFFFFF"/>
                          </a:solidFill>
                          <a:latin typeface="Century Gothic"/>
                          <a:cs typeface="Century Gothic"/>
                        </a:rPr>
                        <a:t>Critical</a:t>
                      </a:r>
                      <a:r>
                        <a:rPr sz="900" b="1" spc="-30" dirty="0">
                          <a:solidFill>
                            <a:srgbClr val="FFFFFF"/>
                          </a:solidFill>
                          <a:latin typeface="Century Gothic"/>
                          <a:cs typeface="Century Gothic"/>
                        </a:rPr>
                        <a:t> </a:t>
                      </a:r>
                      <a:r>
                        <a:rPr sz="900" b="1" dirty="0">
                          <a:solidFill>
                            <a:srgbClr val="FFFFFF"/>
                          </a:solidFill>
                          <a:latin typeface="Century Gothic"/>
                          <a:cs typeface="Century Gothic"/>
                        </a:rPr>
                        <a:t>Illness</a:t>
                      </a:r>
                      <a:r>
                        <a:rPr sz="900" b="1" spc="-35" dirty="0">
                          <a:solidFill>
                            <a:srgbClr val="FFFFFF"/>
                          </a:solidFill>
                          <a:latin typeface="Century Gothic"/>
                          <a:cs typeface="Century Gothic"/>
                        </a:rPr>
                        <a:t> </a:t>
                      </a:r>
                      <a:r>
                        <a:rPr sz="900" b="1" dirty="0">
                          <a:solidFill>
                            <a:srgbClr val="FFFFFF"/>
                          </a:solidFill>
                          <a:latin typeface="Century Gothic"/>
                          <a:cs typeface="Century Gothic"/>
                        </a:rPr>
                        <a:t>Monthly</a:t>
                      </a:r>
                      <a:r>
                        <a:rPr sz="900" b="1" spc="-25" dirty="0">
                          <a:solidFill>
                            <a:srgbClr val="FFFFFF"/>
                          </a:solidFill>
                          <a:latin typeface="Century Gothic"/>
                          <a:cs typeface="Century Gothic"/>
                        </a:rPr>
                        <a:t> </a:t>
                      </a:r>
                      <a:r>
                        <a:rPr sz="900" b="1" spc="-20" dirty="0">
                          <a:solidFill>
                            <a:srgbClr val="FFFFFF"/>
                          </a:solidFill>
                          <a:latin typeface="Century Gothic"/>
                          <a:cs typeface="Century Gothic"/>
                        </a:rPr>
                        <a:t>Rates</a:t>
                      </a:r>
                      <a:endParaRPr sz="900">
                        <a:latin typeface="Century Gothic"/>
                        <a:cs typeface="Century Gothic"/>
                      </a:endParaRPr>
                    </a:p>
                    <a:p>
                      <a:pPr marL="5080" algn="ctr">
                        <a:lnSpc>
                          <a:spcPct val="100000"/>
                        </a:lnSpc>
                      </a:pPr>
                      <a:r>
                        <a:rPr sz="900" b="1" dirty="0">
                          <a:solidFill>
                            <a:srgbClr val="FFFFFF"/>
                          </a:solidFill>
                          <a:latin typeface="Century Gothic"/>
                          <a:cs typeface="Century Gothic"/>
                        </a:rPr>
                        <a:t>$10,000</a:t>
                      </a:r>
                      <a:r>
                        <a:rPr sz="900" b="1" spc="-20" dirty="0">
                          <a:solidFill>
                            <a:srgbClr val="FFFFFF"/>
                          </a:solidFill>
                          <a:latin typeface="Century Gothic"/>
                          <a:cs typeface="Century Gothic"/>
                        </a:rPr>
                        <a:t> </a:t>
                      </a:r>
                      <a:r>
                        <a:rPr sz="900" b="1" spc="-10" dirty="0">
                          <a:solidFill>
                            <a:srgbClr val="FFFFFF"/>
                          </a:solidFill>
                          <a:latin typeface="Century Gothic"/>
                          <a:cs typeface="Century Gothic"/>
                        </a:rPr>
                        <a:t>Guaranteed</a:t>
                      </a:r>
                      <a:r>
                        <a:rPr sz="900" b="1" spc="-5" dirty="0">
                          <a:solidFill>
                            <a:srgbClr val="FFFFFF"/>
                          </a:solidFill>
                          <a:latin typeface="Century Gothic"/>
                          <a:cs typeface="Century Gothic"/>
                        </a:rPr>
                        <a:t> </a:t>
                      </a:r>
                      <a:r>
                        <a:rPr sz="900" b="1" spc="-10" dirty="0">
                          <a:solidFill>
                            <a:srgbClr val="FFFFFF"/>
                          </a:solidFill>
                          <a:latin typeface="Century Gothic"/>
                          <a:cs typeface="Century Gothic"/>
                        </a:rPr>
                        <a:t>Issue</a:t>
                      </a:r>
                      <a:endParaRPr sz="900">
                        <a:latin typeface="Century Gothic"/>
                        <a:cs typeface="Century Gothic"/>
                      </a:endParaRPr>
                    </a:p>
                  </a:txBody>
                  <a:tcPr marL="0" marR="0" marT="4254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7E7E7E"/>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5">
                  <a:txBody>
                    <a:bodyPr/>
                    <a:lstStyle/>
                    <a:p>
                      <a:pPr marL="1905" algn="ctr">
                        <a:lnSpc>
                          <a:spcPct val="100000"/>
                        </a:lnSpc>
                        <a:spcBef>
                          <a:spcPts val="330"/>
                        </a:spcBef>
                      </a:pPr>
                      <a:r>
                        <a:rPr sz="900" b="1" dirty="0">
                          <a:solidFill>
                            <a:srgbClr val="FFFFFF"/>
                          </a:solidFill>
                          <a:latin typeface="Century Gothic"/>
                          <a:cs typeface="Century Gothic"/>
                        </a:rPr>
                        <a:t>Voluntary</a:t>
                      </a:r>
                      <a:r>
                        <a:rPr sz="900" b="1" spc="-35" dirty="0">
                          <a:solidFill>
                            <a:srgbClr val="FFFFFF"/>
                          </a:solidFill>
                          <a:latin typeface="Century Gothic"/>
                          <a:cs typeface="Century Gothic"/>
                        </a:rPr>
                        <a:t> </a:t>
                      </a:r>
                      <a:r>
                        <a:rPr sz="900" b="1" dirty="0">
                          <a:solidFill>
                            <a:srgbClr val="FFFFFF"/>
                          </a:solidFill>
                          <a:latin typeface="Century Gothic"/>
                          <a:cs typeface="Century Gothic"/>
                        </a:rPr>
                        <a:t>Critical</a:t>
                      </a:r>
                      <a:r>
                        <a:rPr sz="900" b="1" spc="-30" dirty="0">
                          <a:solidFill>
                            <a:srgbClr val="FFFFFF"/>
                          </a:solidFill>
                          <a:latin typeface="Century Gothic"/>
                          <a:cs typeface="Century Gothic"/>
                        </a:rPr>
                        <a:t> </a:t>
                      </a:r>
                      <a:r>
                        <a:rPr sz="900" b="1" dirty="0">
                          <a:solidFill>
                            <a:srgbClr val="FFFFFF"/>
                          </a:solidFill>
                          <a:latin typeface="Century Gothic"/>
                          <a:cs typeface="Century Gothic"/>
                        </a:rPr>
                        <a:t>Illness</a:t>
                      </a:r>
                      <a:r>
                        <a:rPr sz="900" b="1" spc="-35" dirty="0">
                          <a:solidFill>
                            <a:srgbClr val="FFFFFF"/>
                          </a:solidFill>
                          <a:latin typeface="Century Gothic"/>
                          <a:cs typeface="Century Gothic"/>
                        </a:rPr>
                        <a:t> </a:t>
                      </a:r>
                      <a:r>
                        <a:rPr sz="900" b="1" dirty="0">
                          <a:solidFill>
                            <a:srgbClr val="FFFFFF"/>
                          </a:solidFill>
                          <a:latin typeface="Century Gothic"/>
                          <a:cs typeface="Century Gothic"/>
                        </a:rPr>
                        <a:t>Monthly</a:t>
                      </a:r>
                      <a:r>
                        <a:rPr sz="900" b="1" spc="-25" dirty="0">
                          <a:solidFill>
                            <a:srgbClr val="FFFFFF"/>
                          </a:solidFill>
                          <a:latin typeface="Century Gothic"/>
                          <a:cs typeface="Century Gothic"/>
                        </a:rPr>
                        <a:t> </a:t>
                      </a:r>
                      <a:r>
                        <a:rPr sz="900" b="1" spc="-20" dirty="0">
                          <a:solidFill>
                            <a:srgbClr val="FFFFFF"/>
                          </a:solidFill>
                          <a:latin typeface="Century Gothic"/>
                          <a:cs typeface="Century Gothic"/>
                        </a:rPr>
                        <a:t>Rates</a:t>
                      </a:r>
                      <a:endParaRPr sz="900">
                        <a:latin typeface="Century Gothic"/>
                        <a:cs typeface="Century Gothic"/>
                      </a:endParaRPr>
                    </a:p>
                    <a:p>
                      <a:pPr marL="635" algn="ctr">
                        <a:lnSpc>
                          <a:spcPct val="100000"/>
                        </a:lnSpc>
                      </a:pPr>
                      <a:r>
                        <a:rPr sz="900" b="1" dirty="0">
                          <a:solidFill>
                            <a:srgbClr val="FFFFFF"/>
                          </a:solidFill>
                          <a:latin typeface="Century Gothic"/>
                          <a:cs typeface="Century Gothic"/>
                        </a:rPr>
                        <a:t>$20,000</a:t>
                      </a:r>
                      <a:r>
                        <a:rPr sz="900" b="1" spc="-20" dirty="0">
                          <a:solidFill>
                            <a:srgbClr val="FFFFFF"/>
                          </a:solidFill>
                          <a:latin typeface="Century Gothic"/>
                          <a:cs typeface="Century Gothic"/>
                        </a:rPr>
                        <a:t> </a:t>
                      </a:r>
                      <a:r>
                        <a:rPr sz="900" b="1" spc="-10" dirty="0">
                          <a:solidFill>
                            <a:srgbClr val="FFFFFF"/>
                          </a:solidFill>
                          <a:latin typeface="Century Gothic"/>
                          <a:cs typeface="Century Gothic"/>
                        </a:rPr>
                        <a:t>Guaranteed</a:t>
                      </a:r>
                      <a:r>
                        <a:rPr sz="900" b="1" spc="-5" dirty="0">
                          <a:solidFill>
                            <a:srgbClr val="FFFFFF"/>
                          </a:solidFill>
                          <a:latin typeface="Century Gothic"/>
                          <a:cs typeface="Century Gothic"/>
                        </a:rPr>
                        <a:t> </a:t>
                      </a:r>
                      <a:r>
                        <a:rPr sz="900" b="1" spc="-10" dirty="0">
                          <a:solidFill>
                            <a:srgbClr val="FFFFFF"/>
                          </a:solidFill>
                          <a:latin typeface="Century Gothic"/>
                          <a:cs typeface="Century Gothic"/>
                        </a:rPr>
                        <a:t>Issue</a:t>
                      </a:r>
                      <a:endParaRPr sz="900">
                        <a:latin typeface="Century Gothic"/>
                        <a:cs typeface="Century Gothic"/>
                      </a:endParaRPr>
                    </a:p>
                  </a:txBody>
                  <a:tcPr marL="0" marR="0" marT="4191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7E7E7E"/>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62280">
                <a:tc>
                  <a:txBody>
                    <a:bodyPr/>
                    <a:lstStyle/>
                    <a:p>
                      <a:pPr>
                        <a:lnSpc>
                          <a:spcPct val="100000"/>
                        </a:lnSpc>
                        <a:spcBef>
                          <a:spcPts val="265"/>
                        </a:spcBef>
                      </a:pPr>
                      <a:endParaRPr sz="900">
                        <a:latin typeface="Times New Roman"/>
                        <a:cs typeface="Times New Roman"/>
                      </a:endParaRPr>
                    </a:p>
                    <a:p>
                      <a:pPr algn="ctr">
                        <a:lnSpc>
                          <a:spcPct val="100000"/>
                        </a:lnSpc>
                      </a:pPr>
                      <a:r>
                        <a:rPr sz="900" b="1" spc="-25" dirty="0">
                          <a:solidFill>
                            <a:srgbClr val="FFFFFF"/>
                          </a:solidFill>
                          <a:latin typeface="Century Gothic"/>
                          <a:cs typeface="Century Gothic"/>
                        </a:rPr>
                        <a:t>Age</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nSpc>
                          <a:spcPct val="100000"/>
                        </a:lnSpc>
                        <a:spcBef>
                          <a:spcPts val="265"/>
                        </a:spcBef>
                      </a:pPr>
                      <a:endParaRPr sz="900">
                        <a:latin typeface="Times New Roman"/>
                        <a:cs typeface="Times New Roman"/>
                      </a:endParaRPr>
                    </a:p>
                    <a:p>
                      <a:pPr algn="ctr">
                        <a:lnSpc>
                          <a:spcPct val="100000"/>
                        </a:lnSpc>
                      </a:pPr>
                      <a:r>
                        <a:rPr sz="900" b="1" dirty="0">
                          <a:solidFill>
                            <a:srgbClr val="FFFFFF"/>
                          </a:solidFill>
                          <a:latin typeface="Century Gothic"/>
                          <a:cs typeface="Century Gothic"/>
                        </a:rPr>
                        <a:t>EE</a:t>
                      </a:r>
                      <a:r>
                        <a:rPr sz="900" b="1" spc="-10" dirty="0">
                          <a:solidFill>
                            <a:srgbClr val="FFFFFF"/>
                          </a:solidFill>
                          <a:latin typeface="Century Gothic"/>
                          <a:cs typeface="Century Gothic"/>
                        </a:rPr>
                        <a:t> </a:t>
                      </a:r>
                      <a:r>
                        <a:rPr sz="900" b="1" spc="-20" dirty="0">
                          <a:solidFill>
                            <a:srgbClr val="FFFFFF"/>
                          </a:solidFill>
                          <a:latin typeface="Century Gothic"/>
                          <a:cs typeface="Century Gothic"/>
                        </a:rPr>
                        <a:t>Only</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nSpc>
                          <a:spcPct val="100000"/>
                        </a:lnSpc>
                        <a:spcBef>
                          <a:spcPts val="265"/>
                        </a:spcBef>
                      </a:pPr>
                      <a:endParaRPr sz="900">
                        <a:latin typeface="Times New Roman"/>
                        <a:cs typeface="Times New Roman"/>
                      </a:endParaRPr>
                    </a:p>
                    <a:p>
                      <a:pPr algn="ctr">
                        <a:lnSpc>
                          <a:spcPct val="100000"/>
                        </a:lnSpc>
                      </a:pPr>
                      <a:r>
                        <a:rPr sz="900" b="1" dirty="0">
                          <a:solidFill>
                            <a:srgbClr val="FFFFFF"/>
                          </a:solidFill>
                          <a:latin typeface="Century Gothic"/>
                          <a:cs typeface="Century Gothic"/>
                        </a:rPr>
                        <a:t>EE</a:t>
                      </a:r>
                      <a:r>
                        <a:rPr sz="900" b="1" spc="-15" dirty="0">
                          <a:solidFill>
                            <a:srgbClr val="FFFFFF"/>
                          </a:solidFill>
                          <a:latin typeface="Century Gothic"/>
                          <a:cs typeface="Century Gothic"/>
                        </a:rPr>
                        <a:t> </a:t>
                      </a:r>
                      <a:r>
                        <a:rPr sz="900" b="1" dirty="0">
                          <a:solidFill>
                            <a:srgbClr val="FFFFFF"/>
                          </a:solidFill>
                          <a:latin typeface="Century Gothic"/>
                          <a:cs typeface="Century Gothic"/>
                        </a:rPr>
                        <a:t>+</a:t>
                      </a:r>
                      <a:r>
                        <a:rPr sz="900" b="1" spc="5" dirty="0">
                          <a:solidFill>
                            <a:srgbClr val="FFFFFF"/>
                          </a:solidFill>
                          <a:latin typeface="Century Gothic"/>
                          <a:cs typeface="Century Gothic"/>
                        </a:rPr>
                        <a:t> </a:t>
                      </a:r>
                      <a:r>
                        <a:rPr sz="900" b="1" spc="-25" dirty="0">
                          <a:solidFill>
                            <a:srgbClr val="FFFFFF"/>
                          </a:solidFill>
                          <a:latin typeface="Century Gothic"/>
                          <a:cs typeface="Century Gothic"/>
                        </a:rPr>
                        <a:t>SP</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nSpc>
                          <a:spcPct val="100000"/>
                        </a:lnSpc>
                        <a:spcBef>
                          <a:spcPts val="265"/>
                        </a:spcBef>
                      </a:pPr>
                      <a:endParaRPr sz="900" dirty="0">
                        <a:latin typeface="Times New Roman"/>
                        <a:cs typeface="Times New Roman"/>
                      </a:endParaRPr>
                    </a:p>
                    <a:p>
                      <a:pPr algn="ctr">
                        <a:lnSpc>
                          <a:spcPct val="100000"/>
                        </a:lnSpc>
                      </a:pPr>
                      <a:r>
                        <a:rPr sz="900" b="1" dirty="0">
                          <a:solidFill>
                            <a:srgbClr val="FFFFFF"/>
                          </a:solidFill>
                          <a:latin typeface="Century Gothic"/>
                          <a:cs typeface="Century Gothic"/>
                        </a:rPr>
                        <a:t>EE</a:t>
                      </a:r>
                      <a:r>
                        <a:rPr sz="900" b="1" spc="-15" dirty="0">
                          <a:solidFill>
                            <a:srgbClr val="FFFFFF"/>
                          </a:solidFill>
                          <a:latin typeface="Century Gothic"/>
                          <a:cs typeface="Century Gothic"/>
                        </a:rPr>
                        <a:t> </a:t>
                      </a:r>
                      <a:r>
                        <a:rPr sz="900" b="1" dirty="0">
                          <a:solidFill>
                            <a:srgbClr val="FFFFFF"/>
                          </a:solidFill>
                          <a:latin typeface="Century Gothic"/>
                          <a:cs typeface="Century Gothic"/>
                        </a:rPr>
                        <a:t>+</a:t>
                      </a:r>
                      <a:r>
                        <a:rPr sz="900" b="1" spc="5" dirty="0">
                          <a:solidFill>
                            <a:srgbClr val="FFFFFF"/>
                          </a:solidFill>
                          <a:latin typeface="Century Gothic"/>
                          <a:cs typeface="Century Gothic"/>
                        </a:rPr>
                        <a:t> </a:t>
                      </a:r>
                      <a:r>
                        <a:rPr sz="900" b="1" spc="-25" dirty="0">
                          <a:solidFill>
                            <a:srgbClr val="FFFFFF"/>
                          </a:solidFill>
                          <a:latin typeface="Century Gothic"/>
                          <a:cs typeface="Century Gothic"/>
                        </a:rPr>
                        <a:t>CH</a:t>
                      </a:r>
                      <a:endParaRPr sz="900" dirty="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nSpc>
                          <a:spcPct val="100000"/>
                        </a:lnSpc>
                        <a:spcBef>
                          <a:spcPts val="265"/>
                        </a:spcBef>
                      </a:pPr>
                      <a:endParaRPr sz="900">
                        <a:latin typeface="Times New Roman"/>
                        <a:cs typeface="Times New Roman"/>
                      </a:endParaRPr>
                    </a:p>
                    <a:p>
                      <a:pPr algn="ctr">
                        <a:lnSpc>
                          <a:spcPct val="100000"/>
                        </a:lnSpc>
                      </a:pPr>
                      <a:r>
                        <a:rPr sz="900" b="1" dirty="0">
                          <a:solidFill>
                            <a:srgbClr val="FFFFFF"/>
                          </a:solidFill>
                          <a:latin typeface="Century Gothic"/>
                          <a:cs typeface="Century Gothic"/>
                        </a:rPr>
                        <a:t>EE</a:t>
                      </a:r>
                      <a:r>
                        <a:rPr sz="900" b="1" spc="-15" dirty="0">
                          <a:solidFill>
                            <a:srgbClr val="FFFFFF"/>
                          </a:solidFill>
                          <a:latin typeface="Century Gothic"/>
                          <a:cs typeface="Century Gothic"/>
                        </a:rPr>
                        <a:t> </a:t>
                      </a:r>
                      <a:r>
                        <a:rPr sz="900" b="1" dirty="0">
                          <a:solidFill>
                            <a:srgbClr val="FFFFFF"/>
                          </a:solidFill>
                          <a:latin typeface="Century Gothic"/>
                          <a:cs typeface="Century Gothic"/>
                        </a:rPr>
                        <a:t>+</a:t>
                      </a:r>
                      <a:r>
                        <a:rPr sz="900" b="1" spc="5" dirty="0">
                          <a:solidFill>
                            <a:srgbClr val="FFFFFF"/>
                          </a:solidFill>
                          <a:latin typeface="Century Gothic"/>
                          <a:cs typeface="Century Gothic"/>
                        </a:rPr>
                        <a:t> </a:t>
                      </a:r>
                      <a:r>
                        <a:rPr sz="900" b="1" spc="-25" dirty="0">
                          <a:solidFill>
                            <a:srgbClr val="FFFFFF"/>
                          </a:solidFill>
                          <a:latin typeface="Century Gothic"/>
                          <a:cs typeface="Century Gothic"/>
                        </a:rPr>
                        <a:t>Fam</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nSpc>
                          <a:spcPct val="100000"/>
                        </a:lnSpc>
                        <a:spcBef>
                          <a:spcPts val="270"/>
                        </a:spcBef>
                      </a:pPr>
                      <a:endParaRPr sz="900">
                        <a:latin typeface="Times New Roman"/>
                        <a:cs typeface="Times New Roman"/>
                      </a:endParaRPr>
                    </a:p>
                    <a:p>
                      <a:pPr marL="4445" algn="ctr">
                        <a:lnSpc>
                          <a:spcPct val="100000"/>
                        </a:lnSpc>
                      </a:pPr>
                      <a:r>
                        <a:rPr sz="900" b="1" spc="-25" dirty="0">
                          <a:solidFill>
                            <a:srgbClr val="FFFFFF"/>
                          </a:solidFill>
                          <a:latin typeface="Century Gothic"/>
                          <a:cs typeface="Century Gothic"/>
                        </a:rPr>
                        <a:t>Age</a:t>
                      </a:r>
                      <a:endParaRPr sz="900">
                        <a:latin typeface="Century Gothic"/>
                        <a:cs typeface="Century Gothic"/>
                      </a:endParaRPr>
                    </a:p>
                  </a:txBody>
                  <a:tcPr marL="0" marR="0" marT="342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nSpc>
                          <a:spcPct val="100000"/>
                        </a:lnSpc>
                        <a:spcBef>
                          <a:spcPts val="270"/>
                        </a:spcBef>
                      </a:pPr>
                      <a:endParaRPr sz="900">
                        <a:latin typeface="Times New Roman"/>
                        <a:cs typeface="Times New Roman"/>
                      </a:endParaRPr>
                    </a:p>
                    <a:p>
                      <a:pPr algn="ctr">
                        <a:lnSpc>
                          <a:spcPct val="100000"/>
                        </a:lnSpc>
                      </a:pPr>
                      <a:r>
                        <a:rPr sz="900" b="1" dirty="0">
                          <a:solidFill>
                            <a:srgbClr val="FFFFFF"/>
                          </a:solidFill>
                          <a:latin typeface="Century Gothic"/>
                          <a:cs typeface="Century Gothic"/>
                        </a:rPr>
                        <a:t>EE</a:t>
                      </a:r>
                      <a:r>
                        <a:rPr sz="900" b="1" spc="-10" dirty="0">
                          <a:solidFill>
                            <a:srgbClr val="FFFFFF"/>
                          </a:solidFill>
                          <a:latin typeface="Century Gothic"/>
                          <a:cs typeface="Century Gothic"/>
                        </a:rPr>
                        <a:t> </a:t>
                      </a:r>
                      <a:r>
                        <a:rPr sz="900" b="1" spc="-20" dirty="0">
                          <a:solidFill>
                            <a:srgbClr val="FFFFFF"/>
                          </a:solidFill>
                          <a:latin typeface="Century Gothic"/>
                          <a:cs typeface="Century Gothic"/>
                        </a:rPr>
                        <a:t>Only</a:t>
                      </a:r>
                      <a:endParaRPr sz="900">
                        <a:latin typeface="Century Gothic"/>
                        <a:cs typeface="Century Gothic"/>
                      </a:endParaRPr>
                    </a:p>
                  </a:txBody>
                  <a:tcPr marL="0" marR="0" marT="342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nSpc>
                          <a:spcPct val="100000"/>
                        </a:lnSpc>
                        <a:spcBef>
                          <a:spcPts val="270"/>
                        </a:spcBef>
                      </a:pPr>
                      <a:endParaRPr sz="900">
                        <a:latin typeface="Times New Roman"/>
                        <a:cs typeface="Times New Roman"/>
                      </a:endParaRPr>
                    </a:p>
                    <a:p>
                      <a:pPr algn="ctr">
                        <a:lnSpc>
                          <a:spcPct val="100000"/>
                        </a:lnSpc>
                      </a:pPr>
                      <a:r>
                        <a:rPr sz="900" b="1" dirty="0">
                          <a:solidFill>
                            <a:srgbClr val="FFFFFF"/>
                          </a:solidFill>
                          <a:latin typeface="Century Gothic"/>
                          <a:cs typeface="Century Gothic"/>
                        </a:rPr>
                        <a:t>EE</a:t>
                      </a:r>
                      <a:r>
                        <a:rPr sz="900" b="1" spc="-15" dirty="0">
                          <a:solidFill>
                            <a:srgbClr val="FFFFFF"/>
                          </a:solidFill>
                          <a:latin typeface="Century Gothic"/>
                          <a:cs typeface="Century Gothic"/>
                        </a:rPr>
                        <a:t> </a:t>
                      </a:r>
                      <a:r>
                        <a:rPr sz="900" b="1" dirty="0">
                          <a:solidFill>
                            <a:srgbClr val="FFFFFF"/>
                          </a:solidFill>
                          <a:latin typeface="Century Gothic"/>
                          <a:cs typeface="Century Gothic"/>
                        </a:rPr>
                        <a:t>+</a:t>
                      </a:r>
                      <a:r>
                        <a:rPr sz="900" b="1" spc="5" dirty="0">
                          <a:solidFill>
                            <a:srgbClr val="FFFFFF"/>
                          </a:solidFill>
                          <a:latin typeface="Century Gothic"/>
                          <a:cs typeface="Century Gothic"/>
                        </a:rPr>
                        <a:t> </a:t>
                      </a:r>
                      <a:r>
                        <a:rPr sz="900" b="1" spc="-25" dirty="0">
                          <a:solidFill>
                            <a:srgbClr val="FFFFFF"/>
                          </a:solidFill>
                          <a:latin typeface="Century Gothic"/>
                          <a:cs typeface="Century Gothic"/>
                        </a:rPr>
                        <a:t>SP</a:t>
                      </a:r>
                      <a:endParaRPr sz="900">
                        <a:latin typeface="Century Gothic"/>
                        <a:cs typeface="Century Gothic"/>
                      </a:endParaRPr>
                    </a:p>
                  </a:txBody>
                  <a:tcPr marL="0" marR="0" marT="342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nSpc>
                          <a:spcPct val="100000"/>
                        </a:lnSpc>
                        <a:spcBef>
                          <a:spcPts val="270"/>
                        </a:spcBef>
                      </a:pPr>
                      <a:endParaRPr sz="900">
                        <a:latin typeface="Times New Roman"/>
                        <a:cs typeface="Times New Roman"/>
                      </a:endParaRPr>
                    </a:p>
                    <a:p>
                      <a:pPr algn="ctr">
                        <a:lnSpc>
                          <a:spcPct val="100000"/>
                        </a:lnSpc>
                      </a:pPr>
                      <a:r>
                        <a:rPr sz="900" b="1" dirty="0">
                          <a:solidFill>
                            <a:srgbClr val="FFFFFF"/>
                          </a:solidFill>
                          <a:latin typeface="Century Gothic"/>
                          <a:cs typeface="Century Gothic"/>
                        </a:rPr>
                        <a:t>EE</a:t>
                      </a:r>
                      <a:r>
                        <a:rPr sz="900" b="1" spc="-15" dirty="0">
                          <a:solidFill>
                            <a:srgbClr val="FFFFFF"/>
                          </a:solidFill>
                          <a:latin typeface="Century Gothic"/>
                          <a:cs typeface="Century Gothic"/>
                        </a:rPr>
                        <a:t> </a:t>
                      </a:r>
                      <a:r>
                        <a:rPr sz="900" b="1" dirty="0">
                          <a:solidFill>
                            <a:srgbClr val="FFFFFF"/>
                          </a:solidFill>
                          <a:latin typeface="Century Gothic"/>
                          <a:cs typeface="Century Gothic"/>
                        </a:rPr>
                        <a:t>+</a:t>
                      </a:r>
                      <a:r>
                        <a:rPr sz="900" b="1" spc="5" dirty="0">
                          <a:solidFill>
                            <a:srgbClr val="FFFFFF"/>
                          </a:solidFill>
                          <a:latin typeface="Century Gothic"/>
                          <a:cs typeface="Century Gothic"/>
                        </a:rPr>
                        <a:t> </a:t>
                      </a:r>
                      <a:r>
                        <a:rPr sz="900" b="1" spc="-25" dirty="0">
                          <a:solidFill>
                            <a:srgbClr val="FFFFFF"/>
                          </a:solidFill>
                          <a:latin typeface="Century Gothic"/>
                          <a:cs typeface="Century Gothic"/>
                        </a:rPr>
                        <a:t>CH</a:t>
                      </a:r>
                      <a:endParaRPr sz="900">
                        <a:latin typeface="Century Gothic"/>
                        <a:cs typeface="Century Gothic"/>
                      </a:endParaRPr>
                    </a:p>
                  </a:txBody>
                  <a:tcPr marL="0" marR="0" marT="342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nSpc>
                          <a:spcPct val="100000"/>
                        </a:lnSpc>
                        <a:spcBef>
                          <a:spcPts val="270"/>
                        </a:spcBef>
                      </a:pPr>
                      <a:endParaRPr sz="900">
                        <a:latin typeface="Times New Roman"/>
                        <a:cs typeface="Times New Roman"/>
                      </a:endParaRPr>
                    </a:p>
                    <a:p>
                      <a:pPr marL="635" algn="ctr">
                        <a:lnSpc>
                          <a:spcPct val="100000"/>
                        </a:lnSpc>
                      </a:pPr>
                      <a:r>
                        <a:rPr sz="900" b="1" dirty="0">
                          <a:solidFill>
                            <a:srgbClr val="FFFFFF"/>
                          </a:solidFill>
                          <a:latin typeface="Century Gothic"/>
                          <a:cs typeface="Century Gothic"/>
                        </a:rPr>
                        <a:t>EE</a:t>
                      </a:r>
                      <a:r>
                        <a:rPr sz="900" b="1" spc="-15" dirty="0">
                          <a:solidFill>
                            <a:srgbClr val="FFFFFF"/>
                          </a:solidFill>
                          <a:latin typeface="Century Gothic"/>
                          <a:cs typeface="Century Gothic"/>
                        </a:rPr>
                        <a:t> </a:t>
                      </a:r>
                      <a:r>
                        <a:rPr sz="900" b="1" dirty="0">
                          <a:solidFill>
                            <a:srgbClr val="FFFFFF"/>
                          </a:solidFill>
                          <a:latin typeface="Century Gothic"/>
                          <a:cs typeface="Century Gothic"/>
                        </a:rPr>
                        <a:t>+</a:t>
                      </a:r>
                      <a:r>
                        <a:rPr sz="900" b="1" spc="5" dirty="0">
                          <a:solidFill>
                            <a:srgbClr val="FFFFFF"/>
                          </a:solidFill>
                          <a:latin typeface="Century Gothic"/>
                          <a:cs typeface="Century Gothic"/>
                        </a:rPr>
                        <a:t> </a:t>
                      </a:r>
                      <a:r>
                        <a:rPr sz="900" b="1" spc="-25" dirty="0">
                          <a:solidFill>
                            <a:srgbClr val="FFFFFF"/>
                          </a:solidFill>
                          <a:latin typeface="Century Gothic"/>
                          <a:cs typeface="Century Gothic"/>
                        </a:rPr>
                        <a:t>Fam</a:t>
                      </a:r>
                      <a:endParaRPr sz="900">
                        <a:latin typeface="Century Gothic"/>
                        <a:cs typeface="Century Gothic"/>
                      </a:endParaRPr>
                    </a:p>
                  </a:txBody>
                  <a:tcPr marL="0" marR="0" marT="342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nSpc>
                          <a:spcPct val="100000"/>
                        </a:lnSpc>
                        <a:spcBef>
                          <a:spcPts val="260"/>
                        </a:spcBef>
                      </a:pPr>
                      <a:endParaRPr sz="900">
                        <a:latin typeface="Times New Roman"/>
                        <a:cs typeface="Times New Roman"/>
                      </a:endParaRPr>
                    </a:p>
                    <a:p>
                      <a:pPr algn="ctr">
                        <a:lnSpc>
                          <a:spcPct val="100000"/>
                        </a:lnSpc>
                        <a:spcBef>
                          <a:spcPts val="5"/>
                        </a:spcBef>
                      </a:pPr>
                      <a:r>
                        <a:rPr sz="900" b="1" spc="-25" dirty="0">
                          <a:solidFill>
                            <a:srgbClr val="FFFFFF"/>
                          </a:solidFill>
                          <a:latin typeface="Century Gothic"/>
                          <a:cs typeface="Century Gothic"/>
                        </a:rPr>
                        <a:t>Age</a:t>
                      </a:r>
                      <a:endParaRPr sz="900">
                        <a:latin typeface="Century Gothic"/>
                        <a:cs typeface="Century Gothic"/>
                      </a:endParaRPr>
                    </a:p>
                  </a:txBody>
                  <a:tcPr marL="0" marR="0" marT="3302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nSpc>
                          <a:spcPct val="100000"/>
                        </a:lnSpc>
                        <a:spcBef>
                          <a:spcPts val="260"/>
                        </a:spcBef>
                      </a:pPr>
                      <a:endParaRPr sz="900">
                        <a:latin typeface="Times New Roman"/>
                        <a:cs typeface="Times New Roman"/>
                      </a:endParaRPr>
                    </a:p>
                    <a:p>
                      <a:pPr marL="1270" algn="ctr">
                        <a:lnSpc>
                          <a:spcPct val="100000"/>
                        </a:lnSpc>
                        <a:spcBef>
                          <a:spcPts val="5"/>
                        </a:spcBef>
                      </a:pPr>
                      <a:r>
                        <a:rPr sz="900" b="1" dirty="0">
                          <a:solidFill>
                            <a:srgbClr val="FFFFFF"/>
                          </a:solidFill>
                          <a:latin typeface="Century Gothic"/>
                          <a:cs typeface="Century Gothic"/>
                        </a:rPr>
                        <a:t>EE</a:t>
                      </a:r>
                      <a:r>
                        <a:rPr sz="900" b="1" spc="-10" dirty="0">
                          <a:solidFill>
                            <a:srgbClr val="FFFFFF"/>
                          </a:solidFill>
                          <a:latin typeface="Century Gothic"/>
                          <a:cs typeface="Century Gothic"/>
                        </a:rPr>
                        <a:t> </a:t>
                      </a:r>
                      <a:r>
                        <a:rPr sz="900" b="1" spc="-20" dirty="0">
                          <a:solidFill>
                            <a:srgbClr val="FFFFFF"/>
                          </a:solidFill>
                          <a:latin typeface="Century Gothic"/>
                          <a:cs typeface="Century Gothic"/>
                        </a:rPr>
                        <a:t>Only</a:t>
                      </a:r>
                      <a:endParaRPr sz="900">
                        <a:latin typeface="Century Gothic"/>
                        <a:cs typeface="Century Gothic"/>
                      </a:endParaRPr>
                    </a:p>
                  </a:txBody>
                  <a:tcPr marL="0" marR="0" marT="3302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nSpc>
                          <a:spcPct val="100000"/>
                        </a:lnSpc>
                        <a:spcBef>
                          <a:spcPts val="260"/>
                        </a:spcBef>
                      </a:pPr>
                      <a:endParaRPr sz="900">
                        <a:latin typeface="Times New Roman"/>
                        <a:cs typeface="Times New Roman"/>
                      </a:endParaRPr>
                    </a:p>
                    <a:p>
                      <a:pPr marL="635" algn="ctr">
                        <a:lnSpc>
                          <a:spcPct val="100000"/>
                        </a:lnSpc>
                        <a:spcBef>
                          <a:spcPts val="5"/>
                        </a:spcBef>
                      </a:pPr>
                      <a:r>
                        <a:rPr sz="900" b="1" dirty="0">
                          <a:solidFill>
                            <a:srgbClr val="FFFFFF"/>
                          </a:solidFill>
                          <a:latin typeface="Century Gothic"/>
                          <a:cs typeface="Century Gothic"/>
                        </a:rPr>
                        <a:t>EE</a:t>
                      </a:r>
                      <a:r>
                        <a:rPr sz="900" b="1" spc="-15" dirty="0">
                          <a:solidFill>
                            <a:srgbClr val="FFFFFF"/>
                          </a:solidFill>
                          <a:latin typeface="Century Gothic"/>
                          <a:cs typeface="Century Gothic"/>
                        </a:rPr>
                        <a:t> </a:t>
                      </a:r>
                      <a:r>
                        <a:rPr sz="900" b="1" dirty="0">
                          <a:solidFill>
                            <a:srgbClr val="FFFFFF"/>
                          </a:solidFill>
                          <a:latin typeface="Century Gothic"/>
                          <a:cs typeface="Century Gothic"/>
                        </a:rPr>
                        <a:t>+</a:t>
                      </a:r>
                      <a:r>
                        <a:rPr sz="900" b="1" spc="5" dirty="0">
                          <a:solidFill>
                            <a:srgbClr val="FFFFFF"/>
                          </a:solidFill>
                          <a:latin typeface="Century Gothic"/>
                          <a:cs typeface="Century Gothic"/>
                        </a:rPr>
                        <a:t> </a:t>
                      </a:r>
                      <a:r>
                        <a:rPr sz="900" b="1" spc="-25" dirty="0">
                          <a:solidFill>
                            <a:srgbClr val="FFFFFF"/>
                          </a:solidFill>
                          <a:latin typeface="Century Gothic"/>
                          <a:cs typeface="Century Gothic"/>
                        </a:rPr>
                        <a:t>SP</a:t>
                      </a:r>
                      <a:endParaRPr sz="900">
                        <a:latin typeface="Century Gothic"/>
                        <a:cs typeface="Century Gothic"/>
                      </a:endParaRPr>
                    </a:p>
                  </a:txBody>
                  <a:tcPr marL="0" marR="0" marT="3302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nSpc>
                          <a:spcPct val="100000"/>
                        </a:lnSpc>
                        <a:spcBef>
                          <a:spcPts val="260"/>
                        </a:spcBef>
                      </a:pPr>
                      <a:endParaRPr sz="900">
                        <a:latin typeface="Times New Roman"/>
                        <a:cs typeface="Times New Roman"/>
                      </a:endParaRPr>
                    </a:p>
                    <a:p>
                      <a:pPr marL="635" algn="ctr">
                        <a:lnSpc>
                          <a:spcPct val="100000"/>
                        </a:lnSpc>
                        <a:spcBef>
                          <a:spcPts val="5"/>
                        </a:spcBef>
                      </a:pPr>
                      <a:r>
                        <a:rPr sz="900" b="1" dirty="0">
                          <a:solidFill>
                            <a:srgbClr val="FFFFFF"/>
                          </a:solidFill>
                          <a:latin typeface="Century Gothic"/>
                          <a:cs typeface="Century Gothic"/>
                        </a:rPr>
                        <a:t>EE</a:t>
                      </a:r>
                      <a:r>
                        <a:rPr sz="900" b="1" spc="-15" dirty="0">
                          <a:solidFill>
                            <a:srgbClr val="FFFFFF"/>
                          </a:solidFill>
                          <a:latin typeface="Century Gothic"/>
                          <a:cs typeface="Century Gothic"/>
                        </a:rPr>
                        <a:t> </a:t>
                      </a:r>
                      <a:r>
                        <a:rPr sz="900" b="1" dirty="0">
                          <a:solidFill>
                            <a:srgbClr val="FFFFFF"/>
                          </a:solidFill>
                          <a:latin typeface="Century Gothic"/>
                          <a:cs typeface="Century Gothic"/>
                        </a:rPr>
                        <a:t>+</a:t>
                      </a:r>
                      <a:r>
                        <a:rPr sz="900" b="1" spc="5" dirty="0">
                          <a:solidFill>
                            <a:srgbClr val="FFFFFF"/>
                          </a:solidFill>
                          <a:latin typeface="Century Gothic"/>
                          <a:cs typeface="Century Gothic"/>
                        </a:rPr>
                        <a:t> </a:t>
                      </a:r>
                      <a:r>
                        <a:rPr sz="900" b="1" spc="-25" dirty="0">
                          <a:solidFill>
                            <a:srgbClr val="FFFFFF"/>
                          </a:solidFill>
                          <a:latin typeface="Century Gothic"/>
                          <a:cs typeface="Century Gothic"/>
                        </a:rPr>
                        <a:t>CH</a:t>
                      </a:r>
                      <a:endParaRPr sz="900">
                        <a:latin typeface="Century Gothic"/>
                        <a:cs typeface="Century Gothic"/>
                      </a:endParaRPr>
                    </a:p>
                  </a:txBody>
                  <a:tcPr marL="0" marR="0" marT="3302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nSpc>
                          <a:spcPct val="100000"/>
                        </a:lnSpc>
                        <a:spcBef>
                          <a:spcPts val="260"/>
                        </a:spcBef>
                      </a:pPr>
                      <a:endParaRPr sz="900">
                        <a:latin typeface="Times New Roman"/>
                        <a:cs typeface="Times New Roman"/>
                      </a:endParaRPr>
                    </a:p>
                    <a:p>
                      <a:pPr marL="1270" algn="ctr">
                        <a:lnSpc>
                          <a:spcPct val="100000"/>
                        </a:lnSpc>
                        <a:spcBef>
                          <a:spcPts val="5"/>
                        </a:spcBef>
                      </a:pPr>
                      <a:r>
                        <a:rPr sz="900" b="1" dirty="0">
                          <a:solidFill>
                            <a:srgbClr val="FFFFFF"/>
                          </a:solidFill>
                          <a:latin typeface="Century Gothic"/>
                          <a:cs typeface="Century Gothic"/>
                        </a:rPr>
                        <a:t>EE</a:t>
                      </a:r>
                      <a:r>
                        <a:rPr sz="900" b="1" spc="-15" dirty="0">
                          <a:solidFill>
                            <a:srgbClr val="FFFFFF"/>
                          </a:solidFill>
                          <a:latin typeface="Century Gothic"/>
                          <a:cs typeface="Century Gothic"/>
                        </a:rPr>
                        <a:t> </a:t>
                      </a:r>
                      <a:r>
                        <a:rPr sz="900" b="1" dirty="0">
                          <a:solidFill>
                            <a:srgbClr val="FFFFFF"/>
                          </a:solidFill>
                          <a:latin typeface="Century Gothic"/>
                          <a:cs typeface="Century Gothic"/>
                        </a:rPr>
                        <a:t>+</a:t>
                      </a:r>
                      <a:r>
                        <a:rPr sz="900" b="1" spc="5" dirty="0">
                          <a:solidFill>
                            <a:srgbClr val="FFFFFF"/>
                          </a:solidFill>
                          <a:latin typeface="Century Gothic"/>
                          <a:cs typeface="Century Gothic"/>
                        </a:rPr>
                        <a:t> </a:t>
                      </a:r>
                      <a:r>
                        <a:rPr sz="900" b="1" spc="-25" dirty="0">
                          <a:solidFill>
                            <a:srgbClr val="FFFFFF"/>
                          </a:solidFill>
                          <a:latin typeface="Century Gothic"/>
                          <a:cs typeface="Century Gothic"/>
                        </a:rPr>
                        <a:t>Fam</a:t>
                      </a:r>
                      <a:endParaRPr sz="900">
                        <a:latin typeface="Century Gothic"/>
                        <a:cs typeface="Century Gothic"/>
                      </a:endParaRPr>
                    </a:p>
                  </a:txBody>
                  <a:tcPr marL="0" marR="0" marT="3302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extLst>
                  <a:ext uri="{0D108BD9-81ED-4DB2-BD59-A6C34878D82A}">
                    <a16:rowId xmlns:a16="http://schemas.microsoft.com/office/drawing/2014/main" val="10001"/>
                  </a:ext>
                </a:extLst>
              </a:tr>
              <a:tr h="234315">
                <a:tc>
                  <a:txBody>
                    <a:bodyPr/>
                    <a:lstStyle/>
                    <a:p>
                      <a:pPr algn="ctr">
                        <a:lnSpc>
                          <a:spcPct val="100000"/>
                        </a:lnSpc>
                        <a:spcBef>
                          <a:spcPts val="400"/>
                        </a:spcBef>
                      </a:pPr>
                      <a:r>
                        <a:rPr sz="900" b="1" dirty="0">
                          <a:latin typeface="Century Gothic"/>
                          <a:cs typeface="Century Gothic"/>
                        </a:rPr>
                        <a:t>0-</a:t>
                      </a:r>
                      <a:r>
                        <a:rPr sz="900" b="1" spc="-25" dirty="0">
                          <a:latin typeface="Century Gothic"/>
                          <a:cs typeface="Century Gothic"/>
                        </a:rPr>
                        <a:t>29</a:t>
                      </a:r>
                      <a:endParaRPr sz="900">
                        <a:latin typeface="Century Gothic"/>
                        <a:cs typeface="Century Gothic"/>
                      </a:endParaRPr>
                    </a:p>
                  </a:txBody>
                  <a:tcPr marL="0" marR="0" marT="508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algn="ctr">
                        <a:lnSpc>
                          <a:spcPct val="100000"/>
                        </a:lnSpc>
                        <a:spcBef>
                          <a:spcPts val="400"/>
                        </a:spcBef>
                      </a:pPr>
                      <a:r>
                        <a:rPr sz="900" spc="-10" dirty="0">
                          <a:latin typeface="Century Gothic"/>
                          <a:cs typeface="Century Gothic"/>
                        </a:rPr>
                        <a:t>$1.02</a:t>
                      </a:r>
                      <a:endParaRPr sz="900">
                        <a:latin typeface="Century Gothic"/>
                        <a:cs typeface="Century Gothic"/>
                      </a:endParaRPr>
                    </a:p>
                  </a:txBody>
                  <a:tcPr marL="0" marR="0" marT="508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400"/>
                        </a:spcBef>
                      </a:pPr>
                      <a:r>
                        <a:rPr sz="900" spc="-10" dirty="0">
                          <a:latin typeface="Century Gothic"/>
                          <a:cs typeface="Century Gothic"/>
                        </a:rPr>
                        <a:t>$1.69</a:t>
                      </a:r>
                      <a:endParaRPr sz="900">
                        <a:latin typeface="Century Gothic"/>
                        <a:cs typeface="Century Gothic"/>
                      </a:endParaRPr>
                    </a:p>
                  </a:txBody>
                  <a:tcPr marL="0" marR="0" marT="508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400"/>
                        </a:spcBef>
                      </a:pPr>
                      <a:r>
                        <a:rPr sz="900" spc="-10" dirty="0">
                          <a:latin typeface="Century Gothic"/>
                          <a:cs typeface="Century Gothic"/>
                        </a:rPr>
                        <a:t>$1.42</a:t>
                      </a:r>
                      <a:endParaRPr sz="900">
                        <a:latin typeface="Century Gothic"/>
                        <a:cs typeface="Century Gothic"/>
                      </a:endParaRPr>
                    </a:p>
                  </a:txBody>
                  <a:tcPr marL="0" marR="0" marT="508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400"/>
                        </a:spcBef>
                      </a:pPr>
                      <a:r>
                        <a:rPr sz="900" spc="-10" dirty="0">
                          <a:latin typeface="Century Gothic"/>
                          <a:cs typeface="Century Gothic"/>
                        </a:rPr>
                        <a:t>$2.09</a:t>
                      </a:r>
                      <a:endParaRPr sz="900">
                        <a:latin typeface="Century Gothic"/>
                        <a:cs typeface="Century Gothic"/>
                      </a:endParaRPr>
                    </a:p>
                  </a:txBody>
                  <a:tcPr marL="0" marR="0" marT="508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0" algn="ctr">
                        <a:lnSpc>
                          <a:spcPct val="100000"/>
                        </a:lnSpc>
                        <a:spcBef>
                          <a:spcPts val="405"/>
                        </a:spcBef>
                      </a:pPr>
                      <a:r>
                        <a:rPr sz="900" b="1" dirty="0">
                          <a:latin typeface="Century Gothic"/>
                          <a:cs typeface="Century Gothic"/>
                        </a:rPr>
                        <a:t>0-</a:t>
                      </a:r>
                      <a:r>
                        <a:rPr sz="900" b="1" spc="-25" dirty="0">
                          <a:latin typeface="Century Gothic"/>
                          <a:cs typeface="Century Gothic"/>
                        </a:rPr>
                        <a:t>29</a:t>
                      </a:r>
                      <a:endParaRPr sz="900">
                        <a:latin typeface="Century Gothic"/>
                        <a:cs typeface="Century Gothic"/>
                      </a:endParaRPr>
                    </a:p>
                  </a:txBody>
                  <a:tcPr marL="0" marR="0" marT="514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algn="ctr">
                        <a:lnSpc>
                          <a:spcPct val="100000"/>
                        </a:lnSpc>
                        <a:spcBef>
                          <a:spcPts val="405"/>
                        </a:spcBef>
                      </a:pPr>
                      <a:r>
                        <a:rPr sz="900" spc="-10" dirty="0">
                          <a:latin typeface="Century Gothic"/>
                          <a:cs typeface="Century Gothic"/>
                        </a:rPr>
                        <a:t>$2.03</a:t>
                      </a:r>
                      <a:endParaRPr sz="900">
                        <a:latin typeface="Century Gothic"/>
                        <a:cs typeface="Century Gothic"/>
                      </a:endParaRPr>
                    </a:p>
                  </a:txBody>
                  <a:tcPr marL="0" marR="0" marT="514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405"/>
                        </a:spcBef>
                      </a:pPr>
                      <a:r>
                        <a:rPr sz="900" spc="-10" dirty="0">
                          <a:latin typeface="Century Gothic"/>
                          <a:cs typeface="Century Gothic"/>
                        </a:rPr>
                        <a:t>$3.38</a:t>
                      </a:r>
                      <a:endParaRPr sz="900">
                        <a:latin typeface="Century Gothic"/>
                        <a:cs typeface="Century Gothic"/>
                      </a:endParaRPr>
                    </a:p>
                  </a:txBody>
                  <a:tcPr marL="0" marR="0" marT="514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405"/>
                        </a:spcBef>
                      </a:pPr>
                      <a:r>
                        <a:rPr sz="900" spc="-10" dirty="0">
                          <a:latin typeface="Century Gothic"/>
                          <a:cs typeface="Century Gothic"/>
                        </a:rPr>
                        <a:t>$2.83</a:t>
                      </a:r>
                      <a:endParaRPr sz="900">
                        <a:latin typeface="Century Gothic"/>
                        <a:cs typeface="Century Gothic"/>
                      </a:endParaRPr>
                    </a:p>
                  </a:txBody>
                  <a:tcPr marL="0" marR="0" marT="514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405"/>
                        </a:spcBef>
                      </a:pPr>
                      <a:r>
                        <a:rPr sz="900" spc="-10" dirty="0">
                          <a:latin typeface="Century Gothic"/>
                          <a:cs typeface="Century Gothic"/>
                        </a:rPr>
                        <a:t>$4.17</a:t>
                      </a:r>
                      <a:endParaRPr sz="900">
                        <a:latin typeface="Century Gothic"/>
                        <a:cs typeface="Century Gothic"/>
                      </a:endParaRPr>
                    </a:p>
                  </a:txBody>
                  <a:tcPr marL="0" marR="0" marT="514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400"/>
                        </a:spcBef>
                      </a:pPr>
                      <a:r>
                        <a:rPr sz="900" b="1" dirty="0">
                          <a:latin typeface="Century Gothic"/>
                          <a:cs typeface="Century Gothic"/>
                        </a:rPr>
                        <a:t>0-</a:t>
                      </a:r>
                      <a:r>
                        <a:rPr sz="900" b="1" spc="-25" dirty="0">
                          <a:latin typeface="Century Gothic"/>
                          <a:cs typeface="Century Gothic"/>
                        </a:rPr>
                        <a:t>29</a:t>
                      </a:r>
                      <a:endParaRPr sz="900">
                        <a:latin typeface="Century Gothic"/>
                        <a:cs typeface="Century Gothic"/>
                      </a:endParaRPr>
                    </a:p>
                  </a:txBody>
                  <a:tcPr marL="0" marR="0" marT="508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marL="1270" algn="ctr">
                        <a:lnSpc>
                          <a:spcPct val="100000"/>
                        </a:lnSpc>
                        <a:spcBef>
                          <a:spcPts val="400"/>
                        </a:spcBef>
                      </a:pPr>
                      <a:r>
                        <a:rPr sz="900" spc="-10" dirty="0">
                          <a:latin typeface="Century Gothic"/>
                          <a:cs typeface="Century Gothic"/>
                        </a:rPr>
                        <a:t>$4.06</a:t>
                      </a:r>
                      <a:endParaRPr sz="900">
                        <a:latin typeface="Century Gothic"/>
                        <a:cs typeface="Century Gothic"/>
                      </a:endParaRPr>
                    </a:p>
                  </a:txBody>
                  <a:tcPr marL="0" marR="0" marT="508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400"/>
                        </a:spcBef>
                      </a:pPr>
                      <a:r>
                        <a:rPr sz="900" spc="-10" dirty="0">
                          <a:latin typeface="Century Gothic"/>
                          <a:cs typeface="Century Gothic"/>
                        </a:rPr>
                        <a:t>$6.76</a:t>
                      </a:r>
                      <a:endParaRPr sz="900">
                        <a:latin typeface="Century Gothic"/>
                        <a:cs typeface="Century Gothic"/>
                      </a:endParaRPr>
                    </a:p>
                  </a:txBody>
                  <a:tcPr marL="0" marR="0" marT="508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400"/>
                        </a:spcBef>
                      </a:pPr>
                      <a:r>
                        <a:rPr sz="900" spc="-10" dirty="0">
                          <a:latin typeface="Century Gothic"/>
                          <a:cs typeface="Century Gothic"/>
                        </a:rPr>
                        <a:t>$5.66</a:t>
                      </a:r>
                      <a:endParaRPr sz="900">
                        <a:latin typeface="Century Gothic"/>
                        <a:cs typeface="Century Gothic"/>
                      </a:endParaRPr>
                    </a:p>
                  </a:txBody>
                  <a:tcPr marL="0" marR="0" marT="508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400"/>
                        </a:spcBef>
                      </a:pPr>
                      <a:r>
                        <a:rPr sz="900" spc="-10" dirty="0">
                          <a:latin typeface="Century Gothic"/>
                          <a:cs typeface="Century Gothic"/>
                        </a:rPr>
                        <a:t>$8.34</a:t>
                      </a:r>
                      <a:endParaRPr sz="900">
                        <a:latin typeface="Century Gothic"/>
                        <a:cs typeface="Century Gothic"/>
                      </a:endParaRPr>
                    </a:p>
                  </a:txBody>
                  <a:tcPr marL="0" marR="0" marT="508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2"/>
                  </a:ext>
                </a:extLst>
              </a:tr>
              <a:tr h="165735">
                <a:tc>
                  <a:txBody>
                    <a:bodyPr/>
                    <a:lstStyle/>
                    <a:p>
                      <a:pPr algn="ctr">
                        <a:lnSpc>
                          <a:spcPts val="1075"/>
                        </a:lnSpc>
                        <a:spcBef>
                          <a:spcPts val="130"/>
                        </a:spcBef>
                      </a:pPr>
                      <a:r>
                        <a:rPr sz="900" b="1" spc="-10" dirty="0">
                          <a:latin typeface="Century Gothic"/>
                          <a:cs typeface="Century Gothic"/>
                        </a:rPr>
                        <a:t>30-</a:t>
                      </a:r>
                      <a:r>
                        <a:rPr sz="900" b="1" spc="-35" dirty="0">
                          <a:latin typeface="Century Gothic"/>
                          <a:cs typeface="Century Gothic"/>
                        </a:rPr>
                        <a:t>39</a:t>
                      </a:r>
                      <a:endParaRPr sz="900">
                        <a:latin typeface="Century Gothic"/>
                        <a:cs typeface="Century Gothic"/>
                      </a:endParaRPr>
                    </a:p>
                  </a:txBody>
                  <a:tcPr marL="0" marR="0" marT="1651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algn="ctr">
                        <a:lnSpc>
                          <a:spcPts val="1075"/>
                        </a:lnSpc>
                        <a:spcBef>
                          <a:spcPts val="130"/>
                        </a:spcBef>
                      </a:pPr>
                      <a:r>
                        <a:rPr sz="900" spc="-10" dirty="0">
                          <a:latin typeface="Century Gothic"/>
                          <a:cs typeface="Century Gothic"/>
                        </a:rPr>
                        <a:t>$1.62</a:t>
                      </a:r>
                      <a:endParaRPr sz="900">
                        <a:latin typeface="Century Gothic"/>
                        <a:cs typeface="Century Gothic"/>
                      </a:endParaRPr>
                    </a:p>
                  </a:txBody>
                  <a:tcPr marL="0" marR="0" marT="1651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1075"/>
                        </a:lnSpc>
                        <a:spcBef>
                          <a:spcPts val="130"/>
                        </a:spcBef>
                      </a:pPr>
                      <a:r>
                        <a:rPr sz="900" spc="-10" dirty="0">
                          <a:latin typeface="Century Gothic"/>
                          <a:cs typeface="Century Gothic"/>
                        </a:rPr>
                        <a:t>$2.91</a:t>
                      </a:r>
                      <a:endParaRPr sz="900">
                        <a:latin typeface="Century Gothic"/>
                        <a:cs typeface="Century Gothic"/>
                      </a:endParaRPr>
                    </a:p>
                  </a:txBody>
                  <a:tcPr marL="0" marR="0" marT="1651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1075"/>
                        </a:lnSpc>
                        <a:spcBef>
                          <a:spcPts val="130"/>
                        </a:spcBef>
                      </a:pPr>
                      <a:r>
                        <a:rPr sz="900" spc="-10" dirty="0">
                          <a:latin typeface="Century Gothic"/>
                          <a:cs typeface="Century Gothic"/>
                        </a:rPr>
                        <a:t>$2.02</a:t>
                      </a:r>
                      <a:endParaRPr sz="900" dirty="0">
                        <a:latin typeface="Century Gothic"/>
                        <a:cs typeface="Century Gothic"/>
                      </a:endParaRPr>
                    </a:p>
                  </a:txBody>
                  <a:tcPr marL="0" marR="0" marT="1651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1075"/>
                        </a:lnSpc>
                        <a:spcBef>
                          <a:spcPts val="130"/>
                        </a:spcBef>
                      </a:pPr>
                      <a:r>
                        <a:rPr sz="900" spc="-10" dirty="0">
                          <a:latin typeface="Century Gothic"/>
                          <a:cs typeface="Century Gothic"/>
                        </a:rPr>
                        <a:t>$3.31</a:t>
                      </a:r>
                      <a:endParaRPr sz="900">
                        <a:latin typeface="Century Gothic"/>
                        <a:cs typeface="Century Gothic"/>
                      </a:endParaRPr>
                    </a:p>
                  </a:txBody>
                  <a:tcPr marL="0" marR="0" marT="1651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0" algn="ctr">
                        <a:lnSpc>
                          <a:spcPts val="1070"/>
                        </a:lnSpc>
                        <a:spcBef>
                          <a:spcPts val="135"/>
                        </a:spcBef>
                      </a:pPr>
                      <a:r>
                        <a:rPr sz="900" b="1" spc="-10" dirty="0">
                          <a:latin typeface="Century Gothic"/>
                          <a:cs typeface="Century Gothic"/>
                        </a:rPr>
                        <a:t>30-</a:t>
                      </a:r>
                      <a:r>
                        <a:rPr sz="900" b="1" spc="-35" dirty="0">
                          <a:latin typeface="Century Gothic"/>
                          <a:cs typeface="Century Gothic"/>
                        </a:rPr>
                        <a:t>39</a:t>
                      </a:r>
                      <a:endParaRPr sz="900">
                        <a:latin typeface="Century Gothic"/>
                        <a:cs typeface="Century Gothic"/>
                      </a:endParaRPr>
                    </a:p>
                  </a:txBody>
                  <a:tcPr marL="0" marR="0" marT="1714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algn="ctr">
                        <a:lnSpc>
                          <a:spcPts val="1070"/>
                        </a:lnSpc>
                        <a:spcBef>
                          <a:spcPts val="135"/>
                        </a:spcBef>
                      </a:pPr>
                      <a:r>
                        <a:rPr sz="900" spc="-10" dirty="0">
                          <a:latin typeface="Century Gothic"/>
                          <a:cs typeface="Century Gothic"/>
                        </a:rPr>
                        <a:t>$3.24</a:t>
                      </a:r>
                      <a:endParaRPr sz="900">
                        <a:latin typeface="Century Gothic"/>
                        <a:cs typeface="Century Gothic"/>
                      </a:endParaRPr>
                    </a:p>
                  </a:txBody>
                  <a:tcPr marL="0" marR="0" marT="1714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ts val="1070"/>
                        </a:lnSpc>
                        <a:spcBef>
                          <a:spcPts val="135"/>
                        </a:spcBef>
                      </a:pPr>
                      <a:r>
                        <a:rPr sz="900" spc="-10" dirty="0">
                          <a:latin typeface="Century Gothic"/>
                          <a:cs typeface="Century Gothic"/>
                        </a:rPr>
                        <a:t>$5.81</a:t>
                      </a:r>
                      <a:endParaRPr sz="900">
                        <a:latin typeface="Century Gothic"/>
                        <a:cs typeface="Century Gothic"/>
                      </a:endParaRPr>
                    </a:p>
                  </a:txBody>
                  <a:tcPr marL="0" marR="0" marT="1714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ts val="1070"/>
                        </a:lnSpc>
                        <a:spcBef>
                          <a:spcPts val="135"/>
                        </a:spcBef>
                      </a:pPr>
                      <a:r>
                        <a:rPr sz="900" spc="-10" dirty="0">
                          <a:latin typeface="Century Gothic"/>
                          <a:cs typeface="Century Gothic"/>
                        </a:rPr>
                        <a:t>$4.03</a:t>
                      </a:r>
                      <a:endParaRPr sz="900">
                        <a:latin typeface="Century Gothic"/>
                        <a:cs typeface="Century Gothic"/>
                      </a:endParaRPr>
                    </a:p>
                  </a:txBody>
                  <a:tcPr marL="0" marR="0" marT="1714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1070"/>
                        </a:lnSpc>
                        <a:spcBef>
                          <a:spcPts val="135"/>
                        </a:spcBef>
                      </a:pPr>
                      <a:r>
                        <a:rPr sz="900" spc="-10" dirty="0">
                          <a:latin typeface="Century Gothic"/>
                          <a:cs typeface="Century Gothic"/>
                        </a:rPr>
                        <a:t>$6.62</a:t>
                      </a:r>
                      <a:endParaRPr sz="900">
                        <a:latin typeface="Century Gothic"/>
                        <a:cs typeface="Century Gothic"/>
                      </a:endParaRPr>
                    </a:p>
                  </a:txBody>
                  <a:tcPr marL="0" marR="0" marT="1714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ts val="1075"/>
                        </a:lnSpc>
                        <a:spcBef>
                          <a:spcPts val="130"/>
                        </a:spcBef>
                      </a:pPr>
                      <a:r>
                        <a:rPr sz="900" b="1" spc="-10" dirty="0">
                          <a:latin typeface="Century Gothic"/>
                          <a:cs typeface="Century Gothic"/>
                        </a:rPr>
                        <a:t>30-</a:t>
                      </a:r>
                      <a:r>
                        <a:rPr sz="900" b="1" spc="-35" dirty="0">
                          <a:latin typeface="Century Gothic"/>
                          <a:cs typeface="Century Gothic"/>
                        </a:rPr>
                        <a:t>39</a:t>
                      </a:r>
                      <a:endParaRPr sz="900">
                        <a:latin typeface="Century Gothic"/>
                        <a:cs typeface="Century Gothic"/>
                      </a:endParaRPr>
                    </a:p>
                  </a:txBody>
                  <a:tcPr marL="0" marR="0" marT="1651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marL="1270" algn="ctr">
                        <a:lnSpc>
                          <a:spcPts val="1075"/>
                        </a:lnSpc>
                        <a:spcBef>
                          <a:spcPts val="130"/>
                        </a:spcBef>
                      </a:pPr>
                      <a:r>
                        <a:rPr sz="900" spc="-10" dirty="0">
                          <a:latin typeface="Century Gothic"/>
                          <a:cs typeface="Century Gothic"/>
                        </a:rPr>
                        <a:t>$6.48</a:t>
                      </a:r>
                      <a:endParaRPr sz="900">
                        <a:latin typeface="Century Gothic"/>
                        <a:cs typeface="Century Gothic"/>
                      </a:endParaRPr>
                    </a:p>
                  </a:txBody>
                  <a:tcPr marL="0" marR="0" marT="1651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ts val="1075"/>
                        </a:lnSpc>
                        <a:spcBef>
                          <a:spcPts val="130"/>
                        </a:spcBef>
                      </a:pPr>
                      <a:r>
                        <a:rPr sz="900" spc="-10" dirty="0">
                          <a:latin typeface="Century Gothic"/>
                          <a:cs typeface="Century Gothic"/>
                        </a:rPr>
                        <a:t>$11.62</a:t>
                      </a:r>
                      <a:endParaRPr sz="900">
                        <a:latin typeface="Century Gothic"/>
                        <a:cs typeface="Century Gothic"/>
                      </a:endParaRPr>
                    </a:p>
                  </a:txBody>
                  <a:tcPr marL="0" marR="0" marT="1651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ts val="1075"/>
                        </a:lnSpc>
                        <a:spcBef>
                          <a:spcPts val="130"/>
                        </a:spcBef>
                      </a:pPr>
                      <a:r>
                        <a:rPr sz="900" spc="-10" dirty="0">
                          <a:latin typeface="Century Gothic"/>
                          <a:cs typeface="Century Gothic"/>
                        </a:rPr>
                        <a:t>$8.06</a:t>
                      </a:r>
                      <a:endParaRPr sz="900">
                        <a:latin typeface="Century Gothic"/>
                        <a:cs typeface="Century Gothic"/>
                      </a:endParaRPr>
                    </a:p>
                  </a:txBody>
                  <a:tcPr marL="0" marR="0" marT="1651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1075"/>
                        </a:lnSpc>
                        <a:spcBef>
                          <a:spcPts val="130"/>
                        </a:spcBef>
                      </a:pPr>
                      <a:r>
                        <a:rPr sz="900" spc="-10" dirty="0">
                          <a:latin typeface="Century Gothic"/>
                          <a:cs typeface="Century Gothic"/>
                        </a:rPr>
                        <a:t>$13.24</a:t>
                      </a:r>
                      <a:endParaRPr sz="900">
                        <a:latin typeface="Century Gothic"/>
                        <a:cs typeface="Century Gothic"/>
                      </a:endParaRPr>
                    </a:p>
                  </a:txBody>
                  <a:tcPr marL="0" marR="0" marT="1651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3"/>
                  </a:ext>
                </a:extLst>
              </a:tr>
              <a:tr h="209550">
                <a:tc>
                  <a:txBody>
                    <a:bodyPr/>
                    <a:lstStyle/>
                    <a:p>
                      <a:pPr algn="ctr">
                        <a:lnSpc>
                          <a:spcPct val="100000"/>
                        </a:lnSpc>
                        <a:spcBef>
                          <a:spcPts val="305"/>
                        </a:spcBef>
                      </a:pPr>
                      <a:r>
                        <a:rPr sz="900" b="1" spc="-10" dirty="0">
                          <a:latin typeface="Century Gothic"/>
                          <a:cs typeface="Century Gothic"/>
                        </a:rPr>
                        <a:t>40-</a:t>
                      </a:r>
                      <a:r>
                        <a:rPr sz="900" b="1" spc="-35" dirty="0">
                          <a:latin typeface="Century Gothic"/>
                          <a:cs typeface="Century Gothic"/>
                        </a:rPr>
                        <a:t>49</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algn="ctr">
                        <a:lnSpc>
                          <a:spcPct val="100000"/>
                        </a:lnSpc>
                        <a:spcBef>
                          <a:spcPts val="305"/>
                        </a:spcBef>
                      </a:pPr>
                      <a:r>
                        <a:rPr sz="900" spc="-10" dirty="0">
                          <a:latin typeface="Century Gothic"/>
                          <a:cs typeface="Century Gothic"/>
                        </a:rPr>
                        <a:t>$3.32</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05"/>
                        </a:spcBef>
                      </a:pPr>
                      <a:r>
                        <a:rPr sz="900" spc="-10" dirty="0">
                          <a:latin typeface="Century Gothic"/>
                          <a:cs typeface="Century Gothic"/>
                        </a:rPr>
                        <a:t>$5.82</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05"/>
                        </a:spcBef>
                      </a:pPr>
                      <a:r>
                        <a:rPr sz="900" spc="-10" dirty="0">
                          <a:latin typeface="Century Gothic"/>
                          <a:cs typeface="Century Gothic"/>
                        </a:rPr>
                        <a:t>$3.72</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05"/>
                        </a:spcBef>
                      </a:pPr>
                      <a:r>
                        <a:rPr sz="900" spc="-10" dirty="0">
                          <a:latin typeface="Century Gothic"/>
                          <a:cs typeface="Century Gothic"/>
                        </a:rPr>
                        <a:t>$6.22</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0" algn="ctr">
                        <a:lnSpc>
                          <a:spcPct val="100000"/>
                        </a:lnSpc>
                        <a:spcBef>
                          <a:spcPts val="310"/>
                        </a:spcBef>
                      </a:pPr>
                      <a:r>
                        <a:rPr sz="900" b="1" spc="-10" dirty="0">
                          <a:latin typeface="Century Gothic"/>
                          <a:cs typeface="Century Gothic"/>
                        </a:rPr>
                        <a:t>40-</a:t>
                      </a:r>
                      <a:r>
                        <a:rPr sz="900" b="1" spc="-35" dirty="0">
                          <a:latin typeface="Century Gothic"/>
                          <a:cs typeface="Century Gothic"/>
                        </a:rPr>
                        <a:t>49</a:t>
                      </a:r>
                      <a:endParaRPr sz="900">
                        <a:latin typeface="Century Gothic"/>
                        <a:cs typeface="Century Gothic"/>
                      </a:endParaRPr>
                    </a:p>
                  </a:txBody>
                  <a:tcPr marL="0" marR="0" marT="393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algn="ctr">
                        <a:lnSpc>
                          <a:spcPct val="100000"/>
                        </a:lnSpc>
                        <a:spcBef>
                          <a:spcPts val="310"/>
                        </a:spcBef>
                      </a:pPr>
                      <a:r>
                        <a:rPr sz="900" spc="-10" dirty="0">
                          <a:latin typeface="Century Gothic"/>
                          <a:cs typeface="Century Gothic"/>
                        </a:rPr>
                        <a:t>$6.64</a:t>
                      </a:r>
                      <a:endParaRPr sz="900">
                        <a:latin typeface="Century Gothic"/>
                        <a:cs typeface="Century Gothic"/>
                      </a:endParaRPr>
                    </a:p>
                  </a:txBody>
                  <a:tcPr marL="0" marR="0" marT="393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310"/>
                        </a:spcBef>
                      </a:pPr>
                      <a:r>
                        <a:rPr sz="900" spc="-10" dirty="0">
                          <a:latin typeface="Century Gothic"/>
                          <a:cs typeface="Century Gothic"/>
                        </a:rPr>
                        <a:t>$11.64</a:t>
                      </a:r>
                      <a:endParaRPr sz="900">
                        <a:latin typeface="Century Gothic"/>
                        <a:cs typeface="Century Gothic"/>
                      </a:endParaRPr>
                    </a:p>
                  </a:txBody>
                  <a:tcPr marL="0" marR="0" marT="393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310"/>
                        </a:spcBef>
                      </a:pPr>
                      <a:r>
                        <a:rPr sz="900" spc="-10" dirty="0">
                          <a:latin typeface="Century Gothic"/>
                          <a:cs typeface="Century Gothic"/>
                        </a:rPr>
                        <a:t>$7.43</a:t>
                      </a:r>
                      <a:endParaRPr sz="900">
                        <a:latin typeface="Century Gothic"/>
                        <a:cs typeface="Century Gothic"/>
                      </a:endParaRPr>
                    </a:p>
                  </a:txBody>
                  <a:tcPr marL="0" marR="0" marT="393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10"/>
                        </a:spcBef>
                      </a:pPr>
                      <a:r>
                        <a:rPr sz="900" spc="-10" dirty="0">
                          <a:latin typeface="Century Gothic"/>
                          <a:cs typeface="Century Gothic"/>
                        </a:rPr>
                        <a:t>$12.44</a:t>
                      </a:r>
                      <a:endParaRPr sz="900">
                        <a:latin typeface="Century Gothic"/>
                        <a:cs typeface="Century Gothic"/>
                      </a:endParaRPr>
                    </a:p>
                  </a:txBody>
                  <a:tcPr marL="0" marR="0" marT="393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305"/>
                        </a:spcBef>
                      </a:pPr>
                      <a:r>
                        <a:rPr sz="900" b="1" spc="-10" dirty="0">
                          <a:latin typeface="Century Gothic"/>
                          <a:cs typeface="Century Gothic"/>
                        </a:rPr>
                        <a:t>40-</a:t>
                      </a:r>
                      <a:r>
                        <a:rPr sz="900" b="1" spc="-35" dirty="0">
                          <a:latin typeface="Century Gothic"/>
                          <a:cs typeface="Century Gothic"/>
                        </a:rPr>
                        <a:t>49</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marL="1270" algn="ctr">
                        <a:lnSpc>
                          <a:spcPct val="100000"/>
                        </a:lnSpc>
                        <a:spcBef>
                          <a:spcPts val="305"/>
                        </a:spcBef>
                      </a:pPr>
                      <a:r>
                        <a:rPr sz="900" spc="-10" dirty="0">
                          <a:latin typeface="Century Gothic"/>
                          <a:cs typeface="Century Gothic"/>
                        </a:rPr>
                        <a:t>$13.28</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305"/>
                        </a:spcBef>
                      </a:pPr>
                      <a:r>
                        <a:rPr sz="900" spc="-10" dirty="0">
                          <a:latin typeface="Century Gothic"/>
                          <a:cs typeface="Century Gothic"/>
                        </a:rPr>
                        <a:t>$23.28</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305"/>
                        </a:spcBef>
                      </a:pPr>
                      <a:r>
                        <a:rPr sz="900" spc="-10" dirty="0">
                          <a:latin typeface="Century Gothic"/>
                          <a:cs typeface="Century Gothic"/>
                        </a:rPr>
                        <a:t>$14.86</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05"/>
                        </a:spcBef>
                      </a:pPr>
                      <a:r>
                        <a:rPr sz="900" spc="-10" dirty="0">
                          <a:latin typeface="Century Gothic"/>
                          <a:cs typeface="Century Gothic"/>
                        </a:rPr>
                        <a:t>$24.88</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4"/>
                  </a:ext>
                </a:extLst>
              </a:tr>
              <a:tr h="181610">
                <a:tc>
                  <a:txBody>
                    <a:bodyPr/>
                    <a:lstStyle/>
                    <a:p>
                      <a:pPr algn="ctr">
                        <a:lnSpc>
                          <a:spcPct val="100000"/>
                        </a:lnSpc>
                        <a:spcBef>
                          <a:spcPts val="195"/>
                        </a:spcBef>
                      </a:pPr>
                      <a:r>
                        <a:rPr sz="900" b="1" spc="-10" dirty="0">
                          <a:latin typeface="Century Gothic"/>
                          <a:cs typeface="Century Gothic"/>
                        </a:rPr>
                        <a:t>50-</a:t>
                      </a:r>
                      <a:r>
                        <a:rPr sz="900" b="1" spc="-35" dirty="0">
                          <a:latin typeface="Century Gothic"/>
                          <a:cs typeface="Century Gothic"/>
                        </a:rPr>
                        <a:t>59</a:t>
                      </a:r>
                      <a:endParaRPr sz="900">
                        <a:latin typeface="Century Gothic"/>
                        <a:cs typeface="Century Gothic"/>
                      </a:endParaRPr>
                    </a:p>
                  </a:txBody>
                  <a:tcPr marL="0" marR="0" marT="2476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algn="ctr">
                        <a:lnSpc>
                          <a:spcPct val="100000"/>
                        </a:lnSpc>
                        <a:spcBef>
                          <a:spcPts val="195"/>
                        </a:spcBef>
                      </a:pPr>
                      <a:r>
                        <a:rPr sz="900" spc="-10" dirty="0">
                          <a:latin typeface="Century Gothic"/>
                          <a:cs typeface="Century Gothic"/>
                        </a:rPr>
                        <a:t>$7.86</a:t>
                      </a:r>
                      <a:endParaRPr sz="900">
                        <a:latin typeface="Century Gothic"/>
                        <a:cs typeface="Century Gothic"/>
                      </a:endParaRPr>
                    </a:p>
                  </a:txBody>
                  <a:tcPr marL="0" marR="0" marT="2476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195"/>
                        </a:spcBef>
                      </a:pPr>
                      <a:r>
                        <a:rPr sz="900" spc="-10" dirty="0">
                          <a:latin typeface="Century Gothic"/>
                          <a:cs typeface="Century Gothic"/>
                        </a:rPr>
                        <a:t>$12.31</a:t>
                      </a:r>
                      <a:endParaRPr sz="900">
                        <a:latin typeface="Century Gothic"/>
                        <a:cs typeface="Century Gothic"/>
                      </a:endParaRPr>
                    </a:p>
                  </a:txBody>
                  <a:tcPr marL="0" marR="0" marT="2476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195"/>
                        </a:spcBef>
                      </a:pPr>
                      <a:r>
                        <a:rPr sz="900" spc="-10" dirty="0">
                          <a:latin typeface="Century Gothic"/>
                          <a:cs typeface="Century Gothic"/>
                        </a:rPr>
                        <a:t>$8.26</a:t>
                      </a:r>
                      <a:endParaRPr sz="900" dirty="0">
                        <a:latin typeface="Century Gothic"/>
                        <a:cs typeface="Century Gothic"/>
                      </a:endParaRPr>
                    </a:p>
                  </a:txBody>
                  <a:tcPr marL="0" marR="0" marT="2476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195"/>
                        </a:spcBef>
                      </a:pPr>
                      <a:r>
                        <a:rPr sz="900" spc="-10" dirty="0">
                          <a:latin typeface="Century Gothic"/>
                          <a:cs typeface="Century Gothic"/>
                        </a:rPr>
                        <a:t>$12.71</a:t>
                      </a:r>
                      <a:endParaRPr sz="900">
                        <a:latin typeface="Century Gothic"/>
                        <a:cs typeface="Century Gothic"/>
                      </a:endParaRPr>
                    </a:p>
                  </a:txBody>
                  <a:tcPr marL="0" marR="0" marT="2476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0" algn="ctr">
                        <a:lnSpc>
                          <a:spcPct val="100000"/>
                        </a:lnSpc>
                        <a:spcBef>
                          <a:spcPts val="200"/>
                        </a:spcBef>
                      </a:pPr>
                      <a:r>
                        <a:rPr sz="900" b="1" spc="-10" dirty="0">
                          <a:latin typeface="Century Gothic"/>
                          <a:cs typeface="Century Gothic"/>
                        </a:rPr>
                        <a:t>50-</a:t>
                      </a:r>
                      <a:r>
                        <a:rPr sz="900" b="1" spc="-35" dirty="0">
                          <a:latin typeface="Century Gothic"/>
                          <a:cs typeface="Century Gothic"/>
                        </a:rPr>
                        <a:t>59</a:t>
                      </a:r>
                      <a:endParaRPr sz="900">
                        <a:latin typeface="Century Gothic"/>
                        <a:cs typeface="Century Gothic"/>
                      </a:endParaRPr>
                    </a:p>
                  </a:txBody>
                  <a:tcPr marL="0" marR="0" marT="254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algn="ctr">
                        <a:lnSpc>
                          <a:spcPct val="100000"/>
                        </a:lnSpc>
                        <a:spcBef>
                          <a:spcPts val="200"/>
                        </a:spcBef>
                      </a:pPr>
                      <a:r>
                        <a:rPr sz="900" spc="-10" dirty="0">
                          <a:latin typeface="Century Gothic"/>
                          <a:cs typeface="Century Gothic"/>
                        </a:rPr>
                        <a:t>$15.71</a:t>
                      </a:r>
                      <a:endParaRPr sz="900">
                        <a:latin typeface="Century Gothic"/>
                        <a:cs typeface="Century Gothic"/>
                      </a:endParaRPr>
                    </a:p>
                  </a:txBody>
                  <a:tcPr marL="0" marR="0" marT="254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200"/>
                        </a:spcBef>
                      </a:pPr>
                      <a:r>
                        <a:rPr sz="900" spc="-10" dirty="0">
                          <a:latin typeface="Century Gothic"/>
                          <a:cs typeface="Century Gothic"/>
                        </a:rPr>
                        <a:t>$24.62</a:t>
                      </a:r>
                      <a:endParaRPr sz="900">
                        <a:latin typeface="Century Gothic"/>
                        <a:cs typeface="Century Gothic"/>
                      </a:endParaRPr>
                    </a:p>
                  </a:txBody>
                  <a:tcPr marL="0" marR="0" marT="254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200"/>
                        </a:spcBef>
                      </a:pPr>
                      <a:r>
                        <a:rPr sz="900" spc="-10" dirty="0">
                          <a:latin typeface="Century Gothic"/>
                          <a:cs typeface="Century Gothic"/>
                        </a:rPr>
                        <a:t>$16.52</a:t>
                      </a:r>
                      <a:endParaRPr sz="900">
                        <a:latin typeface="Century Gothic"/>
                        <a:cs typeface="Century Gothic"/>
                      </a:endParaRPr>
                    </a:p>
                  </a:txBody>
                  <a:tcPr marL="0" marR="0" marT="254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200"/>
                        </a:spcBef>
                      </a:pPr>
                      <a:r>
                        <a:rPr sz="900" spc="-10" dirty="0">
                          <a:latin typeface="Century Gothic"/>
                          <a:cs typeface="Century Gothic"/>
                        </a:rPr>
                        <a:t>$25.41</a:t>
                      </a:r>
                      <a:endParaRPr sz="900">
                        <a:latin typeface="Century Gothic"/>
                        <a:cs typeface="Century Gothic"/>
                      </a:endParaRPr>
                    </a:p>
                  </a:txBody>
                  <a:tcPr marL="0" marR="0" marT="254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195"/>
                        </a:spcBef>
                      </a:pPr>
                      <a:r>
                        <a:rPr sz="900" b="1" spc="-10" dirty="0">
                          <a:latin typeface="Century Gothic"/>
                          <a:cs typeface="Century Gothic"/>
                        </a:rPr>
                        <a:t>50-</a:t>
                      </a:r>
                      <a:r>
                        <a:rPr sz="900" b="1" spc="-35" dirty="0">
                          <a:latin typeface="Century Gothic"/>
                          <a:cs typeface="Century Gothic"/>
                        </a:rPr>
                        <a:t>59</a:t>
                      </a:r>
                      <a:endParaRPr sz="900">
                        <a:latin typeface="Century Gothic"/>
                        <a:cs typeface="Century Gothic"/>
                      </a:endParaRPr>
                    </a:p>
                  </a:txBody>
                  <a:tcPr marL="0" marR="0" marT="2476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marL="1270" algn="ctr">
                        <a:lnSpc>
                          <a:spcPct val="100000"/>
                        </a:lnSpc>
                        <a:spcBef>
                          <a:spcPts val="195"/>
                        </a:spcBef>
                      </a:pPr>
                      <a:r>
                        <a:rPr sz="900" spc="-10" dirty="0">
                          <a:latin typeface="Century Gothic"/>
                          <a:cs typeface="Century Gothic"/>
                        </a:rPr>
                        <a:t>$31.42</a:t>
                      </a:r>
                      <a:endParaRPr sz="900">
                        <a:latin typeface="Century Gothic"/>
                        <a:cs typeface="Century Gothic"/>
                      </a:endParaRPr>
                    </a:p>
                  </a:txBody>
                  <a:tcPr marL="0" marR="0" marT="2476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195"/>
                        </a:spcBef>
                      </a:pPr>
                      <a:r>
                        <a:rPr sz="900" spc="-10" dirty="0">
                          <a:latin typeface="Century Gothic"/>
                          <a:cs typeface="Century Gothic"/>
                        </a:rPr>
                        <a:t>$49.24</a:t>
                      </a:r>
                      <a:endParaRPr sz="900">
                        <a:latin typeface="Century Gothic"/>
                        <a:cs typeface="Century Gothic"/>
                      </a:endParaRPr>
                    </a:p>
                  </a:txBody>
                  <a:tcPr marL="0" marR="0" marT="2476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195"/>
                        </a:spcBef>
                      </a:pPr>
                      <a:r>
                        <a:rPr sz="900" spc="-10" dirty="0">
                          <a:latin typeface="Century Gothic"/>
                          <a:cs typeface="Century Gothic"/>
                        </a:rPr>
                        <a:t>$33.04</a:t>
                      </a:r>
                      <a:endParaRPr sz="900">
                        <a:latin typeface="Century Gothic"/>
                        <a:cs typeface="Century Gothic"/>
                      </a:endParaRPr>
                    </a:p>
                  </a:txBody>
                  <a:tcPr marL="0" marR="0" marT="2476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195"/>
                        </a:spcBef>
                      </a:pPr>
                      <a:r>
                        <a:rPr sz="900" spc="-10" dirty="0">
                          <a:latin typeface="Century Gothic"/>
                          <a:cs typeface="Century Gothic"/>
                        </a:rPr>
                        <a:t>$50.82</a:t>
                      </a:r>
                      <a:endParaRPr sz="900">
                        <a:latin typeface="Century Gothic"/>
                        <a:cs typeface="Century Gothic"/>
                      </a:endParaRPr>
                    </a:p>
                  </a:txBody>
                  <a:tcPr marL="0" marR="0" marT="2476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5"/>
                  </a:ext>
                </a:extLst>
              </a:tr>
              <a:tr h="209550">
                <a:tc>
                  <a:txBody>
                    <a:bodyPr/>
                    <a:lstStyle/>
                    <a:p>
                      <a:pPr algn="ctr">
                        <a:lnSpc>
                          <a:spcPct val="100000"/>
                        </a:lnSpc>
                        <a:spcBef>
                          <a:spcPts val="305"/>
                        </a:spcBef>
                      </a:pPr>
                      <a:r>
                        <a:rPr sz="900" b="1" spc="-10" dirty="0">
                          <a:latin typeface="Century Gothic"/>
                          <a:cs typeface="Century Gothic"/>
                        </a:rPr>
                        <a:t>60-</a:t>
                      </a:r>
                      <a:r>
                        <a:rPr sz="900" b="1" spc="-35" dirty="0">
                          <a:latin typeface="Century Gothic"/>
                          <a:cs typeface="Century Gothic"/>
                        </a:rPr>
                        <a:t>69</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algn="ctr">
                        <a:lnSpc>
                          <a:spcPct val="100000"/>
                        </a:lnSpc>
                        <a:spcBef>
                          <a:spcPts val="305"/>
                        </a:spcBef>
                      </a:pPr>
                      <a:r>
                        <a:rPr sz="900" spc="-10" dirty="0">
                          <a:latin typeface="Century Gothic"/>
                          <a:cs typeface="Century Gothic"/>
                        </a:rPr>
                        <a:t>$12.49</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05"/>
                        </a:spcBef>
                      </a:pPr>
                      <a:r>
                        <a:rPr sz="900" spc="-10" dirty="0">
                          <a:latin typeface="Century Gothic"/>
                          <a:cs typeface="Century Gothic"/>
                        </a:rPr>
                        <a:t>$19.15</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05"/>
                        </a:spcBef>
                      </a:pPr>
                      <a:r>
                        <a:rPr sz="900" spc="-10" dirty="0">
                          <a:latin typeface="Century Gothic"/>
                          <a:cs typeface="Century Gothic"/>
                        </a:rPr>
                        <a:t>$12.90</a:t>
                      </a:r>
                      <a:endParaRPr sz="900" dirty="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05"/>
                        </a:spcBef>
                      </a:pPr>
                      <a:r>
                        <a:rPr sz="900" spc="-10" dirty="0">
                          <a:latin typeface="Century Gothic"/>
                          <a:cs typeface="Century Gothic"/>
                        </a:rPr>
                        <a:t>$19.55</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0" algn="ctr">
                        <a:lnSpc>
                          <a:spcPct val="100000"/>
                        </a:lnSpc>
                        <a:spcBef>
                          <a:spcPts val="315"/>
                        </a:spcBef>
                      </a:pPr>
                      <a:r>
                        <a:rPr sz="900" b="1" spc="-10" dirty="0">
                          <a:latin typeface="Century Gothic"/>
                          <a:cs typeface="Century Gothic"/>
                        </a:rPr>
                        <a:t>60-</a:t>
                      </a:r>
                      <a:r>
                        <a:rPr sz="900" b="1" spc="-35" dirty="0">
                          <a:latin typeface="Century Gothic"/>
                          <a:cs typeface="Century Gothic"/>
                        </a:rPr>
                        <a:t>69</a:t>
                      </a:r>
                      <a:endParaRPr sz="900">
                        <a:latin typeface="Century Gothic"/>
                        <a:cs typeface="Century Gothic"/>
                      </a:endParaRPr>
                    </a:p>
                  </a:txBody>
                  <a:tcPr marL="0" marR="0" marT="4000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algn="ctr">
                        <a:lnSpc>
                          <a:spcPct val="100000"/>
                        </a:lnSpc>
                        <a:spcBef>
                          <a:spcPts val="315"/>
                        </a:spcBef>
                      </a:pPr>
                      <a:r>
                        <a:rPr sz="900" spc="-10" dirty="0">
                          <a:latin typeface="Century Gothic"/>
                          <a:cs typeface="Century Gothic"/>
                        </a:rPr>
                        <a:t>$24.98</a:t>
                      </a:r>
                      <a:endParaRPr sz="900">
                        <a:latin typeface="Century Gothic"/>
                        <a:cs typeface="Century Gothic"/>
                      </a:endParaRPr>
                    </a:p>
                  </a:txBody>
                  <a:tcPr marL="0" marR="0" marT="4000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315"/>
                        </a:spcBef>
                      </a:pPr>
                      <a:r>
                        <a:rPr sz="900" spc="-10" dirty="0">
                          <a:latin typeface="Century Gothic"/>
                          <a:cs typeface="Century Gothic"/>
                        </a:rPr>
                        <a:t>$38.30</a:t>
                      </a:r>
                      <a:endParaRPr sz="900">
                        <a:latin typeface="Century Gothic"/>
                        <a:cs typeface="Century Gothic"/>
                      </a:endParaRPr>
                    </a:p>
                  </a:txBody>
                  <a:tcPr marL="0" marR="0" marT="4000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315"/>
                        </a:spcBef>
                      </a:pPr>
                      <a:r>
                        <a:rPr sz="900" spc="-10" dirty="0">
                          <a:latin typeface="Century Gothic"/>
                          <a:cs typeface="Century Gothic"/>
                        </a:rPr>
                        <a:t>$25.79</a:t>
                      </a:r>
                      <a:endParaRPr sz="900">
                        <a:latin typeface="Century Gothic"/>
                        <a:cs typeface="Century Gothic"/>
                      </a:endParaRPr>
                    </a:p>
                  </a:txBody>
                  <a:tcPr marL="0" marR="0" marT="4000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15"/>
                        </a:spcBef>
                      </a:pPr>
                      <a:r>
                        <a:rPr sz="900" spc="-10" dirty="0">
                          <a:latin typeface="Century Gothic"/>
                          <a:cs typeface="Century Gothic"/>
                        </a:rPr>
                        <a:t>$39.10</a:t>
                      </a:r>
                      <a:endParaRPr sz="900">
                        <a:latin typeface="Century Gothic"/>
                        <a:cs typeface="Century Gothic"/>
                      </a:endParaRPr>
                    </a:p>
                  </a:txBody>
                  <a:tcPr marL="0" marR="0" marT="4000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305"/>
                        </a:spcBef>
                      </a:pPr>
                      <a:r>
                        <a:rPr sz="900" b="1" spc="-10" dirty="0">
                          <a:latin typeface="Century Gothic"/>
                          <a:cs typeface="Century Gothic"/>
                        </a:rPr>
                        <a:t>60-</a:t>
                      </a:r>
                      <a:r>
                        <a:rPr sz="900" b="1" spc="-35" dirty="0">
                          <a:latin typeface="Century Gothic"/>
                          <a:cs typeface="Century Gothic"/>
                        </a:rPr>
                        <a:t>69</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marL="1270" algn="ctr">
                        <a:lnSpc>
                          <a:spcPct val="100000"/>
                        </a:lnSpc>
                        <a:spcBef>
                          <a:spcPts val="305"/>
                        </a:spcBef>
                      </a:pPr>
                      <a:r>
                        <a:rPr sz="900" spc="-10" dirty="0">
                          <a:latin typeface="Century Gothic"/>
                          <a:cs typeface="Century Gothic"/>
                        </a:rPr>
                        <a:t>$49.96</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305"/>
                        </a:spcBef>
                      </a:pPr>
                      <a:r>
                        <a:rPr sz="900" spc="-10" dirty="0">
                          <a:latin typeface="Century Gothic"/>
                          <a:cs typeface="Century Gothic"/>
                        </a:rPr>
                        <a:t>$76.60</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305"/>
                        </a:spcBef>
                      </a:pPr>
                      <a:r>
                        <a:rPr sz="900" spc="-10" dirty="0">
                          <a:latin typeface="Century Gothic"/>
                          <a:cs typeface="Century Gothic"/>
                        </a:rPr>
                        <a:t>$51.58</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05"/>
                        </a:spcBef>
                      </a:pPr>
                      <a:r>
                        <a:rPr sz="900" spc="-10" dirty="0">
                          <a:latin typeface="Century Gothic"/>
                          <a:cs typeface="Century Gothic"/>
                        </a:rPr>
                        <a:t>$78.20</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6"/>
                  </a:ext>
                </a:extLst>
              </a:tr>
              <a:tr h="197485">
                <a:tc>
                  <a:txBody>
                    <a:bodyPr/>
                    <a:lstStyle/>
                    <a:p>
                      <a:pPr algn="ctr">
                        <a:lnSpc>
                          <a:spcPct val="100000"/>
                        </a:lnSpc>
                        <a:spcBef>
                          <a:spcPts val="259"/>
                        </a:spcBef>
                      </a:pPr>
                      <a:r>
                        <a:rPr sz="900" b="1" spc="-10" dirty="0">
                          <a:latin typeface="Century Gothic"/>
                          <a:cs typeface="Century Gothic"/>
                        </a:rPr>
                        <a:t>70-</a:t>
                      </a:r>
                      <a:r>
                        <a:rPr sz="900" b="1" spc="-35" dirty="0">
                          <a:latin typeface="Century Gothic"/>
                          <a:cs typeface="Century Gothic"/>
                        </a:rPr>
                        <a:t>79</a:t>
                      </a:r>
                      <a:endParaRPr sz="900">
                        <a:latin typeface="Century Gothic"/>
                        <a:cs typeface="Century Gothic"/>
                      </a:endParaRPr>
                    </a:p>
                  </a:txBody>
                  <a:tcPr marL="0" marR="0" marT="33019"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algn="ctr">
                        <a:lnSpc>
                          <a:spcPct val="100000"/>
                        </a:lnSpc>
                        <a:spcBef>
                          <a:spcPts val="259"/>
                        </a:spcBef>
                      </a:pPr>
                      <a:r>
                        <a:rPr sz="900" spc="-10" dirty="0">
                          <a:latin typeface="Century Gothic"/>
                          <a:cs typeface="Century Gothic"/>
                        </a:rPr>
                        <a:t>$19.70</a:t>
                      </a:r>
                      <a:endParaRPr sz="900">
                        <a:latin typeface="Century Gothic"/>
                        <a:cs typeface="Century Gothic"/>
                      </a:endParaRPr>
                    </a:p>
                  </a:txBody>
                  <a:tcPr marL="0" marR="0" marT="33019"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259"/>
                        </a:spcBef>
                      </a:pPr>
                      <a:r>
                        <a:rPr sz="900" spc="-10" dirty="0">
                          <a:latin typeface="Century Gothic"/>
                          <a:cs typeface="Century Gothic"/>
                        </a:rPr>
                        <a:t>$30.55</a:t>
                      </a:r>
                      <a:endParaRPr sz="900">
                        <a:latin typeface="Century Gothic"/>
                        <a:cs typeface="Century Gothic"/>
                      </a:endParaRPr>
                    </a:p>
                  </a:txBody>
                  <a:tcPr marL="0" marR="0" marT="33019"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259"/>
                        </a:spcBef>
                      </a:pPr>
                      <a:r>
                        <a:rPr sz="900" spc="-10" dirty="0">
                          <a:latin typeface="Century Gothic"/>
                          <a:cs typeface="Century Gothic"/>
                        </a:rPr>
                        <a:t>$20.10</a:t>
                      </a:r>
                      <a:endParaRPr sz="900">
                        <a:latin typeface="Century Gothic"/>
                        <a:cs typeface="Century Gothic"/>
                      </a:endParaRPr>
                    </a:p>
                  </a:txBody>
                  <a:tcPr marL="0" marR="0" marT="33019"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259"/>
                        </a:spcBef>
                      </a:pPr>
                      <a:r>
                        <a:rPr sz="900" spc="-10" dirty="0">
                          <a:latin typeface="Century Gothic"/>
                          <a:cs typeface="Century Gothic"/>
                        </a:rPr>
                        <a:t>$30.95</a:t>
                      </a:r>
                      <a:endParaRPr sz="900">
                        <a:latin typeface="Century Gothic"/>
                        <a:cs typeface="Century Gothic"/>
                      </a:endParaRPr>
                    </a:p>
                  </a:txBody>
                  <a:tcPr marL="0" marR="0" marT="33019"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0" algn="ctr">
                        <a:lnSpc>
                          <a:spcPct val="100000"/>
                        </a:lnSpc>
                        <a:spcBef>
                          <a:spcPts val="265"/>
                        </a:spcBef>
                      </a:pPr>
                      <a:r>
                        <a:rPr sz="900" b="1" spc="-10" dirty="0">
                          <a:latin typeface="Century Gothic"/>
                          <a:cs typeface="Century Gothic"/>
                        </a:rPr>
                        <a:t>70-</a:t>
                      </a:r>
                      <a:r>
                        <a:rPr sz="900" b="1" spc="-35" dirty="0">
                          <a:latin typeface="Century Gothic"/>
                          <a:cs typeface="Century Gothic"/>
                        </a:rPr>
                        <a:t>79</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algn="ctr">
                        <a:lnSpc>
                          <a:spcPct val="100000"/>
                        </a:lnSpc>
                        <a:spcBef>
                          <a:spcPts val="265"/>
                        </a:spcBef>
                      </a:pPr>
                      <a:r>
                        <a:rPr sz="900" spc="-10" dirty="0">
                          <a:latin typeface="Century Gothic"/>
                          <a:cs typeface="Century Gothic"/>
                        </a:rPr>
                        <a:t>$39.40</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265"/>
                        </a:spcBef>
                      </a:pPr>
                      <a:r>
                        <a:rPr sz="900" spc="-10" dirty="0">
                          <a:latin typeface="Century Gothic"/>
                          <a:cs typeface="Century Gothic"/>
                        </a:rPr>
                        <a:t>$61.10</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265"/>
                        </a:spcBef>
                      </a:pPr>
                      <a:r>
                        <a:rPr sz="900" spc="-10" dirty="0">
                          <a:latin typeface="Century Gothic"/>
                          <a:cs typeface="Century Gothic"/>
                        </a:rPr>
                        <a:t>$40.19</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265"/>
                        </a:spcBef>
                      </a:pPr>
                      <a:r>
                        <a:rPr sz="900" spc="-10" dirty="0">
                          <a:latin typeface="Century Gothic"/>
                          <a:cs typeface="Century Gothic"/>
                        </a:rPr>
                        <a:t>$61.90</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259"/>
                        </a:spcBef>
                      </a:pPr>
                      <a:r>
                        <a:rPr sz="900" b="1" spc="-10" dirty="0">
                          <a:latin typeface="Century Gothic"/>
                          <a:cs typeface="Century Gothic"/>
                        </a:rPr>
                        <a:t>70-</a:t>
                      </a:r>
                      <a:r>
                        <a:rPr sz="900" b="1" spc="-35" dirty="0">
                          <a:latin typeface="Century Gothic"/>
                          <a:cs typeface="Century Gothic"/>
                        </a:rPr>
                        <a:t>79</a:t>
                      </a:r>
                      <a:endParaRPr sz="900">
                        <a:latin typeface="Century Gothic"/>
                        <a:cs typeface="Century Gothic"/>
                      </a:endParaRPr>
                    </a:p>
                  </a:txBody>
                  <a:tcPr marL="0" marR="0" marT="33019"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marL="1270" algn="ctr">
                        <a:lnSpc>
                          <a:spcPct val="100000"/>
                        </a:lnSpc>
                        <a:spcBef>
                          <a:spcPts val="259"/>
                        </a:spcBef>
                      </a:pPr>
                      <a:r>
                        <a:rPr sz="900" spc="-10" dirty="0">
                          <a:latin typeface="Century Gothic"/>
                          <a:cs typeface="Century Gothic"/>
                        </a:rPr>
                        <a:t>$78.80</a:t>
                      </a:r>
                      <a:endParaRPr sz="900">
                        <a:latin typeface="Century Gothic"/>
                        <a:cs typeface="Century Gothic"/>
                      </a:endParaRPr>
                    </a:p>
                  </a:txBody>
                  <a:tcPr marL="0" marR="0" marT="33019"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259"/>
                        </a:spcBef>
                      </a:pPr>
                      <a:r>
                        <a:rPr sz="900" spc="-10" dirty="0">
                          <a:latin typeface="Century Gothic"/>
                          <a:cs typeface="Century Gothic"/>
                        </a:rPr>
                        <a:t>$122.20</a:t>
                      </a:r>
                      <a:endParaRPr sz="900">
                        <a:latin typeface="Century Gothic"/>
                        <a:cs typeface="Century Gothic"/>
                      </a:endParaRPr>
                    </a:p>
                  </a:txBody>
                  <a:tcPr marL="0" marR="0" marT="33019"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259"/>
                        </a:spcBef>
                      </a:pPr>
                      <a:r>
                        <a:rPr sz="900" spc="-10" dirty="0">
                          <a:latin typeface="Century Gothic"/>
                          <a:cs typeface="Century Gothic"/>
                        </a:rPr>
                        <a:t>$80.38</a:t>
                      </a:r>
                      <a:endParaRPr sz="900">
                        <a:latin typeface="Century Gothic"/>
                        <a:cs typeface="Century Gothic"/>
                      </a:endParaRPr>
                    </a:p>
                  </a:txBody>
                  <a:tcPr marL="0" marR="0" marT="33019"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259"/>
                        </a:spcBef>
                      </a:pPr>
                      <a:r>
                        <a:rPr sz="900" spc="-10" dirty="0">
                          <a:latin typeface="Century Gothic"/>
                          <a:cs typeface="Century Gothic"/>
                        </a:rPr>
                        <a:t>$123.80</a:t>
                      </a:r>
                      <a:endParaRPr sz="900">
                        <a:latin typeface="Century Gothic"/>
                        <a:cs typeface="Century Gothic"/>
                      </a:endParaRPr>
                    </a:p>
                  </a:txBody>
                  <a:tcPr marL="0" marR="0" marT="33019"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7"/>
                  </a:ext>
                </a:extLst>
              </a:tr>
              <a:tr h="207645">
                <a:tc>
                  <a:txBody>
                    <a:bodyPr/>
                    <a:lstStyle/>
                    <a:p>
                      <a:pPr algn="ctr">
                        <a:lnSpc>
                          <a:spcPct val="100000"/>
                        </a:lnSpc>
                        <a:spcBef>
                          <a:spcPts val="300"/>
                        </a:spcBef>
                      </a:pPr>
                      <a:r>
                        <a:rPr sz="900" b="1" spc="-25" dirty="0">
                          <a:latin typeface="Century Gothic"/>
                          <a:cs typeface="Century Gothic"/>
                        </a:rPr>
                        <a:t>80+</a:t>
                      </a:r>
                      <a:endParaRPr sz="900">
                        <a:latin typeface="Century Gothic"/>
                        <a:cs typeface="Century Gothic"/>
                      </a:endParaRPr>
                    </a:p>
                  </a:txBody>
                  <a:tcPr marL="0" marR="0" marT="381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algn="ctr">
                        <a:lnSpc>
                          <a:spcPct val="100000"/>
                        </a:lnSpc>
                        <a:spcBef>
                          <a:spcPts val="300"/>
                        </a:spcBef>
                      </a:pPr>
                      <a:r>
                        <a:rPr sz="900" spc="-10" dirty="0">
                          <a:latin typeface="Century Gothic"/>
                          <a:cs typeface="Century Gothic"/>
                        </a:rPr>
                        <a:t>$37.67</a:t>
                      </a:r>
                      <a:endParaRPr sz="900">
                        <a:latin typeface="Century Gothic"/>
                        <a:cs typeface="Century Gothic"/>
                      </a:endParaRPr>
                    </a:p>
                  </a:txBody>
                  <a:tcPr marL="0" marR="0" marT="381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00"/>
                        </a:spcBef>
                      </a:pPr>
                      <a:r>
                        <a:rPr sz="900" spc="-10" dirty="0">
                          <a:latin typeface="Century Gothic"/>
                          <a:cs typeface="Century Gothic"/>
                        </a:rPr>
                        <a:t>$57.98</a:t>
                      </a:r>
                      <a:endParaRPr sz="900">
                        <a:latin typeface="Century Gothic"/>
                        <a:cs typeface="Century Gothic"/>
                      </a:endParaRPr>
                    </a:p>
                  </a:txBody>
                  <a:tcPr marL="0" marR="0" marT="381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00"/>
                        </a:spcBef>
                      </a:pPr>
                      <a:r>
                        <a:rPr sz="900" spc="-10" dirty="0">
                          <a:latin typeface="Century Gothic"/>
                          <a:cs typeface="Century Gothic"/>
                        </a:rPr>
                        <a:t>$38.07</a:t>
                      </a:r>
                      <a:endParaRPr sz="900">
                        <a:latin typeface="Century Gothic"/>
                        <a:cs typeface="Century Gothic"/>
                      </a:endParaRPr>
                    </a:p>
                  </a:txBody>
                  <a:tcPr marL="0" marR="0" marT="381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00"/>
                        </a:spcBef>
                      </a:pPr>
                      <a:r>
                        <a:rPr sz="900" spc="-10" dirty="0">
                          <a:latin typeface="Century Gothic"/>
                          <a:cs typeface="Century Gothic"/>
                        </a:rPr>
                        <a:t>$58.38</a:t>
                      </a:r>
                      <a:endParaRPr sz="900">
                        <a:latin typeface="Century Gothic"/>
                        <a:cs typeface="Century Gothic"/>
                      </a:endParaRPr>
                    </a:p>
                  </a:txBody>
                  <a:tcPr marL="0" marR="0" marT="381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4445" algn="ctr">
                        <a:lnSpc>
                          <a:spcPct val="100000"/>
                        </a:lnSpc>
                        <a:spcBef>
                          <a:spcPts val="305"/>
                        </a:spcBef>
                      </a:pPr>
                      <a:r>
                        <a:rPr sz="900" b="1" spc="-25" dirty="0">
                          <a:latin typeface="Century Gothic"/>
                          <a:cs typeface="Century Gothic"/>
                        </a:rPr>
                        <a:t>80+</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algn="ctr">
                        <a:lnSpc>
                          <a:spcPct val="100000"/>
                        </a:lnSpc>
                        <a:spcBef>
                          <a:spcPts val="305"/>
                        </a:spcBef>
                      </a:pPr>
                      <a:r>
                        <a:rPr sz="900" spc="-10" dirty="0">
                          <a:latin typeface="Century Gothic"/>
                          <a:cs typeface="Century Gothic"/>
                        </a:rPr>
                        <a:t>$75.33</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305"/>
                        </a:spcBef>
                      </a:pPr>
                      <a:r>
                        <a:rPr sz="900" spc="-10" dirty="0">
                          <a:latin typeface="Century Gothic"/>
                          <a:cs typeface="Century Gothic"/>
                        </a:rPr>
                        <a:t>$115.95</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305"/>
                        </a:spcBef>
                      </a:pPr>
                      <a:r>
                        <a:rPr sz="900" spc="-10" dirty="0">
                          <a:latin typeface="Century Gothic"/>
                          <a:cs typeface="Century Gothic"/>
                        </a:rPr>
                        <a:t>$76.13</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05"/>
                        </a:spcBef>
                      </a:pPr>
                      <a:r>
                        <a:rPr sz="900" spc="-10" dirty="0">
                          <a:latin typeface="Century Gothic"/>
                          <a:cs typeface="Century Gothic"/>
                        </a:rPr>
                        <a:t>$116.75</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00"/>
                        </a:spcBef>
                      </a:pPr>
                      <a:r>
                        <a:rPr sz="900" b="1" spc="-25" dirty="0">
                          <a:latin typeface="Century Gothic"/>
                          <a:cs typeface="Century Gothic"/>
                        </a:rPr>
                        <a:t>80+</a:t>
                      </a:r>
                      <a:endParaRPr sz="900">
                        <a:latin typeface="Century Gothic"/>
                        <a:cs typeface="Century Gothic"/>
                      </a:endParaRPr>
                    </a:p>
                  </a:txBody>
                  <a:tcPr marL="0" marR="0" marT="381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BEBEBE"/>
                    </a:solidFill>
                  </a:tcPr>
                </a:tc>
                <a:tc>
                  <a:txBody>
                    <a:bodyPr/>
                    <a:lstStyle/>
                    <a:p>
                      <a:pPr marL="1270" algn="ctr">
                        <a:lnSpc>
                          <a:spcPct val="100000"/>
                        </a:lnSpc>
                        <a:spcBef>
                          <a:spcPts val="300"/>
                        </a:spcBef>
                      </a:pPr>
                      <a:r>
                        <a:rPr sz="900" spc="-10" dirty="0">
                          <a:latin typeface="Century Gothic"/>
                          <a:cs typeface="Century Gothic"/>
                        </a:rPr>
                        <a:t>$150.66</a:t>
                      </a:r>
                      <a:endParaRPr sz="900">
                        <a:latin typeface="Century Gothic"/>
                        <a:cs typeface="Century Gothic"/>
                      </a:endParaRPr>
                    </a:p>
                  </a:txBody>
                  <a:tcPr marL="0" marR="0" marT="381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300"/>
                        </a:spcBef>
                      </a:pPr>
                      <a:r>
                        <a:rPr sz="900" spc="-10" dirty="0">
                          <a:latin typeface="Century Gothic"/>
                          <a:cs typeface="Century Gothic"/>
                        </a:rPr>
                        <a:t>$231.90</a:t>
                      </a:r>
                      <a:endParaRPr sz="900">
                        <a:latin typeface="Century Gothic"/>
                        <a:cs typeface="Century Gothic"/>
                      </a:endParaRPr>
                    </a:p>
                  </a:txBody>
                  <a:tcPr marL="0" marR="0" marT="381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300"/>
                        </a:spcBef>
                      </a:pPr>
                      <a:r>
                        <a:rPr sz="900" spc="-10" dirty="0">
                          <a:latin typeface="Century Gothic"/>
                          <a:cs typeface="Century Gothic"/>
                        </a:rPr>
                        <a:t>$152.26</a:t>
                      </a:r>
                      <a:endParaRPr sz="900">
                        <a:latin typeface="Century Gothic"/>
                        <a:cs typeface="Century Gothic"/>
                      </a:endParaRPr>
                    </a:p>
                  </a:txBody>
                  <a:tcPr marL="0" marR="0" marT="381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00"/>
                        </a:spcBef>
                      </a:pPr>
                      <a:r>
                        <a:rPr sz="900" spc="-10" dirty="0">
                          <a:latin typeface="Century Gothic"/>
                          <a:cs typeface="Century Gothic"/>
                        </a:rPr>
                        <a:t>$233.50</a:t>
                      </a:r>
                      <a:endParaRPr sz="900" dirty="0">
                        <a:latin typeface="Century Gothic"/>
                        <a:cs typeface="Century Gothic"/>
                      </a:endParaRPr>
                    </a:p>
                  </a:txBody>
                  <a:tcPr marL="0" marR="0" marT="381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8"/>
                  </a:ext>
                </a:extLst>
              </a:tr>
            </a:tbl>
          </a:graphicData>
        </a:graphic>
      </p:graphicFrame>
      <p:graphicFrame>
        <p:nvGraphicFramePr>
          <p:cNvPr id="13" name="object 13"/>
          <p:cNvGraphicFramePr>
            <a:graphicFrameLocks noGrp="1"/>
          </p:cNvGraphicFramePr>
          <p:nvPr/>
        </p:nvGraphicFramePr>
        <p:xfrm>
          <a:off x="1228725" y="3368357"/>
          <a:ext cx="5294629" cy="4023360"/>
        </p:xfrm>
        <a:graphic>
          <a:graphicData uri="http://schemas.openxmlformats.org/drawingml/2006/table">
            <a:tbl>
              <a:tblPr firstRow="1" bandRow="1">
                <a:tableStyleId>{2D5ABB26-0587-4C30-8999-92F81FD0307C}</a:tableStyleId>
              </a:tblPr>
              <a:tblGrid>
                <a:gridCol w="2952750">
                  <a:extLst>
                    <a:ext uri="{9D8B030D-6E8A-4147-A177-3AD203B41FA5}">
                      <a16:colId xmlns:a16="http://schemas.microsoft.com/office/drawing/2014/main" val="20000"/>
                    </a:ext>
                  </a:extLst>
                </a:gridCol>
                <a:gridCol w="1260475">
                  <a:extLst>
                    <a:ext uri="{9D8B030D-6E8A-4147-A177-3AD203B41FA5}">
                      <a16:colId xmlns:a16="http://schemas.microsoft.com/office/drawing/2014/main" val="20001"/>
                    </a:ext>
                  </a:extLst>
                </a:gridCol>
                <a:gridCol w="1081404">
                  <a:extLst>
                    <a:ext uri="{9D8B030D-6E8A-4147-A177-3AD203B41FA5}">
                      <a16:colId xmlns:a16="http://schemas.microsoft.com/office/drawing/2014/main" val="20002"/>
                    </a:ext>
                  </a:extLst>
                </a:gridCol>
              </a:tblGrid>
              <a:tr h="294640">
                <a:tc>
                  <a:txBody>
                    <a:bodyPr/>
                    <a:lstStyle/>
                    <a:p>
                      <a:pPr algn="ctr">
                        <a:lnSpc>
                          <a:spcPct val="100000"/>
                        </a:lnSpc>
                        <a:spcBef>
                          <a:spcPts val="610"/>
                        </a:spcBef>
                      </a:pPr>
                      <a:r>
                        <a:rPr sz="900" b="1" dirty="0">
                          <a:solidFill>
                            <a:srgbClr val="FFFFFF"/>
                          </a:solidFill>
                          <a:latin typeface="Century Gothic"/>
                          <a:cs typeface="Century Gothic"/>
                        </a:rPr>
                        <a:t>Benefit</a:t>
                      </a:r>
                      <a:r>
                        <a:rPr sz="900" b="1" spc="-15" dirty="0">
                          <a:solidFill>
                            <a:srgbClr val="FFFFFF"/>
                          </a:solidFill>
                          <a:latin typeface="Century Gothic"/>
                          <a:cs typeface="Century Gothic"/>
                        </a:rPr>
                        <a:t> </a:t>
                      </a:r>
                      <a:r>
                        <a:rPr sz="900" b="1" spc="-20" dirty="0">
                          <a:solidFill>
                            <a:srgbClr val="FFFFFF"/>
                          </a:solidFill>
                          <a:latin typeface="Century Gothic"/>
                          <a:cs typeface="Century Gothic"/>
                        </a:rPr>
                        <a:t>Type</a:t>
                      </a:r>
                      <a:endParaRPr sz="900">
                        <a:latin typeface="Century Gothic"/>
                        <a:cs typeface="Century Gothic"/>
                      </a:endParaRPr>
                    </a:p>
                  </a:txBody>
                  <a:tcPr marL="0" marR="0" marT="774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marL="1905" algn="ctr">
                        <a:lnSpc>
                          <a:spcPct val="100000"/>
                        </a:lnSpc>
                        <a:spcBef>
                          <a:spcPts val="610"/>
                        </a:spcBef>
                      </a:pPr>
                      <a:r>
                        <a:rPr sz="900" b="1" dirty="0">
                          <a:solidFill>
                            <a:srgbClr val="FFFFFF"/>
                          </a:solidFill>
                          <a:latin typeface="Century Gothic"/>
                          <a:cs typeface="Century Gothic"/>
                        </a:rPr>
                        <a:t>Initial</a:t>
                      </a:r>
                      <a:r>
                        <a:rPr sz="900" b="1" spc="-25" dirty="0">
                          <a:solidFill>
                            <a:srgbClr val="FFFFFF"/>
                          </a:solidFill>
                          <a:latin typeface="Century Gothic"/>
                          <a:cs typeface="Century Gothic"/>
                        </a:rPr>
                        <a:t> </a:t>
                      </a:r>
                      <a:r>
                        <a:rPr sz="900" b="1" dirty="0">
                          <a:solidFill>
                            <a:srgbClr val="FFFFFF"/>
                          </a:solidFill>
                          <a:latin typeface="Century Gothic"/>
                          <a:cs typeface="Century Gothic"/>
                        </a:rPr>
                        <a:t>Benefit</a:t>
                      </a:r>
                      <a:r>
                        <a:rPr sz="900" b="1" spc="-20" dirty="0">
                          <a:solidFill>
                            <a:srgbClr val="FFFFFF"/>
                          </a:solidFill>
                          <a:latin typeface="Century Gothic"/>
                          <a:cs typeface="Century Gothic"/>
                        </a:rPr>
                        <a:t> </a:t>
                      </a:r>
                      <a:r>
                        <a:rPr sz="900" b="1" spc="-10" dirty="0">
                          <a:solidFill>
                            <a:srgbClr val="FFFFFF"/>
                          </a:solidFill>
                          <a:latin typeface="Century Gothic"/>
                          <a:cs typeface="Century Gothic"/>
                        </a:rPr>
                        <a:t>Amount</a:t>
                      </a:r>
                      <a:endParaRPr sz="900">
                        <a:latin typeface="Century Gothic"/>
                        <a:cs typeface="Century Gothic"/>
                      </a:endParaRPr>
                    </a:p>
                  </a:txBody>
                  <a:tcPr marL="0" marR="0" marT="774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a:txBody>
                    <a:bodyPr/>
                    <a:lstStyle/>
                    <a:p>
                      <a:pPr algn="ctr">
                        <a:lnSpc>
                          <a:spcPct val="100000"/>
                        </a:lnSpc>
                        <a:spcBef>
                          <a:spcPts val="610"/>
                        </a:spcBef>
                      </a:pPr>
                      <a:r>
                        <a:rPr sz="900" b="1" spc="-10" dirty="0">
                          <a:solidFill>
                            <a:srgbClr val="FFFFFF"/>
                          </a:solidFill>
                          <a:latin typeface="Century Gothic"/>
                          <a:cs typeface="Century Gothic"/>
                        </a:rPr>
                        <a:t>Recurrence</a:t>
                      </a:r>
                      <a:endParaRPr sz="900">
                        <a:latin typeface="Century Gothic"/>
                        <a:cs typeface="Century Gothic"/>
                      </a:endParaRPr>
                    </a:p>
                  </a:txBody>
                  <a:tcPr marL="0" marR="0" marT="774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extLst>
                  <a:ext uri="{0D108BD9-81ED-4DB2-BD59-A6C34878D82A}">
                    <a16:rowId xmlns:a16="http://schemas.microsoft.com/office/drawing/2014/main" val="10000"/>
                  </a:ext>
                </a:extLst>
              </a:tr>
              <a:tr h="144145">
                <a:tc>
                  <a:txBody>
                    <a:bodyPr/>
                    <a:lstStyle/>
                    <a:p>
                      <a:pPr marL="31750">
                        <a:lnSpc>
                          <a:spcPts val="975"/>
                        </a:lnSpc>
                        <a:spcBef>
                          <a:spcPts val="60"/>
                        </a:spcBef>
                      </a:pPr>
                      <a:r>
                        <a:rPr sz="900" b="1" dirty="0">
                          <a:latin typeface="Century Gothic"/>
                          <a:cs typeface="Century Gothic"/>
                        </a:rPr>
                        <a:t>Cancer</a:t>
                      </a:r>
                      <a:r>
                        <a:rPr sz="900" b="1" spc="-15" dirty="0">
                          <a:latin typeface="Century Gothic"/>
                          <a:cs typeface="Century Gothic"/>
                        </a:rPr>
                        <a:t> </a:t>
                      </a:r>
                      <a:r>
                        <a:rPr sz="900" b="1" spc="-10" dirty="0">
                          <a:latin typeface="Century Gothic"/>
                          <a:cs typeface="Century Gothic"/>
                        </a:rPr>
                        <a:t>Conditions</a:t>
                      </a:r>
                      <a:endParaRPr sz="900">
                        <a:latin typeface="Century Gothic"/>
                        <a:cs typeface="Century Gothic"/>
                      </a:endParaRPr>
                    </a:p>
                  </a:txBody>
                  <a:tcPr marL="0" marR="0" marT="7620" marB="0">
                    <a:lnL w="9525">
                      <a:solidFill>
                        <a:srgbClr val="000000"/>
                      </a:solidFill>
                      <a:prstDash val="solid"/>
                    </a:lnL>
                    <a:lnR w="9525">
                      <a:solidFill>
                        <a:srgbClr val="000000"/>
                      </a:solidFill>
                      <a:prstDash val="solid"/>
                    </a:lnR>
                    <a:lnT w="9525">
                      <a:solidFill>
                        <a:srgbClr val="000000"/>
                      </a:solidFill>
                      <a:prstDash val="solid"/>
                    </a:lnT>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tcPr>
                </a:tc>
                <a:extLst>
                  <a:ext uri="{0D108BD9-81ED-4DB2-BD59-A6C34878D82A}">
                    <a16:rowId xmlns:a16="http://schemas.microsoft.com/office/drawing/2014/main" val="10001"/>
                  </a:ext>
                </a:extLst>
              </a:tr>
              <a:tr h="137160">
                <a:tc>
                  <a:txBody>
                    <a:bodyPr/>
                    <a:lstStyle/>
                    <a:p>
                      <a:pPr marL="94615">
                        <a:lnSpc>
                          <a:spcPts val="980"/>
                        </a:lnSpc>
                      </a:pPr>
                      <a:r>
                        <a:rPr sz="900" dirty="0">
                          <a:latin typeface="Century Gothic"/>
                          <a:cs typeface="Century Gothic"/>
                        </a:rPr>
                        <a:t>Invasive</a:t>
                      </a:r>
                      <a:r>
                        <a:rPr sz="900" spc="-45" dirty="0">
                          <a:latin typeface="Century Gothic"/>
                          <a:cs typeface="Century Gothic"/>
                        </a:rPr>
                        <a:t> </a:t>
                      </a:r>
                      <a:r>
                        <a:rPr sz="900" spc="-10" dirty="0">
                          <a:latin typeface="Century Gothic"/>
                          <a:cs typeface="Century Gothic"/>
                        </a:rPr>
                        <a:t>Cancer</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tcPr>
                </a:tc>
                <a:tc>
                  <a:txBody>
                    <a:bodyPr/>
                    <a:lstStyle/>
                    <a:p>
                      <a:pPr marL="635" algn="ctr">
                        <a:lnSpc>
                          <a:spcPts val="980"/>
                        </a:lnSpc>
                      </a:pPr>
                      <a:r>
                        <a:rPr sz="900" spc="-20" dirty="0">
                          <a:latin typeface="Century Gothic"/>
                          <a:cs typeface="Century Gothic"/>
                        </a:rPr>
                        <a:t>100%</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tcPr>
                </a:tc>
                <a:tc>
                  <a:txBody>
                    <a:bodyPr/>
                    <a:lstStyle/>
                    <a:p>
                      <a:pPr marL="635" algn="ctr">
                        <a:lnSpc>
                          <a:spcPts val="980"/>
                        </a:lnSpc>
                      </a:pPr>
                      <a:r>
                        <a:rPr sz="900" spc="-20" dirty="0">
                          <a:latin typeface="Century Gothic"/>
                          <a:cs typeface="Century Gothic"/>
                        </a:rPr>
                        <a:t>100%</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tcPr>
                </a:tc>
                <a:extLst>
                  <a:ext uri="{0D108BD9-81ED-4DB2-BD59-A6C34878D82A}">
                    <a16:rowId xmlns:a16="http://schemas.microsoft.com/office/drawing/2014/main" val="10002"/>
                  </a:ext>
                </a:extLst>
              </a:tr>
              <a:tr h="137160">
                <a:tc>
                  <a:txBody>
                    <a:bodyPr/>
                    <a:lstStyle/>
                    <a:p>
                      <a:pPr marL="94615">
                        <a:lnSpc>
                          <a:spcPts val="980"/>
                        </a:lnSpc>
                      </a:pPr>
                      <a:r>
                        <a:rPr sz="900" dirty="0">
                          <a:latin typeface="Century Gothic"/>
                          <a:cs typeface="Century Gothic"/>
                        </a:rPr>
                        <a:t>Carcinoma</a:t>
                      </a:r>
                      <a:r>
                        <a:rPr sz="900" spc="-10" dirty="0">
                          <a:latin typeface="Century Gothic"/>
                          <a:cs typeface="Century Gothic"/>
                        </a:rPr>
                        <a:t> </a:t>
                      </a:r>
                      <a:r>
                        <a:rPr sz="900" dirty="0">
                          <a:latin typeface="Century Gothic"/>
                          <a:cs typeface="Century Gothic"/>
                        </a:rPr>
                        <a:t>in</a:t>
                      </a:r>
                      <a:r>
                        <a:rPr sz="900" spc="-40" dirty="0">
                          <a:latin typeface="Century Gothic"/>
                          <a:cs typeface="Century Gothic"/>
                        </a:rPr>
                        <a:t> </a:t>
                      </a:r>
                      <a:r>
                        <a:rPr sz="900" spc="-20" dirty="0">
                          <a:latin typeface="Century Gothic"/>
                          <a:cs typeface="Century Gothic"/>
                        </a:rPr>
                        <a:t>Situ</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tcPr>
                </a:tc>
                <a:tc>
                  <a:txBody>
                    <a:bodyPr/>
                    <a:lstStyle/>
                    <a:p>
                      <a:pPr marL="635" algn="ctr">
                        <a:lnSpc>
                          <a:spcPts val="980"/>
                        </a:lnSpc>
                      </a:pPr>
                      <a:r>
                        <a:rPr sz="900" spc="-25" dirty="0">
                          <a:latin typeface="Century Gothic"/>
                          <a:cs typeface="Century Gothic"/>
                        </a:rPr>
                        <a:t>25%</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tcPr>
                </a:tc>
                <a:tc>
                  <a:txBody>
                    <a:bodyPr/>
                    <a:lstStyle/>
                    <a:p>
                      <a:pPr marL="635" algn="ctr">
                        <a:lnSpc>
                          <a:spcPts val="980"/>
                        </a:lnSpc>
                      </a:pPr>
                      <a:r>
                        <a:rPr sz="900" spc="-25" dirty="0">
                          <a:latin typeface="Century Gothic"/>
                          <a:cs typeface="Century Gothic"/>
                        </a:rPr>
                        <a:t>25%</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tcPr>
                </a:tc>
                <a:extLst>
                  <a:ext uri="{0D108BD9-81ED-4DB2-BD59-A6C34878D82A}">
                    <a16:rowId xmlns:a16="http://schemas.microsoft.com/office/drawing/2014/main" val="10003"/>
                  </a:ext>
                </a:extLst>
              </a:tr>
              <a:tr h="147320">
                <a:tc>
                  <a:txBody>
                    <a:bodyPr/>
                    <a:lstStyle/>
                    <a:p>
                      <a:pPr marL="94615">
                        <a:lnSpc>
                          <a:spcPts val="1065"/>
                        </a:lnSpc>
                      </a:pPr>
                      <a:r>
                        <a:rPr sz="900" dirty="0">
                          <a:latin typeface="Century Gothic"/>
                          <a:cs typeface="Century Gothic"/>
                        </a:rPr>
                        <a:t>Skin</a:t>
                      </a:r>
                      <a:r>
                        <a:rPr sz="900" spc="-15" dirty="0">
                          <a:latin typeface="Century Gothic"/>
                          <a:cs typeface="Century Gothic"/>
                        </a:rPr>
                        <a:t> </a:t>
                      </a:r>
                      <a:r>
                        <a:rPr sz="900" spc="-10" dirty="0">
                          <a:latin typeface="Century Gothic"/>
                          <a:cs typeface="Century Gothic"/>
                        </a:rPr>
                        <a:t>Cancer</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tc>
                  <a:txBody>
                    <a:bodyPr/>
                    <a:lstStyle/>
                    <a:p>
                      <a:pPr algn="ctr">
                        <a:lnSpc>
                          <a:spcPts val="1065"/>
                        </a:lnSpc>
                      </a:pPr>
                      <a:r>
                        <a:rPr sz="900" dirty="0">
                          <a:latin typeface="Century Gothic"/>
                          <a:cs typeface="Century Gothic"/>
                        </a:rPr>
                        <a:t>$250</a:t>
                      </a:r>
                      <a:r>
                        <a:rPr sz="900" spc="-40" dirty="0">
                          <a:latin typeface="Century Gothic"/>
                          <a:cs typeface="Century Gothic"/>
                        </a:rPr>
                        <a:t> </a:t>
                      </a:r>
                      <a:r>
                        <a:rPr sz="900" dirty="0">
                          <a:latin typeface="Century Gothic"/>
                          <a:cs typeface="Century Gothic"/>
                        </a:rPr>
                        <a:t>1x</a:t>
                      </a:r>
                      <a:r>
                        <a:rPr sz="900" spc="-15" dirty="0">
                          <a:latin typeface="Century Gothic"/>
                          <a:cs typeface="Century Gothic"/>
                        </a:rPr>
                        <a:t> </a:t>
                      </a:r>
                      <a:r>
                        <a:rPr sz="900" dirty="0">
                          <a:latin typeface="Century Gothic"/>
                          <a:cs typeface="Century Gothic"/>
                        </a:rPr>
                        <a:t>per</a:t>
                      </a:r>
                      <a:r>
                        <a:rPr sz="900" spc="-10" dirty="0">
                          <a:latin typeface="Century Gothic"/>
                          <a:cs typeface="Century Gothic"/>
                        </a:rPr>
                        <a:t> lifetime</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tc>
                  <a:txBody>
                    <a:bodyPr/>
                    <a:lstStyle/>
                    <a:p>
                      <a:pPr algn="ctr">
                        <a:lnSpc>
                          <a:spcPts val="1065"/>
                        </a:lnSpc>
                      </a:pPr>
                      <a:r>
                        <a:rPr sz="900" dirty="0">
                          <a:latin typeface="Century Gothic"/>
                          <a:cs typeface="Century Gothic"/>
                        </a:rPr>
                        <a:t>Not</a:t>
                      </a:r>
                      <a:r>
                        <a:rPr sz="900" spc="-30" dirty="0">
                          <a:latin typeface="Century Gothic"/>
                          <a:cs typeface="Century Gothic"/>
                        </a:rPr>
                        <a:t> </a:t>
                      </a:r>
                      <a:r>
                        <a:rPr sz="900" spc="-10" dirty="0">
                          <a:latin typeface="Century Gothic"/>
                          <a:cs typeface="Century Gothic"/>
                        </a:rPr>
                        <a:t>Available</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extLst>
                  <a:ext uri="{0D108BD9-81ED-4DB2-BD59-A6C34878D82A}">
                    <a16:rowId xmlns:a16="http://schemas.microsoft.com/office/drawing/2014/main" val="10004"/>
                  </a:ext>
                </a:extLst>
              </a:tr>
              <a:tr h="144145">
                <a:tc>
                  <a:txBody>
                    <a:bodyPr/>
                    <a:lstStyle/>
                    <a:p>
                      <a:pPr marL="31750">
                        <a:lnSpc>
                          <a:spcPts val="975"/>
                        </a:lnSpc>
                        <a:spcBef>
                          <a:spcPts val="60"/>
                        </a:spcBef>
                      </a:pPr>
                      <a:r>
                        <a:rPr sz="900" b="1" dirty="0">
                          <a:latin typeface="Century Gothic"/>
                          <a:cs typeface="Century Gothic"/>
                        </a:rPr>
                        <a:t>Vascular</a:t>
                      </a:r>
                      <a:r>
                        <a:rPr sz="900" b="1" spc="-60" dirty="0">
                          <a:latin typeface="Century Gothic"/>
                          <a:cs typeface="Century Gothic"/>
                        </a:rPr>
                        <a:t> </a:t>
                      </a:r>
                      <a:r>
                        <a:rPr sz="900" b="1" spc="-10" dirty="0">
                          <a:latin typeface="Century Gothic"/>
                          <a:cs typeface="Century Gothic"/>
                        </a:rPr>
                        <a:t>Conditions</a:t>
                      </a:r>
                      <a:endParaRPr sz="900">
                        <a:latin typeface="Century Gothic"/>
                        <a:cs typeface="Century Gothic"/>
                      </a:endParaRPr>
                    </a:p>
                  </a:txBody>
                  <a:tcPr marL="0" marR="0" marT="7620" marB="0">
                    <a:lnL w="9525">
                      <a:solidFill>
                        <a:srgbClr val="000000"/>
                      </a:solidFill>
                      <a:prstDash val="solid"/>
                    </a:lnL>
                    <a:lnR w="9525">
                      <a:solidFill>
                        <a:srgbClr val="000000"/>
                      </a:solidFill>
                      <a:prstDash val="solid"/>
                    </a:lnR>
                    <a:lnT w="9525">
                      <a:solidFill>
                        <a:srgbClr val="000000"/>
                      </a:solidFill>
                      <a:prstDash val="solid"/>
                    </a:lnT>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tcPr>
                </a:tc>
                <a:extLst>
                  <a:ext uri="{0D108BD9-81ED-4DB2-BD59-A6C34878D82A}">
                    <a16:rowId xmlns:a16="http://schemas.microsoft.com/office/drawing/2014/main" val="10005"/>
                  </a:ext>
                </a:extLst>
              </a:tr>
              <a:tr h="137160">
                <a:tc>
                  <a:txBody>
                    <a:bodyPr/>
                    <a:lstStyle/>
                    <a:p>
                      <a:pPr marL="94615">
                        <a:lnSpc>
                          <a:spcPts val="980"/>
                        </a:lnSpc>
                      </a:pPr>
                      <a:r>
                        <a:rPr sz="900" dirty="0">
                          <a:latin typeface="Century Gothic"/>
                          <a:cs typeface="Century Gothic"/>
                        </a:rPr>
                        <a:t>Heart</a:t>
                      </a:r>
                      <a:r>
                        <a:rPr sz="900" spc="-30" dirty="0">
                          <a:latin typeface="Century Gothic"/>
                          <a:cs typeface="Century Gothic"/>
                        </a:rPr>
                        <a:t> </a:t>
                      </a:r>
                      <a:r>
                        <a:rPr sz="900" spc="-10" dirty="0">
                          <a:latin typeface="Century Gothic"/>
                          <a:cs typeface="Century Gothic"/>
                        </a:rPr>
                        <a:t>Attack</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tcPr>
                </a:tc>
                <a:tc>
                  <a:txBody>
                    <a:bodyPr/>
                    <a:lstStyle/>
                    <a:p>
                      <a:pPr marL="635" algn="ctr">
                        <a:lnSpc>
                          <a:spcPts val="980"/>
                        </a:lnSpc>
                      </a:pPr>
                      <a:r>
                        <a:rPr sz="900" spc="-20" dirty="0">
                          <a:latin typeface="Century Gothic"/>
                          <a:cs typeface="Century Gothic"/>
                        </a:rPr>
                        <a:t>100%</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tcPr>
                </a:tc>
                <a:tc>
                  <a:txBody>
                    <a:bodyPr/>
                    <a:lstStyle/>
                    <a:p>
                      <a:pPr marL="635" algn="ctr">
                        <a:lnSpc>
                          <a:spcPts val="980"/>
                        </a:lnSpc>
                      </a:pPr>
                      <a:r>
                        <a:rPr sz="900" spc="-20" dirty="0">
                          <a:latin typeface="Century Gothic"/>
                          <a:cs typeface="Century Gothic"/>
                        </a:rPr>
                        <a:t>100%</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tcPr>
                </a:tc>
                <a:extLst>
                  <a:ext uri="{0D108BD9-81ED-4DB2-BD59-A6C34878D82A}">
                    <a16:rowId xmlns:a16="http://schemas.microsoft.com/office/drawing/2014/main" val="10006"/>
                  </a:ext>
                </a:extLst>
              </a:tr>
              <a:tr h="137160">
                <a:tc>
                  <a:txBody>
                    <a:bodyPr/>
                    <a:lstStyle/>
                    <a:p>
                      <a:pPr marL="94615">
                        <a:lnSpc>
                          <a:spcPts val="980"/>
                        </a:lnSpc>
                      </a:pPr>
                      <a:r>
                        <a:rPr sz="900" dirty="0">
                          <a:latin typeface="Century Gothic"/>
                          <a:cs typeface="Century Gothic"/>
                        </a:rPr>
                        <a:t>Severe</a:t>
                      </a:r>
                      <a:r>
                        <a:rPr sz="900" spc="-35" dirty="0">
                          <a:latin typeface="Century Gothic"/>
                          <a:cs typeface="Century Gothic"/>
                        </a:rPr>
                        <a:t> </a:t>
                      </a:r>
                      <a:r>
                        <a:rPr sz="900" spc="-10" dirty="0">
                          <a:latin typeface="Century Gothic"/>
                          <a:cs typeface="Century Gothic"/>
                        </a:rPr>
                        <a:t>Stroke</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tcPr>
                </a:tc>
                <a:tc>
                  <a:txBody>
                    <a:bodyPr/>
                    <a:lstStyle/>
                    <a:p>
                      <a:pPr marL="635" algn="ctr">
                        <a:lnSpc>
                          <a:spcPts val="980"/>
                        </a:lnSpc>
                      </a:pPr>
                      <a:r>
                        <a:rPr sz="900" spc="-20" dirty="0">
                          <a:latin typeface="Century Gothic"/>
                          <a:cs typeface="Century Gothic"/>
                        </a:rPr>
                        <a:t>100%</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tcPr>
                </a:tc>
                <a:tc>
                  <a:txBody>
                    <a:bodyPr/>
                    <a:lstStyle/>
                    <a:p>
                      <a:pPr marL="635" algn="ctr">
                        <a:lnSpc>
                          <a:spcPts val="980"/>
                        </a:lnSpc>
                      </a:pPr>
                      <a:r>
                        <a:rPr sz="900" spc="-20" dirty="0">
                          <a:latin typeface="Century Gothic"/>
                          <a:cs typeface="Century Gothic"/>
                        </a:rPr>
                        <a:t>100%</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tcPr>
                </a:tc>
                <a:extLst>
                  <a:ext uri="{0D108BD9-81ED-4DB2-BD59-A6C34878D82A}">
                    <a16:rowId xmlns:a16="http://schemas.microsoft.com/office/drawing/2014/main" val="10007"/>
                  </a:ext>
                </a:extLst>
              </a:tr>
              <a:tr h="147320">
                <a:tc>
                  <a:txBody>
                    <a:bodyPr/>
                    <a:lstStyle/>
                    <a:p>
                      <a:pPr marL="94615">
                        <a:lnSpc>
                          <a:spcPts val="1060"/>
                        </a:lnSpc>
                      </a:pPr>
                      <a:r>
                        <a:rPr sz="900" dirty="0">
                          <a:latin typeface="Century Gothic"/>
                          <a:cs typeface="Century Gothic"/>
                        </a:rPr>
                        <a:t>Coronary</a:t>
                      </a:r>
                      <a:r>
                        <a:rPr sz="900" spc="-55" dirty="0">
                          <a:latin typeface="Century Gothic"/>
                          <a:cs typeface="Century Gothic"/>
                        </a:rPr>
                        <a:t> </a:t>
                      </a:r>
                      <a:r>
                        <a:rPr sz="900" dirty="0">
                          <a:latin typeface="Century Gothic"/>
                          <a:cs typeface="Century Gothic"/>
                        </a:rPr>
                        <a:t>Artery</a:t>
                      </a:r>
                      <a:r>
                        <a:rPr sz="900" spc="-25" dirty="0">
                          <a:latin typeface="Century Gothic"/>
                          <a:cs typeface="Century Gothic"/>
                        </a:rPr>
                        <a:t> </a:t>
                      </a:r>
                      <a:r>
                        <a:rPr sz="900" spc="-10" dirty="0">
                          <a:latin typeface="Century Gothic"/>
                          <a:cs typeface="Century Gothic"/>
                        </a:rPr>
                        <a:t>Disease</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tc>
                  <a:txBody>
                    <a:bodyPr/>
                    <a:lstStyle/>
                    <a:p>
                      <a:pPr marL="635" algn="ctr">
                        <a:lnSpc>
                          <a:spcPts val="1060"/>
                        </a:lnSpc>
                      </a:pPr>
                      <a:r>
                        <a:rPr sz="900" spc="-25" dirty="0">
                          <a:latin typeface="Century Gothic"/>
                          <a:cs typeface="Century Gothic"/>
                        </a:rPr>
                        <a:t>25%</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tc>
                  <a:txBody>
                    <a:bodyPr/>
                    <a:lstStyle/>
                    <a:p>
                      <a:pPr marL="635" algn="ctr">
                        <a:lnSpc>
                          <a:spcPts val="1060"/>
                        </a:lnSpc>
                      </a:pPr>
                      <a:r>
                        <a:rPr sz="900" spc="-25" dirty="0">
                          <a:latin typeface="Century Gothic"/>
                          <a:cs typeface="Century Gothic"/>
                        </a:rPr>
                        <a:t>25%</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extLst>
                  <a:ext uri="{0D108BD9-81ED-4DB2-BD59-A6C34878D82A}">
                    <a16:rowId xmlns:a16="http://schemas.microsoft.com/office/drawing/2014/main" val="10008"/>
                  </a:ext>
                </a:extLst>
              </a:tr>
              <a:tr h="316230">
                <a:tc>
                  <a:txBody>
                    <a:bodyPr/>
                    <a:lstStyle/>
                    <a:p>
                      <a:pPr marL="31750">
                        <a:lnSpc>
                          <a:spcPts val="1075"/>
                        </a:lnSpc>
                        <a:spcBef>
                          <a:spcPts val="340"/>
                        </a:spcBef>
                      </a:pPr>
                      <a:r>
                        <a:rPr sz="900" b="1" dirty="0">
                          <a:latin typeface="Century Gothic"/>
                          <a:cs typeface="Century Gothic"/>
                        </a:rPr>
                        <a:t>Nervous</a:t>
                      </a:r>
                      <a:r>
                        <a:rPr sz="900" b="1" spc="-40" dirty="0">
                          <a:latin typeface="Century Gothic"/>
                          <a:cs typeface="Century Gothic"/>
                        </a:rPr>
                        <a:t> </a:t>
                      </a:r>
                      <a:r>
                        <a:rPr sz="900" b="1" dirty="0">
                          <a:latin typeface="Century Gothic"/>
                          <a:cs typeface="Century Gothic"/>
                        </a:rPr>
                        <a:t>System</a:t>
                      </a:r>
                      <a:r>
                        <a:rPr sz="900" b="1" spc="-10" dirty="0">
                          <a:latin typeface="Century Gothic"/>
                          <a:cs typeface="Century Gothic"/>
                        </a:rPr>
                        <a:t> Conditions</a:t>
                      </a:r>
                      <a:endParaRPr sz="900" dirty="0">
                        <a:latin typeface="Century Gothic"/>
                        <a:cs typeface="Century Gothic"/>
                      </a:endParaRPr>
                    </a:p>
                    <a:p>
                      <a:pPr marL="94615">
                        <a:lnSpc>
                          <a:spcPts val="980"/>
                        </a:lnSpc>
                      </a:pPr>
                      <a:r>
                        <a:rPr sz="900" dirty="0">
                          <a:latin typeface="Century Gothic"/>
                          <a:cs typeface="Century Gothic"/>
                        </a:rPr>
                        <a:t>Advanced</a:t>
                      </a:r>
                      <a:r>
                        <a:rPr sz="900" spc="5" dirty="0">
                          <a:latin typeface="Century Gothic"/>
                          <a:cs typeface="Century Gothic"/>
                        </a:rPr>
                        <a:t> </a:t>
                      </a:r>
                      <a:r>
                        <a:rPr sz="900" spc="-10" dirty="0">
                          <a:latin typeface="Century Gothic"/>
                          <a:cs typeface="Century Gothic"/>
                        </a:rPr>
                        <a:t>Alzheimer’s</a:t>
                      </a:r>
                      <a:r>
                        <a:rPr sz="900" dirty="0">
                          <a:latin typeface="Century Gothic"/>
                          <a:cs typeface="Century Gothic"/>
                        </a:rPr>
                        <a:t> </a:t>
                      </a:r>
                      <a:r>
                        <a:rPr sz="900" spc="-10" dirty="0">
                          <a:latin typeface="Century Gothic"/>
                          <a:cs typeface="Century Gothic"/>
                        </a:rPr>
                        <a:t>Disease</a:t>
                      </a:r>
                      <a:endParaRPr sz="900" dirty="0">
                        <a:latin typeface="Century Gothic"/>
                        <a:cs typeface="Century Gothic"/>
                      </a:endParaRPr>
                    </a:p>
                  </a:txBody>
                  <a:tcPr marL="0" marR="0" marT="43180" marB="0">
                    <a:lnL w="9525">
                      <a:solidFill>
                        <a:srgbClr val="000000"/>
                      </a:solidFill>
                      <a:prstDash val="solid"/>
                    </a:lnL>
                    <a:lnR w="9525">
                      <a:solidFill>
                        <a:srgbClr val="000000"/>
                      </a:solidFill>
                      <a:prstDash val="solid"/>
                    </a:lnR>
                    <a:lnT w="9525">
                      <a:solidFill>
                        <a:srgbClr val="000000"/>
                      </a:solidFill>
                      <a:prstDash val="solid"/>
                    </a:lnT>
                  </a:tcPr>
                </a:tc>
                <a:tc>
                  <a:txBody>
                    <a:bodyPr/>
                    <a:lstStyle/>
                    <a:p>
                      <a:pPr>
                        <a:lnSpc>
                          <a:spcPct val="100000"/>
                        </a:lnSpc>
                        <a:spcBef>
                          <a:spcPts val="265"/>
                        </a:spcBef>
                      </a:pPr>
                      <a:endParaRPr sz="900">
                        <a:latin typeface="Times New Roman"/>
                        <a:cs typeface="Times New Roman"/>
                      </a:endParaRPr>
                    </a:p>
                    <a:p>
                      <a:pPr marR="24765" algn="ctr">
                        <a:lnSpc>
                          <a:spcPct val="100000"/>
                        </a:lnSpc>
                      </a:pPr>
                      <a:r>
                        <a:rPr sz="900" spc="-25" dirty="0">
                          <a:latin typeface="Century Gothic"/>
                          <a:cs typeface="Century Gothic"/>
                        </a:rPr>
                        <a:t>25%</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tcPr>
                </a:tc>
                <a:tc>
                  <a:txBody>
                    <a:bodyPr/>
                    <a:lstStyle/>
                    <a:p>
                      <a:pPr>
                        <a:lnSpc>
                          <a:spcPct val="100000"/>
                        </a:lnSpc>
                      </a:pPr>
                      <a:endParaRPr sz="9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tcPr>
                </a:tc>
                <a:extLst>
                  <a:ext uri="{0D108BD9-81ED-4DB2-BD59-A6C34878D82A}">
                    <a16:rowId xmlns:a16="http://schemas.microsoft.com/office/drawing/2014/main" val="10009"/>
                  </a:ext>
                </a:extLst>
              </a:tr>
              <a:tr h="456565">
                <a:tc>
                  <a:txBody>
                    <a:bodyPr/>
                    <a:lstStyle/>
                    <a:p>
                      <a:pPr marL="94615">
                        <a:lnSpc>
                          <a:spcPts val="1075"/>
                        </a:lnSpc>
                      </a:pPr>
                      <a:r>
                        <a:rPr sz="900" dirty="0">
                          <a:latin typeface="Century Gothic"/>
                          <a:cs typeface="Century Gothic"/>
                        </a:rPr>
                        <a:t>Amyotrophic</a:t>
                      </a:r>
                      <a:r>
                        <a:rPr sz="900" spc="-15" dirty="0">
                          <a:latin typeface="Century Gothic"/>
                          <a:cs typeface="Century Gothic"/>
                        </a:rPr>
                        <a:t> </a:t>
                      </a:r>
                      <a:r>
                        <a:rPr sz="900" dirty="0">
                          <a:latin typeface="Century Gothic"/>
                          <a:cs typeface="Century Gothic"/>
                        </a:rPr>
                        <a:t>Lateral</a:t>
                      </a:r>
                      <a:r>
                        <a:rPr sz="900" spc="-55" dirty="0">
                          <a:latin typeface="Century Gothic"/>
                          <a:cs typeface="Century Gothic"/>
                        </a:rPr>
                        <a:t> </a:t>
                      </a:r>
                      <a:r>
                        <a:rPr sz="900" dirty="0">
                          <a:latin typeface="Century Gothic"/>
                          <a:cs typeface="Century Gothic"/>
                        </a:rPr>
                        <a:t>Sclerosis</a:t>
                      </a:r>
                      <a:r>
                        <a:rPr sz="900" spc="-60" dirty="0">
                          <a:latin typeface="Century Gothic"/>
                          <a:cs typeface="Century Gothic"/>
                        </a:rPr>
                        <a:t> </a:t>
                      </a:r>
                      <a:r>
                        <a:rPr sz="900" spc="-20" dirty="0">
                          <a:latin typeface="Century Gothic"/>
                          <a:cs typeface="Century Gothic"/>
                        </a:rPr>
                        <a:t>(ALS)</a:t>
                      </a:r>
                      <a:endParaRPr sz="900" dirty="0">
                        <a:latin typeface="Century Gothic"/>
                        <a:cs typeface="Century Gothic"/>
                      </a:endParaRPr>
                    </a:p>
                    <a:p>
                      <a:pPr marL="94615">
                        <a:lnSpc>
                          <a:spcPct val="100000"/>
                        </a:lnSpc>
                      </a:pPr>
                      <a:r>
                        <a:rPr sz="900" dirty="0">
                          <a:latin typeface="Century Gothic"/>
                          <a:cs typeface="Century Gothic"/>
                        </a:rPr>
                        <a:t>Parkinson’s</a:t>
                      </a:r>
                      <a:r>
                        <a:rPr sz="900" spc="-45" dirty="0">
                          <a:latin typeface="Century Gothic"/>
                          <a:cs typeface="Century Gothic"/>
                        </a:rPr>
                        <a:t> </a:t>
                      </a:r>
                      <a:r>
                        <a:rPr sz="900" spc="-10" dirty="0">
                          <a:latin typeface="Century Gothic"/>
                          <a:cs typeface="Century Gothic"/>
                        </a:rPr>
                        <a:t>Disease</a:t>
                      </a:r>
                      <a:endParaRPr sz="900" dirty="0">
                        <a:latin typeface="Century Gothic"/>
                        <a:cs typeface="Century Gothic"/>
                      </a:endParaRPr>
                    </a:p>
                    <a:p>
                      <a:pPr marL="94615">
                        <a:lnSpc>
                          <a:spcPct val="100000"/>
                        </a:lnSpc>
                      </a:pPr>
                      <a:r>
                        <a:rPr sz="900" dirty="0">
                          <a:latin typeface="Century Gothic"/>
                          <a:cs typeface="Century Gothic"/>
                        </a:rPr>
                        <a:t>Multiple</a:t>
                      </a:r>
                      <a:r>
                        <a:rPr sz="900" spc="-25" dirty="0">
                          <a:latin typeface="Century Gothic"/>
                          <a:cs typeface="Century Gothic"/>
                        </a:rPr>
                        <a:t> </a:t>
                      </a:r>
                      <a:r>
                        <a:rPr sz="900" spc="-10" dirty="0">
                          <a:latin typeface="Century Gothic"/>
                          <a:cs typeface="Century Gothic"/>
                        </a:rPr>
                        <a:t>Sclerosis</a:t>
                      </a:r>
                      <a:endParaRPr sz="900" dirty="0">
                        <a:latin typeface="Century Gothic"/>
                        <a:cs typeface="Century Gothic"/>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tc>
                  <a:txBody>
                    <a:bodyPr/>
                    <a:lstStyle/>
                    <a:p>
                      <a:pPr marR="24765" algn="ctr">
                        <a:lnSpc>
                          <a:spcPct val="100000"/>
                        </a:lnSpc>
                        <a:spcBef>
                          <a:spcPts val="5"/>
                        </a:spcBef>
                      </a:pPr>
                      <a:r>
                        <a:rPr sz="900" spc="-25" dirty="0">
                          <a:latin typeface="Century Gothic"/>
                          <a:cs typeface="Century Gothic"/>
                        </a:rPr>
                        <a:t>25%</a:t>
                      </a:r>
                      <a:endParaRPr sz="900">
                        <a:latin typeface="Century Gothic"/>
                        <a:cs typeface="Century Gothic"/>
                      </a:endParaRPr>
                    </a:p>
                    <a:p>
                      <a:pPr marR="24765" algn="ctr">
                        <a:lnSpc>
                          <a:spcPct val="100000"/>
                        </a:lnSpc>
                        <a:spcBef>
                          <a:spcPts val="120"/>
                        </a:spcBef>
                      </a:pPr>
                      <a:r>
                        <a:rPr sz="900" spc="-25" dirty="0">
                          <a:latin typeface="Century Gothic"/>
                          <a:cs typeface="Century Gothic"/>
                        </a:rPr>
                        <a:t>25%</a:t>
                      </a:r>
                      <a:endParaRPr sz="900">
                        <a:latin typeface="Century Gothic"/>
                        <a:cs typeface="Century Gothic"/>
                      </a:endParaRPr>
                    </a:p>
                    <a:p>
                      <a:pPr marR="24765" algn="ctr">
                        <a:lnSpc>
                          <a:spcPct val="100000"/>
                        </a:lnSpc>
                        <a:spcBef>
                          <a:spcPts val="120"/>
                        </a:spcBef>
                      </a:pPr>
                      <a:r>
                        <a:rPr sz="900" spc="-25" dirty="0">
                          <a:latin typeface="Century Gothic"/>
                          <a:cs typeface="Century Gothic"/>
                        </a:rPr>
                        <a:t>25%</a:t>
                      </a:r>
                      <a:endParaRPr sz="900">
                        <a:latin typeface="Century Gothic"/>
                        <a:cs typeface="Century Gothic"/>
                      </a:endParaRPr>
                    </a:p>
                  </a:txBody>
                  <a:tcPr marL="0" marR="0" marT="635" marB="0">
                    <a:lnL w="9525">
                      <a:solidFill>
                        <a:srgbClr val="000000"/>
                      </a:solidFill>
                      <a:prstDash val="solid"/>
                    </a:lnL>
                    <a:lnR w="9525">
                      <a:solidFill>
                        <a:srgbClr val="000000"/>
                      </a:solidFill>
                      <a:prstDash val="solid"/>
                    </a:lnR>
                    <a:lnB w="9525">
                      <a:solidFill>
                        <a:srgbClr val="000000"/>
                      </a:solidFill>
                      <a:prstDash val="solid"/>
                    </a:lnB>
                  </a:tcPr>
                </a:tc>
                <a:tc>
                  <a:txBody>
                    <a:bodyPr/>
                    <a:lstStyle/>
                    <a:p>
                      <a:pPr marR="25400" algn="ctr">
                        <a:lnSpc>
                          <a:spcPct val="100000"/>
                        </a:lnSpc>
                        <a:spcBef>
                          <a:spcPts val="5"/>
                        </a:spcBef>
                      </a:pPr>
                      <a:r>
                        <a:rPr sz="900" dirty="0">
                          <a:latin typeface="Century Gothic"/>
                          <a:cs typeface="Century Gothic"/>
                        </a:rPr>
                        <a:t>Not</a:t>
                      </a:r>
                      <a:r>
                        <a:rPr sz="900" spc="-30" dirty="0">
                          <a:latin typeface="Century Gothic"/>
                          <a:cs typeface="Century Gothic"/>
                        </a:rPr>
                        <a:t> </a:t>
                      </a:r>
                      <a:r>
                        <a:rPr sz="900" spc="-10" dirty="0">
                          <a:latin typeface="Century Gothic"/>
                          <a:cs typeface="Century Gothic"/>
                        </a:rPr>
                        <a:t>Available</a:t>
                      </a:r>
                      <a:endParaRPr sz="900">
                        <a:latin typeface="Century Gothic"/>
                        <a:cs typeface="Century Gothic"/>
                      </a:endParaRPr>
                    </a:p>
                  </a:txBody>
                  <a:tcPr marL="0" marR="0" marT="635" marB="0">
                    <a:lnL w="9525">
                      <a:solidFill>
                        <a:srgbClr val="000000"/>
                      </a:solidFill>
                      <a:prstDash val="solid"/>
                    </a:lnL>
                    <a:lnR w="9525">
                      <a:solidFill>
                        <a:srgbClr val="000000"/>
                      </a:solidFill>
                      <a:prstDash val="solid"/>
                    </a:lnR>
                    <a:lnB w="9525">
                      <a:solidFill>
                        <a:srgbClr val="000000"/>
                      </a:solidFill>
                      <a:prstDash val="solid"/>
                    </a:lnB>
                  </a:tcPr>
                </a:tc>
                <a:extLst>
                  <a:ext uri="{0D108BD9-81ED-4DB2-BD59-A6C34878D82A}">
                    <a16:rowId xmlns:a16="http://schemas.microsoft.com/office/drawing/2014/main" val="10010"/>
                  </a:ext>
                </a:extLst>
              </a:tr>
              <a:tr h="316230">
                <a:tc>
                  <a:txBody>
                    <a:bodyPr/>
                    <a:lstStyle/>
                    <a:p>
                      <a:pPr marL="31750">
                        <a:lnSpc>
                          <a:spcPts val="1075"/>
                        </a:lnSpc>
                        <a:spcBef>
                          <a:spcPts val="340"/>
                        </a:spcBef>
                      </a:pPr>
                      <a:r>
                        <a:rPr sz="900" b="1" spc="-10" dirty="0">
                          <a:latin typeface="Century Gothic"/>
                          <a:cs typeface="Century Gothic"/>
                        </a:rPr>
                        <a:t>Childhood</a:t>
                      </a:r>
                      <a:r>
                        <a:rPr sz="900" b="1" spc="20" dirty="0">
                          <a:latin typeface="Century Gothic"/>
                          <a:cs typeface="Century Gothic"/>
                        </a:rPr>
                        <a:t> </a:t>
                      </a:r>
                      <a:r>
                        <a:rPr sz="900" b="1" spc="-10" dirty="0">
                          <a:latin typeface="Century Gothic"/>
                          <a:cs typeface="Century Gothic"/>
                        </a:rPr>
                        <a:t>Conditions</a:t>
                      </a:r>
                      <a:endParaRPr sz="900" dirty="0">
                        <a:latin typeface="Century Gothic"/>
                        <a:cs typeface="Century Gothic"/>
                      </a:endParaRPr>
                    </a:p>
                    <a:p>
                      <a:pPr marL="94615">
                        <a:lnSpc>
                          <a:spcPts val="980"/>
                        </a:lnSpc>
                      </a:pPr>
                      <a:r>
                        <a:rPr sz="900" dirty="0">
                          <a:latin typeface="Century Gothic"/>
                          <a:cs typeface="Century Gothic"/>
                        </a:rPr>
                        <a:t>Cerebral</a:t>
                      </a:r>
                      <a:r>
                        <a:rPr sz="900" spc="-35" dirty="0">
                          <a:latin typeface="Century Gothic"/>
                          <a:cs typeface="Century Gothic"/>
                        </a:rPr>
                        <a:t> </a:t>
                      </a:r>
                      <a:r>
                        <a:rPr sz="900" spc="-10" dirty="0">
                          <a:latin typeface="Century Gothic"/>
                          <a:cs typeface="Century Gothic"/>
                        </a:rPr>
                        <a:t>Palsy</a:t>
                      </a:r>
                      <a:endParaRPr sz="900" dirty="0">
                        <a:latin typeface="Century Gothic"/>
                        <a:cs typeface="Century Gothic"/>
                      </a:endParaRPr>
                    </a:p>
                  </a:txBody>
                  <a:tcPr marL="0" marR="0" marT="43180" marB="0">
                    <a:lnL w="9525">
                      <a:solidFill>
                        <a:srgbClr val="000000"/>
                      </a:solidFill>
                      <a:prstDash val="solid"/>
                    </a:lnL>
                    <a:lnR w="9525">
                      <a:solidFill>
                        <a:srgbClr val="000000"/>
                      </a:solidFill>
                      <a:prstDash val="solid"/>
                    </a:lnR>
                    <a:lnT w="9525">
                      <a:solidFill>
                        <a:srgbClr val="000000"/>
                      </a:solidFill>
                      <a:prstDash val="solid"/>
                    </a:lnT>
                  </a:tcPr>
                </a:tc>
                <a:tc>
                  <a:txBody>
                    <a:bodyPr/>
                    <a:lstStyle/>
                    <a:p>
                      <a:pPr>
                        <a:lnSpc>
                          <a:spcPct val="100000"/>
                        </a:lnSpc>
                        <a:spcBef>
                          <a:spcPts val="265"/>
                        </a:spcBef>
                      </a:pPr>
                      <a:endParaRPr sz="900">
                        <a:latin typeface="Times New Roman"/>
                        <a:cs typeface="Times New Roman"/>
                      </a:endParaRPr>
                    </a:p>
                    <a:p>
                      <a:pPr marR="24765" algn="ctr">
                        <a:lnSpc>
                          <a:spcPct val="100000"/>
                        </a:lnSpc>
                      </a:pPr>
                      <a:r>
                        <a:rPr sz="900" spc="-20" dirty="0">
                          <a:latin typeface="Century Gothic"/>
                          <a:cs typeface="Century Gothic"/>
                        </a:rPr>
                        <a:t>100%</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tcPr>
                </a:tc>
                <a:tc>
                  <a:txBody>
                    <a:bodyPr/>
                    <a:lstStyle/>
                    <a:p>
                      <a:pPr>
                        <a:lnSpc>
                          <a:spcPct val="100000"/>
                        </a:lnSpc>
                        <a:spcBef>
                          <a:spcPts val="265"/>
                        </a:spcBef>
                      </a:pPr>
                      <a:endParaRPr sz="900">
                        <a:latin typeface="Times New Roman"/>
                        <a:cs typeface="Times New Roman"/>
                      </a:endParaRPr>
                    </a:p>
                    <a:p>
                      <a:pPr marR="25400" algn="ctr">
                        <a:lnSpc>
                          <a:spcPct val="100000"/>
                        </a:lnSpc>
                      </a:pPr>
                      <a:r>
                        <a:rPr sz="900" dirty="0">
                          <a:latin typeface="Century Gothic"/>
                          <a:cs typeface="Century Gothic"/>
                        </a:rPr>
                        <a:t>Not</a:t>
                      </a:r>
                      <a:r>
                        <a:rPr sz="900" spc="-30" dirty="0">
                          <a:latin typeface="Century Gothic"/>
                          <a:cs typeface="Century Gothic"/>
                        </a:rPr>
                        <a:t> </a:t>
                      </a:r>
                      <a:r>
                        <a:rPr sz="900" spc="-10" dirty="0">
                          <a:latin typeface="Century Gothic"/>
                          <a:cs typeface="Century Gothic"/>
                        </a:rPr>
                        <a:t>Available</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tcPr>
                </a:tc>
                <a:extLst>
                  <a:ext uri="{0D108BD9-81ED-4DB2-BD59-A6C34878D82A}">
                    <a16:rowId xmlns:a16="http://schemas.microsoft.com/office/drawing/2014/main" val="10011"/>
                  </a:ext>
                </a:extLst>
              </a:tr>
              <a:tr h="137160">
                <a:tc>
                  <a:txBody>
                    <a:bodyPr/>
                    <a:lstStyle/>
                    <a:p>
                      <a:pPr marL="94615">
                        <a:lnSpc>
                          <a:spcPts val="980"/>
                        </a:lnSpc>
                      </a:pPr>
                      <a:r>
                        <a:rPr sz="900" dirty="0">
                          <a:latin typeface="Century Gothic"/>
                          <a:cs typeface="Century Gothic"/>
                        </a:rPr>
                        <a:t>Cystic</a:t>
                      </a:r>
                      <a:r>
                        <a:rPr sz="900" spc="-35" dirty="0">
                          <a:latin typeface="Century Gothic"/>
                          <a:cs typeface="Century Gothic"/>
                        </a:rPr>
                        <a:t> </a:t>
                      </a:r>
                      <a:r>
                        <a:rPr sz="900" spc="-10" dirty="0">
                          <a:latin typeface="Century Gothic"/>
                          <a:cs typeface="Century Gothic"/>
                        </a:rPr>
                        <a:t>Fibrosis</a:t>
                      </a:r>
                      <a:endParaRPr sz="900" dirty="0">
                        <a:latin typeface="Century Gothic"/>
                        <a:cs typeface="Century Gothic"/>
                      </a:endParaRPr>
                    </a:p>
                  </a:txBody>
                  <a:tcPr marL="0" marR="0" marT="0" marB="0">
                    <a:lnL w="9525">
                      <a:solidFill>
                        <a:srgbClr val="000000"/>
                      </a:solidFill>
                      <a:prstDash val="solid"/>
                    </a:lnL>
                    <a:lnR w="9525">
                      <a:solidFill>
                        <a:srgbClr val="000000"/>
                      </a:solidFill>
                      <a:prstDash val="solid"/>
                    </a:lnR>
                  </a:tcPr>
                </a:tc>
                <a:tc>
                  <a:txBody>
                    <a:bodyPr/>
                    <a:lstStyle/>
                    <a:p>
                      <a:pPr marR="24765" algn="ctr">
                        <a:lnSpc>
                          <a:spcPts val="969"/>
                        </a:lnSpc>
                        <a:spcBef>
                          <a:spcPts val="5"/>
                        </a:spcBef>
                      </a:pPr>
                      <a:r>
                        <a:rPr sz="900" spc="-20" dirty="0">
                          <a:latin typeface="Century Gothic"/>
                          <a:cs typeface="Century Gothic"/>
                        </a:rPr>
                        <a:t>100%</a:t>
                      </a:r>
                      <a:endParaRPr sz="900">
                        <a:latin typeface="Century Gothic"/>
                        <a:cs typeface="Century Gothic"/>
                      </a:endParaRPr>
                    </a:p>
                  </a:txBody>
                  <a:tcPr marL="0" marR="0" marT="635" marB="0">
                    <a:lnL w="9525">
                      <a:solidFill>
                        <a:srgbClr val="000000"/>
                      </a:solidFill>
                      <a:prstDash val="solid"/>
                    </a:lnL>
                    <a:lnR w="9525">
                      <a:solidFill>
                        <a:srgbClr val="000000"/>
                      </a:solidFill>
                      <a:prstDash val="solid"/>
                    </a:lnR>
                  </a:tcPr>
                </a:tc>
                <a:tc>
                  <a:txBody>
                    <a:bodyPr/>
                    <a:lstStyle/>
                    <a:p>
                      <a:pPr marR="24130" algn="ctr">
                        <a:lnSpc>
                          <a:spcPts val="969"/>
                        </a:lnSpc>
                        <a:spcBef>
                          <a:spcPts val="5"/>
                        </a:spcBef>
                      </a:pPr>
                      <a:r>
                        <a:rPr sz="900" spc="-20" dirty="0">
                          <a:latin typeface="Century Gothic"/>
                          <a:cs typeface="Century Gothic"/>
                        </a:rPr>
                        <a:t>100%</a:t>
                      </a:r>
                      <a:endParaRPr sz="900">
                        <a:latin typeface="Century Gothic"/>
                        <a:cs typeface="Century Gothic"/>
                      </a:endParaRPr>
                    </a:p>
                  </a:txBody>
                  <a:tcPr marL="0" marR="0" marT="635" marB="0">
                    <a:lnL w="9525">
                      <a:solidFill>
                        <a:srgbClr val="000000"/>
                      </a:solidFill>
                      <a:prstDash val="solid"/>
                    </a:lnL>
                    <a:lnR w="9525">
                      <a:solidFill>
                        <a:srgbClr val="000000"/>
                      </a:solidFill>
                      <a:prstDash val="solid"/>
                    </a:lnR>
                  </a:tcPr>
                </a:tc>
                <a:extLst>
                  <a:ext uri="{0D108BD9-81ED-4DB2-BD59-A6C34878D82A}">
                    <a16:rowId xmlns:a16="http://schemas.microsoft.com/office/drawing/2014/main" val="10012"/>
                  </a:ext>
                </a:extLst>
              </a:tr>
              <a:tr h="319405">
                <a:tc>
                  <a:txBody>
                    <a:bodyPr/>
                    <a:lstStyle/>
                    <a:p>
                      <a:pPr marL="94615" marR="1772920">
                        <a:lnSpc>
                          <a:spcPts val="1080"/>
                        </a:lnSpc>
                        <a:spcBef>
                          <a:spcPts val="30"/>
                        </a:spcBef>
                      </a:pPr>
                      <a:r>
                        <a:rPr sz="900" dirty="0">
                          <a:latin typeface="Century Gothic"/>
                          <a:cs typeface="Century Gothic"/>
                        </a:rPr>
                        <a:t>Muscular</a:t>
                      </a:r>
                      <a:r>
                        <a:rPr sz="900" spc="-50" dirty="0">
                          <a:latin typeface="Century Gothic"/>
                          <a:cs typeface="Century Gothic"/>
                        </a:rPr>
                        <a:t> </a:t>
                      </a:r>
                      <a:r>
                        <a:rPr sz="900" spc="-10" dirty="0">
                          <a:latin typeface="Century Gothic"/>
                          <a:cs typeface="Century Gothic"/>
                        </a:rPr>
                        <a:t>Dystrophy Poliomyelitis</a:t>
                      </a:r>
                      <a:endParaRPr sz="900" dirty="0">
                        <a:latin typeface="Century Gothic"/>
                        <a:cs typeface="Century Gothic"/>
                      </a:endParaRPr>
                    </a:p>
                  </a:txBody>
                  <a:tcPr marL="0" marR="0" marT="3810" marB="0">
                    <a:lnL w="9525">
                      <a:solidFill>
                        <a:srgbClr val="000000"/>
                      </a:solidFill>
                      <a:prstDash val="solid"/>
                    </a:lnL>
                    <a:lnR w="9525">
                      <a:solidFill>
                        <a:srgbClr val="000000"/>
                      </a:solidFill>
                      <a:prstDash val="solid"/>
                    </a:lnR>
                    <a:lnB w="9525">
                      <a:solidFill>
                        <a:srgbClr val="000000"/>
                      </a:solidFill>
                      <a:prstDash val="solid"/>
                    </a:lnB>
                  </a:tcPr>
                </a:tc>
                <a:tc>
                  <a:txBody>
                    <a:bodyPr/>
                    <a:lstStyle/>
                    <a:p>
                      <a:pPr marR="24765" algn="ctr">
                        <a:lnSpc>
                          <a:spcPct val="100000"/>
                        </a:lnSpc>
                        <a:spcBef>
                          <a:spcPts val="125"/>
                        </a:spcBef>
                      </a:pPr>
                      <a:r>
                        <a:rPr sz="900" spc="-20" dirty="0">
                          <a:latin typeface="Century Gothic"/>
                          <a:cs typeface="Century Gothic"/>
                        </a:rPr>
                        <a:t>100%</a:t>
                      </a:r>
                      <a:endParaRPr sz="900">
                        <a:latin typeface="Century Gothic"/>
                        <a:cs typeface="Century Gothic"/>
                      </a:endParaRPr>
                    </a:p>
                    <a:p>
                      <a:pPr marR="24765" algn="ctr">
                        <a:lnSpc>
                          <a:spcPct val="100000"/>
                        </a:lnSpc>
                        <a:spcBef>
                          <a:spcPts val="120"/>
                        </a:spcBef>
                      </a:pPr>
                      <a:r>
                        <a:rPr sz="900" spc="-20" dirty="0">
                          <a:latin typeface="Century Gothic"/>
                          <a:cs typeface="Century Gothic"/>
                        </a:rPr>
                        <a:t>100%</a:t>
                      </a:r>
                      <a:endParaRPr sz="900">
                        <a:latin typeface="Century Gothic"/>
                        <a:cs typeface="Century Gothic"/>
                      </a:endParaRPr>
                    </a:p>
                  </a:txBody>
                  <a:tcPr marL="0" marR="0" marT="15875" marB="0">
                    <a:lnL w="9525">
                      <a:solidFill>
                        <a:srgbClr val="000000"/>
                      </a:solidFill>
                      <a:prstDash val="solid"/>
                    </a:lnL>
                    <a:lnR w="9525">
                      <a:solidFill>
                        <a:srgbClr val="000000"/>
                      </a:solidFill>
                      <a:prstDash val="solid"/>
                    </a:lnR>
                    <a:lnB w="9525">
                      <a:solidFill>
                        <a:srgbClr val="000000"/>
                      </a:solidFill>
                      <a:prstDash val="solid"/>
                    </a:lnB>
                  </a:tcPr>
                </a:tc>
                <a:tc>
                  <a:txBody>
                    <a:bodyPr/>
                    <a:lstStyle/>
                    <a:p>
                      <a:pPr marR="24130" algn="ctr">
                        <a:lnSpc>
                          <a:spcPct val="100000"/>
                        </a:lnSpc>
                        <a:spcBef>
                          <a:spcPts val="125"/>
                        </a:spcBef>
                      </a:pPr>
                      <a:r>
                        <a:rPr sz="900" spc="-20" dirty="0">
                          <a:latin typeface="Century Gothic"/>
                          <a:cs typeface="Century Gothic"/>
                        </a:rPr>
                        <a:t>100%</a:t>
                      </a:r>
                      <a:endParaRPr sz="900">
                        <a:latin typeface="Century Gothic"/>
                        <a:cs typeface="Century Gothic"/>
                      </a:endParaRPr>
                    </a:p>
                    <a:p>
                      <a:pPr marR="25400" algn="ctr">
                        <a:lnSpc>
                          <a:spcPct val="100000"/>
                        </a:lnSpc>
                        <a:spcBef>
                          <a:spcPts val="120"/>
                        </a:spcBef>
                      </a:pPr>
                      <a:r>
                        <a:rPr sz="900" dirty="0">
                          <a:latin typeface="Century Gothic"/>
                          <a:cs typeface="Century Gothic"/>
                        </a:rPr>
                        <a:t>Not</a:t>
                      </a:r>
                      <a:r>
                        <a:rPr sz="900" spc="-30" dirty="0">
                          <a:latin typeface="Century Gothic"/>
                          <a:cs typeface="Century Gothic"/>
                        </a:rPr>
                        <a:t> </a:t>
                      </a:r>
                      <a:r>
                        <a:rPr sz="900" spc="-10" dirty="0">
                          <a:latin typeface="Century Gothic"/>
                          <a:cs typeface="Century Gothic"/>
                        </a:rPr>
                        <a:t>Available</a:t>
                      </a:r>
                      <a:endParaRPr sz="900">
                        <a:latin typeface="Century Gothic"/>
                        <a:cs typeface="Century Gothic"/>
                      </a:endParaRPr>
                    </a:p>
                  </a:txBody>
                  <a:tcPr marL="0" marR="0" marT="15875" marB="0">
                    <a:lnL w="9525">
                      <a:solidFill>
                        <a:srgbClr val="000000"/>
                      </a:solidFill>
                      <a:prstDash val="solid"/>
                    </a:lnL>
                    <a:lnR w="9525">
                      <a:solidFill>
                        <a:srgbClr val="000000"/>
                      </a:solidFill>
                      <a:prstDash val="solid"/>
                    </a:lnR>
                    <a:lnB w="9525">
                      <a:solidFill>
                        <a:srgbClr val="000000"/>
                      </a:solidFill>
                      <a:prstDash val="solid"/>
                    </a:lnB>
                  </a:tcPr>
                </a:tc>
                <a:extLst>
                  <a:ext uri="{0D108BD9-81ED-4DB2-BD59-A6C34878D82A}">
                    <a16:rowId xmlns:a16="http://schemas.microsoft.com/office/drawing/2014/main" val="10013"/>
                  </a:ext>
                </a:extLst>
              </a:tr>
              <a:tr h="182245">
                <a:tc>
                  <a:txBody>
                    <a:bodyPr/>
                    <a:lstStyle/>
                    <a:p>
                      <a:pPr marL="31750">
                        <a:lnSpc>
                          <a:spcPts val="985"/>
                        </a:lnSpc>
                        <a:spcBef>
                          <a:spcPts val="350"/>
                        </a:spcBef>
                      </a:pPr>
                      <a:r>
                        <a:rPr sz="900" b="1" dirty="0">
                          <a:latin typeface="Century Gothic"/>
                          <a:cs typeface="Century Gothic"/>
                        </a:rPr>
                        <a:t>Other</a:t>
                      </a:r>
                      <a:r>
                        <a:rPr sz="900" b="1" spc="-30" dirty="0">
                          <a:latin typeface="Century Gothic"/>
                          <a:cs typeface="Century Gothic"/>
                        </a:rPr>
                        <a:t> </a:t>
                      </a:r>
                      <a:r>
                        <a:rPr sz="900" b="1" dirty="0">
                          <a:latin typeface="Century Gothic"/>
                          <a:cs typeface="Century Gothic"/>
                        </a:rPr>
                        <a:t>Specified</a:t>
                      </a:r>
                      <a:r>
                        <a:rPr sz="900" b="1" spc="-45" dirty="0">
                          <a:latin typeface="Century Gothic"/>
                          <a:cs typeface="Century Gothic"/>
                        </a:rPr>
                        <a:t> </a:t>
                      </a:r>
                      <a:r>
                        <a:rPr sz="900" b="1" spc="-10" dirty="0">
                          <a:latin typeface="Century Gothic"/>
                          <a:cs typeface="Century Gothic"/>
                        </a:rPr>
                        <a:t>Conditions</a:t>
                      </a:r>
                      <a:endParaRPr sz="900" dirty="0">
                        <a:latin typeface="Century Gothic"/>
                        <a:cs typeface="Century Gothic"/>
                      </a:endParaRPr>
                    </a:p>
                  </a:txBody>
                  <a:tcPr marL="0" marR="0" marT="44450" marB="0">
                    <a:lnL w="9525">
                      <a:solidFill>
                        <a:srgbClr val="000000"/>
                      </a:solidFill>
                      <a:prstDash val="solid"/>
                    </a:lnL>
                    <a:lnR w="9525">
                      <a:solidFill>
                        <a:srgbClr val="000000"/>
                      </a:solidFill>
                      <a:prstDash val="solid"/>
                    </a:lnR>
                    <a:lnT w="9525">
                      <a:solidFill>
                        <a:srgbClr val="000000"/>
                      </a:solidFill>
                      <a:prstDash val="solid"/>
                    </a:lnT>
                  </a:tcPr>
                </a:tc>
                <a:tc rowSpan="7">
                  <a:txBody>
                    <a:bodyPr/>
                    <a:lstStyle/>
                    <a:p>
                      <a:pPr>
                        <a:lnSpc>
                          <a:spcPct val="100000"/>
                        </a:lnSpc>
                        <a:spcBef>
                          <a:spcPts val="170"/>
                        </a:spcBef>
                      </a:pPr>
                      <a:endParaRPr sz="900">
                        <a:latin typeface="Times New Roman"/>
                        <a:cs typeface="Times New Roman"/>
                      </a:endParaRPr>
                    </a:p>
                    <a:p>
                      <a:pPr marR="24765" algn="ctr">
                        <a:lnSpc>
                          <a:spcPct val="100000"/>
                        </a:lnSpc>
                      </a:pPr>
                      <a:r>
                        <a:rPr sz="900" spc="-20" dirty="0">
                          <a:latin typeface="Century Gothic"/>
                          <a:cs typeface="Century Gothic"/>
                        </a:rPr>
                        <a:t>100%</a:t>
                      </a:r>
                      <a:endParaRPr sz="900">
                        <a:latin typeface="Century Gothic"/>
                        <a:cs typeface="Century Gothic"/>
                      </a:endParaRPr>
                    </a:p>
                    <a:p>
                      <a:pPr marR="24765" algn="ctr">
                        <a:lnSpc>
                          <a:spcPct val="100000"/>
                        </a:lnSpc>
                        <a:spcBef>
                          <a:spcPts val="120"/>
                        </a:spcBef>
                      </a:pPr>
                      <a:r>
                        <a:rPr sz="900" spc="-20" dirty="0">
                          <a:latin typeface="Century Gothic"/>
                          <a:cs typeface="Century Gothic"/>
                        </a:rPr>
                        <a:t>100%</a:t>
                      </a:r>
                      <a:endParaRPr sz="900">
                        <a:latin typeface="Century Gothic"/>
                        <a:cs typeface="Century Gothic"/>
                      </a:endParaRPr>
                    </a:p>
                    <a:p>
                      <a:pPr marR="24765" algn="ctr">
                        <a:lnSpc>
                          <a:spcPct val="100000"/>
                        </a:lnSpc>
                        <a:spcBef>
                          <a:spcPts val="120"/>
                        </a:spcBef>
                      </a:pPr>
                      <a:r>
                        <a:rPr sz="900" spc="-25" dirty="0">
                          <a:latin typeface="Century Gothic"/>
                          <a:cs typeface="Century Gothic"/>
                        </a:rPr>
                        <a:t>25%</a:t>
                      </a:r>
                      <a:endParaRPr sz="900">
                        <a:latin typeface="Century Gothic"/>
                        <a:cs typeface="Century Gothic"/>
                      </a:endParaRPr>
                    </a:p>
                    <a:p>
                      <a:pPr marR="24765" algn="ctr">
                        <a:lnSpc>
                          <a:spcPct val="100000"/>
                        </a:lnSpc>
                        <a:spcBef>
                          <a:spcPts val="120"/>
                        </a:spcBef>
                      </a:pPr>
                      <a:r>
                        <a:rPr sz="900" spc="-20" dirty="0">
                          <a:latin typeface="Century Gothic"/>
                          <a:cs typeface="Century Gothic"/>
                        </a:rPr>
                        <a:t>100%</a:t>
                      </a:r>
                      <a:endParaRPr sz="900">
                        <a:latin typeface="Century Gothic"/>
                        <a:cs typeface="Century Gothic"/>
                      </a:endParaRPr>
                    </a:p>
                    <a:p>
                      <a:pPr marR="24765" algn="ctr">
                        <a:lnSpc>
                          <a:spcPct val="100000"/>
                        </a:lnSpc>
                        <a:spcBef>
                          <a:spcPts val="120"/>
                        </a:spcBef>
                      </a:pPr>
                      <a:r>
                        <a:rPr sz="900" spc="-20" dirty="0">
                          <a:latin typeface="Century Gothic"/>
                          <a:cs typeface="Century Gothic"/>
                        </a:rPr>
                        <a:t>100%</a:t>
                      </a:r>
                      <a:endParaRPr sz="900">
                        <a:latin typeface="Century Gothic"/>
                        <a:cs typeface="Century Gothic"/>
                      </a:endParaRPr>
                    </a:p>
                    <a:p>
                      <a:pPr marR="24765" algn="ctr">
                        <a:lnSpc>
                          <a:spcPts val="990"/>
                        </a:lnSpc>
                        <a:spcBef>
                          <a:spcPts val="120"/>
                        </a:spcBef>
                      </a:pPr>
                      <a:r>
                        <a:rPr sz="900" spc="-20" dirty="0">
                          <a:latin typeface="Century Gothic"/>
                          <a:cs typeface="Century Gothic"/>
                        </a:rPr>
                        <a:t>100%</a:t>
                      </a:r>
                      <a:endParaRPr sz="900">
                        <a:latin typeface="Century Gothic"/>
                        <a:cs typeface="Century Gothic"/>
                      </a:endParaRPr>
                    </a:p>
                  </a:txBody>
                  <a:tcPr marL="0" marR="0" marT="215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rowSpan="7">
                  <a:txBody>
                    <a:bodyPr/>
                    <a:lstStyle/>
                    <a:p>
                      <a:pPr>
                        <a:lnSpc>
                          <a:spcPct val="100000"/>
                        </a:lnSpc>
                        <a:spcBef>
                          <a:spcPts val="170"/>
                        </a:spcBef>
                      </a:pPr>
                      <a:endParaRPr sz="900">
                        <a:latin typeface="Times New Roman"/>
                        <a:cs typeface="Times New Roman"/>
                      </a:endParaRPr>
                    </a:p>
                    <a:p>
                      <a:pPr marR="24130" algn="ctr">
                        <a:lnSpc>
                          <a:spcPct val="100000"/>
                        </a:lnSpc>
                      </a:pPr>
                      <a:r>
                        <a:rPr sz="900" spc="-20" dirty="0">
                          <a:latin typeface="Century Gothic"/>
                          <a:cs typeface="Century Gothic"/>
                        </a:rPr>
                        <a:t>100%</a:t>
                      </a:r>
                      <a:endParaRPr sz="900">
                        <a:latin typeface="Century Gothic"/>
                        <a:cs typeface="Century Gothic"/>
                      </a:endParaRPr>
                    </a:p>
                    <a:p>
                      <a:pPr marL="150495" marR="176530" algn="ctr">
                        <a:lnSpc>
                          <a:spcPct val="111100"/>
                        </a:lnSpc>
                      </a:pPr>
                      <a:r>
                        <a:rPr sz="900" dirty="0">
                          <a:latin typeface="Century Gothic"/>
                          <a:cs typeface="Century Gothic"/>
                        </a:rPr>
                        <a:t>Not</a:t>
                      </a:r>
                      <a:r>
                        <a:rPr sz="900" spc="-30" dirty="0">
                          <a:latin typeface="Century Gothic"/>
                          <a:cs typeface="Century Gothic"/>
                        </a:rPr>
                        <a:t> </a:t>
                      </a:r>
                      <a:r>
                        <a:rPr sz="900" spc="-10" dirty="0">
                          <a:latin typeface="Century Gothic"/>
                          <a:cs typeface="Century Gothic"/>
                        </a:rPr>
                        <a:t>Available </a:t>
                      </a:r>
                      <a:r>
                        <a:rPr sz="900" spc="-25" dirty="0">
                          <a:latin typeface="Century Gothic"/>
                          <a:cs typeface="Century Gothic"/>
                        </a:rPr>
                        <a:t>25%</a:t>
                      </a:r>
                      <a:endParaRPr sz="900">
                        <a:latin typeface="Century Gothic"/>
                        <a:cs typeface="Century Gothic"/>
                      </a:endParaRPr>
                    </a:p>
                    <a:p>
                      <a:pPr marR="24130" algn="ctr">
                        <a:lnSpc>
                          <a:spcPct val="100000"/>
                        </a:lnSpc>
                        <a:spcBef>
                          <a:spcPts val="120"/>
                        </a:spcBef>
                      </a:pPr>
                      <a:r>
                        <a:rPr sz="900" spc="-20" dirty="0">
                          <a:latin typeface="Century Gothic"/>
                          <a:cs typeface="Century Gothic"/>
                        </a:rPr>
                        <a:t>100%</a:t>
                      </a:r>
                      <a:endParaRPr sz="900">
                        <a:latin typeface="Century Gothic"/>
                        <a:cs typeface="Century Gothic"/>
                      </a:endParaRPr>
                    </a:p>
                    <a:p>
                      <a:pPr marR="24130" algn="ctr">
                        <a:lnSpc>
                          <a:spcPct val="100000"/>
                        </a:lnSpc>
                        <a:spcBef>
                          <a:spcPts val="120"/>
                        </a:spcBef>
                      </a:pPr>
                      <a:r>
                        <a:rPr sz="900" spc="-20" dirty="0">
                          <a:latin typeface="Century Gothic"/>
                          <a:cs typeface="Century Gothic"/>
                        </a:rPr>
                        <a:t>100%</a:t>
                      </a:r>
                      <a:endParaRPr sz="900">
                        <a:latin typeface="Century Gothic"/>
                        <a:cs typeface="Century Gothic"/>
                      </a:endParaRPr>
                    </a:p>
                    <a:p>
                      <a:pPr marR="24130" algn="ctr">
                        <a:lnSpc>
                          <a:spcPts val="990"/>
                        </a:lnSpc>
                        <a:spcBef>
                          <a:spcPts val="120"/>
                        </a:spcBef>
                      </a:pPr>
                      <a:r>
                        <a:rPr sz="900" spc="-20" dirty="0">
                          <a:latin typeface="Century Gothic"/>
                          <a:cs typeface="Century Gothic"/>
                        </a:rPr>
                        <a:t>100%</a:t>
                      </a:r>
                      <a:endParaRPr sz="900">
                        <a:latin typeface="Century Gothic"/>
                        <a:cs typeface="Century Gothic"/>
                      </a:endParaRPr>
                    </a:p>
                  </a:txBody>
                  <a:tcPr marL="0" marR="0" marT="215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4"/>
                  </a:ext>
                </a:extLst>
              </a:tr>
              <a:tr h="136525">
                <a:tc>
                  <a:txBody>
                    <a:bodyPr/>
                    <a:lstStyle/>
                    <a:p>
                      <a:pPr marL="94615">
                        <a:lnSpc>
                          <a:spcPts val="980"/>
                        </a:lnSpc>
                      </a:pPr>
                      <a:r>
                        <a:rPr sz="900" dirty="0">
                          <a:latin typeface="Century Gothic"/>
                          <a:cs typeface="Century Gothic"/>
                        </a:rPr>
                        <a:t>Benign</a:t>
                      </a:r>
                      <a:r>
                        <a:rPr sz="900" spc="-20" dirty="0">
                          <a:latin typeface="Century Gothic"/>
                          <a:cs typeface="Century Gothic"/>
                        </a:rPr>
                        <a:t> </a:t>
                      </a:r>
                      <a:r>
                        <a:rPr sz="900" dirty="0">
                          <a:latin typeface="Century Gothic"/>
                          <a:cs typeface="Century Gothic"/>
                        </a:rPr>
                        <a:t>Brain</a:t>
                      </a:r>
                      <a:r>
                        <a:rPr sz="900" spc="-20" dirty="0">
                          <a:latin typeface="Century Gothic"/>
                          <a:cs typeface="Century Gothic"/>
                        </a:rPr>
                        <a:t> Tumor</a:t>
                      </a:r>
                      <a:endParaRPr sz="900" dirty="0">
                        <a:latin typeface="Century Gothic"/>
                        <a:cs typeface="Century Gothic"/>
                      </a:endParaRPr>
                    </a:p>
                  </a:txBody>
                  <a:tcPr marL="0" marR="0" marT="0" marB="0">
                    <a:lnL w="9525">
                      <a:solidFill>
                        <a:srgbClr val="000000"/>
                      </a:solidFill>
                      <a:prstDash val="solid"/>
                    </a:lnL>
                    <a:lnR w="9525">
                      <a:solidFill>
                        <a:srgbClr val="000000"/>
                      </a:solidFill>
                      <a:prstDash val="solid"/>
                    </a:lnR>
                  </a:tcPr>
                </a:tc>
                <a:tc vMerge="1">
                  <a:txBody>
                    <a:bodyPr/>
                    <a:lstStyle/>
                    <a:p>
                      <a:endParaRPr/>
                    </a:p>
                  </a:txBody>
                  <a:tcPr marL="0" marR="0" marT="215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vMerge="1">
                  <a:txBody>
                    <a:bodyPr/>
                    <a:lstStyle/>
                    <a:p>
                      <a:endParaRPr/>
                    </a:p>
                  </a:txBody>
                  <a:tcPr marL="0" marR="0" marT="215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5"/>
                  </a:ext>
                </a:extLst>
              </a:tr>
              <a:tr h="137160">
                <a:tc>
                  <a:txBody>
                    <a:bodyPr/>
                    <a:lstStyle/>
                    <a:p>
                      <a:pPr marL="94615">
                        <a:lnSpc>
                          <a:spcPts val="980"/>
                        </a:lnSpc>
                      </a:pPr>
                      <a:r>
                        <a:rPr sz="900" spc="-10" dirty="0">
                          <a:latin typeface="Century Gothic"/>
                          <a:cs typeface="Century Gothic"/>
                        </a:rPr>
                        <a:t>Blindness</a:t>
                      </a:r>
                      <a:endParaRPr sz="900" dirty="0">
                        <a:latin typeface="Century Gothic"/>
                        <a:cs typeface="Century Gothic"/>
                      </a:endParaRPr>
                    </a:p>
                  </a:txBody>
                  <a:tcPr marL="0" marR="0" marT="0" marB="0">
                    <a:lnL w="9525">
                      <a:solidFill>
                        <a:srgbClr val="000000"/>
                      </a:solidFill>
                      <a:prstDash val="solid"/>
                    </a:lnL>
                    <a:lnR w="9525">
                      <a:solidFill>
                        <a:srgbClr val="000000"/>
                      </a:solidFill>
                      <a:prstDash val="solid"/>
                    </a:lnR>
                  </a:tcPr>
                </a:tc>
                <a:tc vMerge="1">
                  <a:txBody>
                    <a:bodyPr/>
                    <a:lstStyle/>
                    <a:p>
                      <a:endParaRPr/>
                    </a:p>
                  </a:txBody>
                  <a:tcPr marL="0" marR="0" marT="215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vMerge="1">
                  <a:txBody>
                    <a:bodyPr/>
                    <a:lstStyle/>
                    <a:p>
                      <a:endParaRPr/>
                    </a:p>
                  </a:txBody>
                  <a:tcPr marL="0" marR="0" marT="215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6"/>
                  </a:ext>
                </a:extLst>
              </a:tr>
              <a:tr h="136525">
                <a:tc>
                  <a:txBody>
                    <a:bodyPr/>
                    <a:lstStyle/>
                    <a:p>
                      <a:pPr marL="94615">
                        <a:lnSpc>
                          <a:spcPts val="980"/>
                        </a:lnSpc>
                      </a:pPr>
                      <a:r>
                        <a:rPr sz="900" spc="-20" dirty="0">
                          <a:latin typeface="Century Gothic"/>
                          <a:cs typeface="Century Gothic"/>
                        </a:rPr>
                        <a:t>Coma</a:t>
                      </a:r>
                      <a:endParaRPr sz="900" dirty="0">
                        <a:latin typeface="Century Gothic"/>
                        <a:cs typeface="Century Gothic"/>
                      </a:endParaRPr>
                    </a:p>
                  </a:txBody>
                  <a:tcPr marL="0" marR="0" marT="0" marB="0">
                    <a:lnL w="9525">
                      <a:solidFill>
                        <a:srgbClr val="000000"/>
                      </a:solidFill>
                      <a:prstDash val="solid"/>
                    </a:lnL>
                    <a:lnR w="9525">
                      <a:solidFill>
                        <a:srgbClr val="000000"/>
                      </a:solidFill>
                      <a:prstDash val="solid"/>
                    </a:lnR>
                  </a:tcPr>
                </a:tc>
                <a:tc vMerge="1">
                  <a:txBody>
                    <a:bodyPr/>
                    <a:lstStyle/>
                    <a:p>
                      <a:endParaRPr/>
                    </a:p>
                  </a:txBody>
                  <a:tcPr marL="0" marR="0" marT="215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vMerge="1">
                  <a:txBody>
                    <a:bodyPr/>
                    <a:lstStyle/>
                    <a:p>
                      <a:endParaRPr/>
                    </a:p>
                  </a:txBody>
                  <a:tcPr marL="0" marR="0" marT="215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7"/>
                  </a:ext>
                </a:extLst>
              </a:tr>
              <a:tr h="136525">
                <a:tc>
                  <a:txBody>
                    <a:bodyPr/>
                    <a:lstStyle/>
                    <a:p>
                      <a:pPr marL="94615">
                        <a:lnSpc>
                          <a:spcPts val="980"/>
                        </a:lnSpc>
                      </a:pPr>
                      <a:r>
                        <a:rPr sz="900" spc="-10" dirty="0">
                          <a:latin typeface="Century Gothic"/>
                          <a:cs typeface="Century Gothic"/>
                        </a:rPr>
                        <a:t>End-</a:t>
                      </a:r>
                      <a:r>
                        <a:rPr sz="900" dirty="0">
                          <a:latin typeface="Century Gothic"/>
                          <a:cs typeface="Century Gothic"/>
                        </a:rPr>
                        <a:t>Stage</a:t>
                      </a:r>
                      <a:r>
                        <a:rPr sz="900" spc="-30" dirty="0">
                          <a:latin typeface="Century Gothic"/>
                          <a:cs typeface="Century Gothic"/>
                        </a:rPr>
                        <a:t> </a:t>
                      </a:r>
                      <a:r>
                        <a:rPr sz="900" dirty="0">
                          <a:latin typeface="Century Gothic"/>
                          <a:cs typeface="Century Gothic"/>
                        </a:rPr>
                        <a:t>Renal</a:t>
                      </a:r>
                      <a:r>
                        <a:rPr sz="900" spc="-50" dirty="0">
                          <a:latin typeface="Century Gothic"/>
                          <a:cs typeface="Century Gothic"/>
                        </a:rPr>
                        <a:t> </a:t>
                      </a:r>
                      <a:r>
                        <a:rPr sz="900" dirty="0">
                          <a:latin typeface="Century Gothic"/>
                          <a:cs typeface="Century Gothic"/>
                        </a:rPr>
                        <a:t>(Kidney)</a:t>
                      </a:r>
                      <a:r>
                        <a:rPr sz="900" spc="-15" dirty="0">
                          <a:latin typeface="Century Gothic"/>
                          <a:cs typeface="Century Gothic"/>
                        </a:rPr>
                        <a:t> </a:t>
                      </a:r>
                      <a:r>
                        <a:rPr sz="900" spc="-10" dirty="0">
                          <a:latin typeface="Century Gothic"/>
                          <a:cs typeface="Century Gothic"/>
                        </a:rPr>
                        <a:t>Disease</a:t>
                      </a:r>
                      <a:endParaRPr sz="900" dirty="0">
                        <a:latin typeface="Century Gothic"/>
                        <a:cs typeface="Century Gothic"/>
                      </a:endParaRPr>
                    </a:p>
                  </a:txBody>
                  <a:tcPr marL="0" marR="0" marT="0" marB="0">
                    <a:lnL w="9525">
                      <a:solidFill>
                        <a:srgbClr val="000000"/>
                      </a:solidFill>
                      <a:prstDash val="solid"/>
                    </a:lnL>
                    <a:lnR w="9525">
                      <a:solidFill>
                        <a:srgbClr val="000000"/>
                      </a:solidFill>
                      <a:prstDash val="solid"/>
                    </a:lnR>
                  </a:tcPr>
                </a:tc>
                <a:tc vMerge="1">
                  <a:txBody>
                    <a:bodyPr/>
                    <a:lstStyle/>
                    <a:p>
                      <a:endParaRPr/>
                    </a:p>
                  </a:txBody>
                  <a:tcPr marL="0" marR="0" marT="215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vMerge="1">
                  <a:txBody>
                    <a:bodyPr/>
                    <a:lstStyle/>
                    <a:p>
                      <a:endParaRPr/>
                    </a:p>
                  </a:txBody>
                  <a:tcPr marL="0" marR="0" marT="215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8"/>
                  </a:ext>
                </a:extLst>
              </a:tr>
              <a:tr h="137160">
                <a:tc>
                  <a:txBody>
                    <a:bodyPr/>
                    <a:lstStyle/>
                    <a:p>
                      <a:pPr marL="94615">
                        <a:lnSpc>
                          <a:spcPts val="980"/>
                        </a:lnSpc>
                      </a:pPr>
                      <a:r>
                        <a:rPr sz="900" dirty="0">
                          <a:latin typeface="Century Gothic"/>
                          <a:cs typeface="Century Gothic"/>
                        </a:rPr>
                        <a:t>Major</a:t>
                      </a:r>
                      <a:r>
                        <a:rPr sz="900" spc="-35" dirty="0">
                          <a:latin typeface="Century Gothic"/>
                          <a:cs typeface="Century Gothic"/>
                        </a:rPr>
                        <a:t> </a:t>
                      </a:r>
                      <a:r>
                        <a:rPr sz="900" dirty="0">
                          <a:latin typeface="Century Gothic"/>
                          <a:cs typeface="Century Gothic"/>
                        </a:rPr>
                        <a:t>Organ</a:t>
                      </a:r>
                      <a:r>
                        <a:rPr sz="900" spc="-30" dirty="0">
                          <a:latin typeface="Century Gothic"/>
                          <a:cs typeface="Century Gothic"/>
                        </a:rPr>
                        <a:t> </a:t>
                      </a:r>
                      <a:r>
                        <a:rPr sz="900" spc="-10" dirty="0">
                          <a:latin typeface="Century Gothic"/>
                          <a:cs typeface="Century Gothic"/>
                        </a:rPr>
                        <a:t>Failure</a:t>
                      </a:r>
                      <a:endParaRPr sz="900">
                        <a:latin typeface="Century Gothic"/>
                        <a:cs typeface="Century Gothic"/>
                      </a:endParaRPr>
                    </a:p>
                  </a:txBody>
                  <a:tcPr marL="0" marR="0" marT="0" marB="0">
                    <a:lnL w="9525">
                      <a:solidFill>
                        <a:srgbClr val="000000"/>
                      </a:solidFill>
                      <a:prstDash val="solid"/>
                    </a:lnL>
                    <a:lnR w="9525">
                      <a:solidFill>
                        <a:srgbClr val="000000"/>
                      </a:solidFill>
                      <a:prstDash val="solid"/>
                    </a:lnR>
                  </a:tcPr>
                </a:tc>
                <a:tc vMerge="1">
                  <a:txBody>
                    <a:bodyPr/>
                    <a:lstStyle/>
                    <a:p>
                      <a:endParaRPr/>
                    </a:p>
                  </a:txBody>
                  <a:tcPr marL="0" marR="0" marT="215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vMerge="1">
                  <a:txBody>
                    <a:bodyPr/>
                    <a:lstStyle/>
                    <a:p>
                      <a:endParaRPr/>
                    </a:p>
                  </a:txBody>
                  <a:tcPr marL="0" marR="0" marT="215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9"/>
                  </a:ext>
                </a:extLst>
              </a:tr>
              <a:tr h="185420">
                <a:tc>
                  <a:txBody>
                    <a:bodyPr/>
                    <a:lstStyle/>
                    <a:p>
                      <a:pPr marL="94615">
                        <a:lnSpc>
                          <a:spcPts val="1075"/>
                        </a:lnSpc>
                      </a:pPr>
                      <a:r>
                        <a:rPr sz="900" spc="-10" dirty="0">
                          <a:latin typeface="Century Gothic"/>
                          <a:cs typeface="Century Gothic"/>
                        </a:rPr>
                        <a:t>Paralysis</a:t>
                      </a:r>
                      <a:endParaRPr sz="900" dirty="0">
                        <a:latin typeface="Century Gothic"/>
                        <a:cs typeface="Century Gothic"/>
                      </a:endParaRPr>
                    </a:p>
                  </a:txBody>
                  <a:tcPr marL="0" marR="0" marT="0" marB="0">
                    <a:lnL w="9525">
                      <a:solidFill>
                        <a:srgbClr val="000000"/>
                      </a:solidFill>
                      <a:prstDash val="solid"/>
                    </a:lnL>
                    <a:lnR w="9525">
                      <a:solidFill>
                        <a:srgbClr val="000000"/>
                      </a:solidFill>
                      <a:prstDash val="solid"/>
                    </a:lnR>
                    <a:lnB w="9525">
                      <a:solidFill>
                        <a:srgbClr val="000000"/>
                      </a:solidFill>
                      <a:prstDash val="solid"/>
                    </a:lnB>
                  </a:tcPr>
                </a:tc>
                <a:tc vMerge="1">
                  <a:txBody>
                    <a:bodyPr/>
                    <a:lstStyle/>
                    <a:p>
                      <a:endParaRPr/>
                    </a:p>
                  </a:txBody>
                  <a:tcPr marL="0" marR="0" marT="215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vMerge="1">
                  <a:txBody>
                    <a:bodyPr/>
                    <a:lstStyle/>
                    <a:p>
                      <a:endParaRPr/>
                    </a:p>
                  </a:txBody>
                  <a:tcPr marL="0" marR="0" marT="2159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20"/>
                  </a:ext>
                </a:extLst>
              </a:tr>
            </a:tbl>
          </a:graphicData>
        </a:graphic>
      </p:graphicFrame>
      <p:graphicFrame>
        <p:nvGraphicFramePr>
          <p:cNvPr id="14" name="object 14"/>
          <p:cNvGraphicFramePr>
            <a:graphicFrameLocks noGrp="1"/>
          </p:cNvGraphicFramePr>
          <p:nvPr/>
        </p:nvGraphicFramePr>
        <p:xfrm>
          <a:off x="724738" y="1516824"/>
          <a:ext cx="6313170" cy="1790065"/>
        </p:xfrm>
        <a:graphic>
          <a:graphicData uri="http://schemas.openxmlformats.org/drawingml/2006/table">
            <a:tbl>
              <a:tblPr firstRow="1" bandRow="1">
                <a:tableStyleId>{2D5ABB26-0587-4C30-8999-92F81FD0307C}</a:tableStyleId>
              </a:tblPr>
              <a:tblGrid>
                <a:gridCol w="1881505">
                  <a:extLst>
                    <a:ext uri="{9D8B030D-6E8A-4147-A177-3AD203B41FA5}">
                      <a16:colId xmlns:a16="http://schemas.microsoft.com/office/drawing/2014/main" val="20000"/>
                    </a:ext>
                  </a:extLst>
                </a:gridCol>
                <a:gridCol w="1976755">
                  <a:extLst>
                    <a:ext uri="{9D8B030D-6E8A-4147-A177-3AD203B41FA5}">
                      <a16:colId xmlns:a16="http://schemas.microsoft.com/office/drawing/2014/main" val="20001"/>
                    </a:ext>
                  </a:extLst>
                </a:gridCol>
                <a:gridCol w="1285875">
                  <a:extLst>
                    <a:ext uri="{9D8B030D-6E8A-4147-A177-3AD203B41FA5}">
                      <a16:colId xmlns:a16="http://schemas.microsoft.com/office/drawing/2014/main" val="20002"/>
                    </a:ext>
                  </a:extLst>
                </a:gridCol>
                <a:gridCol w="1169035">
                  <a:extLst>
                    <a:ext uri="{9D8B030D-6E8A-4147-A177-3AD203B41FA5}">
                      <a16:colId xmlns:a16="http://schemas.microsoft.com/office/drawing/2014/main" val="20003"/>
                    </a:ext>
                  </a:extLst>
                </a:gridCol>
              </a:tblGrid>
              <a:tr h="294640">
                <a:tc gridSpan="4">
                  <a:txBody>
                    <a:bodyPr/>
                    <a:lstStyle/>
                    <a:p>
                      <a:pPr marL="635" algn="ctr">
                        <a:lnSpc>
                          <a:spcPct val="100000"/>
                        </a:lnSpc>
                        <a:spcBef>
                          <a:spcPts val="610"/>
                        </a:spcBef>
                      </a:pPr>
                      <a:r>
                        <a:rPr sz="900" b="1" dirty="0">
                          <a:solidFill>
                            <a:srgbClr val="FFFFFF"/>
                          </a:solidFill>
                          <a:latin typeface="Century Gothic"/>
                          <a:cs typeface="Century Gothic"/>
                        </a:rPr>
                        <a:t>Voluntary</a:t>
                      </a:r>
                      <a:r>
                        <a:rPr sz="900" b="1" spc="-40" dirty="0">
                          <a:solidFill>
                            <a:srgbClr val="FFFFFF"/>
                          </a:solidFill>
                          <a:latin typeface="Century Gothic"/>
                          <a:cs typeface="Century Gothic"/>
                        </a:rPr>
                        <a:t> </a:t>
                      </a:r>
                      <a:r>
                        <a:rPr sz="900" b="1" dirty="0">
                          <a:solidFill>
                            <a:srgbClr val="FFFFFF"/>
                          </a:solidFill>
                          <a:latin typeface="Century Gothic"/>
                          <a:cs typeface="Century Gothic"/>
                        </a:rPr>
                        <a:t>Critical</a:t>
                      </a:r>
                      <a:r>
                        <a:rPr sz="900" b="1" spc="-25" dirty="0">
                          <a:solidFill>
                            <a:srgbClr val="FFFFFF"/>
                          </a:solidFill>
                          <a:latin typeface="Century Gothic"/>
                          <a:cs typeface="Century Gothic"/>
                        </a:rPr>
                        <a:t> </a:t>
                      </a:r>
                      <a:r>
                        <a:rPr sz="900" b="1" dirty="0">
                          <a:solidFill>
                            <a:srgbClr val="FFFFFF"/>
                          </a:solidFill>
                          <a:latin typeface="Century Gothic"/>
                          <a:cs typeface="Century Gothic"/>
                        </a:rPr>
                        <a:t>Illness</a:t>
                      </a:r>
                      <a:r>
                        <a:rPr sz="900" b="1" spc="-40" dirty="0">
                          <a:solidFill>
                            <a:srgbClr val="FFFFFF"/>
                          </a:solidFill>
                          <a:latin typeface="Century Gothic"/>
                          <a:cs typeface="Century Gothic"/>
                        </a:rPr>
                        <a:t> </a:t>
                      </a:r>
                      <a:r>
                        <a:rPr sz="900" b="1" dirty="0">
                          <a:solidFill>
                            <a:srgbClr val="FFFFFF"/>
                          </a:solidFill>
                          <a:latin typeface="Century Gothic"/>
                          <a:cs typeface="Century Gothic"/>
                        </a:rPr>
                        <a:t>Protection</a:t>
                      </a:r>
                      <a:r>
                        <a:rPr sz="900" b="1" spc="-20" dirty="0">
                          <a:solidFill>
                            <a:srgbClr val="FFFFFF"/>
                          </a:solidFill>
                          <a:latin typeface="Century Gothic"/>
                          <a:cs typeface="Century Gothic"/>
                        </a:rPr>
                        <a:t> Plan</a:t>
                      </a:r>
                      <a:endParaRPr sz="900">
                        <a:latin typeface="Century Gothic"/>
                        <a:cs typeface="Century Gothic"/>
                      </a:endParaRPr>
                    </a:p>
                  </a:txBody>
                  <a:tcPr marL="0" marR="0" marT="7747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F1622"/>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19710">
                <a:tc>
                  <a:txBody>
                    <a:bodyPr/>
                    <a:lstStyle/>
                    <a:p>
                      <a:pPr marL="31750">
                        <a:lnSpc>
                          <a:spcPct val="100000"/>
                        </a:lnSpc>
                        <a:spcBef>
                          <a:spcPts val="305"/>
                        </a:spcBef>
                      </a:pPr>
                      <a:r>
                        <a:rPr sz="900" b="1" spc="-10" dirty="0">
                          <a:latin typeface="Century Gothic"/>
                          <a:cs typeface="Century Gothic"/>
                        </a:rPr>
                        <a:t>Eligibility</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gridSpan="3">
                  <a:txBody>
                    <a:bodyPr/>
                    <a:lstStyle/>
                    <a:p>
                      <a:pPr marL="220345">
                        <a:lnSpc>
                          <a:spcPct val="100000"/>
                        </a:lnSpc>
                        <a:spcBef>
                          <a:spcPts val="305"/>
                        </a:spcBef>
                      </a:pPr>
                      <a:r>
                        <a:rPr sz="900" dirty="0">
                          <a:latin typeface="Century Gothic"/>
                          <a:cs typeface="Century Gothic"/>
                        </a:rPr>
                        <a:t>All</a:t>
                      </a:r>
                      <a:r>
                        <a:rPr sz="900" spc="5" dirty="0">
                          <a:latin typeface="Century Gothic"/>
                          <a:cs typeface="Century Gothic"/>
                        </a:rPr>
                        <a:t> </a:t>
                      </a:r>
                      <a:r>
                        <a:rPr sz="900" dirty="0">
                          <a:latin typeface="Century Gothic"/>
                          <a:cs typeface="Century Gothic"/>
                        </a:rPr>
                        <a:t>active,</a:t>
                      </a:r>
                      <a:r>
                        <a:rPr sz="900" spc="-30" dirty="0">
                          <a:latin typeface="Century Gothic"/>
                          <a:cs typeface="Century Gothic"/>
                        </a:rPr>
                        <a:t> </a:t>
                      </a:r>
                      <a:r>
                        <a:rPr sz="900" spc="-10" dirty="0">
                          <a:latin typeface="Century Gothic"/>
                          <a:cs typeface="Century Gothic"/>
                        </a:rPr>
                        <a:t>Full-</a:t>
                      </a:r>
                      <a:r>
                        <a:rPr sz="900" dirty="0">
                          <a:latin typeface="Century Gothic"/>
                          <a:cs typeface="Century Gothic"/>
                        </a:rPr>
                        <a:t>Time</a:t>
                      </a:r>
                      <a:r>
                        <a:rPr sz="900" spc="-10" dirty="0">
                          <a:latin typeface="Century Gothic"/>
                          <a:cs typeface="Century Gothic"/>
                        </a:rPr>
                        <a:t> </a:t>
                      </a:r>
                      <a:r>
                        <a:rPr sz="900" dirty="0">
                          <a:latin typeface="Century Gothic"/>
                          <a:cs typeface="Century Gothic"/>
                        </a:rPr>
                        <a:t>Employees</a:t>
                      </a:r>
                      <a:r>
                        <a:rPr sz="900" spc="10" dirty="0">
                          <a:latin typeface="Century Gothic"/>
                          <a:cs typeface="Century Gothic"/>
                        </a:rPr>
                        <a:t> </a:t>
                      </a:r>
                      <a:r>
                        <a:rPr sz="900" dirty="0">
                          <a:latin typeface="Century Gothic"/>
                          <a:cs typeface="Century Gothic"/>
                        </a:rPr>
                        <a:t>working</a:t>
                      </a:r>
                      <a:r>
                        <a:rPr sz="900" spc="-50" dirty="0">
                          <a:latin typeface="Century Gothic"/>
                          <a:cs typeface="Century Gothic"/>
                        </a:rPr>
                        <a:t> </a:t>
                      </a:r>
                      <a:r>
                        <a:rPr sz="900" dirty="0">
                          <a:latin typeface="Century Gothic"/>
                          <a:cs typeface="Century Gothic"/>
                        </a:rPr>
                        <a:t>a</a:t>
                      </a:r>
                      <a:r>
                        <a:rPr sz="900" spc="-25" dirty="0">
                          <a:latin typeface="Century Gothic"/>
                          <a:cs typeface="Century Gothic"/>
                        </a:rPr>
                        <a:t> </a:t>
                      </a:r>
                      <a:r>
                        <a:rPr sz="900" dirty="0">
                          <a:latin typeface="Century Gothic"/>
                          <a:cs typeface="Century Gothic"/>
                        </a:rPr>
                        <a:t>minimum</a:t>
                      </a:r>
                      <a:r>
                        <a:rPr sz="900" spc="-15" dirty="0">
                          <a:latin typeface="Century Gothic"/>
                          <a:cs typeface="Century Gothic"/>
                        </a:rPr>
                        <a:t> </a:t>
                      </a:r>
                      <a:r>
                        <a:rPr sz="900" dirty="0">
                          <a:latin typeface="Century Gothic"/>
                          <a:cs typeface="Century Gothic"/>
                        </a:rPr>
                        <a:t>of</a:t>
                      </a:r>
                      <a:r>
                        <a:rPr sz="900" spc="-20" dirty="0">
                          <a:latin typeface="Century Gothic"/>
                          <a:cs typeface="Century Gothic"/>
                        </a:rPr>
                        <a:t> </a:t>
                      </a:r>
                      <a:r>
                        <a:rPr sz="900" dirty="0">
                          <a:latin typeface="Century Gothic"/>
                          <a:cs typeface="Century Gothic"/>
                        </a:rPr>
                        <a:t>20</a:t>
                      </a:r>
                      <a:r>
                        <a:rPr sz="900" spc="-30" dirty="0">
                          <a:latin typeface="Century Gothic"/>
                          <a:cs typeface="Century Gothic"/>
                        </a:rPr>
                        <a:t> </a:t>
                      </a:r>
                      <a:r>
                        <a:rPr sz="900" dirty="0">
                          <a:latin typeface="Century Gothic"/>
                          <a:cs typeface="Century Gothic"/>
                        </a:rPr>
                        <a:t>hours</a:t>
                      </a:r>
                      <a:r>
                        <a:rPr sz="900" spc="-35" dirty="0">
                          <a:latin typeface="Century Gothic"/>
                          <a:cs typeface="Century Gothic"/>
                        </a:rPr>
                        <a:t> </a:t>
                      </a:r>
                      <a:r>
                        <a:rPr sz="900" dirty="0">
                          <a:latin typeface="Century Gothic"/>
                          <a:cs typeface="Century Gothic"/>
                        </a:rPr>
                        <a:t>per</a:t>
                      </a:r>
                      <a:r>
                        <a:rPr sz="900" spc="-20" dirty="0">
                          <a:latin typeface="Century Gothic"/>
                          <a:cs typeface="Century Gothic"/>
                        </a:rPr>
                        <a:t> </a:t>
                      </a:r>
                      <a:r>
                        <a:rPr sz="900" spc="-10" dirty="0">
                          <a:latin typeface="Century Gothic"/>
                          <a:cs typeface="Century Gothic"/>
                        </a:rPr>
                        <a:t>week.</a:t>
                      </a:r>
                      <a:endParaRPr sz="900">
                        <a:latin typeface="Century Gothic"/>
                        <a:cs typeface="Century Gothic"/>
                      </a:endParaRPr>
                    </a:p>
                  </a:txBody>
                  <a:tcPr marL="0" marR="0" marT="3873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a:txBody>
                    <a:bodyPr/>
                    <a:lstStyle/>
                    <a:p>
                      <a:pPr>
                        <a:lnSpc>
                          <a:spcPct val="100000"/>
                        </a:lnSpc>
                      </a:pPr>
                      <a:endParaRPr sz="9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7E7E7E"/>
                    </a:solidFill>
                  </a:tcPr>
                </a:tc>
                <a:tc>
                  <a:txBody>
                    <a:bodyPr/>
                    <a:lstStyle/>
                    <a:p>
                      <a:pPr marL="1270" algn="ctr">
                        <a:lnSpc>
                          <a:spcPct val="100000"/>
                        </a:lnSpc>
                        <a:spcBef>
                          <a:spcPts val="350"/>
                        </a:spcBef>
                      </a:pPr>
                      <a:r>
                        <a:rPr sz="900" b="1" dirty="0">
                          <a:solidFill>
                            <a:srgbClr val="FFFFFF"/>
                          </a:solidFill>
                          <a:latin typeface="Century Gothic"/>
                          <a:cs typeface="Century Gothic"/>
                        </a:rPr>
                        <a:t>Option</a:t>
                      </a:r>
                      <a:r>
                        <a:rPr sz="900" b="1" spc="-30" dirty="0">
                          <a:solidFill>
                            <a:srgbClr val="FFFFFF"/>
                          </a:solidFill>
                          <a:latin typeface="Century Gothic"/>
                          <a:cs typeface="Century Gothic"/>
                        </a:rPr>
                        <a:t> </a:t>
                      </a:r>
                      <a:r>
                        <a:rPr sz="900" b="1" spc="-50" dirty="0">
                          <a:solidFill>
                            <a:srgbClr val="FFFFFF"/>
                          </a:solidFill>
                          <a:latin typeface="Century Gothic"/>
                          <a:cs typeface="Century Gothic"/>
                        </a:rPr>
                        <a:t>1</a:t>
                      </a:r>
                      <a:endParaRPr sz="900">
                        <a:latin typeface="Century Gothic"/>
                        <a:cs typeface="Century Gothic"/>
                      </a:endParaRPr>
                    </a:p>
                  </a:txBody>
                  <a:tcPr marL="0" marR="0" marT="4445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7E7E7E"/>
                    </a:solidFill>
                  </a:tcPr>
                </a:tc>
                <a:tc>
                  <a:txBody>
                    <a:bodyPr/>
                    <a:lstStyle/>
                    <a:p>
                      <a:pPr algn="ctr">
                        <a:lnSpc>
                          <a:spcPct val="100000"/>
                        </a:lnSpc>
                        <a:spcBef>
                          <a:spcPts val="350"/>
                        </a:spcBef>
                      </a:pPr>
                      <a:r>
                        <a:rPr sz="900" b="1" dirty="0">
                          <a:solidFill>
                            <a:srgbClr val="FFFFFF"/>
                          </a:solidFill>
                          <a:latin typeface="Century Gothic"/>
                          <a:cs typeface="Century Gothic"/>
                        </a:rPr>
                        <a:t>Option</a:t>
                      </a:r>
                      <a:r>
                        <a:rPr sz="900" b="1" spc="-30" dirty="0">
                          <a:solidFill>
                            <a:srgbClr val="FFFFFF"/>
                          </a:solidFill>
                          <a:latin typeface="Century Gothic"/>
                          <a:cs typeface="Century Gothic"/>
                        </a:rPr>
                        <a:t> </a:t>
                      </a:r>
                      <a:r>
                        <a:rPr sz="900" b="1" spc="-50" dirty="0">
                          <a:solidFill>
                            <a:srgbClr val="FFFFFF"/>
                          </a:solidFill>
                          <a:latin typeface="Century Gothic"/>
                          <a:cs typeface="Century Gothic"/>
                        </a:rPr>
                        <a:t>2</a:t>
                      </a:r>
                      <a:endParaRPr sz="900">
                        <a:latin typeface="Century Gothic"/>
                        <a:cs typeface="Century Gothic"/>
                      </a:endParaRPr>
                    </a:p>
                  </a:txBody>
                  <a:tcPr marL="0" marR="0" marT="4445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7E7E7E"/>
                    </a:solidFill>
                  </a:tcPr>
                </a:tc>
                <a:tc>
                  <a:txBody>
                    <a:bodyPr/>
                    <a:lstStyle/>
                    <a:p>
                      <a:pPr marL="2540" algn="ctr">
                        <a:lnSpc>
                          <a:spcPct val="100000"/>
                        </a:lnSpc>
                        <a:spcBef>
                          <a:spcPts val="350"/>
                        </a:spcBef>
                      </a:pPr>
                      <a:r>
                        <a:rPr sz="900" b="1" dirty="0">
                          <a:solidFill>
                            <a:srgbClr val="FFFFFF"/>
                          </a:solidFill>
                          <a:latin typeface="Century Gothic"/>
                          <a:cs typeface="Century Gothic"/>
                        </a:rPr>
                        <a:t>Option</a:t>
                      </a:r>
                      <a:r>
                        <a:rPr sz="900" b="1" spc="-30" dirty="0">
                          <a:solidFill>
                            <a:srgbClr val="FFFFFF"/>
                          </a:solidFill>
                          <a:latin typeface="Century Gothic"/>
                          <a:cs typeface="Century Gothic"/>
                        </a:rPr>
                        <a:t> </a:t>
                      </a:r>
                      <a:r>
                        <a:rPr sz="900" b="1" spc="-50" dirty="0">
                          <a:solidFill>
                            <a:srgbClr val="FFFFFF"/>
                          </a:solidFill>
                          <a:latin typeface="Century Gothic"/>
                          <a:cs typeface="Century Gothic"/>
                        </a:rPr>
                        <a:t>3</a:t>
                      </a:r>
                      <a:endParaRPr sz="900">
                        <a:latin typeface="Century Gothic"/>
                        <a:cs typeface="Century Gothic"/>
                      </a:endParaRPr>
                    </a:p>
                  </a:txBody>
                  <a:tcPr marL="0" marR="0" marT="4445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7E7E7E"/>
                    </a:solidFill>
                  </a:tcPr>
                </a:tc>
                <a:extLst>
                  <a:ext uri="{0D108BD9-81ED-4DB2-BD59-A6C34878D82A}">
                    <a16:rowId xmlns:a16="http://schemas.microsoft.com/office/drawing/2014/main" val="10002"/>
                  </a:ext>
                </a:extLst>
              </a:tr>
              <a:tr h="210185">
                <a:tc>
                  <a:txBody>
                    <a:bodyPr/>
                    <a:lstStyle/>
                    <a:p>
                      <a:pPr marL="31750">
                        <a:lnSpc>
                          <a:spcPct val="100000"/>
                        </a:lnSpc>
                        <a:spcBef>
                          <a:spcPts val="280"/>
                        </a:spcBef>
                      </a:pPr>
                      <a:r>
                        <a:rPr sz="900" b="1" dirty="0">
                          <a:latin typeface="Century Gothic"/>
                          <a:cs typeface="Century Gothic"/>
                        </a:rPr>
                        <a:t>Employee</a:t>
                      </a:r>
                      <a:r>
                        <a:rPr sz="900" b="1" spc="-30" dirty="0">
                          <a:latin typeface="Century Gothic"/>
                          <a:cs typeface="Century Gothic"/>
                        </a:rPr>
                        <a:t> </a:t>
                      </a:r>
                      <a:r>
                        <a:rPr sz="900" b="1" dirty="0">
                          <a:latin typeface="Century Gothic"/>
                          <a:cs typeface="Century Gothic"/>
                        </a:rPr>
                        <a:t>Benefit</a:t>
                      </a:r>
                      <a:r>
                        <a:rPr sz="900" b="1" spc="-15" dirty="0">
                          <a:latin typeface="Century Gothic"/>
                          <a:cs typeface="Century Gothic"/>
                        </a:rPr>
                        <a:t> </a:t>
                      </a:r>
                      <a:r>
                        <a:rPr sz="900" b="1" spc="-10" dirty="0">
                          <a:latin typeface="Century Gothic"/>
                          <a:cs typeface="Century Gothic"/>
                        </a:rPr>
                        <a:t>Amount(s)</a:t>
                      </a:r>
                      <a:endParaRPr sz="900">
                        <a:latin typeface="Century Gothic"/>
                        <a:cs typeface="Century Gothic"/>
                      </a:endParaRPr>
                    </a:p>
                  </a:txBody>
                  <a:tcPr marL="0" marR="0" marT="355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265"/>
                        </a:spcBef>
                      </a:pPr>
                      <a:r>
                        <a:rPr sz="900" spc="-10" dirty="0">
                          <a:latin typeface="Century Gothic"/>
                          <a:cs typeface="Century Gothic"/>
                        </a:rPr>
                        <a:t>$5,000</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265"/>
                        </a:spcBef>
                      </a:pPr>
                      <a:r>
                        <a:rPr sz="900" spc="-10" dirty="0">
                          <a:latin typeface="Century Gothic"/>
                          <a:cs typeface="Century Gothic"/>
                        </a:rPr>
                        <a:t>$10,000</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265"/>
                        </a:spcBef>
                      </a:pPr>
                      <a:r>
                        <a:rPr sz="900" spc="-10" dirty="0">
                          <a:latin typeface="Century Gothic"/>
                          <a:cs typeface="Century Gothic"/>
                        </a:rPr>
                        <a:t>$20,000</a:t>
                      </a:r>
                      <a:endParaRPr sz="900">
                        <a:latin typeface="Century Gothic"/>
                        <a:cs typeface="Century Gothic"/>
                      </a:endParaRPr>
                    </a:p>
                  </a:txBody>
                  <a:tcPr marL="0" marR="0" marT="3365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3"/>
                  </a:ext>
                </a:extLst>
              </a:tr>
              <a:tr h="241300">
                <a:tc>
                  <a:txBody>
                    <a:bodyPr/>
                    <a:lstStyle/>
                    <a:p>
                      <a:pPr marL="31750">
                        <a:lnSpc>
                          <a:spcPct val="100000"/>
                        </a:lnSpc>
                        <a:spcBef>
                          <a:spcPts val="400"/>
                        </a:spcBef>
                      </a:pPr>
                      <a:r>
                        <a:rPr sz="900" b="1" dirty="0">
                          <a:latin typeface="Century Gothic"/>
                          <a:cs typeface="Century Gothic"/>
                        </a:rPr>
                        <a:t>Spouse</a:t>
                      </a:r>
                      <a:r>
                        <a:rPr sz="900" b="1" spc="-30" dirty="0">
                          <a:latin typeface="Century Gothic"/>
                          <a:cs typeface="Century Gothic"/>
                        </a:rPr>
                        <a:t> </a:t>
                      </a:r>
                      <a:r>
                        <a:rPr sz="900" b="1" dirty="0">
                          <a:latin typeface="Century Gothic"/>
                          <a:cs typeface="Century Gothic"/>
                        </a:rPr>
                        <a:t>Benefit</a:t>
                      </a:r>
                      <a:r>
                        <a:rPr sz="900" b="1" spc="-25" dirty="0">
                          <a:latin typeface="Century Gothic"/>
                          <a:cs typeface="Century Gothic"/>
                        </a:rPr>
                        <a:t> </a:t>
                      </a:r>
                      <a:r>
                        <a:rPr sz="900" b="1" spc="-10" dirty="0">
                          <a:latin typeface="Century Gothic"/>
                          <a:cs typeface="Century Gothic"/>
                        </a:rPr>
                        <a:t>Amount(s)</a:t>
                      </a:r>
                      <a:endParaRPr sz="900">
                        <a:latin typeface="Century Gothic"/>
                        <a:cs typeface="Century Gothic"/>
                      </a:endParaRPr>
                    </a:p>
                  </a:txBody>
                  <a:tcPr marL="0" marR="0" marT="5080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90"/>
                        </a:spcBef>
                      </a:pPr>
                      <a:r>
                        <a:rPr sz="900" spc="-10" dirty="0">
                          <a:latin typeface="Century Gothic"/>
                          <a:cs typeface="Century Gothic"/>
                        </a:rPr>
                        <a:t>$2,500</a:t>
                      </a:r>
                      <a:endParaRPr sz="900">
                        <a:latin typeface="Century Gothic"/>
                        <a:cs typeface="Century Gothic"/>
                      </a:endParaRPr>
                    </a:p>
                  </a:txBody>
                  <a:tcPr marL="0" marR="0" marT="4953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635" algn="ctr">
                        <a:lnSpc>
                          <a:spcPct val="100000"/>
                        </a:lnSpc>
                        <a:spcBef>
                          <a:spcPts val="390"/>
                        </a:spcBef>
                      </a:pPr>
                      <a:r>
                        <a:rPr sz="900" spc="-10" dirty="0">
                          <a:latin typeface="Century Gothic"/>
                          <a:cs typeface="Century Gothic"/>
                        </a:rPr>
                        <a:t>$5,000</a:t>
                      </a:r>
                      <a:endParaRPr sz="900">
                        <a:latin typeface="Century Gothic"/>
                        <a:cs typeface="Century Gothic"/>
                      </a:endParaRPr>
                    </a:p>
                  </a:txBody>
                  <a:tcPr marL="0" marR="0" marT="4953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ct val="100000"/>
                        </a:lnSpc>
                        <a:spcBef>
                          <a:spcPts val="390"/>
                        </a:spcBef>
                      </a:pPr>
                      <a:r>
                        <a:rPr sz="900" spc="-10" dirty="0">
                          <a:latin typeface="Century Gothic"/>
                          <a:cs typeface="Century Gothic"/>
                        </a:rPr>
                        <a:t>$10,000</a:t>
                      </a:r>
                      <a:endParaRPr sz="900">
                        <a:latin typeface="Century Gothic"/>
                        <a:cs typeface="Century Gothic"/>
                      </a:endParaRPr>
                    </a:p>
                  </a:txBody>
                  <a:tcPr marL="0" marR="0" marT="4953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4"/>
                  </a:ext>
                </a:extLst>
              </a:tr>
              <a:tr h="210185">
                <a:tc>
                  <a:txBody>
                    <a:bodyPr/>
                    <a:lstStyle/>
                    <a:p>
                      <a:pPr marL="31750">
                        <a:lnSpc>
                          <a:spcPct val="100000"/>
                        </a:lnSpc>
                        <a:spcBef>
                          <a:spcPts val="280"/>
                        </a:spcBef>
                      </a:pPr>
                      <a:r>
                        <a:rPr sz="900" b="1" dirty="0">
                          <a:latin typeface="Century Gothic"/>
                          <a:cs typeface="Century Gothic"/>
                        </a:rPr>
                        <a:t>Child(ren)</a:t>
                      </a:r>
                      <a:r>
                        <a:rPr sz="900" b="1" spc="-35" dirty="0">
                          <a:latin typeface="Century Gothic"/>
                          <a:cs typeface="Century Gothic"/>
                        </a:rPr>
                        <a:t> </a:t>
                      </a:r>
                      <a:r>
                        <a:rPr sz="900" b="1" dirty="0">
                          <a:latin typeface="Century Gothic"/>
                          <a:cs typeface="Century Gothic"/>
                        </a:rPr>
                        <a:t>Benefit</a:t>
                      </a:r>
                      <a:r>
                        <a:rPr sz="900" b="1" spc="-25" dirty="0">
                          <a:latin typeface="Century Gothic"/>
                          <a:cs typeface="Century Gothic"/>
                        </a:rPr>
                        <a:t> </a:t>
                      </a:r>
                      <a:r>
                        <a:rPr sz="900" b="1" spc="-10" dirty="0">
                          <a:latin typeface="Century Gothic"/>
                          <a:cs typeface="Century Gothic"/>
                        </a:rPr>
                        <a:t>Amount(s)</a:t>
                      </a:r>
                      <a:endParaRPr sz="900">
                        <a:latin typeface="Century Gothic"/>
                        <a:cs typeface="Century Gothic"/>
                      </a:endParaRPr>
                    </a:p>
                  </a:txBody>
                  <a:tcPr marL="0" marR="0" marT="355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26670" algn="ctr">
                        <a:lnSpc>
                          <a:spcPct val="100000"/>
                        </a:lnSpc>
                        <a:spcBef>
                          <a:spcPts val="280"/>
                        </a:spcBef>
                      </a:pPr>
                      <a:r>
                        <a:rPr sz="900" spc="-10" dirty="0">
                          <a:latin typeface="Century Gothic"/>
                          <a:cs typeface="Century Gothic"/>
                        </a:rPr>
                        <a:t>$1,250</a:t>
                      </a:r>
                      <a:endParaRPr sz="900">
                        <a:latin typeface="Century Gothic"/>
                        <a:cs typeface="Century Gothic"/>
                      </a:endParaRPr>
                    </a:p>
                  </a:txBody>
                  <a:tcPr marL="0" marR="0" marT="355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27305" algn="ctr">
                        <a:lnSpc>
                          <a:spcPct val="100000"/>
                        </a:lnSpc>
                        <a:spcBef>
                          <a:spcPts val="280"/>
                        </a:spcBef>
                      </a:pPr>
                      <a:r>
                        <a:rPr sz="900" spc="-10" dirty="0">
                          <a:latin typeface="Century Gothic"/>
                          <a:cs typeface="Century Gothic"/>
                        </a:rPr>
                        <a:t>$2,500</a:t>
                      </a:r>
                      <a:endParaRPr sz="900">
                        <a:latin typeface="Century Gothic"/>
                        <a:cs typeface="Century Gothic"/>
                      </a:endParaRPr>
                    </a:p>
                  </a:txBody>
                  <a:tcPr marL="0" marR="0" marT="355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R="25400" algn="ctr">
                        <a:lnSpc>
                          <a:spcPct val="100000"/>
                        </a:lnSpc>
                        <a:spcBef>
                          <a:spcPts val="280"/>
                        </a:spcBef>
                      </a:pPr>
                      <a:r>
                        <a:rPr sz="900" spc="-10" dirty="0">
                          <a:latin typeface="Century Gothic"/>
                          <a:cs typeface="Century Gothic"/>
                        </a:rPr>
                        <a:t>$5,000</a:t>
                      </a:r>
                      <a:endParaRPr sz="900">
                        <a:latin typeface="Century Gothic"/>
                        <a:cs typeface="Century Gothic"/>
                      </a:endParaRPr>
                    </a:p>
                  </a:txBody>
                  <a:tcPr marL="0" marR="0" marT="355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5"/>
                  </a:ext>
                </a:extLst>
              </a:tr>
              <a:tr h="175260">
                <a:tc>
                  <a:txBody>
                    <a:bodyPr/>
                    <a:lstStyle/>
                    <a:p>
                      <a:pPr marL="31750">
                        <a:lnSpc>
                          <a:spcPct val="100000"/>
                        </a:lnSpc>
                        <a:spcBef>
                          <a:spcPts val="140"/>
                        </a:spcBef>
                      </a:pPr>
                      <a:r>
                        <a:rPr sz="900" b="1" spc="-10" dirty="0">
                          <a:latin typeface="Century Gothic"/>
                          <a:cs typeface="Century Gothic"/>
                        </a:rPr>
                        <a:t>Pre-</a:t>
                      </a:r>
                      <a:r>
                        <a:rPr sz="900" b="1" dirty="0">
                          <a:latin typeface="Century Gothic"/>
                          <a:cs typeface="Century Gothic"/>
                        </a:rPr>
                        <a:t>Existing</a:t>
                      </a:r>
                      <a:r>
                        <a:rPr sz="900" b="1" spc="-40" dirty="0">
                          <a:latin typeface="Century Gothic"/>
                          <a:cs typeface="Century Gothic"/>
                        </a:rPr>
                        <a:t> </a:t>
                      </a:r>
                      <a:r>
                        <a:rPr sz="900" b="1" dirty="0">
                          <a:latin typeface="Century Gothic"/>
                          <a:cs typeface="Century Gothic"/>
                        </a:rPr>
                        <a:t>Conditions</a:t>
                      </a:r>
                      <a:r>
                        <a:rPr sz="900" b="1" spc="-15" dirty="0">
                          <a:latin typeface="Century Gothic"/>
                          <a:cs typeface="Century Gothic"/>
                        </a:rPr>
                        <a:t> </a:t>
                      </a:r>
                      <a:r>
                        <a:rPr sz="900" b="1" spc="-10" dirty="0">
                          <a:latin typeface="Century Gothic"/>
                          <a:cs typeface="Century Gothic"/>
                        </a:rPr>
                        <a:t>Limitation</a:t>
                      </a:r>
                      <a:endParaRPr sz="900">
                        <a:latin typeface="Century Gothic"/>
                        <a:cs typeface="Century Gothic"/>
                      </a:endParaRPr>
                    </a:p>
                  </a:txBody>
                  <a:tcPr marL="0" marR="0" marT="1778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gridSpan="3">
                  <a:txBody>
                    <a:bodyPr/>
                    <a:lstStyle/>
                    <a:p>
                      <a:pPr marR="26034" algn="ctr">
                        <a:lnSpc>
                          <a:spcPct val="100000"/>
                        </a:lnSpc>
                        <a:spcBef>
                          <a:spcPts val="145"/>
                        </a:spcBef>
                      </a:pPr>
                      <a:r>
                        <a:rPr sz="900" dirty="0">
                          <a:latin typeface="Century Gothic"/>
                          <a:cs typeface="Century Gothic"/>
                        </a:rPr>
                        <a:t>Does</a:t>
                      </a:r>
                      <a:r>
                        <a:rPr sz="900" spc="-15" dirty="0">
                          <a:latin typeface="Century Gothic"/>
                          <a:cs typeface="Century Gothic"/>
                        </a:rPr>
                        <a:t> </a:t>
                      </a:r>
                      <a:r>
                        <a:rPr sz="900" dirty="0">
                          <a:latin typeface="Century Gothic"/>
                          <a:cs typeface="Century Gothic"/>
                        </a:rPr>
                        <a:t>Not</a:t>
                      </a:r>
                      <a:r>
                        <a:rPr sz="900" spc="-25" dirty="0">
                          <a:latin typeface="Century Gothic"/>
                          <a:cs typeface="Century Gothic"/>
                        </a:rPr>
                        <a:t> </a:t>
                      </a:r>
                      <a:r>
                        <a:rPr sz="900" spc="-10" dirty="0">
                          <a:latin typeface="Century Gothic"/>
                          <a:cs typeface="Century Gothic"/>
                        </a:rPr>
                        <a:t>Apply</a:t>
                      </a:r>
                      <a:endParaRPr sz="900">
                        <a:latin typeface="Century Gothic"/>
                        <a:cs typeface="Century Gothic"/>
                      </a:endParaRPr>
                    </a:p>
                  </a:txBody>
                  <a:tcPr marL="0" marR="0" marT="1841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210185">
                <a:tc>
                  <a:txBody>
                    <a:bodyPr/>
                    <a:lstStyle/>
                    <a:p>
                      <a:pPr marL="31750">
                        <a:lnSpc>
                          <a:spcPct val="100000"/>
                        </a:lnSpc>
                        <a:spcBef>
                          <a:spcPts val="280"/>
                        </a:spcBef>
                      </a:pPr>
                      <a:r>
                        <a:rPr sz="900" b="1" dirty="0">
                          <a:latin typeface="Century Gothic"/>
                          <a:cs typeface="Century Gothic"/>
                        </a:rPr>
                        <a:t>Age</a:t>
                      </a:r>
                      <a:r>
                        <a:rPr sz="900" b="1" spc="-20" dirty="0">
                          <a:latin typeface="Century Gothic"/>
                          <a:cs typeface="Century Gothic"/>
                        </a:rPr>
                        <a:t> </a:t>
                      </a:r>
                      <a:r>
                        <a:rPr sz="900" b="1" dirty="0">
                          <a:latin typeface="Century Gothic"/>
                          <a:cs typeface="Century Gothic"/>
                        </a:rPr>
                        <a:t>Based</a:t>
                      </a:r>
                      <a:r>
                        <a:rPr sz="900" b="1" spc="-15" dirty="0">
                          <a:latin typeface="Century Gothic"/>
                          <a:cs typeface="Century Gothic"/>
                        </a:rPr>
                        <a:t> </a:t>
                      </a:r>
                      <a:r>
                        <a:rPr sz="900" b="1" spc="-10" dirty="0">
                          <a:latin typeface="Century Gothic"/>
                          <a:cs typeface="Century Gothic"/>
                        </a:rPr>
                        <a:t>Reductions</a:t>
                      </a:r>
                      <a:endParaRPr sz="900">
                        <a:latin typeface="Century Gothic"/>
                        <a:cs typeface="Century Gothic"/>
                      </a:endParaRPr>
                    </a:p>
                  </a:txBody>
                  <a:tcPr marL="0" marR="0" marT="355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gridSpan="3">
                  <a:txBody>
                    <a:bodyPr/>
                    <a:lstStyle/>
                    <a:p>
                      <a:pPr marR="24765" algn="ctr">
                        <a:lnSpc>
                          <a:spcPct val="100000"/>
                        </a:lnSpc>
                        <a:spcBef>
                          <a:spcPts val="280"/>
                        </a:spcBef>
                      </a:pPr>
                      <a:r>
                        <a:rPr sz="900" spc="-20" dirty="0">
                          <a:latin typeface="Century Gothic"/>
                          <a:cs typeface="Century Gothic"/>
                        </a:rPr>
                        <a:t>None</a:t>
                      </a:r>
                      <a:endParaRPr sz="900">
                        <a:latin typeface="Century Gothic"/>
                        <a:cs typeface="Century Gothic"/>
                      </a:endParaRPr>
                    </a:p>
                  </a:txBody>
                  <a:tcPr marL="0" marR="0" marT="3556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47599" y="209803"/>
            <a:ext cx="353504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Voluntary</a:t>
            </a:r>
            <a:r>
              <a:rPr sz="2000" spc="-30" dirty="0">
                <a:latin typeface="Century Gothic"/>
                <a:cs typeface="Century Gothic"/>
              </a:rPr>
              <a:t> </a:t>
            </a:r>
            <a:r>
              <a:rPr sz="2000" dirty="0">
                <a:latin typeface="Century Gothic"/>
                <a:cs typeface="Century Gothic"/>
              </a:rPr>
              <a:t>Hospital</a:t>
            </a:r>
            <a:r>
              <a:rPr sz="2000" spc="-60" dirty="0">
                <a:latin typeface="Century Gothic"/>
                <a:cs typeface="Century Gothic"/>
              </a:rPr>
              <a:t> </a:t>
            </a:r>
            <a:r>
              <a:rPr sz="2000" spc="-10" dirty="0">
                <a:latin typeface="Century Gothic"/>
                <a:cs typeface="Century Gothic"/>
              </a:rPr>
              <a:t>Indemnity</a:t>
            </a:r>
            <a:endParaRPr sz="2000">
              <a:latin typeface="Century Gothic"/>
              <a:cs typeface="Century Gothic"/>
            </a:endParaRPr>
          </a:p>
        </p:txBody>
      </p:sp>
      <p:grpSp>
        <p:nvGrpSpPr>
          <p:cNvPr id="3" name="object 3"/>
          <p:cNvGrpSpPr/>
          <p:nvPr/>
        </p:nvGrpSpPr>
        <p:grpSpPr>
          <a:xfrm>
            <a:off x="0" y="9693973"/>
            <a:ext cx="7772400" cy="368935"/>
            <a:chOff x="0" y="9693973"/>
            <a:chExt cx="7772400" cy="368935"/>
          </a:xfrm>
        </p:grpSpPr>
        <p:sp>
          <p:nvSpPr>
            <p:cNvPr id="4" name="object 4"/>
            <p:cNvSpPr/>
            <p:nvPr/>
          </p:nvSpPr>
          <p:spPr>
            <a:xfrm>
              <a:off x="0" y="9855708"/>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sp>
          <p:nvSpPr>
            <p:cNvPr id="6" name="object 6"/>
            <p:cNvSpPr/>
            <p:nvPr/>
          </p:nvSpPr>
          <p:spPr>
            <a:xfrm>
              <a:off x="3646932" y="9698735"/>
              <a:ext cx="478155" cy="359410"/>
            </a:xfrm>
            <a:custGeom>
              <a:avLst/>
              <a:gdLst/>
              <a:ahLst/>
              <a:cxnLst/>
              <a:rect l="l" t="t" r="r" b="b"/>
              <a:pathLst>
                <a:path w="478154" h="359409">
                  <a:moveTo>
                    <a:pt x="0" y="359054"/>
                  </a:moveTo>
                  <a:lnTo>
                    <a:pt x="477964" y="359054"/>
                  </a:lnTo>
                  <a:lnTo>
                    <a:pt x="477964" y="0"/>
                  </a:lnTo>
                  <a:lnTo>
                    <a:pt x="0" y="0"/>
                  </a:lnTo>
                  <a:lnTo>
                    <a:pt x="0" y="359054"/>
                  </a:lnTo>
                  <a:close/>
                </a:path>
              </a:pathLst>
            </a:custGeom>
            <a:ln w="9525">
              <a:solidFill>
                <a:srgbClr val="E21D2A"/>
              </a:solidFill>
            </a:ln>
          </p:spPr>
          <p:txBody>
            <a:bodyPr wrap="square" lIns="0" tIns="0" rIns="0" bIns="0" rtlCol="0"/>
            <a:lstStyle/>
            <a:p>
              <a:endParaRPr/>
            </a:p>
          </p:txBody>
        </p:sp>
      </p:grpSp>
      <p:sp>
        <p:nvSpPr>
          <p:cNvPr id="7" name="object 7"/>
          <p:cNvSpPr/>
          <p:nvPr/>
        </p:nvSpPr>
        <p:spPr>
          <a:xfrm>
            <a:off x="0" y="528829"/>
            <a:ext cx="4776470" cy="104139"/>
          </a:xfrm>
          <a:custGeom>
            <a:avLst/>
            <a:gdLst/>
            <a:ahLst/>
            <a:cxnLst/>
            <a:rect l="l" t="t" r="r" b="b"/>
            <a:pathLst>
              <a:path w="4776470" h="104140">
                <a:moveTo>
                  <a:pt x="4776216" y="0"/>
                </a:moveTo>
                <a:lnTo>
                  <a:pt x="0" y="0"/>
                </a:lnTo>
                <a:lnTo>
                  <a:pt x="0" y="103630"/>
                </a:lnTo>
                <a:lnTo>
                  <a:pt x="4776216" y="103630"/>
                </a:lnTo>
                <a:lnTo>
                  <a:pt x="4776216" y="0"/>
                </a:lnTo>
                <a:close/>
              </a:path>
            </a:pathLst>
          </a:custGeom>
          <a:solidFill>
            <a:srgbClr val="7E7E7E"/>
          </a:solidFill>
        </p:spPr>
        <p:txBody>
          <a:bodyPr wrap="square" lIns="0" tIns="0" rIns="0" bIns="0" rtlCol="0"/>
          <a:lstStyle/>
          <a:p>
            <a:endParaRPr/>
          </a:p>
        </p:txBody>
      </p:sp>
      <p:grpSp>
        <p:nvGrpSpPr>
          <p:cNvPr id="8" name="object 8"/>
          <p:cNvGrpSpPr/>
          <p:nvPr/>
        </p:nvGrpSpPr>
        <p:grpSpPr>
          <a:xfrm>
            <a:off x="0" y="156971"/>
            <a:ext cx="7772400" cy="3106420"/>
            <a:chOff x="0" y="156971"/>
            <a:chExt cx="7772400" cy="3106420"/>
          </a:xfrm>
        </p:grpSpPr>
        <p:sp>
          <p:nvSpPr>
            <p:cNvPr id="9" name="object 9"/>
            <p:cNvSpPr/>
            <p:nvPr/>
          </p:nvSpPr>
          <p:spPr>
            <a:xfrm>
              <a:off x="4829556" y="528829"/>
              <a:ext cx="2943225" cy="104139"/>
            </a:xfrm>
            <a:custGeom>
              <a:avLst/>
              <a:gdLst/>
              <a:ahLst/>
              <a:cxnLst/>
              <a:rect l="l" t="t" r="r" b="b"/>
              <a:pathLst>
                <a:path w="2943225" h="104140">
                  <a:moveTo>
                    <a:pt x="2942844" y="0"/>
                  </a:moveTo>
                  <a:lnTo>
                    <a:pt x="0" y="0"/>
                  </a:lnTo>
                  <a:lnTo>
                    <a:pt x="0" y="103630"/>
                  </a:lnTo>
                  <a:lnTo>
                    <a:pt x="2942844" y="103630"/>
                  </a:lnTo>
                  <a:lnTo>
                    <a:pt x="2942844" y="0"/>
                  </a:lnTo>
                  <a:close/>
                </a:path>
              </a:pathLst>
            </a:custGeom>
            <a:solidFill>
              <a:srgbClr val="DF1622"/>
            </a:solidFill>
          </p:spPr>
          <p:txBody>
            <a:bodyPr wrap="square" lIns="0" tIns="0" rIns="0" bIns="0" rtlCol="0"/>
            <a:lstStyle/>
            <a:p>
              <a:endParaRPr/>
            </a:p>
          </p:txBody>
        </p:sp>
        <p:pic>
          <p:nvPicPr>
            <p:cNvPr id="10" name="object 10"/>
            <p:cNvPicPr/>
            <p:nvPr/>
          </p:nvPicPr>
          <p:blipFill>
            <a:blip r:embed="rId2" cstate="print"/>
            <a:stretch>
              <a:fillRect/>
            </a:stretch>
          </p:blipFill>
          <p:spPr>
            <a:xfrm>
              <a:off x="0" y="864107"/>
              <a:ext cx="7772400" cy="2398776"/>
            </a:xfrm>
            <a:prstGeom prst="rect">
              <a:avLst/>
            </a:prstGeom>
          </p:spPr>
        </p:pic>
        <p:pic>
          <p:nvPicPr>
            <p:cNvPr id="11" name="object 11"/>
            <p:cNvPicPr/>
            <p:nvPr/>
          </p:nvPicPr>
          <p:blipFill>
            <a:blip r:embed="rId3" cstate="print"/>
            <a:stretch>
              <a:fillRect/>
            </a:stretch>
          </p:blipFill>
          <p:spPr>
            <a:xfrm>
              <a:off x="6886955" y="156971"/>
              <a:ext cx="598931" cy="665988"/>
            </a:xfrm>
            <a:prstGeom prst="rect">
              <a:avLst/>
            </a:prstGeom>
          </p:spPr>
        </p:pic>
      </p:grpSp>
      <p:graphicFrame>
        <p:nvGraphicFramePr>
          <p:cNvPr id="12" name="object 12"/>
          <p:cNvGraphicFramePr>
            <a:graphicFrameLocks noGrp="1"/>
          </p:cNvGraphicFramePr>
          <p:nvPr/>
        </p:nvGraphicFramePr>
        <p:xfrm>
          <a:off x="1076693" y="4607204"/>
          <a:ext cx="5619750" cy="2386965"/>
        </p:xfrm>
        <a:graphic>
          <a:graphicData uri="http://schemas.openxmlformats.org/drawingml/2006/table">
            <a:tbl>
              <a:tblPr firstRow="1" bandRow="1">
                <a:tableStyleId>{2D5ABB26-0587-4C30-8999-92F81FD0307C}</a:tableStyleId>
              </a:tblPr>
              <a:tblGrid>
                <a:gridCol w="2403475">
                  <a:extLst>
                    <a:ext uri="{9D8B030D-6E8A-4147-A177-3AD203B41FA5}">
                      <a16:colId xmlns:a16="http://schemas.microsoft.com/office/drawing/2014/main" val="20000"/>
                    </a:ext>
                  </a:extLst>
                </a:gridCol>
                <a:gridCol w="1343025">
                  <a:extLst>
                    <a:ext uri="{9D8B030D-6E8A-4147-A177-3AD203B41FA5}">
                      <a16:colId xmlns:a16="http://schemas.microsoft.com/office/drawing/2014/main" val="20001"/>
                    </a:ext>
                  </a:extLst>
                </a:gridCol>
                <a:gridCol w="1873250">
                  <a:extLst>
                    <a:ext uri="{9D8B030D-6E8A-4147-A177-3AD203B41FA5}">
                      <a16:colId xmlns:a16="http://schemas.microsoft.com/office/drawing/2014/main" val="20002"/>
                    </a:ext>
                  </a:extLst>
                </a:gridCol>
              </a:tblGrid>
              <a:tr h="285115">
                <a:tc>
                  <a:txBody>
                    <a:bodyPr/>
                    <a:lstStyle/>
                    <a:p>
                      <a:pPr marL="755015">
                        <a:lnSpc>
                          <a:spcPct val="100000"/>
                        </a:lnSpc>
                        <a:spcBef>
                          <a:spcPts val="385"/>
                        </a:spcBef>
                      </a:pPr>
                      <a:r>
                        <a:rPr sz="1200" b="1" dirty="0">
                          <a:solidFill>
                            <a:srgbClr val="FFFFFF"/>
                          </a:solidFill>
                          <a:latin typeface="Century Gothic"/>
                          <a:cs typeface="Century Gothic"/>
                        </a:rPr>
                        <a:t>Benefit</a:t>
                      </a:r>
                      <a:r>
                        <a:rPr sz="1200" b="1" spc="-40" dirty="0">
                          <a:solidFill>
                            <a:srgbClr val="FFFFFF"/>
                          </a:solidFill>
                          <a:latin typeface="Century Gothic"/>
                          <a:cs typeface="Century Gothic"/>
                        </a:rPr>
                        <a:t> </a:t>
                      </a:r>
                      <a:r>
                        <a:rPr sz="1200" b="1" spc="-20" dirty="0">
                          <a:solidFill>
                            <a:srgbClr val="FFFFFF"/>
                          </a:solidFill>
                          <a:latin typeface="Century Gothic"/>
                          <a:cs typeface="Century Gothic"/>
                        </a:rPr>
                        <a:t>Type</a:t>
                      </a:r>
                      <a:endParaRPr sz="1200">
                        <a:latin typeface="Century Gothic"/>
                        <a:cs typeface="Century Gothic"/>
                      </a:endParaRPr>
                    </a:p>
                  </a:txBody>
                  <a:tcPr marL="0" marR="0" marT="48895" marB="0">
                    <a:lnB w="3175">
                      <a:solidFill>
                        <a:srgbClr val="FFFFFF"/>
                      </a:solidFill>
                      <a:prstDash val="solid"/>
                    </a:lnB>
                    <a:solidFill>
                      <a:srgbClr val="DF1622"/>
                    </a:solidFill>
                  </a:tcPr>
                </a:tc>
                <a:tc>
                  <a:txBody>
                    <a:bodyPr/>
                    <a:lstStyle/>
                    <a:p>
                      <a:pPr marL="635" algn="ctr">
                        <a:lnSpc>
                          <a:spcPct val="100000"/>
                        </a:lnSpc>
                        <a:spcBef>
                          <a:spcPts val="385"/>
                        </a:spcBef>
                      </a:pPr>
                      <a:r>
                        <a:rPr sz="1200" b="1" dirty="0">
                          <a:solidFill>
                            <a:srgbClr val="FFFFFF"/>
                          </a:solidFill>
                          <a:latin typeface="Century Gothic"/>
                          <a:cs typeface="Century Gothic"/>
                        </a:rPr>
                        <a:t>Benefit</a:t>
                      </a:r>
                      <a:r>
                        <a:rPr sz="1200" b="1" spc="-40" dirty="0">
                          <a:solidFill>
                            <a:srgbClr val="FFFFFF"/>
                          </a:solidFill>
                          <a:latin typeface="Century Gothic"/>
                          <a:cs typeface="Century Gothic"/>
                        </a:rPr>
                        <a:t> </a:t>
                      </a:r>
                      <a:r>
                        <a:rPr sz="1200" b="1" spc="-10" dirty="0">
                          <a:solidFill>
                            <a:srgbClr val="FFFFFF"/>
                          </a:solidFill>
                          <a:latin typeface="Century Gothic"/>
                          <a:cs typeface="Century Gothic"/>
                        </a:rPr>
                        <a:t>Amount</a:t>
                      </a:r>
                      <a:endParaRPr sz="1200">
                        <a:latin typeface="Century Gothic"/>
                        <a:cs typeface="Century Gothic"/>
                      </a:endParaRPr>
                    </a:p>
                  </a:txBody>
                  <a:tcPr marL="0" marR="0" marT="48895" marB="0">
                    <a:lnB w="3175">
                      <a:solidFill>
                        <a:srgbClr val="FFFFFF"/>
                      </a:solidFill>
                      <a:prstDash val="solid"/>
                    </a:lnB>
                    <a:solidFill>
                      <a:srgbClr val="DF1622"/>
                    </a:solidFill>
                  </a:tcPr>
                </a:tc>
                <a:tc>
                  <a:txBody>
                    <a:bodyPr/>
                    <a:lstStyle/>
                    <a:p>
                      <a:pPr marL="553085">
                        <a:lnSpc>
                          <a:spcPct val="100000"/>
                        </a:lnSpc>
                        <a:spcBef>
                          <a:spcPts val="385"/>
                        </a:spcBef>
                      </a:pPr>
                      <a:r>
                        <a:rPr sz="1200" b="1" spc="-10" dirty="0">
                          <a:solidFill>
                            <a:srgbClr val="FFFFFF"/>
                          </a:solidFill>
                          <a:latin typeface="Century Gothic"/>
                          <a:cs typeface="Century Gothic"/>
                        </a:rPr>
                        <a:t>Limitations</a:t>
                      </a:r>
                      <a:endParaRPr sz="1200">
                        <a:latin typeface="Century Gothic"/>
                        <a:cs typeface="Century Gothic"/>
                      </a:endParaRPr>
                    </a:p>
                  </a:txBody>
                  <a:tcPr marL="0" marR="0" marT="48895" marB="0">
                    <a:lnB w="3175">
                      <a:solidFill>
                        <a:srgbClr val="FFFFFF"/>
                      </a:solidFill>
                      <a:prstDash val="solid"/>
                    </a:lnB>
                    <a:solidFill>
                      <a:srgbClr val="DF1622"/>
                    </a:solidFill>
                  </a:tcPr>
                </a:tc>
                <a:extLst>
                  <a:ext uri="{0D108BD9-81ED-4DB2-BD59-A6C34878D82A}">
                    <a16:rowId xmlns:a16="http://schemas.microsoft.com/office/drawing/2014/main" val="10000"/>
                  </a:ext>
                </a:extLst>
              </a:tr>
              <a:tr h="457200">
                <a:tc>
                  <a:txBody>
                    <a:bodyPr/>
                    <a:lstStyle/>
                    <a:p>
                      <a:pPr marL="91440">
                        <a:lnSpc>
                          <a:spcPct val="100000"/>
                        </a:lnSpc>
                        <a:spcBef>
                          <a:spcPts val="1060"/>
                        </a:spcBef>
                      </a:pPr>
                      <a:r>
                        <a:rPr sz="1200" b="1" dirty="0">
                          <a:latin typeface="Century Gothic"/>
                          <a:cs typeface="Century Gothic"/>
                        </a:rPr>
                        <a:t>Hospital</a:t>
                      </a:r>
                      <a:r>
                        <a:rPr sz="1200" b="1" spc="-25" dirty="0">
                          <a:latin typeface="Century Gothic"/>
                          <a:cs typeface="Century Gothic"/>
                        </a:rPr>
                        <a:t> </a:t>
                      </a:r>
                      <a:r>
                        <a:rPr sz="1200" b="1" spc="-10" dirty="0">
                          <a:latin typeface="Century Gothic"/>
                          <a:cs typeface="Century Gothic"/>
                        </a:rPr>
                        <a:t>Admission</a:t>
                      </a:r>
                      <a:endParaRPr sz="1200">
                        <a:latin typeface="Century Gothic"/>
                        <a:cs typeface="Century Gothic"/>
                      </a:endParaRPr>
                    </a:p>
                  </a:txBody>
                  <a:tcPr marL="0" marR="0" marT="134620" marB="0">
                    <a:lnL w="12700">
                      <a:solidFill>
                        <a:srgbClr val="A6A6A6"/>
                      </a:solidFill>
                      <a:prstDash val="solid"/>
                    </a:lnL>
                    <a:lnR w="12700">
                      <a:solidFill>
                        <a:srgbClr val="A6A6A6"/>
                      </a:solidFill>
                      <a:prstDash val="solid"/>
                    </a:lnR>
                    <a:lnT w="3175">
                      <a:solidFill>
                        <a:srgbClr val="FFFFFF"/>
                      </a:solidFill>
                      <a:prstDash val="solid"/>
                    </a:lnT>
                    <a:lnB w="12700">
                      <a:solidFill>
                        <a:srgbClr val="A6A6A6"/>
                      </a:solidFill>
                      <a:prstDash val="solid"/>
                    </a:lnB>
                  </a:tcPr>
                </a:tc>
                <a:tc>
                  <a:txBody>
                    <a:bodyPr/>
                    <a:lstStyle/>
                    <a:p>
                      <a:pPr algn="ctr">
                        <a:lnSpc>
                          <a:spcPct val="100000"/>
                        </a:lnSpc>
                        <a:spcBef>
                          <a:spcPts val="1060"/>
                        </a:spcBef>
                      </a:pPr>
                      <a:r>
                        <a:rPr sz="1200" dirty="0">
                          <a:latin typeface="Century Gothic"/>
                          <a:cs typeface="Century Gothic"/>
                        </a:rPr>
                        <a:t>$1,000 per</a:t>
                      </a:r>
                      <a:r>
                        <a:rPr sz="1200" spc="-20" dirty="0">
                          <a:latin typeface="Century Gothic"/>
                          <a:cs typeface="Century Gothic"/>
                        </a:rPr>
                        <a:t> </a:t>
                      </a:r>
                      <a:r>
                        <a:rPr sz="1200" spc="-25" dirty="0">
                          <a:latin typeface="Century Gothic"/>
                          <a:cs typeface="Century Gothic"/>
                        </a:rPr>
                        <a:t>day</a:t>
                      </a:r>
                      <a:endParaRPr sz="1200">
                        <a:latin typeface="Century Gothic"/>
                        <a:cs typeface="Century Gothic"/>
                      </a:endParaRPr>
                    </a:p>
                  </a:txBody>
                  <a:tcPr marL="0" marR="0" marT="134620" marB="0">
                    <a:lnL w="12700">
                      <a:solidFill>
                        <a:srgbClr val="A6A6A6"/>
                      </a:solidFill>
                      <a:prstDash val="solid"/>
                    </a:lnL>
                    <a:lnR w="12700">
                      <a:solidFill>
                        <a:srgbClr val="A6A6A6"/>
                      </a:solidFill>
                      <a:prstDash val="solid"/>
                    </a:lnR>
                    <a:lnT w="3175">
                      <a:solidFill>
                        <a:srgbClr val="FFFFFF"/>
                      </a:solidFill>
                      <a:prstDash val="solid"/>
                    </a:lnT>
                    <a:lnB w="12700">
                      <a:solidFill>
                        <a:srgbClr val="A6A6A6"/>
                      </a:solidFill>
                      <a:prstDash val="solid"/>
                    </a:lnB>
                  </a:tcPr>
                </a:tc>
                <a:tc>
                  <a:txBody>
                    <a:bodyPr/>
                    <a:lstStyle/>
                    <a:p>
                      <a:pPr algn="ctr">
                        <a:lnSpc>
                          <a:spcPct val="100000"/>
                        </a:lnSpc>
                        <a:spcBef>
                          <a:spcPts val="340"/>
                        </a:spcBef>
                      </a:pPr>
                      <a:r>
                        <a:rPr sz="1200" dirty="0">
                          <a:latin typeface="Century Gothic"/>
                          <a:cs typeface="Century Gothic"/>
                        </a:rPr>
                        <a:t>No</a:t>
                      </a:r>
                      <a:r>
                        <a:rPr sz="1200" spc="-45" dirty="0">
                          <a:latin typeface="Century Gothic"/>
                          <a:cs typeface="Century Gothic"/>
                        </a:rPr>
                        <a:t> </a:t>
                      </a:r>
                      <a:r>
                        <a:rPr sz="1200" dirty="0">
                          <a:latin typeface="Century Gothic"/>
                          <a:cs typeface="Century Gothic"/>
                        </a:rPr>
                        <a:t>elimination</a:t>
                      </a:r>
                      <a:r>
                        <a:rPr sz="1200" spc="-25" dirty="0">
                          <a:latin typeface="Century Gothic"/>
                          <a:cs typeface="Century Gothic"/>
                        </a:rPr>
                        <a:t> </a:t>
                      </a:r>
                      <a:r>
                        <a:rPr sz="1200" spc="-10" dirty="0">
                          <a:latin typeface="Century Gothic"/>
                          <a:cs typeface="Century Gothic"/>
                        </a:rPr>
                        <a:t>period.</a:t>
                      </a:r>
                      <a:endParaRPr sz="1200">
                        <a:latin typeface="Century Gothic"/>
                        <a:cs typeface="Century Gothic"/>
                      </a:endParaRPr>
                    </a:p>
                    <a:p>
                      <a:pPr algn="ctr">
                        <a:lnSpc>
                          <a:spcPct val="100000"/>
                        </a:lnSpc>
                      </a:pPr>
                      <a:r>
                        <a:rPr sz="1200" dirty="0">
                          <a:latin typeface="Century Gothic"/>
                          <a:cs typeface="Century Gothic"/>
                        </a:rPr>
                        <a:t>Limited</a:t>
                      </a:r>
                      <a:r>
                        <a:rPr sz="1200" spc="-20" dirty="0">
                          <a:latin typeface="Century Gothic"/>
                          <a:cs typeface="Century Gothic"/>
                        </a:rPr>
                        <a:t> </a:t>
                      </a:r>
                      <a:r>
                        <a:rPr sz="1200" dirty="0">
                          <a:latin typeface="Century Gothic"/>
                          <a:cs typeface="Century Gothic"/>
                        </a:rPr>
                        <a:t>to</a:t>
                      </a:r>
                      <a:r>
                        <a:rPr sz="1200" spc="5" dirty="0">
                          <a:latin typeface="Century Gothic"/>
                          <a:cs typeface="Century Gothic"/>
                        </a:rPr>
                        <a:t> </a:t>
                      </a:r>
                      <a:r>
                        <a:rPr sz="1200" dirty="0">
                          <a:latin typeface="Century Gothic"/>
                          <a:cs typeface="Century Gothic"/>
                        </a:rPr>
                        <a:t>1</a:t>
                      </a:r>
                      <a:r>
                        <a:rPr sz="1200" spc="-30" dirty="0">
                          <a:latin typeface="Century Gothic"/>
                          <a:cs typeface="Century Gothic"/>
                        </a:rPr>
                        <a:t> </a:t>
                      </a:r>
                      <a:r>
                        <a:rPr sz="1200" spc="-20" dirty="0">
                          <a:latin typeface="Century Gothic"/>
                          <a:cs typeface="Century Gothic"/>
                        </a:rPr>
                        <a:t>day.</a:t>
                      </a:r>
                      <a:endParaRPr sz="1200">
                        <a:latin typeface="Century Gothic"/>
                        <a:cs typeface="Century Gothic"/>
                      </a:endParaRPr>
                    </a:p>
                  </a:txBody>
                  <a:tcPr marL="0" marR="0" marT="43180" marB="0">
                    <a:lnL w="12700">
                      <a:solidFill>
                        <a:srgbClr val="A6A6A6"/>
                      </a:solidFill>
                      <a:prstDash val="solid"/>
                    </a:lnL>
                    <a:lnR w="12700">
                      <a:solidFill>
                        <a:srgbClr val="A6A6A6"/>
                      </a:solidFill>
                      <a:prstDash val="solid"/>
                    </a:lnR>
                    <a:lnT w="3175">
                      <a:solidFill>
                        <a:srgbClr val="FFFFFF"/>
                      </a:solidFill>
                      <a:prstDash val="solid"/>
                    </a:lnT>
                    <a:lnB w="12700">
                      <a:solidFill>
                        <a:srgbClr val="A6A6A6"/>
                      </a:solidFill>
                      <a:prstDash val="solid"/>
                    </a:lnB>
                  </a:tcPr>
                </a:tc>
                <a:extLst>
                  <a:ext uri="{0D108BD9-81ED-4DB2-BD59-A6C34878D82A}">
                    <a16:rowId xmlns:a16="http://schemas.microsoft.com/office/drawing/2014/main" val="10001"/>
                  </a:ext>
                </a:extLst>
              </a:tr>
              <a:tr h="457200">
                <a:tc>
                  <a:txBody>
                    <a:bodyPr/>
                    <a:lstStyle/>
                    <a:p>
                      <a:pPr marL="91440" marR="333375">
                        <a:lnSpc>
                          <a:spcPct val="100000"/>
                        </a:lnSpc>
                        <a:spcBef>
                          <a:spcPts val="340"/>
                        </a:spcBef>
                      </a:pPr>
                      <a:r>
                        <a:rPr sz="1200" b="1" dirty="0">
                          <a:latin typeface="Century Gothic"/>
                          <a:cs typeface="Century Gothic"/>
                        </a:rPr>
                        <a:t>Hospital</a:t>
                      </a:r>
                      <a:r>
                        <a:rPr sz="1200" b="1" spc="-65" dirty="0">
                          <a:latin typeface="Century Gothic"/>
                          <a:cs typeface="Century Gothic"/>
                        </a:rPr>
                        <a:t> </a:t>
                      </a:r>
                      <a:r>
                        <a:rPr sz="1200" b="1" dirty="0">
                          <a:latin typeface="Century Gothic"/>
                          <a:cs typeface="Century Gothic"/>
                        </a:rPr>
                        <a:t>Chronic</a:t>
                      </a:r>
                      <a:r>
                        <a:rPr sz="1200" b="1" spc="-30" dirty="0">
                          <a:latin typeface="Century Gothic"/>
                          <a:cs typeface="Century Gothic"/>
                        </a:rPr>
                        <a:t> </a:t>
                      </a:r>
                      <a:r>
                        <a:rPr sz="1200" b="1" spc="-10" dirty="0">
                          <a:latin typeface="Century Gothic"/>
                          <a:cs typeface="Century Gothic"/>
                        </a:rPr>
                        <a:t>Condition Admission</a:t>
                      </a:r>
                      <a:endParaRPr sz="1200">
                        <a:latin typeface="Century Gothic"/>
                        <a:cs typeface="Century Gothic"/>
                      </a:endParaRPr>
                    </a:p>
                  </a:txBody>
                  <a:tcPr marL="0" marR="0" marT="4318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L="1270" algn="ctr">
                        <a:lnSpc>
                          <a:spcPct val="100000"/>
                        </a:lnSpc>
                        <a:spcBef>
                          <a:spcPts val="1065"/>
                        </a:spcBef>
                      </a:pPr>
                      <a:r>
                        <a:rPr sz="1200" dirty="0">
                          <a:latin typeface="Century Gothic"/>
                          <a:cs typeface="Century Gothic"/>
                        </a:rPr>
                        <a:t>$50</a:t>
                      </a:r>
                      <a:r>
                        <a:rPr sz="1200" spc="-5" dirty="0">
                          <a:latin typeface="Century Gothic"/>
                          <a:cs typeface="Century Gothic"/>
                        </a:rPr>
                        <a:t> </a:t>
                      </a:r>
                      <a:r>
                        <a:rPr sz="1200" dirty="0">
                          <a:latin typeface="Century Gothic"/>
                          <a:cs typeface="Century Gothic"/>
                        </a:rPr>
                        <a:t>per</a:t>
                      </a:r>
                      <a:r>
                        <a:rPr sz="1200" spc="-15" dirty="0">
                          <a:latin typeface="Century Gothic"/>
                          <a:cs typeface="Century Gothic"/>
                        </a:rPr>
                        <a:t> </a:t>
                      </a:r>
                      <a:r>
                        <a:rPr sz="1200" spc="-25" dirty="0">
                          <a:latin typeface="Century Gothic"/>
                          <a:cs typeface="Century Gothic"/>
                        </a:rPr>
                        <a:t>day</a:t>
                      </a:r>
                      <a:endParaRPr sz="1200">
                        <a:latin typeface="Century Gothic"/>
                        <a:cs typeface="Century Gothic"/>
                      </a:endParaRPr>
                    </a:p>
                  </a:txBody>
                  <a:tcPr marL="0" marR="0" marT="13525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algn="ctr">
                        <a:lnSpc>
                          <a:spcPct val="100000"/>
                        </a:lnSpc>
                        <a:spcBef>
                          <a:spcPts val="340"/>
                        </a:spcBef>
                      </a:pPr>
                      <a:r>
                        <a:rPr sz="1200" dirty="0">
                          <a:latin typeface="Century Gothic"/>
                          <a:cs typeface="Century Gothic"/>
                        </a:rPr>
                        <a:t>No</a:t>
                      </a:r>
                      <a:r>
                        <a:rPr sz="1200" spc="-45" dirty="0">
                          <a:latin typeface="Century Gothic"/>
                          <a:cs typeface="Century Gothic"/>
                        </a:rPr>
                        <a:t> </a:t>
                      </a:r>
                      <a:r>
                        <a:rPr sz="1200" dirty="0">
                          <a:latin typeface="Century Gothic"/>
                          <a:cs typeface="Century Gothic"/>
                        </a:rPr>
                        <a:t>elimination</a:t>
                      </a:r>
                      <a:r>
                        <a:rPr sz="1200" spc="-25" dirty="0">
                          <a:latin typeface="Century Gothic"/>
                          <a:cs typeface="Century Gothic"/>
                        </a:rPr>
                        <a:t> </a:t>
                      </a:r>
                      <a:r>
                        <a:rPr sz="1200" spc="-10" dirty="0">
                          <a:latin typeface="Century Gothic"/>
                          <a:cs typeface="Century Gothic"/>
                        </a:rPr>
                        <a:t>period.</a:t>
                      </a:r>
                      <a:endParaRPr sz="1200">
                        <a:latin typeface="Century Gothic"/>
                        <a:cs typeface="Century Gothic"/>
                      </a:endParaRPr>
                    </a:p>
                    <a:p>
                      <a:pPr algn="ctr">
                        <a:lnSpc>
                          <a:spcPct val="100000"/>
                        </a:lnSpc>
                      </a:pPr>
                      <a:r>
                        <a:rPr sz="1200" dirty="0">
                          <a:latin typeface="Century Gothic"/>
                          <a:cs typeface="Century Gothic"/>
                        </a:rPr>
                        <a:t>Limited</a:t>
                      </a:r>
                      <a:r>
                        <a:rPr sz="1200" spc="-25" dirty="0">
                          <a:latin typeface="Century Gothic"/>
                          <a:cs typeface="Century Gothic"/>
                        </a:rPr>
                        <a:t> </a:t>
                      </a:r>
                      <a:r>
                        <a:rPr sz="1200" dirty="0">
                          <a:latin typeface="Century Gothic"/>
                          <a:cs typeface="Century Gothic"/>
                        </a:rPr>
                        <a:t>to</a:t>
                      </a:r>
                      <a:r>
                        <a:rPr sz="1200" spc="10" dirty="0">
                          <a:latin typeface="Century Gothic"/>
                          <a:cs typeface="Century Gothic"/>
                        </a:rPr>
                        <a:t> </a:t>
                      </a:r>
                      <a:r>
                        <a:rPr sz="1200" dirty="0">
                          <a:latin typeface="Century Gothic"/>
                          <a:cs typeface="Century Gothic"/>
                        </a:rPr>
                        <a:t>1</a:t>
                      </a:r>
                      <a:r>
                        <a:rPr sz="1200" spc="-25" dirty="0">
                          <a:latin typeface="Century Gothic"/>
                          <a:cs typeface="Century Gothic"/>
                        </a:rPr>
                        <a:t> </a:t>
                      </a:r>
                      <a:r>
                        <a:rPr sz="1200" spc="-20" dirty="0">
                          <a:latin typeface="Century Gothic"/>
                          <a:cs typeface="Century Gothic"/>
                        </a:rPr>
                        <a:t>day.</a:t>
                      </a:r>
                      <a:endParaRPr sz="1200">
                        <a:latin typeface="Century Gothic"/>
                        <a:cs typeface="Century Gothic"/>
                      </a:endParaRPr>
                    </a:p>
                  </a:txBody>
                  <a:tcPr marL="0" marR="0" marT="4318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2"/>
                  </a:ext>
                </a:extLst>
              </a:tr>
              <a:tr h="396240">
                <a:tc>
                  <a:txBody>
                    <a:bodyPr/>
                    <a:lstStyle/>
                    <a:p>
                      <a:pPr marL="91440">
                        <a:lnSpc>
                          <a:spcPct val="100000"/>
                        </a:lnSpc>
                        <a:spcBef>
                          <a:spcPts val="825"/>
                        </a:spcBef>
                      </a:pPr>
                      <a:r>
                        <a:rPr sz="1200" b="1" dirty="0">
                          <a:latin typeface="Century Gothic"/>
                          <a:cs typeface="Century Gothic"/>
                        </a:rPr>
                        <a:t>Hospital</a:t>
                      </a:r>
                      <a:r>
                        <a:rPr sz="1200" b="1" spc="-25" dirty="0">
                          <a:latin typeface="Century Gothic"/>
                          <a:cs typeface="Century Gothic"/>
                        </a:rPr>
                        <a:t> </a:t>
                      </a:r>
                      <a:r>
                        <a:rPr sz="1200" b="1" spc="-20" dirty="0">
                          <a:latin typeface="Century Gothic"/>
                          <a:cs typeface="Century Gothic"/>
                        </a:rPr>
                        <a:t>Stay</a:t>
                      </a:r>
                      <a:endParaRPr sz="1200">
                        <a:latin typeface="Century Gothic"/>
                        <a:cs typeface="Century Gothic"/>
                      </a:endParaRPr>
                    </a:p>
                  </a:txBody>
                  <a:tcPr marL="0" marR="0" marT="10477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R="24130" algn="ctr">
                        <a:lnSpc>
                          <a:spcPct val="100000"/>
                        </a:lnSpc>
                        <a:spcBef>
                          <a:spcPts val="700"/>
                        </a:spcBef>
                      </a:pPr>
                      <a:r>
                        <a:rPr sz="1200" dirty="0">
                          <a:latin typeface="Century Gothic"/>
                          <a:cs typeface="Century Gothic"/>
                        </a:rPr>
                        <a:t>$100</a:t>
                      </a:r>
                      <a:r>
                        <a:rPr sz="1200" spc="-5" dirty="0">
                          <a:latin typeface="Century Gothic"/>
                          <a:cs typeface="Century Gothic"/>
                        </a:rPr>
                        <a:t> </a:t>
                      </a:r>
                      <a:r>
                        <a:rPr sz="1200" dirty="0">
                          <a:latin typeface="Century Gothic"/>
                          <a:cs typeface="Century Gothic"/>
                        </a:rPr>
                        <a:t>per</a:t>
                      </a:r>
                      <a:r>
                        <a:rPr sz="1200" spc="-5" dirty="0">
                          <a:latin typeface="Century Gothic"/>
                          <a:cs typeface="Century Gothic"/>
                        </a:rPr>
                        <a:t> </a:t>
                      </a:r>
                      <a:r>
                        <a:rPr sz="1200" spc="-25" dirty="0">
                          <a:latin typeface="Century Gothic"/>
                          <a:cs typeface="Century Gothic"/>
                        </a:rPr>
                        <a:t>day</a:t>
                      </a:r>
                      <a:endParaRPr sz="1200">
                        <a:latin typeface="Century Gothic"/>
                        <a:cs typeface="Century Gothic"/>
                      </a:endParaRPr>
                    </a:p>
                  </a:txBody>
                  <a:tcPr marL="0" marR="0" marT="8890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R="25400" algn="ctr">
                        <a:lnSpc>
                          <a:spcPts val="1320"/>
                        </a:lnSpc>
                        <a:spcBef>
                          <a:spcPts val="100"/>
                        </a:spcBef>
                      </a:pPr>
                      <a:r>
                        <a:rPr sz="1200" dirty="0">
                          <a:latin typeface="Century Gothic"/>
                          <a:cs typeface="Century Gothic"/>
                        </a:rPr>
                        <a:t>No</a:t>
                      </a:r>
                      <a:r>
                        <a:rPr sz="1200" spc="-45" dirty="0">
                          <a:latin typeface="Century Gothic"/>
                          <a:cs typeface="Century Gothic"/>
                        </a:rPr>
                        <a:t> </a:t>
                      </a:r>
                      <a:r>
                        <a:rPr sz="1200" dirty="0">
                          <a:latin typeface="Century Gothic"/>
                          <a:cs typeface="Century Gothic"/>
                        </a:rPr>
                        <a:t>elimination</a:t>
                      </a:r>
                      <a:r>
                        <a:rPr sz="1200" spc="-25" dirty="0">
                          <a:latin typeface="Century Gothic"/>
                          <a:cs typeface="Century Gothic"/>
                        </a:rPr>
                        <a:t> </a:t>
                      </a:r>
                      <a:r>
                        <a:rPr sz="1200" spc="-10" dirty="0">
                          <a:latin typeface="Century Gothic"/>
                          <a:cs typeface="Century Gothic"/>
                        </a:rPr>
                        <a:t>period.</a:t>
                      </a:r>
                      <a:endParaRPr sz="1200">
                        <a:latin typeface="Century Gothic"/>
                        <a:cs typeface="Century Gothic"/>
                      </a:endParaRPr>
                    </a:p>
                    <a:p>
                      <a:pPr marR="24130" algn="ctr">
                        <a:lnSpc>
                          <a:spcPts val="1320"/>
                        </a:lnSpc>
                      </a:pPr>
                      <a:r>
                        <a:rPr sz="1200" dirty="0">
                          <a:latin typeface="Century Gothic"/>
                          <a:cs typeface="Century Gothic"/>
                        </a:rPr>
                        <a:t>Limited</a:t>
                      </a:r>
                      <a:r>
                        <a:rPr sz="1200" spc="-25" dirty="0">
                          <a:latin typeface="Century Gothic"/>
                          <a:cs typeface="Century Gothic"/>
                        </a:rPr>
                        <a:t> </a:t>
                      </a:r>
                      <a:r>
                        <a:rPr sz="1200" dirty="0">
                          <a:latin typeface="Century Gothic"/>
                          <a:cs typeface="Century Gothic"/>
                        </a:rPr>
                        <a:t>to</a:t>
                      </a:r>
                      <a:r>
                        <a:rPr sz="1200" spc="5" dirty="0">
                          <a:latin typeface="Century Gothic"/>
                          <a:cs typeface="Century Gothic"/>
                        </a:rPr>
                        <a:t> </a:t>
                      </a:r>
                      <a:r>
                        <a:rPr sz="1200" dirty="0">
                          <a:latin typeface="Century Gothic"/>
                          <a:cs typeface="Century Gothic"/>
                        </a:rPr>
                        <a:t>30</a:t>
                      </a:r>
                      <a:r>
                        <a:rPr sz="1200" spc="-15" dirty="0">
                          <a:latin typeface="Century Gothic"/>
                          <a:cs typeface="Century Gothic"/>
                        </a:rPr>
                        <a:t> </a:t>
                      </a:r>
                      <a:r>
                        <a:rPr sz="1200" spc="-20" dirty="0">
                          <a:latin typeface="Century Gothic"/>
                          <a:cs typeface="Century Gothic"/>
                        </a:rPr>
                        <a:t>days.</a:t>
                      </a:r>
                      <a:endParaRPr sz="1200">
                        <a:latin typeface="Century Gothic"/>
                        <a:cs typeface="Century Gothic"/>
                      </a:endParaRPr>
                    </a:p>
                  </a:txBody>
                  <a:tcPr marL="0" marR="0" marT="1270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3"/>
                  </a:ext>
                </a:extLst>
              </a:tr>
              <a:tr h="395605">
                <a:tc>
                  <a:txBody>
                    <a:bodyPr/>
                    <a:lstStyle/>
                    <a:p>
                      <a:pPr marL="91440">
                        <a:lnSpc>
                          <a:spcPct val="100000"/>
                        </a:lnSpc>
                        <a:spcBef>
                          <a:spcPts val="819"/>
                        </a:spcBef>
                      </a:pPr>
                      <a:r>
                        <a:rPr sz="1200" b="1" dirty="0">
                          <a:latin typeface="Century Gothic"/>
                          <a:cs typeface="Century Gothic"/>
                        </a:rPr>
                        <a:t>Hospital</a:t>
                      </a:r>
                      <a:r>
                        <a:rPr sz="1200" b="1" spc="-30" dirty="0">
                          <a:latin typeface="Century Gothic"/>
                          <a:cs typeface="Century Gothic"/>
                        </a:rPr>
                        <a:t> </a:t>
                      </a:r>
                      <a:r>
                        <a:rPr sz="1200" b="1" dirty="0">
                          <a:latin typeface="Century Gothic"/>
                          <a:cs typeface="Century Gothic"/>
                        </a:rPr>
                        <a:t>ICU</a:t>
                      </a:r>
                      <a:r>
                        <a:rPr sz="1200" b="1" spc="-5" dirty="0">
                          <a:latin typeface="Century Gothic"/>
                          <a:cs typeface="Century Gothic"/>
                        </a:rPr>
                        <a:t> </a:t>
                      </a:r>
                      <a:r>
                        <a:rPr sz="1200" b="1" spc="-20" dirty="0">
                          <a:latin typeface="Century Gothic"/>
                          <a:cs typeface="Century Gothic"/>
                        </a:rPr>
                        <a:t>Stay</a:t>
                      </a:r>
                      <a:endParaRPr sz="1200">
                        <a:latin typeface="Century Gothic"/>
                        <a:cs typeface="Century Gothic"/>
                      </a:endParaRPr>
                    </a:p>
                  </a:txBody>
                  <a:tcPr marL="0" marR="0" marT="104139"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R="24130" algn="ctr">
                        <a:lnSpc>
                          <a:spcPct val="100000"/>
                        </a:lnSpc>
                        <a:spcBef>
                          <a:spcPts val="705"/>
                        </a:spcBef>
                      </a:pPr>
                      <a:r>
                        <a:rPr sz="1200" dirty="0">
                          <a:latin typeface="Century Gothic"/>
                          <a:cs typeface="Century Gothic"/>
                        </a:rPr>
                        <a:t>$200</a:t>
                      </a:r>
                      <a:r>
                        <a:rPr sz="1200" spc="-5" dirty="0">
                          <a:latin typeface="Century Gothic"/>
                          <a:cs typeface="Century Gothic"/>
                        </a:rPr>
                        <a:t> </a:t>
                      </a:r>
                      <a:r>
                        <a:rPr sz="1200" dirty="0">
                          <a:latin typeface="Century Gothic"/>
                          <a:cs typeface="Century Gothic"/>
                        </a:rPr>
                        <a:t>per</a:t>
                      </a:r>
                      <a:r>
                        <a:rPr sz="1200" spc="-5" dirty="0">
                          <a:latin typeface="Century Gothic"/>
                          <a:cs typeface="Century Gothic"/>
                        </a:rPr>
                        <a:t> </a:t>
                      </a:r>
                      <a:r>
                        <a:rPr sz="1200" spc="-25" dirty="0">
                          <a:latin typeface="Century Gothic"/>
                          <a:cs typeface="Century Gothic"/>
                        </a:rPr>
                        <a:t>day</a:t>
                      </a:r>
                      <a:endParaRPr sz="1200">
                        <a:latin typeface="Century Gothic"/>
                        <a:cs typeface="Century Gothic"/>
                      </a:endParaRPr>
                    </a:p>
                  </a:txBody>
                  <a:tcPr marL="0" marR="0" marT="8953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R="25400" algn="ctr">
                        <a:lnSpc>
                          <a:spcPts val="1320"/>
                        </a:lnSpc>
                        <a:spcBef>
                          <a:spcPts val="105"/>
                        </a:spcBef>
                      </a:pPr>
                      <a:r>
                        <a:rPr sz="1200" dirty="0">
                          <a:latin typeface="Century Gothic"/>
                          <a:cs typeface="Century Gothic"/>
                        </a:rPr>
                        <a:t>No</a:t>
                      </a:r>
                      <a:r>
                        <a:rPr sz="1200" spc="-45" dirty="0">
                          <a:latin typeface="Century Gothic"/>
                          <a:cs typeface="Century Gothic"/>
                        </a:rPr>
                        <a:t> </a:t>
                      </a:r>
                      <a:r>
                        <a:rPr sz="1200" dirty="0">
                          <a:latin typeface="Century Gothic"/>
                          <a:cs typeface="Century Gothic"/>
                        </a:rPr>
                        <a:t>elimination</a:t>
                      </a:r>
                      <a:r>
                        <a:rPr sz="1200" spc="-25" dirty="0">
                          <a:latin typeface="Century Gothic"/>
                          <a:cs typeface="Century Gothic"/>
                        </a:rPr>
                        <a:t> </a:t>
                      </a:r>
                      <a:r>
                        <a:rPr sz="1200" spc="-10" dirty="0">
                          <a:latin typeface="Century Gothic"/>
                          <a:cs typeface="Century Gothic"/>
                        </a:rPr>
                        <a:t>period.</a:t>
                      </a:r>
                      <a:endParaRPr sz="1200">
                        <a:latin typeface="Century Gothic"/>
                        <a:cs typeface="Century Gothic"/>
                      </a:endParaRPr>
                    </a:p>
                    <a:p>
                      <a:pPr marR="24130" algn="ctr">
                        <a:lnSpc>
                          <a:spcPts val="1320"/>
                        </a:lnSpc>
                      </a:pPr>
                      <a:r>
                        <a:rPr sz="1200" dirty="0">
                          <a:latin typeface="Century Gothic"/>
                          <a:cs typeface="Century Gothic"/>
                        </a:rPr>
                        <a:t>Limited</a:t>
                      </a:r>
                      <a:r>
                        <a:rPr sz="1200" spc="-25" dirty="0">
                          <a:latin typeface="Century Gothic"/>
                          <a:cs typeface="Century Gothic"/>
                        </a:rPr>
                        <a:t> </a:t>
                      </a:r>
                      <a:r>
                        <a:rPr sz="1200" dirty="0">
                          <a:latin typeface="Century Gothic"/>
                          <a:cs typeface="Century Gothic"/>
                        </a:rPr>
                        <a:t>to</a:t>
                      </a:r>
                      <a:r>
                        <a:rPr sz="1200" spc="5" dirty="0">
                          <a:latin typeface="Century Gothic"/>
                          <a:cs typeface="Century Gothic"/>
                        </a:rPr>
                        <a:t> </a:t>
                      </a:r>
                      <a:r>
                        <a:rPr sz="1200" dirty="0">
                          <a:latin typeface="Century Gothic"/>
                          <a:cs typeface="Century Gothic"/>
                        </a:rPr>
                        <a:t>30</a:t>
                      </a:r>
                      <a:r>
                        <a:rPr sz="1200" spc="-15" dirty="0">
                          <a:latin typeface="Century Gothic"/>
                          <a:cs typeface="Century Gothic"/>
                        </a:rPr>
                        <a:t> </a:t>
                      </a:r>
                      <a:r>
                        <a:rPr sz="1200" spc="-20" dirty="0">
                          <a:latin typeface="Century Gothic"/>
                          <a:cs typeface="Century Gothic"/>
                        </a:rPr>
                        <a:t>days.</a:t>
                      </a:r>
                      <a:endParaRPr sz="1200">
                        <a:latin typeface="Century Gothic"/>
                        <a:cs typeface="Century Gothic"/>
                      </a:endParaRPr>
                    </a:p>
                  </a:txBody>
                  <a:tcPr marL="0" marR="0" marT="1333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4"/>
                  </a:ext>
                </a:extLst>
              </a:tr>
              <a:tr h="395605">
                <a:tc>
                  <a:txBody>
                    <a:bodyPr/>
                    <a:lstStyle/>
                    <a:p>
                      <a:pPr marL="91440">
                        <a:lnSpc>
                          <a:spcPct val="100000"/>
                        </a:lnSpc>
                        <a:spcBef>
                          <a:spcPts val="825"/>
                        </a:spcBef>
                      </a:pPr>
                      <a:r>
                        <a:rPr sz="1200" b="1" dirty="0">
                          <a:latin typeface="Century Gothic"/>
                          <a:cs typeface="Century Gothic"/>
                        </a:rPr>
                        <a:t>Hospital</a:t>
                      </a:r>
                      <a:r>
                        <a:rPr sz="1200" b="1" spc="-55" dirty="0">
                          <a:latin typeface="Century Gothic"/>
                          <a:cs typeface="Century Gothic"/>
                        </a:rPr>
                        <a:t> </a:t>
                      </a:r>
                      <a:r>
                        <a:rPr sz="1200" b="1" dirty="0">
                          <a:latin typeface="Century Gothic"/>
                          <a:cs typeface="Century Gothic"/>
                        </a:rPr>
                        <a:t>Overnight</a:t>
                      </a:r>
                      <a:r>
                        <a:rPr sz="1200" b="1" spc="-10" dirty="0">
                          <a:latin typeface="Century Gothic"/>
                          <a:cs typeface="Century Gothic"/>
                        </a:rPr>
                        <a:t> </a:t>
                      </a:r>
                      <a:r>
                        <a:rPr sz="1200" b="1" spc="-20" dirty="0">
                          <a:latin typeface="Century Gothic"/>
                          <a:cs typeface="Century Gothic"/>
                        </a:rPr>
                        <a:t>Stay</a:t>
                      </a:r>
                      <a:endParaRPr sz="1200">
                        <a:latin typeface="Century Gothic"/>
                        <a:cs typeface="Century Gothic"/>
                      </a:endParaRPr>
                    </a:p>
                  </a:txBody>
                  <a:tcPr marL="0" marR="0" marT="10477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R="24130" algn="ctr">
                        <a:lnSpc>
                          <a:spcPct val="100000"/>
                        </a:lnSpc>
                        <a:spcBef>
                          <a:spcPts val="705"/>
                        </a:spcBef>
                      </a:pPr>
                      <a:r>
                        <a:rPr sz="1200" dirty="0">
                          <a:latin typeface="Century Gothic"/>
                          <a:cs typeface="Century Gothic"/>
                        </a:rPr>
                        <a:t>$100</a:t>
                      </a:r>
                      <a:r>
                        <a:rPr sz="1200" spc="-5" dirty="0">
                          <a:latin typeface="Century Gothic"/>
                          <a:cs typeface="Century Gothic"/>
                        </a:rPr>
                        <a:t> </a:t>
                      </a:r>
                      <a:r>
                        <a:rPr sz="1200" dirty="0">
                          <a:latin typeface="Century Gothic"/>
                          <a:cs typeface="Century Gothic"/>
                        </a:rPr>
                        <a:t>per</a:t>
                      </a:r>
                      <a:r>
                        <a:rPr sz="1200" spc="-5" dirty="0">
                          <a:latin typeface="Century Gothic"/>
                          <a:cs typeface="Century Gothic"/>
                        </a:rPr>
                        <a:t> </a:t>
                      </a:r>
                      <a:r>
                        <a:rPr sz="1200" spc="-25" dirty="0">
                          <a:latin typeface="Century Gothic"/>
                          <a:cs typeface="Century Gothic"/>
                        </a:rPr>
                        <a:t>day</a:t>
                      </a:r>
                      <a:endParaRPr sz="1200">
                        <a:latin typeface="Century Gothic"/>
                        <a:cs typeface="Century Gothic"/>
                      </a:endParaRPr>
                    </a:p>
                  </a:txBody>
                  <a:tcPr marL="0" marR="0" marT="8953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marL="214629" marR="131445" indent="-109855">
                        <a:lnSpc>
                          <a:spcPts val="1200"/>
                        </a:lnSpc>
                        <a:spcBef>
                          <a:spcPts val="340"/>
                        </a:spcBef>
                      </a:pPr>
                      <a:r>
                        <a:rPr sz="1200" dirty="0">
                          <a:latin typeface="Century Gothic"/>
                          <a:cs typeface="Century Gothic"/>
                        </a:rPr>
                        <a:t>No</a:t>
                      </a:r>
                      <a:r>
                        <a:rPr sz="1200" spc="-45" dirty="0">
                          <a:latin typeface="Century Gothic"/>
                          <a:cs typeface="Century Gothic"/>
                        </a:rPr>
                        <a:t> </a:t>
                      </a:r>
                      <a:r>
                        <a:rPr sz="1200" dirty="0">
                          <a:latin typeface="Century Gothic"/>
                          <a:cs typeface="Century Gothic"/>
                        </a:rPr>
                        <a:t>elimination</a:t>
                      </a:r>
                      <a:r>
                        <a:rPr sz="1200" spc="-25" dirty="0">
                          <a:latin typeface="Century Gothic"/>
                          <a:cs typeface="Century Gothic"/>
                        </a:rPr>
                        <a:t> </a:t>
                      </a:r>
                      <a:r>
                        <a:rPr sz="1200" spc="-10" dirty="0">
                          <a:latin typeface="Century Gothic"/>
                          <a:cs typeface="Century Gothic"/>
                        </a:rPr>
                        <a:t>period. </a:t>
                      </a:r>
                      <a:r>
                        <a:rPr sz="1200" dirty="0">
                          <a:latin typeface="Century Gothic"/>
                          <a:cs typeface="Century Gothic"/>
                        </a:rPr>
                        <a:t>Limited</a:t>
                      </a:r>
                      <a:r>
                        <a:rPr sz="1200" spc="-25" dirty="0">
                          <a:latin typeface="Century Gothic"/>
                          <a:cs typeface="Century Gothic"/>
                        </a:rPr>
                        <a:t> </a:t>
                      </a:r>
                      <a:r>
                        <a:rPr sz="1200" dirty="0">
                          <a:latin typeface="Century Gothic"/>
                          <a:cs typeface="Century Gothic"/>
                        </a:rPr>
                        <a:t>to</a:t>
                      </a:r>
                      <a:r>
                        <a:rPr sz="1200" spc="5" dirty="0">
                          <a:latin typeface="Century Gothic"/>
                          <a:cs typeface="Century Gothic"/>
                        </a:rPr>
                        <a:t> </a:t>
                      </a:r>
                      <a:r>
                        <a:rPr sz="1200" dirty="0">
                          <a:latin typeface="Century Gothic"/>
                          <a:cs typeface="Century Gothic"/>
                        </a:rPr>
                        <a:t>72</a:t>
                      </a:r>
                      <a:r>
                        <a:rPr sz="1200" spc="-15" dirty="0">
                          <a:latin typeface="Century Gothic"/>
                          <a:cs typeface="Century Gothic"/>
                        </a:rPr>
                        <a:t> </a:t>
                      </a:r>
                      <a:r>
                        <a:rPr sz="1200" spc="-10" dirty="0">
                          <a:latin typeface="Century Gothic"/>
                          <a:cs typeface="Century Gothic"/>
                        </a:rPr>
                        <a:t>hours.</a:t>
                      </a:r>
                      <a:endParaRPr sz="1200">
                        <a:latin typeface="Century Gothic"/>
                        <a:cs typeface="Century Gothic"/>
                      </a:endParaRPr>
                    </a:p>
                  </a:txBody>
                  <a:tcPr marL="0" marR="0" marT="4318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extLst>
                  <a:ext uri="{0D108BD9-81ED-4DB2-BD59-A6C34878D82A}">
                    <a16:rowId xmlns:a16="http://schemas.microsoft.com/office/drawing/2014/main" val="10005"/>
                  </a:ext>
                </a:extLst>
              </a:tr>
            </a:tbl>
          </a:graphicData>
        </a:graphic>
      </p:graphicFrame>
      <p:sp>
        <p:nvSpPr>
          <p:cNvPr id="15" name="object 15"/>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2</a:t>
            </a:r>
            <a:r>
              <a:rPr lang="en-US" spc="-25" dirty="0"/>
              <a:t>3</a:t>
            </a:r>
            <a:r>
              <a:rPr spc="500" dirty="0"/>
              <a:t> </a:t>
            </a:r>
          </a:p>
        </p:txBody>
      </p:sp>
      <p:graphicFrame>
        <p:nvGraphicFramePr>
          <p:cNvPr id="13" name="object 13"/>
          <p:cNvGraphicFramePr>
            <a:graphicFrameLocks noGrp="1"/>
          </p:cNvGraphicFramePr>
          <p:nvPr/>
        </p:nvGraphicFramePr>
        <p:xfrm>
          <a:off x="1265110" y="7412481"/>
          <a:ext cx="5248908" cy="1698625"/>
        </p:xfrm>
        <a:graphic>
          <a:graphicData uri="http://schemas.openxmlformats.org/drawingml/2006/table">
            <a:tbl>
              <a:tblPr firstRow="1" bandRow="1">
                <a:tableStyleId>{2D5ABB26-0587-4C30-8999-92F81FD0307C}</a:tableStyleId>
              </a:tblPr>
              <a:tblGrid>
                <a:gridCol w="2493010">
                  <a:extLst>
                    <a:ext uri="{9D8B030D-6E8A-4147-A177-3AD203B41FA5}">
                      <a16:colId xmlns:a16="http://schemas.microsoft.com/office/drawing/2014/main" val="20000"/>
                    </a:ext>
                  </a:extLst>
                </a:gridCol>
                <a:gridCol w="1249044">
                  <a:extLst>
                    <a:ext uri="{9D8B030D-6E8A-4147-A177-3AD203B41FA5}">
                      <a16:colId xmlns:a16="http://schemas.microsoft.com/office/drawing/2014/main" val="20001"/>
                    </a:ext>
                  </a:extLst>
                </a:gridCol>
                <a:gridCol w="1506854">
                  <a:extLst>
                    <a:ext uri="{9D8B030D-6E8A-4147-A177-3AD203B41FA5}">
                      <a16:colId xmlns:a16="http://schemas.microsoft.com/office/drawing/2014/main" val="20002"/>
                    </a:ext>
                  </a:extLst>
                </a:gridCol>
              </a:tblGrid>
              <a:tr h="331470">
                <a:tc gridSpan="3">
                  <a:txBody>
                    <a:bodyPr/>
                    <a:lstStyle/>
                    <a:p>
                      <a:pPr algn="ctr">
                        <a:lnSpc>
                          <a:spcPct val="100000"/>
                        </a:lnSpc>
                        <a:spcBef>
                          <a:spcPts val="605"/>
                        </a:spcBef>
                      </a:pPr>
                      <a:r>
                        <a:rPr sz="1200" b="1" spc="-10" dirty="0">
                          <a:solidFill>
                            <a:srgbClr val="FFFFFF"/>
                          </a:solidFill>
                          <a:latin typeface="Century Gothic"/>
                          <a:cs typeface="Century Gothic"/>
                        </a:rPr>
                        <a:t>Voluntary</a:t>
                      </a:r>
                      <a:r>
                        <a:rPr sz="1200" b="1" spc="-5" dirty="0">
                          <a:solidFill>
                            <a:srgbClr val="FFFFFF"/>
                          </a:solidFill>
                          <a:latin typeface="Century Gothic"/>
                          <a:cs typeface="Century Gothic"/>
                        </a:rPr>
                        <a:t> </a:t>
                      </a:r>
                      <a:r>
                        <a:rPr sz="1200" b="1" dirty="0">
                          <a:solidFill>
                            <a:srgbClr val="FFFFFF"/>
                          </a:solidFill>
                          <a:latin typeface="Century Gothic"/>
                          <a:cs typeface="Century Gothic"/>
                        </a:rPr>
                        <a:t>Hospital</a:t>
                      </a:r>
                      <a:r>
                        <a:rPr sz="1200" b="1" spc="-40" dirty="0">
                          <a:solidFill>
                            <a:srgbClr val="FFFFFF"/>
                          </a:solidFill>
                          <a:latin typeface="Century Gothic"/>
                          <a:cs typeface="Century Gothic"/>
                        </a:rPr>
                        <a:t> </a:t>
                      </a:r>
                      <a:r>
                        <a:rPr sz="1200" b="1" spc="-10" dirty="0">
                          <a:solidFill>
                            <a:srgbClr val="FFFFFF"/>
                          </a:solidFill>
                          <a:latin typeface="Century Gothic"/>
                          <a:cs typeface="Century Gothic"/>
                        </a:rPr>
                        <a:t>Indemnity</a:t>
                      </a:r>
                      <a:r>
                        <a:rPr sz="1200" b="1" spc="-5" dirty="0">
                          <a:solidFill>
                            <a:srgbClr val="FFFFFF"/>
                          </a:solidFill>
                          <a:latin typeface="Century Gothic"/>
                          <a:cs typeface="Century Gothic"/>
                        </a:rPr>
                        <a:t> </a:t>
                      </a:r>
                      <a:r>
                        <a:rPr sz="1200" b="1" dirty="0">
                          <a:solidFill>
                            <a:srgbClr val="FFFFFF"/>
                          </a:solidFill>
                          <a:latin typeface="Century Gothic"/>
                          <a:cs typeface="Century Gothic"/>
                        </a:rPr>
                        <a:t>Plan</a:t>
                      </a:r>
                      <a:r>
                        <a:rPr sz="1200" b="1" spc="-10" dirty="0">
                          <a:solidFill>
                            <a:srgbClr val="FFFFFF"/>
                          </a:solidFill>
                          <a:latin typeface="Century Gothic"/>
                          <a:cs typeface="Century Gothic"/>
                        </a:rPr>
                        <a:t> Rates</a:t>
                      </a:r>
                      <a:endParaRPr sz="1200">
                        <a:latin typeface="Century Gothic"/>
                        <a:cs typeface="Century Gothic"/>
                      </a:endParaRPr>
                    </a:p>
                  </a:txBody>
                  <a:tcPr marL="0" marR="0" marT="768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7E7E7E"/>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92735">
                <a:tc>
                  <a:txBody>
                    <a:bodyPr/>
                    <a:lstStyle/>
                    <a:p>
                      <a:pPr algn="ctr">
                        <a:lnSpc>
                          <a:spcPct val="100000"/>
                        </a:lnSpc>
                        <a:spcBef>
                          <a:spcPts val="455"/>
                        </a:spcBef>
                      </a:pPr>
                      <a:r>
                        <a:rPr sz="1200" b="1" spc="-20" dirty="0">
                          <a:solidFill>
                            <a:srgbClr val="FFFFFF"/>
                          </a:solidFill>
                          <a:latin typeface="Century Gothic"/>
                          <a:cs typeface="Century Gothic"/>
                        </a:rPr>
                        <a:t>Tier</a:t>
                      </a:r>
                      <a:endParaRPr sz="1200">
                        <a:latin typeface="Century Gothic"/>
                        <a:cs typeface="Century Gothic"/>
                      </a:endParaRPr>
                    </a:p>
                  </a:txBody>
                  <a:tcPr marL="0" marR="0" marT="5778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F1622"/>
                    </a:solidFill>
                  </a:tcPr>
                </a:tc>
                <a:tc>
                  <a:txBody>
                    <a:bodyPr/>
                    <a:lstStyle/>
                    <a:p>
                      <a:pPr marL="1270" algn="ctr">
                        <a:lnSpc>
                          <a:spcPct val="100000"/>
                        </a:lnSpc>
                        <a:spcBef>
                          <a:spcPts val="455"/>
                        </a:spcBef>
                      </a:pPr>
                      <a:r>
                        <a:rPr sz="1200" b="1" spc="-10" dirty="0">
                          <a:solidFill>
                            <a:srgbClr val="FFFFFF"/>
                          </a:solidFill>
                          <a:latin typeface="Century Gothic"/>
                          <a:cs typeface="Century Gothic"/>
                        </a:rPr>
                        <a:t>Monthly</a:t>
                      </a:r>
                      <a:endParaRPr sz="1200">
                        <a:latin typeface="Century Gothic"/>
                        <a:cs typeface="Century Gothic"/>
                      </a:endParaRPr>
                    </a:p>
                  </a:txBody>
                  <a:tcPr marL="0" marR="0" marT="5778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F1622"/>
                    </a:solidFill>
                  </a:tcPr>
                </a:tc>
                <a:tc>
                  <a:txBody>
                    <a:bodyPr/>
                    <a:lstStyle/>
                    <a:p>
                      <a:pPr marL="1905" algn="ctr">
                        <a:lnSpc>
                          <a:spcPct val="100000"/>
                        </a:lnSpc>
                        <a:spcBef>
                          <a:spcPts val="455"/>
                        </a:spcBef>
                      </a:pPr>
                      <a:r>
                        <a:rPr sz="1200" b="1" spc="-10" dirty="0">
                          <a:solidFill>
                            <a:srgbClr val="FFFFFF"/>
                          </a:solidFill>
                          <a:latin typeface="Century Gothic"/>
                          <a:cs typeface="Century Gothic"/>
                        </a:rPr>
                        <a:t>Weekly</a:t>
                      </a:r>
                      <a:endParaRPr sz="1200">
                        <a:latin typeface="Century Gothic"/>
                        <a:cs typeface="Century Gothic"/>
                      </a:endParaRPr>
                    </a:p>
                  </a:txBody>
                  <a:tcPr marL="0" marR="0" marT="5778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F1622"/>
                    </a:solidFill>
                  </a:tcPr>
                </a:tc>
                <a:extLst>
                  <a:ext uri="{0D108BD9-81ED-4DB2-BD59-A6C34878D82A}">
                    <a16:rowId xmlns:a16="http://schemas.microsoft.com/office/drawing/2014/main" val="10001"/>
                  </a:ext>
                </a:extLst>
              </a:tr>
              <a:tr h="273050">
                <a:tc>
                  <a:txBody>
                    <a:bodyPr/>
                    <a:lstStyle/>
                    <a:p>
                      <a:pPr algn="ctr">
                        <a:lnSpc>
                          <a:spcPct val="100000"/>
                        </a:lnSpc>
                        <a:spcBef>
                          <a:spcPts val="380"/>
                        </a:spcBef>
                      </a:pPr>
                      <a:r>
                        <a:rPr sz="1200" b="1" dirty="0">
                          <a:latin typeface="Century Gothic"/>
                          <a:cs typeface="Century Gothic"/>
                        </a:rPr>
                        <a:t>Employee</a:t>
                      </a:r>
                      <a:r>
                        <a:rPr sz="1200" b="1" spc="-60" dirty="0">
                          <a:latin typeface="Century Gothic"/>
                          <a:cs typeface="Century Gothic"/>
                        </a:rPr>
                        <a:t> </a:t>
                      </a:r>
                      <a:r>
                        <a:rPr sz="1200" b="1" spc="-20" dirty="0">
                          <a:latin typeface="Century Gothic"/>
                          <a:cs typeface="Century Gothic"/>
                        </a:rPr>
                        <a:t>Only</a:t>
                      </a:r>
                      <a:endParaRPr sz="1200">
                        <a:latin typeface="Century Gothic"/>
                        <a:cs typeface="Century Gothic"/>
                      </a:endParaRPr>
                    </a:p>
                  </a:txBody>
                  <a:tcPr marL="0" marR="0" marT="482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365"/>
                        </a:spcBef>
                      </a:pPr>
                      <a:r>
                        <a:rPr sz="1200" spc="-10" dirty="0">
                          <a:latin typeface="Century Gothic"/>
                          <a:cs typeface="Century Gothic"/>
                        </a:rPr>
                        <a:t>$9.00</a:t>
                      </a:r>
                      <a:endParaRPr sz="1200">
                        <a:latin typeface="Century Gothic"/>
                        <a:cs typeface="Century Gothic"/>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365"/>
                        </a:spcBef>
                      </a:pPr>
                      <a:r>
                        <a:rPr sz="1200" spc="-10" dirty="0">
                          <a:latin typeface="Century Gothic"/>
                          <a:cs typeface="Century Gothic"/>
                        </a:rPr>
                        <a:t>$2.08</a:t>
                      </a:r>
                      <a:endParaRPr sz="1200">
                        <a:latin typeface="Century Gothic"/>
                        <a:cs typeface="Century Gothic"/>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2"/>
                  </a:ext>
                </a:extLst>
              </a:tr>
              <a:tr h="273050">
                <a:tc>
                  <a:txBody>
                    <a:bodyPr/>
                    <a:lstStyle/>
                    <a:p>
                      <a:pPr marL="635" algn="ctr">
                        <a:lnSpc>
                          <a:spcPct val="100000"/>
                        </a:lnSpc>
                        <a:spcBef>
                          <a:spcPts val="380"/>
                        </a:spcBef>
                      </a:pPr>
                      <a:r>
                        <a:rPr sz="1200" b="1" dirty="0">
                          <a:latin typeface="Century Gothic"/>
                          <a:cs typeface="Century Gothic"/>
                        </a:rPr>
                        <a:t>Employee</a:t>
                      </a:r>
                      <a:r>
                        <a:rPr sz="1200" b="1" spc="-45" dirty="0">
                          <a:latin typeface="Century Gothic"/>
                          <a:cs typeface="Century Gothic"/>
                        </a:rPr>
                        <a:t> </a:t>
                      </a:r>
                      <a:r>
                        <a:rPr sz="1200" b="1" dirty="0">
                          <a:latin typeface="Century Gothic"/>
                          <a:cs typeface="Century Gothic"/>
                        </a:rPr>
                        <a:t>+</a:t>
                      </a:r>
                      <a:r>
                        <a:rPr sz="1200" b="1" spc="-15" dirty="0">
                          <a:latin typeface="Century Gothic"/>
                          <a:cs typeface="Century Gothic"/>
                        </a:rPr>
                        <a:t> </a:t>
                      </a:r>
                      <a:r>
                        <a:rPr sz="1200" b="1" spc="-10" dirty="0">
                          <a:latin typeface="Century Gothic"/>
                          <a:cs typeface="Century Gothic"/>
                        </a:rPr>
                        <a:t>Spouse</a:t>
                      </a:r>
                      <a:endParaRPr sz="1200">
                        <a:latin typeface="Century Gothic"/>
                        <a:cs typeface="Century Gothic"/>
                      </a:endParaRPr>
                    </a:p>
                  </a:txBody>
                  <a:tcPr marL="0" marR="0" marT="482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70" algn="ctr">
                        <a:lnSpc>
                          <a:spcPct val="100000"/>
                        </a:lnSpc>
                        <a:spcBef>
                          <a:spcPts val="365"/>
                        </a:spcBef>
                      </a:pPr>
                      <a:r>
                        <a:rPr sz="1200" spc="-10" dirty="0">
                          <a:latin typeface="Century Gothic"/>
                          <a:cs typeface="Century Gothic"/>
                        </a:rPr>
                        <a:t>$24.09</a:t>
                      </a:r>
                      <a:endParaRPr sz="1200">
                        <a:latin typeface="Century Gothic"/>
                        <a:cs typeface="Century Gothic"/>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365"/>
                        </a:spcBef>
                      </a:pPr>
                      <a:r>
                        <a:rPr sz="1200" spc="-10" dirty="0">
                          <a:latin typeface="Century Gothic"/>
                          <a:cs typeface="Century Gothic"/>
                        </a:rPr>
                        <a:t>$5.56</a:t>
                      </a:r>
                      <a:endParaRPr sz="1200">
                        <a:latin typeface="Century Gothic"/>
                        <a:cs typeface="Century Gothic"/>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3"/>
                  </a:ext>
                </a:extLst>
              </a:tr>
              <a:tr h="269875">
                <a:tc>
                  <a:txBody>
                    <a:bodyPr/>
                    <a:lstStyle/>
                    <a:p>
                      <a:pPr marL="635" algn="ctr">
                        <a:lnSpc>
                          <a:spcPct val="100000"/>
                        </a:lnSpc>
                        <a:spcBef>
                          <a:spcPts val="365"/>
                        </a:spcBef>
                      </a:pPr>
                      <a:r>
                        <a:rPr sz="1200" b="1" dirty="0">
                          <a:latin typeface="Century Gothic"/>
                          <a:cs typeface="Century Gothic"/>
                        </a:rPr>
                        <a:t>Employee</a:t>
                      </a:r>
                      <a:r>
                        <a:rPr sz="1200" b="1" spc="-45" dirty="0">
                          <a:latin typeface="Century Gothic"/>
                          <a:cs typeface="Century Gothic"/>
                        </a:rPr>
                        <a:t> </a:t>
                      </a:r>
                      <a:r>
                        <a:rPr sz="1200" b="1" dirty="0">
                          <a:latin typeface="Century Gothic"/>
                          <a:cs typeface="Century Gothic"/>
                        </a:rPr>
                        <a:t>+</a:t>
                      </a:r>
                      <a:r>
                        <a:rPr sz="1200" b="1" spc="-15" dirty="0">
                          <a:latin typeface="Century Gothic"/>
                          <a:cs typeface="Century Gothic"/>
                        </a:rPr>
                        <a:t> </a:t>
                      </a:r>
                      <a:r>
                        <a:rPr sz="1200" b="1" spc="-10" dirty="0">
                          <a:latin typeface="Century Gothic"/>
                          <a:cs typeface="Century Gothic"/>
                        </a:rPr>
                        <a:t>Child(ren)</a:t>
                      </a:r>
                      <a:endParaRPr sz="1200">
                        <a:latin typeface="Century Gothic"/>
                        <a:cs typeface="Century Gothic"/>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70" algn="ctr">
                        <a:lnSpc>
                          <a:spcPct val="100000"/>
                        </a:lnSpc>
                        <a:spcBef>
                          <a:spcPts val="350"/>
                        </a:spcBef>
                      </a:pPr>
                      <a:r>
                        <a:rPr sz="1200" spc="-10" dirty="0">
                          <a:latin typeface="Century Gothic"/>
                          <a:cs typeface="Century Gothic"/>
                        </a:rPr>
                        <a:t>$17.04</a:t>
                      </a:r>
                      <a:endParaRPr sz="1200">
                        <a:latin typeface="Century Gothic"/>
                        <a:cs typeface="Century Gothic"/>
                      </a:endParaRPr>
                    </a:p>
                  </a:txBody>
                  <a:tcPr marL="0" marR="0" marT="444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350"/>
                        </a:spcBef>
                      </a:pPr>
                      <a:r>
                        <a:rPr sz="1200" spc="-10" dirty="0">
                          <a:latin typeface="Century Gothic"/>
                          <a:cs typeface="Century Gothic"/>
                        </a:rPr>
                        <a:t>$3.93</a:t>
                      </a:r>
                      <a:endParaRPr sz="1200">
                        <a:latin typeface="Century Gothic"/>
                        <a:cs typeface="Century Gothic"/>
                      </a:endParaRPr>
                    </a:p>
                  </a:txBody>
                  <a:tcPr marL="0" marR="0" marT="4445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4"/>
                  </a:ext>
                </a:extLst>
              </a:tr>
              <a:tr h="258445">
                <a:tc>
                  <a:txBody>
                    <a:bodyPr/>
                    <a:lstStyle/>
                    <a:p>
                      <a:pPr algn="ctr">
                        <a:lnSpc>
                          <a:spcPct val="100000"/>
                        </a:lnSpc>
                        <a:spcBef>
                          <a:spcPts val="320"/>
                        </a:spcBef>
                      </a:pPr>
                      <a:r>
                        <a:rPr sz="1200" b="1" dirty="0">
                          <a:latin typeface="Century Gothic"/>
                          <a:cs typeface="Century Gothic"/>
                        </a:rPr>
                        <a:t>Employee</a:t>
                      </a:r>
                      <a:r>
                        <a:rPr sz="1200" b="1" spc="-45" dirty="0">
                          <a:latin typeface="Century Gothic"/>
                          <a:cs typeface="Century Gothic"/>
                        </a:rPr>
                        <a:t> </a:t>
                      </a:r>
                      <a:r>
                        <a:rPr sz="1200" b="1" dirty="0">
                          <a:latin typeface="Century Gothic"/>
                          <a:cs typeface="Century Gothic"/>
                        </a:rPr>
                        <a:t>+</a:t>
                      </a:r>
                      <a:r>
                        <a:rPr sz="1200" b="1" spc="-15" dirty="0">
                          <a:latin typeface="Century Gothic"/>
                          <a:cs typeface="Century Gothic"/>
                        </a:rPr>
                        <a:t> </a:t>
                      </a:r>
                      <a:r>
                        <a:rPr sz="1200" b="1" spc="-10" dirty="0">
                          <a:latin typeface="Century Gothic"/>
                          <a:cs typeface="Century Gothic"/>
                        </a:rPr>
                        <a:t>Family</a:t>
                      </a:r>
                      <a:endParaRPr sz="1200">
                        <a:latin typeface="Century Gothic"/>
                        <a:cs typeface="Century Gothic"/>
                      </a:endParaRPr>
                    </a:p>
                  </a:txBody>
                  <a:tcPr marL="0" marR="0" marT="406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70" algn="ctr">
                        <a:lnSpc>
                          <a:spcPct val="100000"/>
                        </a:lnSpc>
                        <a:spcBef>
                          <a:spcPts val="310"/>
                        </a:spcBef>
                      </a:pPr>
                      <a:r>
                        <a:rPr sz="1200" spc="-10" dirty="0">
                          <a:latin typeface="Century Gothic"/>
                          <a:cs typeface="Century Gothic"/>
                        </a:rPr>
                        <a:t>$32.13</a:t>
                      </a:r>
                      <a:endParaRPr sz="1200">
                        <a:latin typeface="Century Gothic"/>
                        <a:cs typeface="Century Gothic"/>
                      </a:endParaRPr>
                    </a:p>
                  </a:txBody>
                  <a:tcPr marL="0" marR="0" marT="393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310"/>
                        </a:spcBef>
                      </a:pPr>
                      <a:r>
                        <a:rPr sz="1200" spc="-10" dirty="0">
                          <a:latin typeface="Century Gothic"/>
                          <a:cs typeface="Century Gothic"/>
                        </a:rPr>
                        <a:t>$7.41</a:t>
                      </a:r>
                      <a:endParaRPr sz="1200">
                        <a:latin typeface="Century Gothic"/>
                        <a:cs typeface="Century Gothic"/>
                      </a:endParaRPr>
                    </a:p>
                  </a:txBody>
                  <a:tcPr marL="0" marR="0" marT="3937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5"/>
                  </a:ext>
                </a:extLst>
              </a:tr>
            </a:tbl>
          </a:graphicData>
        </a:graphic>
      </p:graphicFrame>
      <p:sp>
        <p:nvSpPr>
          <p:cNvPr id="14" name="object 14"/>
          <p:cNvSpPr txBox="1"/>
          <p:nvPr/>
        </p:nvSpPr>
        <p:spPr>
          <a:xfrm>
            <a:off x="715772" y="3539490"/>
            <a:ext cx="6351270" cy="756920"/>
          </a:xfrm>
          <a:prstGeom prst="rect">
            <a:avLst/>
          </a:prstGeom>
        </p:spPr>
        <p:txBody>
          <a:bodyPr vert="horz" wrap="square" lIns="0" tIns="12700" rIns="0" bIns="0" rtlCol="0">
            <a:spAutoFit/>
          </a:bodyPr>
          <a:lstStyle/>
          <a:p>
            <a:pPr marL="12700" marR="5080" indent="-635" algn="ctr">
              <a:lnSpc>
                <a:spcPct val="100000"/>
              </a:lnSpc>
              <a:spcBef>
                <a:spcPts val="100"/>
              </a:spcBef>
            </a:pPr>
            <a:r>
              <a:rPr sz="1200" dirty="0">
                <a:latin typeface="Century Gothic"/>
                <a:cs typeface="Century Gothic"/>
              </a:rPr>
              <a:t>Coke</a:t>
            </a:r>
            <a:r>
              <a:rPr sz="1200" spc="-30" dirty="0">
                <a:latin typeface="Century Gothic"/>
                <a:cs typeface="Century Gothic"/>
              </a:rPr>
              <a:t> </a:t>
            </a:r>
            <a:r>
              <a:rPr sz="1200" dirty="0">
                <a:latin typeface="Century Gothic"/>
                <a:cs typeface="Century Gothic"/>
              </a:rPr>
              <a:t>Northeast</a:t>
            </a:r>
            <a:r>
              <a:rPr sz="1200" spc="10" dirty="0">
                <a:latin typeface="Century Gothic"/>
                <a:cs typeface="Century Gothic"/>
              </a:rPr>
              <a:t> </a:t>
            </a:r>
            <a:r>
              <a:rPr sz="1200" dirty="0">
                <a:latin typeface="Century Gothic"/>
                <a:cs typeface="Century Gothic"/>
              </a:rPr>
              <a:t>offers</a:t>
            </a:r>
            <a:r>
              <a:rPr sz="1200" spc="-35" dirty="0">
                <a:latin typeface="Century Gothic"/>
                <a:cs typeface="Century Gothic"/>
              </a:rPr>
              <a:t> </a:t>
            </a:r>
            <a:r>
              <a:rPr sz="1200" dirty="0">
                <a:latin typeface="Century Gothic"/>
                <a:cs typeface="Century Gothic"/>
              </a:rPr>
              <a:t>all</a:t>
            </a:r>
            <a:r>
              <a:rPr sz="1200" spc="-45" dirty="0">
                <a:latin typeface="Century Gothic"/>
                <a:cs typeface="Century Gothic"/>
              </a:rPr>
              <a:t> </a:t>
            </a:r>
            <a:r>
              <a:rPr sz="1200" dirty="0">
                <a:latin typeface="Century Gothic"/>
                <a:cs typeface="Century Gothic"/>
              </a:rPr>
              <a:t>full-time</a:t>
            </a:r>
            <a:r>
              <a:rPr sz="1200" spc="-60" dirty="0">
                <a:latin typeface="Century Gothic"/>
                <a:cs typeface="Century Gothic"/>
              </a:rPr>
              <a:t> </a:t>
            </a:r>
            <a:r>
              <a:rPr sz="1200" dirty="0">
                <a:latin typeface="Century Gothic"/>
                <a:cs typeface="Century Gothic"/>
              </a:rPr>
              <a:t>employees</a:t>
            </a:r>
            <a:r>
              <a:rPr sz="1200" spc="-75" dirty="0">
                <a:latin typeface="Century Gothic"/>
                <a:cs typeface="Century Gothic"/>
              </a:rPr>
              <a:t> </a:t>
            </a:r>
            <a:r>
              <a:rPr sz="1200" dirty="0">
                <a:latin typeface="Century Gothic"/>
                <a:cs typeface="Century Gothic"/>
              </a:rPr>
              <a:t>the</a:t>
            </a:r>
            <a:r>
              <a:rPr sz="1200" spc="-5" dirty="0">
                <a:latin typeface="Century Gothic"/>
                <a:cs typeface="Century Gothic"/>
              </a:rPr>
              <a:t> </a:t>
            </a:r>
            <a:r>
              <a:rPr sz="1200" dirty="0">
                <a:latin typeface="Century Gothic"/>
                <a:cs typeface="Century Gothic"/>
              </a:rPr>
              <a:t>option</a:t>
            </a:r>
            <a:r>
              <a:rPr sz="1200" spc="10" dirty="0">
                <a:latin typeface="Century Gothic"/>
                <a:cs typeface="Century Gothic"/>
              </a:rPr>
              <a:t> </a:t>
            </a:r>
            <a:r>
              <a:rPr sz="1200" dirty="0">
                <a:latin typeface="Century Gothic"/>
                <a:cs typeface="Century Gothic"/>
              </a:rPr>
              <a:t>to</a:t>
            </a:r>
            <a:r>
              <a:rPr sz="1200" spc="-10" dirty="0">
                <a:latin typeface="Century Gothic"/>
                <a:cs typeface="Century Gothic"/>
              </a:rPr>
              <a:t> </a:t>
            </a:r>
            <a:r>
              <a:rPr sz="1200" dirty="0">
                <a:latin typeface="Century Gothic"/>
                <a:cs typeface="Century Gothic"/>
              </a:rPr>
              <a:t>enroll</a:t>
            </a:r>
            <a:r>
              <a:rPr sz="1200" spc="-55" dirty="0">
                <a:latin typeface="Century Gothic"/>
                <a:cs typeface="Century Gothic"/>
              </a:rPr>
              <a:t> </a:t>
            </a:r>
            <a:r>
              <a:rPr sz="1200" dirty="0">
                <a:latin typeface="Century Gothic"/>
                <a:cs typeface="Century Gothic"/>
              </a:rPr>
              <a:t>in</a:t>
            </a:r>
            <a:r>
              <a:rPr sz="1200" spc="-30" dirty="0">
                <a:latin typeface="Century Gothic"/>
                <a:cs typeface="Century Gothic"/>
              </a:rPr>
              <a:t> </a:t>
            </a:r>
            <a:r>
              <a:rPr sz="1200" dirty="0">
                <a:latin typeface="Century Gothic"/>
                <a:cs typeface="Century Gothic"/>
              </a:rPr>
              <a:t>Voluntary</a:t>
            </a:r>
            <a:r>
              <a:rPr sz="1200" spc="-20" dirty="0">
                <a:latin typeface="Century Gothic"/>
                <a:cs typeface="Century Gothic"/>
              </a:rPr>
              <a:t> </a:t>
            </a:r>
            <a:r>
              <a:rPr sz="1200" spc="-10" dirty="0">
                <a:latin typeface="Century Gothic"/>
                <a:cs typeface="Century Gothic"/>
              </a:rPr>
              <a:t>Hospital </a:t>
            </a:r>
            <a:r>
              <a:rPr sz="1200" dirty="0">
                <a:latin typeface="Century Gothic"/>
                <a:cs typeface="Century Gothic"/>
              </a:rPr>
              <a:t>Indemnity</a:t>
            </a:r>
            <a:r>
              <a:rPr sz="1200" spc="-45" dirty="0">
                <a:latin typeface="Century Gothic"/>
                <a:cs typeface="Century Gothic"/>
              </a:rPr>
              <a:t> </a:t>
            </a:r>
            <a:r>
              <a:rPr sz="1200" dirty="0">
                <a:latin typeface="Century Gothic"/>
                <a:cs typeface="Century Gothic"/>
              </a:rPr>
              <a:t>benefits</a:t>
            </a:r>
            <a:r>
              <a:rPr sz="1200" spc="-15" dirty="0">
                <a:latin typeface="Century Gothic"/>
                <a:cs typeface="Century Gothic"/>
              </a:rPr>
              <a:t> </a:t>
            </a:r>
            <a:r>
              <a:rPr sz="1200" dirty="0">
                <a:latin typeface="Century Gothic"/>
                <a:cs typeface="Century Gothic"/>
              </a:rPr>
              <a:t>through</a:t>
            </a:r>
            <a:r>
              <a:rPr sz="1200" spc="10" dirty="0">
                <a:latin typeface="Century Gothic"/>
                <a:cs typeface="Century Gothic"/>
              </a:rPr>
              <a:t> </a:t>
            </a:r>
            <a:r>
              <a:rPr sz="1200" dirty="0">
                <a:latin typeface="Century Gothic"/>
                <a:cs typeface="Century Gothic"/>
              </a:rPr>
              <a:t>Cigna.</a:t>
            </a:r>
            <a:r>
              <a:rPr sz="1200" spc="290" dirty="0">
                <a:latin typeface="Century Gothic"/>
                <a:cs typeface="Century Gothic"/>
              </a:rPr>
              <a:t> </a:t>
            </a:r>
            <a:r>
              <a:rPr sz="1200" dirty="0">
                <a:latin typeface="Century Gothic"/>
                <a:cs typeface="Century Gothic"/>
              </a:rPr>
              <a:t>This</a:t>
            </a:r>
            <a:r>
              <a:rPr sz="1200" spc="-20" dirty="0">
                <a:latin typeface="Century Gothic"/>
                <a:cs typeface="Century Gothic"/>
              </a:rPr>
              <a:t> </a:t>
            </a:r>
            <a:r>
              <a:rPr sz="1200" dirty="0">
                <a:latin typeface="Century Gothic"/>
                <a:cs typeface="Century Gothic"/>
              </a:rPr>
              <a:t>benefit</a:t>
            </a:r>
            <a:r>
              <a:rPr sz="1200" spc="-35" dirty="0">
                <a:latin typeface="Century Gothic"/>
                <a:cs typeface="Century Gothic"/>
              </a:rPr>
              <a:t> </a:t>
            </a:r>
            <a:r>
              <a:rPr sz="1200" dirty="0">
                <a:latin typeface="Century Gothic"/>
                <a:cs typeface="Century Gothic"/>
              </a:rPr>
              <a:t>can</a:t>
            </a:r>
            <a:r>
              <a:rPr sz="1200" spc="-25" dirty="0">
                <a:latin typeface="Century Gothic"/>
                <a:cs typeface="Century Gothic"/>
              </a:rPr>
              <a:t> </a:t>
            </a:r>
            <a:r>
              <a:rPr sz="1200" dirty="0">
                <a:latin typeface="Century Gothic"/>
                <a:cs typeface="Century Gothic"/>
              </a:rPr>
              <a:t>help</a:t>
            </a:r>
            <a:r>
              <a:rPr sz="1200" spc="-60" dirty="0">
                <a:latin typeface="Century Gothic"/>
                <a:cs typeface="Century Gothic"/>
              </a:rPr>
              <a:t> </a:t>
            </a:r>
            <a:r>
              <a:rPr sz="1200" dirty="0">
                <a:latin typeface="Century Gothic"/>
                <a:cs typeface="Century Gothic"/>
              </a:rPr>
              <a:t>provide</a:t>
            </a:r>
            <a:r>
              <a:rPr sz="1200" spc="-30" dirty="0">
                <a:latin typeface="Century Gothic"/>
                <a:cs typeface="Century Gothic"/>
              </a:rPr>
              <a:t> </a:t>
            </a:r>
            <a:r>
              <a:rPr sz="1200" dirty="0">
                <a:latin typeface="Century Gothic"/>
                <a:cs typeface="Century Gothic"/>
              </a:rPr>
              <a:t>additional</a:t>
            </a:r>
            <a:r>
              <a:rPr sz="1200" spc="5" dirty="0">
                <a:latin typeface="Century Gothic"/>
                <a:cs typeface="Century Gothic"/>
              </a:rPr>
              <a:t> </a:t>
            </a:r>
            <a:r>
              <a:rPr sz="1200" spc="-10" dirty="0">
                <a:latin typeface="Century Gothic"/>
                <a:cs typeface="Century Gothic"/>
              </a:rPr>
              <a:t>financial </a:t>
            </a:r>
            <a:r>
              <a:rPr sz="1200" dirty="0">
                <a:latin typeface="Century Gothic"/>
                <a:cs typeface="Century Gothic"/>
              </a:rPr>
              <a:t>protection</a:t>
            </a:r>
            <a:r>
              <a:rPr sz="1200" spc="5" dirty="0">
                <a:latin typeface="Century Gothic"/>
                <a:cs typeface="Century Gothic"/>
              </a:rPr>
              <a:t> </a:t>
            </a:r>
            <a:r>
              <a:rPr sz="1200" dirty="0">
                <a:latin typeface="Century Gothic"/>
                <a:cs typeface="Century Gothic"/>
              </a:rPr>
              <a:t>you</a:t>
            </a:r>
            <a:r>
              <a:rPr sz="1200" spc="-30" dirty="0">
                <a:latin typeface="Century Gothic"/>
                <a:cs typeface="Century Gothic"/>
              </a:rPr>
              <a:t> </a:t>
            </a:r>
            <a:r>
              <a:rPr sz="1200" dirty="0">
                <a:latin typeface="Century Gothic"/>
                <a:cs typeface="Century Gothic"/>
              </a:rPr>
              <a:t>may</a:t>
            </a:r>
            <a:r>
              <a:rPr sz="1200" spc="-60" dirty="0">
                <a:latin typeface="Century Gothic"/>
                <a:cs typeface="Century Gothic"/>
              </a:rPr>
              <a:t> </a:t>
            </a:r>
            <a:r>
              <a:rPr sz="1200" dirty="0">
                <a:latin typeface="Century Gothic"/>
                <a:cs typeface="Century Gothic"/>
              </a:rPr>
              <a:t>need</a:t>
            </a:r>
            <a:r>
              <a:rPr sz="1200" spc="-40" dirty="0">
                <a:latin typeface="Century Gothic"/>
                <a:cs typeface="Century Gothic"/>
              </a:rPr>
              <a:t> </a:t>
            </a:r>
            <a:r>
              <a:rPr sz="1200" dirty="0">
                <a:latin typeface="Century Gothic"/>
                <a:cs typeface="Century Gothic"/>
              </a:rPr>
              <a:t>for</a:t>
            </a:r>
            <a:r>
              <a:rPr sz="1200" spc="-35" dirty="0">
                <a:latin typeface="Century Gothic"/>
                <a:cs typeface="Century Gothic"/>
              </a:rPr>
              <a:t> </a:t>
            </a:r>
            <a:r>
              <a:rPr sz="1200" dirty="0">
                <a:latin typeface="Century Gothic"/>
                <a:cs typeface="Century Gothic"/>
              </a:rPr>
              <a:t>expenses</a:t>
            </a:r>
            <a:r>
              <a:rPr sz="1200" spc="-60" dirty="0">
                <a:latin typeface="Century Gothic"/>
                <a:cs typeface="Century Gothic"/>
              </a:rPr>
              <a:t> </a:t>
            </a:r>
            <a:r>
              <a:rPr sz="1200" dirty="0">
                <a:latin typeface="Century Gothic"/>
                <a:cs typeface="Century Gothic"/>
              </a:rPr>
              <a:t>associated</a:t>
            </a:r>
            <a:r>
              <a:rPr sz="1200" spc="-10" dirty="0">
                <a:latin typeface="Century Gothic"/>
                <a:cs typeface="Century Gothic"/>
              </a:rPr>
              <a:t> </a:t>
            </a:r>
            <a:r>
              <a:rPr sz="1200" dirty="0">
                <a:latin typeface="Century Gothic"/>
                <a:cs typeface="Century Gothic"/>
              </a:rPr>
              <a:t>with</a:t>
            </a:r>
            <a:r>
              <a:rPr sz="1200" spc="-20" dirty="0">
                <a:latin typeface="Century Gothic"/>
                <a:cs typeface="Century Gothic"/>
              </a:rPr>
              <a:t> </a:t>
            </a:r>
            <a:r>
              <a:rPr sz="1200" dirty="0">
                <a:latin typeface="Century Gothic"/>
                <a:cs typeface="Century Gothic"/>
              </a:rPr>
              <a:t>hospitalization</a:t>
            </a:r>
            <a:r>
              <a:rPr sz="1200" spc="10" dirty="0">
                <a:latin typeface="Century Gothic"/>
                <a:cs typeface="Century Gothic"/>
              </a:rPr>
              <a:t> </a:t>
            </a:r>
            <a:r>
              <a:rPr sz="1200" dirty="0">
                <a:latin typeface="Century Gothic"/>
                <a:cs typeface="Century Gothic"/>
              </a:rPr>
              <a:t>resulting</a:t>
            </a:r>
            <a:r>
              <a:rPr sz="1200" spc="-50" dirty="0">
                <a:latin typeface="Century Gothic"/>
                <a:cs typeface="Century Gothic"/>
              </a:rPr>
              <a:t> </a:t>
            </a:r>
            <a:r>
              <a:rPr sz="1200" dirty="0">
                <a:latin typeface="Century Gothic"/>
                <a:cs typeface="Century Gothic"/>
              </a:rPr>
              <a:t>from</a:t>
            </a:r>
            <a:r>
              <a:rPr sz="1200" spc="-35" dirty="0">
                <a:latin typeface="Century Gothic"/>
                <a:cs typeface="Century Gothic"/>
              </a:rPr>
              <a:t> </a:t>
            </a:r>
            <a:r>
              <a:rPr sz="1200" spc="-50" dirty="0">
                <a:latin typeface="Century Gothic"/>
                <a:cs typeface="Century Gothic"/>
              </a:rPr>
              <a:t>a </a:t>
            </a:r>
            <a:r>
              <a:rPr sz="1200" dirty="0">
                <a:latin typeface="Century Gothic"/>
                <a:cs typeface="Century Gothic"/>
              </a:rPr>
              <a:t>covered</a:t>
            </a:r>
            <a:r>
              <a:rPr sz="1200" spc="-20" dirty="0">
                <a:latin typeface="Century Gothic"/>
                <a:cs typeface="Century Gothic"/>
              </a:rPr>
              <a:t> </a:t>
            </a:r>
            <a:r>
              <a:rPr sz="1200" dirty="0">
                <a:latin typeface="Century Gothic"/>
                <a:cs typeface="Century Gothic"/>
              </a:rPr>
              <a:t>illness</a:t>
            </a:r>
            <a:r>
              <a:rPr sz="1200" spc="-55" dirty="0">
                <a:latin typeface="Century Gothic"/>
                <a:cs typeface="Century Gothic"/>
              </a:rPr>
              <a:t> </a:t>
            </a:r>
            <a:r>
              <a:rPr sz="1200" dirty="0">
                <a:latin typeface="Century Gothic"/>
                <a:cs typeface="Century Gothic"/>
              </a:rPr>
              <a:t>or</a:t>
            </a:r>
            <a:r>
              <a:rPr sz="1200" spc="-5" dirty="0">
                <a:latin typeface="Century Gothic"/>
                <a:cs typeface="Century Gothic"/>
              </a:rPr>
              <a:t> </a:t>
            </a:r>
            <a:r>
              <a:rPr sz="1200" spc="-10" dirty="0">
                <a:latin typeface="Century Gothic"/>
                <a:cs typeface="Century Gothic"/>
              </a:rPr>
              <a:t>injury.</a:t>
            </a:r>
            <a:endParaRPr sz="1200">
              <a:latin typeface="Century Gothic"/>
              <a:cs typeface="Century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47599" y="209803"/>
            <a:ext cx="3693160"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Voluntary</a:t>
            </a:r>
            <a:r>
              <a:rPr sz="2000" spc="-80" dirty="0">
                <a:latin typeface="Century Gothic"/>
                <a:cs typeface="Century Gothic"/>
              </a:rPr>
              <a:t> </a:t>
            </a:r>
            <a:r>
              <a:rPr sz="2000" dirty="0">
                <a:latin typeface="Century Gothic"/>
                <a:cs typeface="Century Gothic"/>
              </a:rPr>
              <a:t>Accident</a:t>
            </a:r>
            <a:r>
              <a:rPr sz="2000" spc="-75" dirty="0">
                <a:latin typeface="Century Gothic"/>
                <a:cs typeface="Century Gothic"/>
              </a:rPr>
              <a:t> </a:t>
            </a:r>
            <a:r>
              <a:rPr sz="2000" spc="-10" dirty="0">
                <a:latin typeface="Century Gothic"/>
                <a:cs typeface="Century Gothic"/>
              </a:rPr>
              <a:t>Insurance</a:t>
            </a:r>
            <a:endParaRPr sz="2000">
              <a:latin typeface="Century Gothic"/>
              <a:cs typeface="Century Gothic"/>
            </a:endParaRPr>
          </a:p>
        </p:txBody>
      </p:sp>
      <p:grpSp>
        <p:nvGrpSpPr>
          <p:cNvPr id="3" name="object 3"/>
          <p:cNvGrpSpPr/>
          <p:nvPr/>
        </p:nvGrpSpPr>
        <p:grpSpPr>
          <a:xfrm>
            <a:off x="-6350" y="9693973"/>
            <a:ext cx="7785100" cy="368935"/>
            <a:chOff x="-6350" y="9693973"/>
            <a:chExt cx="7785100" cy="368935"/>
          </a:xfrm>
        </p:grpSpPr>
        <p:sp>
          <p:nvSpPr>
            <p:cNvPr id="4" name="object 4"/>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sp>
          <p:nvSpPr>
            <p:cNvPr id="6" name="object 6"/>
            <p:cNvSpPr/>
            <p:nvPr/>
          </p:nvSpPr>
          <p:spPr>
            <a:xfrm>
              <a:off x="3646932" y="9698735"/>
              <a:ext cx="478155" cy="359410"/>
            </a:xfrm>
            <a:custGeom>
              <a:avLst/>
              <a:gdLst/>
              <a:ahLst/>
              <a:cxnLst/>
              <a:rect l="l" t="t" r="r" b="b"/>
              <a:pathLst>
                <a:path w="478154" h="359409">
                  <a:moveTo>
                    <a:pt x="0" y="359054"/>
                  </a:moveTo>
                  <a:lnTo>
                    <a:pt x="477964" y="359054"/>
                  </a:lnTo>
                  <a:lnTo>
                    <a:pt x="477964" y="0"/>
                  </a:lnTo>
                  <a:lnTo>
                    <a:pt x="0" y="0"/>
                  </a:lnTo>
                  <a:lnTo>
                    <a:pt x="0" y="359054"/>
                  </a:lnTo>
                  <a:close/>
                </a:path>
              </a:pathLst>
            </a:custGeom>
            <a:ln w="9525">
              <a:solidFill>
                <a:srgbClr val="E21D2A"/>
              </a:solidFill>
            </a:ln>
          </p:spPr>
          <p:txBody>
            <a:bodyPr wrap="square" lIns="0" tIns="0" rIns="0" bIns="0" rtlCol="0"/>
            <a:lstStyle/>
            <a:p>
              <a:endParaRPr/>
            </a:p>
          </p:txBody>
        </p:sp>
      </p:grpSp>
      <p:sp>
        <p:nvSpPr>
          <p:cNvPr id="7" name="object 7"/>
          <p:cNvSpPr txBox="1"/>
          <p:nvPr/>
        </p:nvSpPr>
        <p:spPr>
          <a:xfrm>
            <a:off x="3789934" y="9698532"/>
            <a:ext cx="165735" cy="166071"/>
          </a:xfrm>
          <a:prstGeom prst="rect">
            <a:avLst/>
          </a:prstGeom>
        </p:spPr>
        <p:txBody>
          <a:bodyPr vert="horz" wrap="square" lIns="0" tIns="12065" rIns="0" bIns="0" rtlCol="0">
            <a:spAutoFit/>
          </a:bodyPr>
          <a:lstStyle/>
          <a:p>
            <a:pPr marL="12700">
              <a:lnSpc>
                <a:spcPct val="100000"/>
              </a:lnSpc>
              <a:spcBef>
                <a:spcPts val="95"/>
              </a:spcBef>
            </a:pPr>
            <a:r>
              <a:rPr sz="1000" spc="-25" dirty="0">
                <a:solidFill>
                  <a:srgbClr val="FFFFFF"/>
                </a:solidFill>
                <a:latin typeface="Century Gothic"/>
                <a:cs typeface="Century Gothic"/>
              </a:rPr>
              <a:t>2</a:t>
            </a:r>
            <a:r>
              <a:rPr lang="en-US" sz="1000" spc="-25" dirty="0">
                <a:solidFill>
                  <a:srgbClr val="FFFFFF"/>
                </a:solidFill>
                <a:latin typeface="Century Gothic"/>
                <a:cs typeface="Century Gothic"/>
              </a:rPr>
              <a:t>4</a:t>
            </a:r>
            <a:endParaRPr sz="1000" dirty="0">
              <a:latin typeface="Century Gothic"/>
              <a:cs typeface="Century Gothic"/>
            </a:endParaRPr>
          </a:p>
        </p:txBody>
      </p:sp>
      <p:sp>
        <p:nvSpPr>
          <p:cNvPr id="8" name="object 8"/>
          <p:cNvSpPr/>
          <p:nvPr/>
        </p:nvSpPr>
        <p:spPr>
          <a:xfrm>
            <a:off x="3703320" y="9855707"/>
            <a:ext cx="365760" cy="0"/>
          </a:xfrm>
          <a:custGeom>
            <a:avLst/>
            <a:gdLst/>
            <a:ahLst/>
            <a:cxnLst/>
            <a:rect l="l" t="t" r="r" b="b"/>
            <a:pathLst>
              <a:path w="365760">
                <a:moveTo>
                  <a:pt x="0" y="0"/>
                </a:moveTo>
                <a:lnTo>
                  <a:pt x="365760" y="0"/>
                </a:lnTo>
              </a:path>
            </a:pathLst>
          </a:custGeom>
          <a:ln w="9525">
            <a:solidFill>
              <a:srgbClr val="FFFFFF"/>
            </a:solidFill>
          </a:ln>
        </p:spPr>
        <p:txBody>
          <a:bodyPr wrap="square" lIns="0" tIns="0" rIns="0" bIns="0" rtlCol="0"/>
          <a:lstStyle/>
          <a:p>
            <a:endParaRPr/>
          </a:p>
        </p:txBody>
      </p:sp>
      <p:sp>
        <p:nvSpPr>
          <p:cNvPr id="9" name="object 9"/>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grpSp>
        <p:nvGrpSpPr>
          <p:cNvPr id="10" name="object 10"/>
          <p:cNvGrpSpPr/>
          <p:nvPr/>
        </p:nvGrpSpPr>
        <p:grpSpPr>
          <a:xfrm>
            <a:off x="4829555" y="100584"/>
            <a:ext cx="2943225" cy="727075"/>
            <a:chOff x="4829555" y="100584"/>
            <a:chExt cx="2943225" cy="727075"/>
          </a:xfrm>
        </p:grpSpPr>
        <p:sp>
          <p:nvSpPr>
            <p:cNvPr id="11" name="object 11"/>
            <p:cNvSpPr/>
            <p:nvPr/>
          </p:nvSpPr>
          <p:spPr>
            <a:xfrm>
              <a:off x="4829555" y="528828"/>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pic>
          <p:nvPicPr>
            <p:cNvPr id="12" name="object 12"/>
            <p:cNvPicPr/>
            <p:nvPr/>
          </p:nvPicPr>
          <p:blipFill>
            <a:blip r:embed="rId2" cstate="print"/>
            <a:stretch>
              <a:fillRect/>
            </a:stretch>
          </p:blipFill>
          <p:spPr>
            <a:xfrm>
              <a:off x="6902195" y="100584"/>
              <a:ext cx="655320" cy="726948"/>
            </a:xfrm>
            <a:prstGeom prst="rect">
              <a:avLst/>
            </a:prstGeom>
          </p:spPr>
        </p:pic>
      </p:grpSp>
      <p:graphicFrame>
        <p:nvGraphicFramePr>
          <p:cNvPr id="13" name="object 13"/>
          <p:cNvGraphicFramePr>
            <a:graphicFrameLocks noGrp="1"/>
          </p:cNvGraphicFramePr>
          <p:nvPr/>
        </p:nvGraphicFramePr>
        <p:xfrm>
          <a:off x="269836" y="1765490"/>
          <a:ext cx="7308849" cy="6885940"/>
        </p:xfrm>
        <a:graphic>
          <a:graphicData uri="http://schemas.openxmlformats.org/drawingml/2006/table">
            <a:tbl>
              <a:tblPr firstRow="1" bandRow="1">
                <a:tableStyleId>{2D5ABB26-0587-4C30-8999-92F81FD0307C}</a:tableStyleId>
              </a:tblPr>
              <a:tblGrid>
                <a:gridCol w="2964815">
                  <a:extLst>
                    <a:ext uri="{9D8B030D-6E8A-4147-A177-3AD203B41FA5}">
                      <a16:colId xmlns:a16="http://schemas.microsoft.com/office/drawing/2014/main" val="20000"/>
                    </a:ext>
                  </a:extLst>
                </a:gridCol>
                <a:gridCol w="1089660">
                  <a:extLst>
                    <a:ext uri="{9D8B030D-6E8A-4147-A177-3AD203B41FA5}">
                      <a16:colId xmlns:a16="http://schemas.microsoft.com/office/drawing/2014/main" val="20001"/>
                    </a:ext>
                  </a:extLst>
                </a:gridCol>
                <a:gridCol w="871854">
                  <a:extLst>
                    <a:ext uri="{9D8B030D-6E8A-4147-A177-3AD203B41FA5}">
                      <a16:colId xmlns:a16="http://schemas.microsoft.com/office/drawing/2014/main" val="20002"/>
                    </a:ext>
                  </a:extLst>
                </a:gridCol>
                <a:gridCol w="2382520">
                  <a:extLst>
                    <a:ext uri="{9D8B030D-6E8A-4147-A177-3AD203B41FA5}">
                      <a16:colId xmlns:a16="http://schemas.microsoft.com/office/drawing/2014/main" val="20003"/>
                    </a:ext>
                  </a:extLst>
                </a:gridCol>
              </a:tblGrid>
              <a:tr h="216535">
                <a:tc gridSpan="4">
                  <a:txBody>
                    <a:bodyPr/>
                    <a:lstStyle/>
                    <a:p>
                      <a:pPr algn="ctr">
                        <a:lnSpc>
                          <a:spcPct val="100000"/>
                        </a:lnSpc>
                        <a:spcBef>
                          <a:spcPts val="240"/>
                        </a:spcBef>
                      </a:pPr>
                      <a:r>
                        <a:rPr sz="1000" b="1" dirty="0">
                          <a:solidFill>
                            <a:srgbClr val="FFFFFF"/>
                          </a:solidFill>
                          <a:latin typeface="Century Gothic"/>
                          <a:cs typeface="Century Gothic"/>
                        </a:rPr>
                        <a:t>Base</a:t>
                      </a:r>
                      <a:r>
                        <a:rPr sz="1000" b="1" spc="-20" dirty="0">
                          <a:solidFill>
                            <a:srgbClr val="FFFFFF"/>
                          </a:solidFill>
                          <a:latin typeface="Century Gothic"/>
                          <a:cs typeface="Century Gothic"/>
                        </a:rPr>
                        <a:t> </a:t>
                      </a:r>
                      <a:r>
                        <a:rPr sz="1000" b="1" spc="-10" dirty="0">
                          <a:solidFill>
                            <a:srgbClr val="FFFFFF"/>
                          </a:solidFill>
                          <a:latin typeface="Century Gothic"/>
                          <a:cs typeface="Century Gothic"/>
                        </a:rPr>
                        <a:t>Benefits</a:t>
                      </a:r>
                      <a:endParaRPr sz="1000">
                        <a:latin typeface="Century Gothic"/>
                        <a:cs typeface="Century Gothic"/>
                      </a:endParaRPr>
                    </a:p>
                  </a:txBody>
                  <a:tcPr marL="0" marR="0" marT="3048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7E7E7E"/>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60020">
                <a:tc>
                  <a:txBody>
                    <a:bodyPr/>
                    <a:lstStyle/>
                    <a:p>
                      <a:pPr marL="34925">
                        <a:lnSpc>
                          <a:spcPts val="1145"/>
                        </a:lnSpc>
                        <a:spcBef>
                          <a:spcPts val="15"/>
                        </a:spcBef>
                      </a:pPr>
                      <a:r>
                        <a:rPr sz="1000" b="1" dirty="0">
                          <a:solidFill>
                            <a:srgbClr val="FFFFFF"/>
                          </a:solidFill>
                          <a:latin typeface="Century Gothic"/>
                          <a:cs typeface="Century Gothic"/>
                        </a:rPr>
                        <a:t>Benefit</a:t>
                      </a:r>
                      <a:r>
                        <a:rPr sz="1000" b="1" spc="-15" dirty="0">
                          <a:solidFill>
                            <a:srgbClr val="FFFFFF"/>
                          </a:solidFill>
                          <a:latin typeface="Century Gothic"/>
                          <a:cs typeface="Century Gothic"/>
                        </a:rPr>
                        <a:t> </a:t>
                      </a:r>
                      <a:r>
                        <a:rPr sz="1000" b="1" spc="-20" dirty="0">
                          <a:solidFill>
                            <a:srgbClr val="FFFFFF"/>
                          </a:solidFill>
                          <a:latin typeface="Century Gothic"/>
                          <a:cs typeface="Century Gothic"/>
                        </a:rPr>
                        <a:t>Type</a:t>
                      </a:r>
                      <a:endParaRPr sz="1000">
                        <a:latin typeface="Century Gothic"/>
                        <a:cs typeface="Century Gothic"/>
                      </a:endParaRPr>
                    </a:p>
                  </a:txBody>
                  <a:tcPr marL="0" marR="0" marT="190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DF1522"/>
                    </a:solidFill>
                  </a:tcPr>
                </a:tc>
                <a:tc gridSpan="2">
                  <a:txBody>
                    <a:bodyPr/>
                    <a:lstStyle/>
                    <a:p>
                      <a:pPr marL="514350">
                        <a:lnSpc>
                          <a:spcPts val="1145"/>
                        </a:lnSpc>
                        <a:spcBef>
                          <a:spcPts val="15"/>
                        </a:spcBef>
                      </a:pPr>
                      <a:r>
                        <a:rPr sz="1000" b="1" dirty="0">
                          <a:solidFill>
                            <a:srgbClr val="FFFFFF"/>
                          </a:solidFill>
                          <a:latin typeface="Century Gothic"/>
                          <a:cs typeface="Century Gothic"/>
                        </a:rPr>
                        <a:t>Benefit</a:t>
                      </a:r>
                      <a:r>
                        <a:rPr sz="1000" b="1" spc="-15" dirty="0">
                          <a:solidFill>
                            <a:srgbClr val="FFFFFF"/>
                          </a:solidFill>
                          <a:latin typeface="Century Gothic"/>
                          <a:cs typeface="Century Gothic"/>
                        </a:rPr>
                        <a:t> </a:t>
                      </a:r>
                      <a:r>
                        <a:rPr sz="1000" b="1" spc="-10" dirty="0">
                          <a:solidFill>
                            <a:srgbClr val="FFFFFF"/>
                          </a:solidFill>
                          <a:latin typeface="Century Gothic"/>
                          <a:cs typeface="Century Gothic"/>
                        </a:rPr>
                        <a:t>Amount</a:t>
                      </a:r>
                      <a:endParaRPr sz="1000">
                        <a:latin typeface="Century Gothic"/>
                        <a:cs typeface="Century Gothic"/>
                      </a:endParaRPr>
                    </a:p>
                  </a:txBody>
                  <a:tcPr marL="0" marR="0" marT="190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DF1522"/>
                    </a:solidFill>
                  </a:tcPr>
                </a:tc>
                <a:tc hMerge="1">
                  <a:txBody>
                    <a:bodyPr/>
                    <a:lstStyle/>
                    <a:p>
                      <a:endParaRPr/>
                    </a:p>
                  </a:txBody>
                  <a:tcPr marL="0" marR="0" marT="0" marB="0"/>
                </a:tc>
                <a:tc>
                  <a:txBody>
                    <a:bodyPr/>
                    <a:lstStyle/>
                    <a:p>
                      <a:pPr algn="ctr">
                        <a:lnSpc>
                          <a:spcPts val="1145"/>
                        </a:lnSpc>
                        <a:spcBef>
                          <a:spcPts val="15"/>
                        </a:spcBef>
                      </a:pPr>
                      <a:r>
                        <a:rPr sz="1000" b="1" spc="-10" dirty="0">
                          <a:solidFill>
                            <a:srgbClr val="FFFFFF"/>
                          </a:solidFill>
                          <a:latin typeface="Century Gothic"/>
                          <a:cs typeface="Century Gothic"/>
                        </a:rPr>
                        <a:t>Limitations</a:t>
                      </a:r>
                      <a:endParaRPr sz="1000">
                        <a:latin typeface="Century Gothic"/>
                        <a:cs typeface="Century Gothic"/>
                      </a:endParaRPr>
                    </a:p>
                  </a:txBody>
                  <a:tcPr marL="0" marR="0" marT="190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DF1522"/>
                    </a:solidFill>
                  </a:tcPr>
                </a:tc>
                <a:extLst>
                  <a:ext uri="{0D108BD9-81ED-4DB2-BD59-A6C34878D82A}">
                    <a16:rowId xmlns:a16="http://schemas.microsoft.com/office/drawing/2014/main" val="10001"/>
                  </a:ext>
                </a:extLst>
              </a:tr>
              <a:tr h="1175385">
                <a:tc>
                  <a:txBody>
                    <a:bodyPr/>
                    <a:lstStyle/>
                    <a:p>
                      <a:pPr marL="34925">
                        <a:lnSpc>
                          <a:spcPts val="1195"/>
                        </a:lnSpc>
                        <a:spcBef>
                          <a:spcPts val="414"/>
                        </a:spcBef>
                      </a:pPr>
                      <a:r>
                        <a:rPr sz="1000" b="1" dirty="0">
                          <a:latin typeface="Century Gothic"/>
                          <a:cs typeface="Century Gothic"/>
                        </a:rPr>
                        <a:t>Initial</a:t>
                      </a:r>
                      <a:r>
                        <a:rPr sz="1000" b="1" spc="-35" dirty="0">
                          <a:latin typeface="Century Gothic"/>
                          <a:cs typeface="Century Gothic"/>
                        </a:rPr>
                        <a:t> </a:t>
                      </a:r>
                      <a:r>
                        <a:rPr sz="1000" b="1" dirty="0">
                          <a:latin typeface="Century Gothic"/>
                          <a:cs typeface="Century Gothic"/>
                        </a:rPr>
                        <a:t>Care</a:t>
                      </a:r>
                      <a:r>
                        <a:rPr sz="1000" b="1" spc="-25" dirty="0">
                          <a:latin typeface="Century Gothic"/>
                          <a:cs typeface="Century Gothic"/>
                        </a:rPr>
                        <a:t> </a:t>
                      </a:r>
                      <a:r>
                        <a:rPr sz="1000" b="1" dirty="0">
                          <a:latin typeface="Century Gothic"/>
                          <a:cs typeface="Century Gothic"/>
                        </a:rPr>
                        <a:t>and</a:t>
                      </a:r>
                      <a:r>
                        <a:rPr sz="1000" b="1" spc="-10" dirty="0">
                          <a:latin typeface="Century Gothic"/>
                          <a:cs typeface="Century Gothic"/>
                        </a:rPr>
                        <a:t> Emergency</a:t>
                      </a:r>
                      <a:r>
                        <a:rPr sz="1000" b="1" spc="-20" dirty="0">
                          <a:latin typeface="Century Gothic"/>
                          <a:cs typeface="Century Gothic"/>
                        </a:rPr>
                        <a:t> Care</a:t>
                      </a:r>
                      <a:endParaRPr sz="1000">
                        <a:latin typeface="Century Gothic"/>
                        <a:cs typeface="Century Gothic"/>
                      </a:endParaRPr>
                    </a:p>
                    <a:p>
                      <a:pPr marL="104775">
                        <a:lnSpc>
                          <a:spcPts val="1195"/>
                        </a:lnSpc>
                      </a:pPr>
                      <a:r>
                        <a:rPr sz="1000" dirty="0">
                          <a:latin typeface="Century Gothic"/>
                          <a:cs typeface="Century Gothic"/>
                        </a:rPr>
                        <a:t>Emergency</a:t>
                      </a:r>
                      <a:r>
                        <a:rPr sz="1000" spc="-50" dirty="0">
                          <a:latin typeface="Century Gothic"/>
                          <a:cs typeface="Century Gothic"/>
                        </a:rPr>
                        <a:t> </a:t>
                      </a:r>
                      <a:r>
                        <a:rPr sz="1000" dirty="0">
                          <a:latin typeface="Century Gothic"/>
                          <a:cs typeface="Century Gothic"/>
                        </a:rPr>
                        <a:t>Care</a:t>
                      </a:r>
                      <a:r>
                        <a:rPr sz="1000" spc="-40" dirty="0">
                          <a:latin typeface="Century Gothic"/>
                          <a:cs typeface="Century Gothic"/>
                        </a:rPr>
                        <a:t> </a:t>
                      </a:r>
                      <a:r>
                        <a:rPr sz="1000" spc="-10" dirty="0">
                          <a:latin typeface="Century Gothic"/>
                          <a:cs typeface="Century Gothic"/>
                        </a:rPr>
                        <a:t>Treatment</a:t>
                      </a:r>
                      <a:endParaRPr sz="1000">
                        <a:latin typeface="Century Gothic"/>
                        <a:cs typeface="Century Gothic"/>
                      </a:endParaRPr>
                    </a:p>
                    <a:p>
                      <a:pPr marL="104775">
                        <a:lnSpc>
                          <a:spcPct val="100000"/>
                        </a:lnSpc>
                      </a:pPr>
                      <a:r>
                        <a:rPr sz="1000" dirty="0">
                          <a:latin typeface="Century Gothic"/>
                          <a:cs typeface="Century Gothic"/>
                        </a:rPr>
                        <a:t>Physician</a:t>
                      </a:r>
                      <a:r>
                        <a:rPr sz="1000" spc="-25" dirty="0">
                          <a:latin typeface="Century Gothic"/>
                          <a:cs typeface="Century Gothic"/>
                        </a:rPr>
                        <a:t> </a:t>
                      </a:r>
                      <a:r>
                        <a:rPr sz="1000" dirty="0">
                          <a:latin typeface="Century Gothic"/>
                          <a:cs typeface="Century Gothic"/>
                        </a:rPr>
                        <a:t>Office</a:t>
                      </a:r>
                      <a:r>
                        <a:rPr sz="1000" spc="-35" dirty="0">
                          <a:latin typeface="Century Gothic"/>
                          <a:cs typeface="Century Gothic"/>
                        </a:rPr>
                        <a:t> </a:t>
                      </a:r>
                      <a:r>
                        <a:rPr sz="1000" dirty="0">
                          <a:latin typeface="Century Gothic"/>
                          <a:cs typeface="Century Gothic"/>
                        </a:rPr>
                        <a:t>Visit</a:t>
                      </a:r>
                      <a:r>
                        <a:rPr sz="1000" spc="-35" dirty="0">
                          <a:latin typeface="Century Gothic"/>
                          <a:cs typeface="Century Gothic"/>
                        </a:rPr>
                        <a:t> </a:t>
                      </a:r>
                      <a:r>
                        <a:rPr sz="1000" dirty="0">
                          <a:latin typeface="Century Gothic"/>
                          <a:cs typeface="Century Gothic"/>
                        </a:rPr>
                        <a:t>–</a:t>
                      </a:r>
                      <a:r>
                        <a:rPr sz="1000" spc="-30" dirty="0">
                          <a:latin typeface="Century Gothic"/>
                          <a:cs typeface="Century Gothic"/>
                        </a:rPr>
                        <a:t> </a:t>
                      </a:r>
                      <a:r>
                        <a:rPr sz="1000" i="1" dirty="0">
                          <a:latin typeface="Century Gothic"/>
                          <a:cs typeface="Century Gothic"/>
                        </a:rPr>
                        <a:t>Virtual</a:t>
                      </a:r>
                      <a:r>
                        <a:rPr sz="1000" i="1" spc="-40" dirty="0">
                          <a:latin typeface="Century Gothic"/>
                          <a:cs typeface="Century Gothic"/>
                        </a:rPr>
                        <a:t> </a:t>
                      </a:r>
                      <a:r>
                        <a:rPr sz="1000" i="1" dirty="0">
                          <a:latin typeface="Century Gothic"/>
                          <a:cs typeface="Century Gothic"/>
                        </a:rPr>
                        <a:t>Care</a:t>
                      </a:r>
                      <a:r>
                        <a:rPr sz="1000" i="1" spc="-20" dirty="0">
                          <a:latin typeface="Century Gothic"/>
                          <a:cs typeface="Century Gothic"/>
                        </a:rPr>
                        <a:t> </a:t>
                      </a:r>
                      <a:r>
                        <a:rPr sz="1000" i="1" spc="-10" dirty="0">
                          <a:latin typeface="Century Gothic"/>
                          <a:cs typeface="Century Gothic"/>
                        </a:rPr>
                        <a:t>Accepted</a:t>
                      </a:r>
                      <a:endParaRPr sz="1000">
                        <a:latin typeface="Century Gothic"/>
                        <a:cs typeface="Century Gothic"/>
                      </a:endParaRPr>
                    </a:p>
                    <a:p>
                      <a:pPr marL="104775">
                        <a:lnSpc>
                          <a:spcPct val="100000"/>
                        </a:lnSpc>
                      </a:pPr>
                      <a:r>
                        <a:rPr sz="1000" dirty="0">
                          <a:latin typeface="Century Gothic"/>
                          <a:cs typeface="Century Gothic"/>
                        </a:rPr>
                        <a:t>Diagnostic</a:t>
                      </a:r>
                      <a:r>
                        <a:rPr sz="1000" spc="-30" dirty="0">
                          <a:latin typeface="Century Gothic"/>
                          <a:cs typeface="Century Gothic"/>
                        </a:rPr>
                        <a:t> </a:t>
                      </a:r>
                      <a:r>
                        <a:rPr sz="1000" dirty="0">
                          <a:latin typeface="Century Gothic"/>
                          <a:cs typeface="Century Gothic"/>
                        </a:rPr>
                        <a:t>Exam</a:t>
                      </a:r>
                      <a:r>
                        <a:rPr sz="1000" spc="-30" dirty="0">
                          <a:latin typeface="Century Gothic"/>
                          <a:cs typeface="Century Gothic"/>
                        </a:rPr>
                        <a:t> </a:t>
                      </a:r>
                      <a:r>
                        <a:rPr sz="1000" spc="-10" dirty="0">
                          <a:latin typeface="Century Gothic"/>
                          <a:cs typeface="Century Gothic"/>
                        </a:rPr>
                        <a:t>(x-</a:t>
                      </a:r>
                      <a:r>
                        <a:rPr sz="1000" dirty="0">
                          <a:latin typeface="Century Gothic"/>
                          <a:cs typeface="Century Gothic"/>
                        </a:rPr>
                        <a:t>ray</a:t>
                      </a:r>
                      <a:r>
                        <a:rPr sz="1000" spc="-10" dirty="0">
                          <a:latin typeface="Century Gothic"/>
                          <a:cs typeface="Century Gothic"/>
                        </a:rPr>
                        <a:t> </a:t>
                      </a:r>
                      <a:r>
                        <a:rPr sz="1000" dirty="0">
                          <a:latin typeface="Century Gothic"/>
                          <a:cs typeface="Century Gothic"/>
                        </a:rPr>
                        <a:t>or</a:t>
                      </a:r>
                      <a:r>
                        <a:rPr sz="1000" spc="-15" dirty="0">
                          <a:latin typeface="Century Gothic"/>
                          <a:cs typeface="Century Gothic"/>
                        </a:rPr>
                        <a:t> </a:t>
                      </a:r>
                      <a:r>
                        <a:rPr sz="1000" spc="-20" dirty="0">
                          <a:latin typeface="Century Gothic"/>
                          <a:cs typeface="Century Gothic"/>
                        </a:rPr>
                        <a:t>lab)</a:t>
                      </a:r>
                      <a:endParaRPr sz="1000">
                        <a:latin typeface="Century Gothic"/>
                        <a:cs typeface="Century Gothic"/>
                      </a:endParaRPr>
                    </a:p>
                    <a:p>
                      <a:pPr marL="104775" marR="410209">
                        <a:lnSpc>
                          <a:spcPct val="100000"/>
                        </a:lnSpc>
                      </a:pPr>
                      <a:r>
                        <a:rPr sz="1000" dirty="0">
                          <a:latin typeface="Century Gothic"/>
                          <a:cs typeface="Century Gothic"/>
                        </a:rPr>
                        <a:t>Ground</a:t>
                      </a:r>
                      <a:r>
                        <a:rPr sz="1000" spc="-30" dirty="0">
                          <a:latin typeface="Century Gothic"/>
                          <a:cs typeface="Century Gothic"/>
                        </a:rPr>
                        <a:t> </a:t>
                      </a:r>
                      <a:r>
                        <a:rPr sz="1000" dirty="0">
                          <a:latin typeface="Century Gothic"/>
                          <a:cs typeface="Century Gothic"/>
                        </a:rPr>
                        <a:t>/</a:t>
                      </a:r>
                      <a:r>
                        <a:rPr sz="1000" spc="-45" dirty="0">
                          <a:latin typeface="Century Gothic"/>
                          <a:cs typeface="Century Gothic"/>
                        </a:rPr>
                        <a:t> </a:t>
                      </a:r>
                      <a:r>
                        <a:rPr sz="1000" dirty="0">
                          <a:latin typeface="Century Gothic"/>
                          <a:cs typeface="Century Gothic"/>
                        </a:rPr>
                        <a:t>Water</a:t>
                      </a:r>
                      <a:r>
                        <a:rPr sz="1000" spc="-50" dirty="0">
                          <a:latin typeface="Century Gothic"/>
                          <a:cs typeface="Century Gothic"/>
                        </a:rPr>
                        <a:t> </a:t>
                      </a:r>
                      <a:r>
                        <a:rPr sz="1000" dirty="0">
                          <a:latin typeface="Century Gothic"/>
                          <a:cs typeface="Century Gothic"/>
                        </a:rPr>
                        <a:t>Ambulance</a:t>
                      </a:r>
                      <a:r>
                        <a:rPr sz="1000" spc="-5" dirty="0">
                          <a:latin typeface="Century Gothic"/>
                          <a:cs typeface="Century Gothic"/>
                        </a:rPr>
                        <a:t> </a:t>
                      </a:r>
                      <a:r>
                        <a:rPr sz="1000" dirty="0">
                          <a:latin typeface="Century Gothic"/>
                          <a:cs typeface="Century Gothic"/>
                        </a:rPr>
                        <a:t>(to</a:t>
                      </a:r>
                      <a:r>
                        <a:rPr sz="1000" spc="-30" dirty="0">
                          <a:latin typeface="Century Gothic"/>
                          <a:cs typeface="Century Gothic"/>
                        </a:rPr>
                        <a:t> </a:t>
                      </a:r>
                      <a:r>
                        <a:rPr sz="1000" spc="-10" dirty="0">
                          <a:latin typeface="Century Gothic"/>
                          <a:cs typeface="Century Gothic"/>
                        </a:rPr>
                        <a:t>nearest hospital)</a:t>
                      </a:r>
                      <a:endParaRPr sz="1000">
                        <a:latin typeface="Century Gothic"/>
                        <a:cs typeface="Century Gothic"/>
                      </a:endParaRPr>
                    </a:p>
                    <a:p>
                      <a:pPr marL="104775">
                        <a:lnSpc>
                          <a:spcPct val="100000"/>
                        </a:lnSpc>
                      </a:pPr>
                      <a:r>
                        <a:rPr sz="1000" dirty="0">
                          <a:latin typeface="Century Gothic"/>
                          <a:cs typeface="Century Gothic"/>
                        </a:rPr>
                        <a:t>Air</a:t>
                      </a:r>
                      <a:r>
                        <a:rPr sz="1000" spc="-25" dirty="0">
                          <a:latin typeface="Century Gothic"/>
                          <a:cs typeface="Century Gothic"/>
                        </a:rPr>
                        <a:t> </a:t>
                      </a:r>
                      <a:r>
                        <a:rPr sz="1000" spc="-10" dirty="0">
                          <a:latin typeface="Century Gothic"/>
                          <a:cs typeface="Century Gothic"/>
                        </a:rPr>
                        <a:t>Ambulance</a:t>
                      </a:r>
                      <a:endParaRPr sz="1000">
                        <a:latin typeface="Century Gothic"/>
                        <a:cs typeface="Century Gothic"/>
                      </a:endParaRPr>
                    </a:p>
                  </a:txBody>
                  <a:tcPr marL="0" marR="0" marT="52704"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gridSpan="2">
                  <a:txBody>
                    <a:bodyPr/>
                    <a:lstStyle/>
                    <a:p>
                      <a:pPr>
                        <a:lnSpc>
                          <a:spcPct val="100000"/>
                        </a:lnSpc>
                        <a:spcBef>
                          <a:spcPts val="1055"/>
                        </a:spcBef>
                      </a:pPr>
                      <a:endParaRPr sz="1000">
                        <a:latin typeface="Times New Roman"/>
                        <a:cs typeface="Times New Roman"/>
                      </a:endParaRPr>
                    </a:p>
                    <a:p>
                      <a:pPr marL="1270" algn="ctr">
                        <a:lnSpc>
                          <a:spcPct val="100000"/>
                        </a:lnSpc>
                      </a:pPr>
                      <a:r>
                        <a:rPr sz="1000" spc="-20" dirty="0">
                          <a:latin typeface="Century Gothic"/>
                          <a:cs typeface="Century Gothic"/>
                        </a:rPr>
                        <a:t>$200</a:t>
                      </a:r>
                      <a:endParaRPr sz="1000">
                        <a:latin typeface="Century Gothic"/>
                        <a:cs typeface="Century Gothic"/>
                      </a:endParaRPr>
                    </a:p>
                    <a:p>
                      <a:pPr marL="1270" algn="ctr">
                        <a:lnSpc>
                          <a:spcPct val="100000"/>
                        </a:lnSpc>
                      </a:pPr>
                      <a:r>
                        <a:rPr sz="1000" spc="-20" dirty="0">
                          <a:latin typeface="Century Gothic"/>
                          <a:cs typeface="Century Gothic"/>
                        </a:rPr>
                        <a:t>$100</a:t>
                      </a:r>
                      <a:endParaRPr sz="1000">
                        <a:latin typeface="Century Gothic"/>
                        <a:cs typeface="Century Gothic"/>
                      </a:endParaRPr>
                    </a:p>
                    <a:p>
                      <a:pPr marL="1270" algn="ctr">
                        <a:lnSpc>
                          <a:spcPct val="100000"/>
                        </a:lnSpc>
                      </a:pPr>
                      <a:r>
                        <a:rPr sz="1000" spc="-25" dirty="0">
                          <a:latin typeface="Century Gothic"/>
                          <a:cs typeface="Century Gothic"/>
                        </a:rPr>
                        <a:t>$50</a:t>
                      </a:r>
                      <a:endParaRPr sz="1000">
                        <a:latin typeface="Century Gothic"/>
                        <a:cs typeface="Century Gothic"/>
                      </a:endParaRPr>
                    </a:p>
                    <a:p>
                      <a:pPr marL="1270" algn="ctr">
                        <a:lnSpc>
                          <a:spcPct val="100000"/>
                        </a:lnSpc>
                      </a:pPr>
                      <a:r>
                        <a:rPr sz="1000" spc="-20" dirty="0">
                          <a:latin typeface="Century Gothic"/>
                          <a:cs typeface="Century Gothic"/>
                        </a:rPr>
                        <a:t>$400</a:t>
                      </a:r>
                      <a:endParaRPr sz="1000">
                        <a:latin typeface="Century Gothic"/>
                        <a:cs typeface="Century Gothic"/>
                      </a:endParaRPr>
                    </a:p>
                    <a:p>
                      <a:pPr marL="635" algn="ctr">
                        <a:lnSpc>
                          <a:spcPct val="100000"/>
                        </a:lnSpc>
                      </a:pPr>
                      <a:r>
                        <a:rPr sz="1000" spc="-10" dirty="0">
                          <a:latin typeface="Century Gothic"/>
                          <a:cs typeface="Century Gothic"/>
                        </a:rPr>
                        <a:t>$1,600</a:t>
                      </a:r>
                      <a:endParaRPr sz="1000">
                        <a:latin typeface="Century Gothic"/>
                        <a:cs typeface="Century Gothic"/>
                      </a:endParaRPr>
                    </a:p>
                  </a:txBody>
                  <a:tcPr marL="0" marR="0" marT="13398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tc>
                  <a:txBody>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5"/>
                        </a:spcBef>
                      </a:pPr>
                      <a:endParaRPr sz="1000">
                        <a:latin typeface="Times New Roman"/>
                        <a:cs typeface="Times New Roman"/>
                      </a:endParaRPr>
                    </a:p>
                    <a:p>
                      <a:pPr marL="635" algn="ctr">
                        <a:lnSpc>
                          <a:spcPct val="100000"/>
                        </a:lnSpc>
                      </a:pPr>
                      <a:r>
                        <a:rPr sz="1000" dirty="0">
                          <a:latin typeface="Century Gothic"/>
                          <a:cs typeface="Century Gothic"/>
                        </a:rPr>
                        <a:t>Limited</a:t>
                      </a:r>
                      <a:r>
                        <a:rPr sz="1000" spc="-30" dirty="0">
                          <a:latin typeface="Century Gothic"/>
                          <a:cs typeface="Century Gothic"/>
                        </a:rPr>
                        <a:t> </a:t>
                      </a:r>
                      <a:r>
                        <a:rPr sz="1000" dirty="0">
                          <a:latin typeface="Century Gothic"/>
                          <a:cs typeface="Century Gothic"/>
                        </a:rPr>
                        <a:t>to</a:t>
                      </a:r>
                      <a:r>
                        <a:rPr sz="1000" spc="-20" dirty="0">
                          <a:latin typeface="Century Gothic"/>
                          <a:cs typeface="Century Gothic"/>
                        </a:rPr>
                        <a:t> </a:t>
                      </a:r>
                      <a:r>
                        <a:rPr sz="1000" dirty="0">
                          <a:latin typeface="Century Gothic"/>
                          <a:cs typeface="Century Gothic"/>
                        </a:rPr>
                        <a:t>1</a:t>
                      </a:r>
                      <a:r>
                        <a:rPr sz="1000" spc="-30" dirty="0">
                          <a:latin typeface="Century Gothic"/>
                          <a:cs typeface="Century Gothic"/>
                        </a:rPr>
                        <a:t> </a:t>
                      </a:r>
                      <a:r>
                        <a:rPr sz="1000" dirty="0">
                          <a:latin typeface="Century Gothic"/>
                          <a:cs typeface="Century Gothic"/>
                        </a:rPr>
                        <a:t>per </a:t>
                      </a:r>
                      <a:r>
                        <a:rPr sz="1000" spc="-10" dirty="0">
                          <a:latin typeface="Century Gothic"/>
                          <a:cs typeface="Century Gothic"/>
                        </a:rPr>
                        <a:t>Accident</a:t>
                      </a:r>
                      <a:endParaRPr sz="10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2"/>
                  </a:ext>
                </a:extLst>
              </a:tr>
              <a:tr h="609600">
                <a:tc>
                  <a:txBody>
                    <a:bodyPr/>
                    <a:lstStyle/>
                    <a:p>
                      <a:pPr marL="34925">
                        <a:lnSpc>
                          <a:spcPts val="1185"/>
                        </a:lnSpc>
                      </a:pPr>
                      <a:r>
                        <a:rPr sz="1000" b="1" spc="-10" dirty="0">
                          <a:latin typeface="Century Gothic"/>
                          <a:cs typeface="Century Gothic"/>
                        </a:rPr>
                        <a:t>Hospitalization</a:t>
                      </a:r>
                      <a:endParaRPr sz="1000">
                        <a:latin typeface="Century Gothic"/>
                        <a:cs typeface="Century Gothic"/>
                      </a:endParaRPr>
                    </a:p>
                    <a:p>
                      <a:pPr marL="104775" marR="1726564">
                        <a:lnSpc>
                          <a:spcPts val="1200"/>
                        </a:lnSpc>
                        <a:spcBef>
                          <a:spcPts val="35"/>
                        </a:spcBef>
                      </a:pPr>
                      <a:r>
                        <a:rPr sz="1000" dirty="0">
                          <a:latin typeface="Century Gothic"/>
                          <a:cs typeface="Century Gothic"/>
                        </a:rPr>
                        <a:t>Hospital</a:t>
                      </a:r>
                      <a:r>
                        <a:rPr sz="1000" spc="-60" dirty="0">
                          <a:latin typeface="Century Gothic"/>
                          <a:cs typeface="Century Gothic"/>
                        </a:rPr>
                        <a:t> </a:t>
                      </a:r>
                      <a:r>
                        <a:rPr sz="1000" spc="-10" dirty="0">
                          <a:latin typeface="Century Gothic"/>
                          <a:cs typeface="Century Gothic"/>
                        </a:rPr>
                        <a:t>Admission </a:t>
                      </a:r>
                      <a:r>
                        <a:rPr sz="1000" dirty="0">
                          <a:latin typeface="Century Gothic"/>
                          <a:cs typeface="Century Gothic"/>
                        </a:rPr>
                        <a:t>Hospital</a:t>
                      </a:r>
                      <a:r>
                        <a:rPr sz="1000" spc="-60" dirty="0">
                          <a:latin typeface="Century Gothic"/>
                          <a:cs typeface="Century Gothic"/>
                        </a:rPr>
                        <a:t> </a:t>
                      </a:r>
                      <a:r>
                        <a:rPr sz="1000" spc="-20" dirty="0">
                          <a:latin typeface="Century Gothic"/>
                          <a:cs typeface="Century Gothic"/>
                        </a:rPr>
                        <a:t>Stay</a:t>
                      </a:r>
                      <a:endParaRPr sz="1000">
                        <a:latin typeface="Century Gothic"/>
                        <a:cs typeface="Century Gothic"/>
                      </a:endParaRPr>
                    </a:p>
                    <a:p>
                      <a:pPr marL="104775">
                        <a:lnSpc>
                          <a:spcPts val="1085"/>
                        </a:lnSpc>
                      </a:pPr>
                      <a:r>
                        <a:rPr sz="1000" dirty="0">
                          <a:latin typeface="Century Gothic"/>
                          <a:cs typeface="Century Gothic"/>
                        </a:rPr>
                        <a:t>ICU</a:t>
                      </a:r>
                      <a:r>
                        <a:rPr sz="1000" spc="-30" dirty="0">
                          <a:latin typeface="Century Gothic"/>
                          <a:cs typeface="Century Gothic"/>
                        </a:rPr>
                        <a:t> </a:t>
                      </a:r>
                      <a:r>
                        <a:rPr sz="1000" spc="-20" dirty="0">
                          <a:latin typeface="Century Gothic"/>
                          <a:cs typeface="Century Gothic"/>
                        </a:rPr>
                        <a:t>Stay</a:t>
                      </a:r>
                      <a:endParaRPr sz="10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gridSpan="2">
                  <a:txBody>
                    <a:bodyPr/>
                    <a:lstStyle/>
                    <a:p>
                      <a:pPr>
                        <a:lnSpc>
                          <a:spcPct val="100000"/>
                        </a:lnSpc>
                        <a:spcBef>
                          <a:spcPts val="25"/>
                        </a:spcBef>
                      </a:pPr>
                      <a:endParaRPr sz="1000">
                        <a:latin typeface="Times New Roman"/>
                        <a:cs typeface="Times New Roman"/>
                      </a:endParaRPr>
                    </a:p>
                    <a:p>
                      <a:pPr algn="ctr">
                        <a:lnSpc>
                          <a:spcPct val="100000"/>
                        </a:lnSpc>
                      </a:pPr>
                      <a:r>
                        <a:rPr sz="1000" spc="-10" dirty="0">
                          <a:latin typeface="Century Gothic"/>
                          <a:cs typeface="Century Gothic"/>
                        </a:rPr>
                        <a:t>$1,000</a:t>
                      </a:r>
                      <a:endParaRPr sz="1000">
                        <a:latin typeface="Century Gothic"/>
                        <a:cs typeface="Century Gothic"/>
                      </a:endParaRPr>
                    </a:p>
                    <a:p>
                      <a:pPr algn="ctr">
                        <a:lnSpc>
                          <a:spcPct val="100000"/>
                        </a:lnSpc>
                      </a:pPr>
                      <a:r>
                        <a:rPr sz="1000" dirty="0">
                          <a:latin typeface="Century Gothic"/>
                          <a:cs typeface="Century Gothic"/>
                        </a:rPr>
                        <a:t>$200</a:t>
                      </a:r>
                      <a:r>
                        <a:rPr sz="1000" spc="-35" dirty="0">
                          <a:latin typeface="Century Gothic"/>
                          <a:cs typeface="Century Gothic"/>
                        </a:rPr>
                        <a:t> </a:t>
                      </a:r>
                      <a:r>
                        <a:rPr sz="1000" dirty="0">
                          <a:latin typeface="Century Gothic"/>
                          <a:cs typeface="Century Gothic"/>
                        </a:rPr>
                        <a:t>per</a:t>
                      </a:r>
                      <a:r>
                        <a:rPr sz="1000" spc="-10" dirty="0">
                          <a:latin typeface="Century Gothic"/>
                          <a:cs typeface="Century Gothic"/>
                        </a:rPr>
                        <a:t> </a:t>
                      </a:r>
                      <a:r>
                        <a:rPr sz="1000" spc="-25" dirty="0">
                          <a:latin typeface="Century Gothic"/>
                          <a:cs typeface="Century Gothic"/>
                        </a:rPr>
                        <a:t>Day</a:t>
                      </a:r>
                      <a:endParaRPr sz="1000">
                        <a:latin typeface="Century Gothic"/>
                        <a:cs typeface="Century Gothic"/>
                      </a:endParaRPr>
                    </a:p>
                    <a:p>
                      <a:pPr algn="ctr">
                        <a:lnSpc>
                          <a:spcPts val="1125"/>
                        </a:lnSpc>
                      </a:pPr>
                      <a:r>
                        <a:rPr sz="1000" dirty="0">
                          <a:latin typeface="Century Gothic"/>
                          <a:cs typeface="Century Gothic"/>
                        </a:rPr>
                        <a:t>$400</a:t>
                      </a:r>
                      <a:r>
                        <a:rPr sz="1000" spc="-35" dirty="0">
                          <a:latin typeface="Century Gothic"/>
                          <a:cs typeface="Century Gothic"/>
                        </a:rPr>
                        <a:t> </a:t>
                      </a:r>
                      <a:r>
                        <a:rPr sz="1000" dirty="0">
                          <a:latin typeface="Century Gothic"/>
                          <a:cs typeface="Century Gothic"/>
                        </a:rPr>
                        <a:t>per</a:t>
                      </a:r>
                      <a:r>
                        <a:rPr sz="1000" spc="-10" dirty="0">
                          <a:latin typeface="Century Gothic"/>
                          <a:cs typeface="Century Gothic"/>
                        </a:rPr>
                        <a:t> </a:t>
                      </a:r>
                      <a:r>
                        <a:rPr sz="1000" spc="-25" dirty="0">
                          <a:latin typeface="Century Gothic"/>
                          <a:cs typeface="Century Gothic"/>
                        </a:rPr>
                        <a:t>Day</a:t>
                      </a:r>
                      <a:endParaRPr sz="1000">
                        <a:latin typeface="Century Gothic"/>
                        <a:cs typeface="Century Gothic"/>
                      </a:endParaRPr>
                    </a:p>
                  </a:txBody>
                  <a:tcPr marL="0" marR="0" marT="317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tc>
                  <a:txBody>
                    <a:bodyPr/>
                    <a:lstStyle/>
                    <a:p>
                      <a:pPr marL="286385" marR="243204" indent="-32384" algn="ctr">
                        <a:lnSpc>
                          <a:spcPct val="100000"/>
                        </a:lnSpc>
                        <a:spcBef>
                          <a:spcPts val="1100"/>
                        </a:spcBef>
                      </a:pPr>
                      <a:r>
                        <a:rPr sz="1000" dirty="0">
                          <a:latin typeface="Century Gothic"/>
                          <a:cs typeface="Century Gothic"/>
                        </a:rPr>
                        <a:t>Limited</a:t>
                      </a:r>
                      <a:r>
                        <a:rPr sz="1000" spc="-30" dirty="0">
                          <a:latin typeface="Century Gothic"/>
                          <a:cs typeface="Century Gothic"/>
                        </a:rPr>
                        <a:t> </a:t>
                      </a:r>
                      <a:r>
                        <a:rPr sz="1000" dirty="0">
                          <a:latin typeface="Century Gothic"/>
                          <a:cs typeface="Century Gothic"/>
                        </a:rPr>
                        <a:t>to</a:t>
                      </a:r>
                      <a:r>
                        <a:rPr sz="1000" spc="-20" dirty="0">
                          <a:latin typeface="Century Gothic"/>
                          <a:cs typeface="Century Gothic"/>
                        </a:rPr>
                        <a:t> </a:t>
                      </a:r>
                      <a:r>
                        <a:rPr sz="1000" dirty="0">
                          <a:latin typeface="Century Gothic"/>
                          <a:cs typeface="Century Gothic"/>
                        </a:rPr>
                        <a:t>1</a:t>
                      </a:r>
                      <a:r>
                        <a:rPr sz="1000" spc="-30" dirty="0">
                          <a:latin typeface="Century Gothic"/>
                          <a:cs typeface="Century Gothic"/>
                        </a:rPr>
                        <a:t> </a:t>
                      </a:r>
                      <a:r>
                        <a:rPr sz="1000" dirty="0">
                          <a:latin typeface="Century Gothic"/>
                          <a:cs typeface="Century Gothic"/>
                        </a:rPr>
                        <a:t>per </a:t>
                      </a:r>
                      <a:r>
                        <a:rPr sz="1000" spc="-10" dirty="0">
                          <a:latin typeface="Century Gothic"/>
                          <a:cs typeface="Century Gothic"/>
                        </a:rPr>
                        <a:t>Accident; </a:t>
                      </a:r>
                      <a:r>
                        <a:rPr sz="1000" dirty="0">
                          <a:latin typeface="Century Gothic"/>
                          <a:cs typeface="Century Gothic"/>
                        </a:rPr>
                        <a:t>Limited</a:t>
                      </a:r>
                      <a:r>
                        <a:rPr sz="1000" spc="-35" dirty="0">
                          <a:latin typeface="Century Gothic"/>
                          <a:cs typeface="Century Gothic"/>
                        </a:rPr>
                        <a:t> </a:t>
                      </a:r>
                      <a:r>
                        <a:rPr sz="1000" dirty="0">
                          <a:latin typeface="Century Gothic"/>
                          <a:cs typeface="Century Gothic"/>
                        </a:rPr>
                        <a:t>to</a:t>
                      </a:r>
                      <a:r>
                        <a:rPr sz="1000" spc="-25" dirty="0">
                          <a:latin typeface="Century Gothic"/>
                          <a:cs typeface="Century Gothic"/>
                        </a:rPr>
                        <a:t> </a:t>
                      </a:r>
                      <a:r>
                        <a:rPr sz="1000" dirty="0">
                          <a:latin typeface="Century Gothic"/>
                          <a:cs typeface="Century Gothic"/>
                        </a:rPr>
                        <a:t>365</a:t>
                      </a:r>
                      <a:r>
                        <a:rPr sz="1000" spc="-35" dirty="0">
                          <a:latin typeface="Century Gothic"/>
                          <a:cs typeface="Century Gothic"/>
                        </a:rPr>
                        <a:t> </a:t>
                      </a:r>
                      <a:r>
                        <a:rPr sz="1000" dirty="0">
                          <a:latin typeface="Century Gothic"/>
                          <a:cs typeface="Century Gothic"/>
                        </a:rPr>
                        <a:t>Days, 1</a:t>
                      </a:r>
                      <a:r>
                        <a:rPr sz="1000" spc="-30" dirty="0">
                          <a:latin typeface="Century Gothic"/>
                          <a:cs typeface="Century Gothic"/>
                        </a:rPr>
                        <a:t> </a:t>
                      </a:r>
                      <a:r>
                        <a:rPr sz="1000" dirty="0">
                          <a:latin typeface="Century Gothic"/>
                          <a:cs typeface="Century Gothic"/>
                        </a:rPr>
                        <a:t>stay</a:t>
                      </a:r>
                      <a:r>
                        <a:rPr sz="1000" spc="-20" dirty="0">
                          <a:latin typeface="Century Gothic"/>
                          <a:cs typeface="Century Gothic"/>
                        </a:rPr>
                        <a:t> </a:t>
                      </a:r>
                      <a:r>
                        <a:rPr sz="1000" spc="-25" dirty="0">
                          <a:latin typeface="Century Gothic"/>
                          <a:cs typeface="Century Gothic"/>
                        </a:rPr>
                        <a:t>per </a:t>
                      </a:r>
                      <a:r>
                        <a:rPr sz="1000" spc="-10" dirty="0">
                          <a:latin typeface="Century Gothic"/>
                          <a:cs typeface="Century Gothic"/>
                        </a:rPr>
                        <a:t>Accident;</a:t>
                      </a:r>
                      <a:endParaRPr sz="1000">
                        <a:latin typeface="Century Gothic"/>
                        <a:cs typeface="Century Gothic"/>
                      </a:endParaRPr>
                    </a:p>
                  </a:txBody>
                  <a:tcPr marL="0" marR="0" marT="13970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3"/>
                  </a:ext>
                </a:extLst>
              </a:tr>
              <a:tr h="457200">
                <a:tc>
                  <a:txBody>
                    <a:bodyPr/>
                    <a:lstStyle/>
                    <a:p>
                      <a:pPr marL="34925">
                        <a:lnSpc>
                          <a:spcPts val="1185"/>
                        </a:lnSpc>
                      </a:pPr>
                      <a:r>
                        <a:rPr sz="1000" b="1" dirty="0">
                          <a:latin typeface="Century Gothic"/>
                          <a:cs typeface="Century Gothic"/>
                        </a:rPr>
                        <a:t>Follow</a:t>
                      </a:r>
                      <a:r>
                        <a:rPr sz="1000" b="1" spc="-15" dirty="0">
                          <a:latin typeface="Century Gothic"/>
                          <a:cs typeface="Century Gothic"/>
                        </a:rPr>
                        <a:t> </a:t>
                      </a:r>
                      <a:r>
                        <a:rPr sz="1000" b="1" dirty="0">
                          <a:latin typeface="Century Gothic"/>
                          <a:cs typeface="Century Gothic"/>
                        </a:rPr>
                        <a:t>Up</a:t>
                      </a:r>
                      <a:r>
                        <a:rPr sz="1000" b="1" spc="-10" dirty="0">
                          <a:latin typeface="Century Gothic"/>
                          <a:cs typeface="Century Gothic"/>
                        </a:rPr>
                        <a:t> </a:t>
                      </a:r>
                      <a:r>
                        <a:rPr sz="1000" b="1" spc="-20" dirty="0">
                          <a:latin typeface="Century Gothic"/>
                          <a:cs typeface="Century Gothic"/>
                        </a:rPr>
                        <a:t>Care</a:t>
                      </a:r>
                      <a:endParaRPr sz="1000">
                        <a:latin typeface="Century Gothic"/>
                        <a:cs typeface="Century Gothic"/>
                      </a:endParaRPr>
                    </a:p>
                    <a:p>
                      <a:pPr marL="104775" marR="946785">
                        <a:lnSpc>
                          <a:spcPts val="1200"/>
                        </a:lnSpc>
                      </a:pPr>
                      <a:r>
                        <a:rPr sz="1000" dirty="0">
                          <a:latin typeface="Century Gothic"/>
                          <a:cs typeface="Century Gothic"/>
                        </a:rPr>
                        <a:t>Follow</a:t>
                      </a:r>
                      <a:r>
                        <a:rPr sz="1000" spc="-45" dirty="0">
                          <a:latin typeface="Century Gothic"/>
                          <a:cs typeface="Century Gothic"/>
                        </a:rPr>
                        <a:t> </a:t>
                      </a:r>
                      <a:r>
                        <a:rPr sz="1000" dirty="0">
                          <a:latin typeface="Century Gothic"/>
                          <a:cs typeface="Century Gothic"/>
                        </a:rPr>
                        <a:t>up</a:t>
                      </a:r>
                      <a:r>
                        <a:rPr sz="1000" spc="-30" dirty="0">
                          <a:latin typeface="Century Gothic"/>
                          <a:cs typeface="Century Gothic"/>
                        </a:rPr>
                        <a:t> </a:t>
                      </a:r>
                      <a:r>
                        <a:rPr sz="1000" dirty="0">
                          <a:latin typeface="Century Gothic"/>
                          <a:cs typeface="Century Gothic"/>
                        </a:rPr>
                        <a:t>Physician</a:t>
                      </a:r>
                      <a:r>
                        <a:rPr sz="1000" spc="-30" dirty="0">
                          <a:latin typeface="Century Gothic"/>
                          <a:cs typeface="Century Gothic"/>
                        </a:rPr>
                        <a:t> </a:t>
                      </a:r>
                      <a:r>
                        <a:rPr sz="1000" dirty="0">
                          <a:latin typeface="Century Gothic"/>
                          <a:cs typeface="Century Gothic"/>
                        </a:rPr>
                        <a:t>Office</a:t>
                      </a:r>
                      <a:r>
                        <a:rPr sz="1000" spc="-30" dirty="0">
                          <a:latin typeface="Century Gothic"/>
                          <a:cs typeface="Century Gothic"/>
                        </a:rPr>
                        <a:t> </a:t>
                      </a:r>
                      <a:r>
                        <a:rPr sz="1000" spc="-10" dirty="0">
                          <a:latin typeface="Century Gothic"/>
                          <a:cs typeface="Century Gothic"/>
                        </a:rPr>
                        <a:t>Visit </a:t>
                      </a:r>
                      <a:r>
                        <a:rPr sz="1000" dirty="0">
                          <a:latin typeface="Century Gothic"/>
                          <a:cs typeface="Century Gothic"/>
                        </a:rPr>
                        <a:t>Follow</a:t>
                      </a:r>
                      <a:r>
                        <a:rPr sz="1000" spc="-50" dirty="0">
                          <a:latin typeface="Century Gothic"/>
                          <a:cs typeface="Century Gothic"/>
                        </a:rPr>
                        <a:t> </a:t>
                      </a:r>
                      <a:r>
                        <a:rPr sz="1000" dirty="0">
                          <a:latin typeface="Century Gothic"/>
                          <a:cs typeface="Century Gothic"/>
                        </a:rPr>
                        <a:t>up</a:t>
                      </a:r>
                      <a:r>
                        <a:rPr sz="1000" spc="-35" dirty="0">
                          <a:latin typeface="Century Gothic"/>
                          <a:cs typeface="Century Gothic"/>
                        </a:rPr>
                        <a:t> </a:t>
                      </a:r>
                      <a:r>
                        <a:rPr sz="1000" dirty="0">
                          <a:latin typeface="Century Gothic"/>
                          <a:cs typeface="Century Gothic"/>
                        </a:rPr>
                        <a:t>Physical</a:t>
                      </a:r>
                      <a:r>
                        <a:rPr sz="1000" spc="-35" dirty="0">
                          <a:latin typeface="Century Gothic"/>
                          <a:cs typeface="Century Gothic"/>
                        </a:rPr>
                        <a:t> </a:t>
                      </a:r>
                      <a:r>
                        <a:rPr sz="1000" dirty="0">
                          <a:latin typeface="Century Gothic"/>
                          <a:cs typeface="Century Gothic"/>
                        </a:rPr>
                        <a:t>Therapy</a:t>
                      </a:r>
                      <a:r>
                        <a:rPr sz="1000" spc="-30" dirty="0">
                          <a:latin typeface="Century Gothic"/>
                          <a:cs typeface="Century Gothic"/>
                        </a:rPr>
                        <a:t> </a:t>
                      </a:r>
                      <a:r>
                        <a:rPr sz="1000" spc="-10" dirty="0">
                          <a:latin typeface="Century Gothic"/>
                          <a:cs typeface="Century Gothic"/>
                        </a:rPr>
                        <a:t>Visit</a:t>
                      </a:r>
                      <a:endParaRPr sz="10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gridSpan="2">
                  <a:txBody>
                    <a:bodyPr/>
                    <a:lstStyle/>
                    <a:p>
                      <a:pPr>
                        <a:lnSpc>
                          <a:spcPct val="100000"/>
                        </a:lnSpc>
                        <a:spcBef>
                          <a:spcPts val="25"/>
                        </a:spcBef>
                      </a:pPr>
                      <a:endParaRPr sz="1000">
                        <a:latin typeface="Times New Roman"/>
                        <a:cs typeface="Times New Roman"/>
                      </a:endParaRPr>
                    </a:p>
                    <a:p>
                      <a:pPr marL="1270" algn="ctr">
                        <a:lnSpc>
                          <a:spcPct val="100000"/>
                        </a:lnSpc>
                      </a:pPr>
                      <a:r>
                        <a:rPr sz="1000" spc="-25" dirty="0">
                          <a:latin typeface="Century Gothic"/>
                          <a:cs typeface="Century Gothic"/>
                        </a:rPr>
                        <a:t>$75</a:t>
                      </a:r>
                      <a:endParaRPr sz="1000">
                        <a:latin typeface="Century Gothic"/>
                        <a:cs typeface="Century Gothic"/>
                      </a:endParaRPr>
                    </a:p>
                    <a:p>
                      <a:pPr marL="1270" algn="ctr">
                        <a:lnSpc>
                          <a:spcPts val="1125"/>
                        </a:lnSpc>
                      </a:pPr>
                      <a:r>
                        <a:rPr sz="1000" spc="-25" dirty="0">
                          <a:latin typeface="Century Gothic"/>
                          <a:cs typeface="Century Gothic"/>
                        </a:rPr>
                        <a:t>$50</a:t>
                      </a:r>
                      <a:endParaRPr sz="1000">
                        <a:latin typeface="Century Gothic"/>
                        <a:cs typeface="Century Gothic"/>
                      </a:endParaRPr>
                    </a:p>
                  </a:txBody>
                  <a:tcPr marL="0" marR="0" marT="3175" marB="0">
                    <a:lnL w="3175">
                      <a:solidFill>
                        <a:srgbClr val="000000"/>
                      </a:solidFill>
                      <a:prstDash val="solid"/>
                    </a:lnL>
                    <a:lnR w="3175">
                      <a:solidFill>
                        <a:srgbClr val="000000"/>
                      </a:solidFill>
                      <a:prstDash val="solid"/>
                    </a:lnR>
                    <a:lnT w="3175">
                      <a:solidFill>
                        <a:srgbClr val="000000"/>
                      </a:solidFill>
                      <a:prstDash val="solid"/>
                    </a:lnT>
                  </a:tcPr>
                </a:tc>
                <a:tc hMerge="1">
                  <a:txBody>
                    <a:bodyPr/>
                    <a:lstStyle/>
                    <a:p>
                      <a:endParaRPr/>
                    </a:p>
                  </a:txBody>
                  <a:tcPr marL="0" marR="0" marT="0" marB="0"/>
                </a:tc>
                <a:tc>
                  <a:txBody>
                    <a:bodyPr/>
                    <a:lstStyle/>
                    <a:p>
                      <a:pPr marL="890269" marR="201295" indent="-681355">
                        <a:lnSpc>
                          <a:spcPct val="100000"/>
                        </a:lnSpc>
                        <a:spcBef>
                          <a:spcPts val="575"/>
                        </a:spcBef>
                      </a:pPr>
                      <a:r>
                        <a:rPr sz="1000" dirty="0">
                          <a:latin typeface="Century Gothic"/>
                          <a:cs typeface="Century Gothic"/>
                        </a:rPr>
                        <a:t>Limited</a:t>
                      </a:r>
                      <a:r>
                        <a:rPr sz="1000" spc="-35" dirty="0">
                          <a:latin typeface="Century Gothic"/>
                          <a:cs typeface="Century Gothic"/>
                        </a:rPr>
                        <a:t> </a:t>
                      </a:r>
                      <a:r>
                        <a:rPr sz="1000" dirty="0">
                          <a:latin typeface="Century Gothic"/>
                          <a:cs typeface="Century Gothic"/>
                        </a:rPr>
                        <a:t>to</a:t>
                      </a:r>
                      <a:r>
                        <a:rPr sz="1000" spc="-20" dirty="0">
                          <a:latin typeface="Century Gothic"/>
                          <a:cs typeface="Century Gothic"/>
                        </a:rPr>
                        <a:t> </a:t>
                      </a:r>
                      <a:r>
                        <a:rPr sz="1000" dirty="0">
                          <a:latin typeface="Century Gothic"/>
                          <a:cs typeface="Century Gothic"/>
                        </a:rPr>
                        <a:t>10</a:t>
                      </a:r>
                      <a:r>
                        <a:rPr sz="1000" spc="-35" dirty="0">
                          <a:latin typeface="Century Gothic"/>
                          <a:cs typeface="Century Gothic"/>
                        </a:rPr>
                        <a:t> </a:t>
                      </a:r>
                      <a:r>
                        <a:rPr sz="1000" dirty="0">
                          <a:latin typeface="Century Gothic"/>
                          <a:cs typeface="Century Gothic"/>
                        </a:rPr>
                        <a:t>visit</a:t>
                      </a:r>
                      <a:r>
                        <a:rPr sz="1000" spc="-20" dirty="0">
                          <a:latin typeface="Century Gothic"/>
                          <a:cs typeface="Century Gothic"/>
                        </a:rPr>
                        <a:t> </a:t>
                      </a:r>
                      <a:r>
                        <a:rPr sz="1000" dirty="0">
                          <a:latin typeface="Century Gothic"/>
                          <a:cs typeface="Century Gothic"/>
                        </a:rPr>
                        <a:t>treatments</a:t>
                      </a:r>
                      <a:r>
                        <a:rPr sz="1000" spc="-45" dirty="0">
                          <a:latin typeface="Century Gothic"/>
                          <a:cs typeface="Century Gothic"/>
                        </a:rPr>
                        <a:t> </a:t>
                      </a:r>
                      <a:r>
                        <a:rPr sz="1000" spc="-25" dirty="0">
                          <a:latin typeface="Century Gothic"/>
                          <a:cs typeface="Century Gothic"/>
                        </a:rPr>
                        <a:t>per </a:t>
                      </a:r>
                      <a:r>
                        <a:rPr sz="1000" spc="-10" dirty="0">
                          <a:latin typeface="Century Gothic"/>
                          <a:cs typeface="Century Gothic"/>
                        </a:rPr>
                        <a:t>Accident.</a:t>
                      </a:r>
                      <a:endParaRPr sz="1000">
                        <a:latin typeface="Century Gothic"/>
                        <a:cs typeface="Century Gothic"/>
                      </a:endParaRPr>
                    </a:p>
                  </a:txBody>
                  <a:tcPr marL="0" marR="0" marT="7302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4"/>
                  </a:ext>
                </a:extLst>
              </a:tr>
              <a:tr h="152400">
                <a:tc>
                  <a:txBody>
                    <a:bodyPr/>
                    <a:lstStyle/>
                    <a:p>
                      <a:pPr marL="69850">
                        <a:lnSpc>
                          <a:spcPts val="1100"/>
                        </a:lnSpc>
                      </a:pPr>
                      <a:r>
                        <a:rPr sz="1000" b="1" dirty="0">
                          <a:solidFill>
                            <a:srgbClr val="FFFFFF"/>
                          </a:solidFill>
                          <a:latin typeface="Century Gothic"/>
                          <a:cs typeface="Century Gothic"/>
                        </a:rPr>
                        <a:t>Benefit</a:t>
                      </a:r>
                      <a:r>
                        <a:rPr sz="1000" b="1" spc="-15" dirty="0">
                          <a:solidFill>
                            <a:srgbClr val="FFFFFF"/>
                          </a:solidFill>
                          <a:latin typeface="Century Gothic"/>
                          <a:cs typeface="Century Gothic"/>
                        </a:rPr>
                        <a:t> </a:t>
                      </a:r>
                      <a:r>
                        <a:rPr sz="1000" b="1" spc="-20" dirty="0">
                          <a:solidFill>
                            <a:srgbClr val="FFFFFF"/>
                          </a:solidFill>
                          <a:latin typeface="Century Gothic"/>
                          <a:cs typeface="Century Gothic"/>
                        </a:rPr>
                        <a:t>Type</a:t>
                      </a:r>
                      <a:endParaRPr sz="10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DF1522"/>
                    </a:solidFill>
                  </a:tcPr>
                </a:tc>
                <a:tc gridSpan="3">
                  <a:txBody>
                    <a:bodyPr/>
                    <a:lstStyle/>
                    <a:p>
                      <a:pPr marL="147320">
                        <a:lnSpc>
                          <a:spcPts val="1100"/>
                        </a:lnSpc>
                        <a:tabLst>
                          <a:tab pos="1279525" algn="l"/>
                          <a:tab pos="2833370" algn="l"/>
                        </a:tabLst>
                      </a:pPr>
                      <a:r>
                        <a:rPr sz="1000" b="1" spc="-10" dirty="0">
                          <a:solidFill>
                            <a:srgbClr val="FFFFFF"/>
                          </a:solidFill>
                          <a:latin typeface="Century Gothic"/>
                          <a:cs typeface="Century Gothic"/>
                        </a:rPr>
                        <a:t>Non-Surgical</a:t>
                      </a:r>
                      <a:r>
                        <a:rPr sz="1000" b="1" dirty="0">
                          <a:solidFill>
                            <a:srgbClr val="FFFFFF"/>
                          </a:solidFill>
                          <a:latin typeface="Century Gothic"/>
                          <a:cs typeface="Century Gothic"/>
                        </a:rPr>
                        <a:t>	</a:t>
                      </a:r>
                      <a:r>
                        <a:rPr sz="1000" b="1" spc="-10" dirty="0">
                          <a:solidFill>
                            <a:srgbClr val="FFFFFF"/>
                          </a:solidFill>
                          <a:latin typeface="Century Gothic"/>
                          <a:cs typeface="Century Gothic"/>
                        </a:rPr>
                        <a:t>Surgical</a:t>
                      </a:r>
                      <a:r>
                        <a:rPr sz="1000" b="1" dirty="0">
                          <a:solidFill>
                            <a:srgbClr val="FFFFFF"/>
                          </a:solidFill>
                          <a:latin typeface="Century Gothic"/>
                          <a:cs typeface="Century Gothic"/>
                        </a:rPr>
                        <a:t>	</a:t>
                      </a:r>
                      <a:r>
                        <a:rPr sz="1000" b="1" spc="-10" dirty="0">
                          <a:solidFill>
                            <a:srgbClr val="FFFFFF"/>
                          </a:solidFill>
                          <a:latin typeface="Century Gothic"/>
                          <a:cs typeface="Century Gothic"/>
                        </a:rPr>
                        <a:t>Limitations</a:t>
                      </a:r>
                      <a:endParaRPr sz="1000">
                        <a:latin typeface="Century Gothic"/>
                        <a:cs typeface="Century Gothic"/>
                      </a:endParaRPr>
                    </a:p>
                  </a:txBody>
                  <a:tcPr marL="0" marR="0" marT="0" marB="0">
                    <a:lnL w="3175">
                      <a:solidFill>
                        <a:srgbClr val="000000"/>
                      </a:solidFill>
                      <a:prstDash val="solid"/>
                    </a:lnL>
                    <a:lnR w="3175">
                      <a:solidFill>
                        <a:srgbClr val="000000"/>
                      </a:solidFill>
                      <a:prstDash val="solid"/>
                    </a:lnR>
                    <a:solidFill>
                      <a:srgbClr val="DF1522"/>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r h="457200">
                <a:tc>
                  <a:txBody>
                    <a:bodyPr/>
                    <a:lstStyle/>
                    <a:p>
                      <a:pPr marL="34925">
                        <a:lnSpc>
                          <a:spcPts val="1185"/>
                        </a:lnSpc>
                      </a:pPr>
                      <a:r>
                        <a:rPr sz="1000" b="1" spc="-10" dirty="0">
                          <a:latin typeface="Century Gothic"/>
                          <a:cs typeface="Century Gothic"/>
                        </a:rPr>
                        <a:t>Fractures</a:t>
                      </a:r>
                      <a:endParaRPr sz="1000">
                        <a:latin typeface="Century Gothic"/>
                        <a:cs typeface="Century Gothic"/>
                      </a:endParaRPr>
                    </a:p>
                    <a:p>
                      <a:pPr marL="34925" marR="442595">
                        <a:lnSpc>
                          <a:spcPts val="1200"/>
                        </a:lnSpc>
                      </a:pPr>
                      <a:r>
                        <a:rPr sz="1000" i="1" dirty="0">
                          <a:latin typeface="Century Gothic"/>
                          <a:cs typeface="Century Gothic"/>
                        </a:rPr>
                        <a:t>More than</a:t>
                      </a:r>
                      <a:r>
                        <a:rPr sz="1000" i="1" spc="-15" dirty="0">
                          <a:latin typeface="Century Gothic"/>
                          <a:cs typeface="Century Gothic"/>
                        </a:rPr>
                        <a:t> </a:t>
                      </a:r>
                      <a:r>
                        <a:rPr sz="1000" i="1" dirty="0">
                          <a:latin typeface="Century Gothic"/>
                          <a:cs typeface="Century Gothic"/>
                        </a:rPr>
                        <a:t>1</a:t>
                      </a:r>
                      <a:r>
                        <a:rPr sz="1000" i="1" spc="-30" dirty="0">
                          <a:latin typeface="Century Gothic"/>
                          <a:cs typeface="Century Gothic"/>
                        </a:rPr>
                        <a:t> </a:t>
                      </a:r>
                      <a:r>
                        <a:rPr sz="1000" i="1" dirty="0">
                          <a:latin typeface="Century Gothic"/>
                          <a:cs typeface="Century Gothic"/>
                        </a:rPr>
                        <a:t>rib,</a:t>
                      </a:r>
                      <a:r>
                        <a:rPr sz="1000" i="1" spc="-30" dirty="0">
                          <a:latin typeface="Century Gothic"/>
                          <a:cs typeface="Century Gothic"/>
                        </a:rPr>
                        <a:t> </a:t>
                      </a:r>
                      <a:r>
                        <a:rPr sz="1000" i="1" dirty="0">
                          <a:latin typeface="Century Gothic"/>
                          <a:cs typeface="Century Gothic"/>
                        </a:rPr>
                        <a:t>toe</a:t>
                      </a:r>
                      <a:r>
                        <a:rPr sz="1000" i="1" spc="-20" dirty="0">
                          <a:latin typeface="Century Gothic"/>
                          <a:cs typeface="Century Gothic"/>
                        </a:rPr>
                        <a:t> </a:t>
                      </a:r>
                      <a:r>
                        <a:rPr sz="1000" i="1" dirty="0">
                          <a:latin typeface="Century Gothic"/>
                          <a:cs typeface="Century Gothic"/>
                        </a:rPr>
                        <a:t>or</a:t>
                      </a:r>
                      <a:r>
                        <a:rPr sz="1000" i="1" spc="-20" dirty="0">
                          <a:latin typeface="Century Gothic"/>
                          <a:cs typeface="Century Gothic"/>
                        </a:rPr>
                        <a:t> </a:t>
                      </a:r>
                      <a:r>
                        <a:rPr sz="1000" i="1" dirty="0">
                          <a:latin typeface="Century Gothic"/>
                          <a:cs typeface="Century Gothic"/>
                        </a:rPr>
                        <a:t>finger</a:t>
                      </a:r>
                      <a:r>
                        <a:rPr sz="1000" i="1" spc="-40" dirty="0">
                          <a:latin typeface="Century Gothic"/>
                          <a:cs typeface="Century Gothic"/>
                        </a:rPr>
                        <a:t> </a:t>
                      </a:r>
                      <a:r>
                        <a:rPr sz="1000" i="1" dirty="0">
                          <a:latin typeface="Century Gothic"/>
                          <a:cs typeface="Century Gothic"/>
                        </a:rPr>
                        <a:t>pays</a:t>
                      </a:r>
                      <a:r>
                        <a:rPr sz="1000" i="1" spc="-10" dirty="0">
                          <a:latin typeface="Century Gothic"/>
                          <a:cs typeface="Century Gothic"/>
                        </a:rPr>
                        <a:t> </a:t>
                      </a:r>
                      <a:r>
                        <a:rPr sz="1000" i="1" dirty="0">
                          <a:latin typeface="Century Gothic"/>
                          <a:cs typeface="Century Gothic"/>
                        </a:rPr>
                        <a:t>2x</a:t>
                      </a:r>
                      <a:r>
                        <a:rPr sz="1000" i="1" spc="-20" dirty="0">
                          <a:latin typeface="Century Gothic"/>
                          <a:cs typeface="Century Gothic"/>
                        </a:rPr>
                        <a:t> </a:t>
                      </a:r>
                      <a:r>
                        <a:rPr sz="1000" i="1" spc="-25" dirty="0">
                          <a:latin typeface="Century Gothic"/>
                          <a:cs typeface="Century Gothic"/>
                        </a:rPr>
                        <a:t>the </a:t>
                      </a:r>
                      <a:r>
                        <a:rPr sz="1000" i="1" dirty="0">
                          <a:latin typeface="Century Gothic"/>
                          <a:cs typeface="Century Gothic"/>
                        </a:rPr>
                        <a:t>Benefit</a:t>
                      </a:r>
                      <a:r>
                        <a:rPr sz="1000" i="1" spc="-35" dirty="0">
                          <a:latin typeface="Century Gothic"/>
                          <a:cs typeface="Century Gothic"/>
                        </a:rPr>
                        <a:t> </a:t>
                      </a:r>
                      <a:r>
                        <a:rPr sz="1000" i="1" spc="-10" dirty="0">
                          <a:latin typeface="Century Gothic"/>
                          <a:cs typeface="Century Gothic"/>
                        </a:rPr>
                        <a:t>Amount</a:t>
                      </a:r>
                      <a:endParaRPr sz="10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25"/>
                        </a:spcBef>
                      </a:pPr>
                      <a:endParaRPr sz="1000">
                        <a:latin typeface="Times New Roman"/>
                        <a:cs typeface="Times New Roman"/>
                      </a:endParaRPr>
                    </a:p>
                    <a:p>
                      <a:pPr marL="1905" algn="ctr">
                        <a:lnSpc>
                          <a:spcPct val="100000"/>
                        </a:lnSpc>
                      </a:pPr>
                      <a:r>
                        <a:rPr sz="1000" dirty="0">
                          <a:latin typeface="Century Gothic"/>
                          <a:cs typeface="Century Gothic"/>
                        </a:rPr>
                        <a:t>$100</a:t>
                      </a:r>
                      <a:r>
                        <a:rPr sz="1000" spc="-20" dirty="0">
                          <a:latin typeface="Century Gothic"/>
                          <a:cs typeface="Century Gothic"/>
                        </a:rPr>
                        <a:t> </a:t>
                      </a:r>
                      <a:r>
                        <a:rPr sz="1000" dirty="0">
                          <a:latin typeface="Century Gothic"/>
                          <a:cs typeface="Century Gothic"/>
                        </a:rPr>
                        <a:t>-</a:t>
                      </a:r>
                      <a:r>
                        <a:rPr sz="1000" spc="-10" dirty="0">
                          <a:latin typeface="Century Gothic"/>
                          <a:cs typeface="Century Gothic"/>
                        </a:rPr>
                        <a:t> $4,000</a:t>
                      </a:r>
                      <a:endParaRPr sz="1000">
                        <a:latin typeface="Century Gothic"/>
                        <a:cs typeface="Century Gothic"/>
                      </a:endParaRPr>
                    </a:p>
                  </a:txBody>
                  <a:tcPr marL="0" marR="0" marT="3175" marB="0">
                    <a:lnL w="3175">
                      <a:solidFill>
                        <a:srgbClr val="000000"/>
                      </a:solidFill>
                      <a:prstDash val="solid"/>
                    </a:lnL>
                    <a:lnR w="3175">
                      <a:solidFill>
                        <a:srgbClr val="000000"/>
                      </a:solidFill>
                      <a:prstDash val="solid"/>
                    </a:lnR>
                    <a:lnB w="3175">
                      <a:solidFill>
                        <a:srgbClr val="000000"/>
                      </a:solidFill>
                      <a:prstDash val="solid"/>
                    </a:lnB>
                  </a:tcPr>
                </a:tc>
                <a:tc>
                  <a:txBody>
                    <a:bodyPr/>
                    <a:lstStyle/>
                    <a:p>
                      <a:pPr>
                        <a:lnSpc>
                          <a:spcPct val="100000"/>
                        </a:lnSpc>
                        <a:spcBef>
                          <a:spcPts val="25"/>
                        </a:spcBef>
                      </a:pPr>
                      <a:endParaRPr sz="1000">
                        <a:latin typeface="Times New Roman"/>
                        <a:cs typeface="Times New Roman"/>
                      </a:endParaRPr>
                    </a:p>
                    <a:p>
                      <a:pPr algn="ctr">
                        <a:lnSpc>
                          <a:spcPct val="100000"/>
                        </a:lnSpc>
                      </a:pPr>
                      <a:r>
                        <a:rPr sz="1000" dirty="0">
                          <a:latin typeface="Century Gothic"/>
                          <a:cs typeface="Century Gothic"/>
                        </a:rPr>
                        <a:t>$200</a:t>
                      </a:r>
                      <a:r>
                        <a:rPr sz="1000" spc="-20" dirty="0">
                          <a:latin typeface="Century Gothic"/>
                          <a:cs typeface="Century Gothic"/>
                        </a:rPr>
                        <a:t> </a:t>
                      </a:r>
                      <a:r>
                        <a:rPr sz="1000" dirty="0">
                          <a:latin typeface="Century Gothic"/>
                          <a:cs typeface="Century Gothic"/>
                        </a:rPr>
                        <a:t>-</a:t>
                      </a:r>
                      <a:r>
                        <a:rPr sz="1000" spc="-10" dirty="0">
                          <a:latin typeface="Century Gothic"/>
                          <a:cs typeface="Century Gothic"/>
                        </a:rPr>
                        <a:t> $8,000</a:t>
                      </a:r>
                      <a:endParaRPr sz="1000">
                        <a:latin typeface="Century Gothic"/>
                        <a:cs typeface="Century Gothic"/>
                      </a:endParaRPr>
                    </a:p>
                  </a:txBody>
                  <a:tcPr marL="0" marR="0" marT="3175" marB="0">
                    <a:lnL w="3175">
                      <a:solidFill>
                        <a:srgbClr val="000000"/>
                      </a:solidFill>
                      <a:prstDash val="solid"/>
                    </a:lnL>
                    <a:lnR w="3175">
                      <a:solidFill>
                        <a:srgbClr val="000000"/>
                      </a:solidFill>
                      <a:prstDash val="solid"/>
                    </a:lnR>
                    <a:lnB w="3175">
                      <a:solidFill>
                        <a:srgbClr val="000000"/>
                      </a:solidFill>
                      <a:prstDash val="solid"/>
                    </a:lnB>
                  </a:tcPr>
                </a:tc>
                <a:tc>
                  <a:txBody>
                    <a:bodyPr/>
                    <a:lstStyle/>
                    <a:p>
                      <a:pPr>
                        <a:lnSpc>
                          <a:spcPct val="100000"/>
                        </a:lnSpc>
                        <a:spcBef>
                          <a:spcPts val="25"/>
                        </a:spcBef>
                      </a:pPr>
                      <a:endParaRPr sz="1000">
                        <a:latin typeface="Times New Roman"/>
                        <a:cs typeface="Times New Roman"/>
                      </a:endParaRPr>
                    </a:p>
                    <a:p>
                      <a:pPr marL="635" algn="ctr">
                        <a:lnSpc>
                          <a:spcPct val="100000"/>
                        </a:lnSpc>
                      </a:pPr>
                      <a:r>
                        <a:rPr sz="1000" dirty="0">
                          <a:latin typeface="Century Gothic"/>
                          <a:cs typeface="Century Gothic"/>
                        </a:rPr>
                        <a:t>Limited</a:t>
                      </a:r>
                      <a:r>
                        <a:rPr sz="1000" spc="-30" dirty="0">
                          <a:latin typeface="Century Gothic"/>
                          <a:cs typeface="Century Gothic"/>
                        </a:rPr>
                        <a:t> </a:t>
                      </a:r>
                      <a:r>
                        <a:rPr sz="1000" dirty="0">
                          <a:latin typeface="Century Gothic"/>
                          <a:cs typeface="Century Gothic"/>
                        </a:rPr>
                        <a:t>to</a:t>
                      </a:r>
                      <a:r>
                        <a:rPr sz="1000" spc="-20" dirty="0">
                          <a:latin typeface="Century Gothic"/>
                          <a:cs typeface="Century Gothic"/>
                        </a:rPr>
                        <a:t> </a:t>
                      </a:r>
                      <a:r>
                        <a:rPr sz="1000" dirty="0">
                          <a:latin typeface="Century Gothic"/>
                          <a:cs typeface="Century Gothic"/>
                        </a:rPr>
                        <a:t>1</a:t>
                      </a:r>
                      <a:r>
                        <a:rPr sz="1000" spc="-30" dirty="0">
                          <a:latin typeface="Century Gothic"/>
                          <a:cs typeface="Century Gothic"/>
                        </a:rPr>
                        <a:t> </a:t>
                      </a:r>
                      <a:r>
                        <a:rPr sz="1000" dirty="0">
                          <a:latin typeface="Century Gothic"/>
                          <a:cs typeface="Century Gothic"/>
                        </a:rPr>
                        <a:t>per </a:t>
                      </a:r>
                      <a:r>
                        <a:rPr sz="1000" spc="-10" dirty="0">
                          <a:latin typeface="Century Gothic"/>
                          <a:cs typeface="Century Gothic"/>
                        </a:rPr>
                        <a:t>Accident</a:t>
                      </a:r>
                      <a:endParaRPr sz="1000">
                        <a:latin typeface="Century Gothic"/>
                        <a:cs typeface="Century Gothic"/>
                      </a:endParaRPr>
                    </a:p>
                  </a:txBody>
                  <a:tcPr marL="0" marR="0" marT="317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6"/>
                  </a:ext>
                </a:extLst>
              </a:tr>
              <a:tr h="440690">
                <a:tc>
                  <a:txBody>
                    <a:bodyPr/>
                    <a:lstStyle/>
                    <a:p>
                      <a:pPr marL="34925">
                        <a:lnSpc>
                          <a:spcPct val="100000"/>
                        </a:lnSpc>
                        <a:spcBef>
                          <a:spcPts val="1125"/>
                        </a:spcBef>
                      </a:pPr>
                      <a:r>
                        <a:rPr sz="1000" b="1" dirty="0">
                          <a:latin typeface="Century Gothic"/>
                          <a:cs typeface="Century Gothic"/>
                        </a:rPr>
                        <a:t>Chip</a:t>
                      </a:r>
                      <a:r>
                        <a:rPr sz="1000" b="1" spc="-30" dirty="0">
                          <a:latin typeface="Century Gothic"/>
                          <a:cs typeface="Century Gothic"/>
                        </a:rPr>
                        <a:t> </a:t>
                      </a:r>
                      <a:r>
                        <a:rPr sz="1000" b="1" spc="-10" dirty="0">
                          <a:latin typeface="Century Gothic"/>
                          <a:cs typeface="Century Gothic"/>
                        </a:rPr>
                        <a:t>Fracture</a:t>
                      </a:r>
                      <a:endParaRPr sz="1000">
                        <a:latin typeface="Century Gothic"/>
                        <a:cs typeface="Century Gothic"/>
                      </a:endParaRPr>
                    </a:p>
                  </a:txBody>
                  <a:tcPr marL="0" marR="0" marT="14287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62865" marR="57785" indent="62230">
                        <a:lnSpc>
                          <a:spcPct val="100000"/>
                        </a:lnSpc>
                        <a:spcBef>
                          <a:spcPts val="509"/>
                        </a:spcBef>
                      </a:pPr>
                      <a:r>
                        <a:rPr sz="1000" dirty="0">
                          <a:latin typeface="Century Gothic"/>
                          <a:cs typeface="Century Gothic"/>
                        </a:rPr>
                        <a:t>25%</a:t>
                      </a:r>
                      <a:r>
                        <a:rPr sz="1000" spc="-10" dirty="0">
                          <a:latin typeface="Century Gothic"/>
                          <a:cs typeface="Century Gothic"/>
                        </a:rPr>
                        <a:t> </a:t>
                      </a:r>
                      <a:r>
                        <a:rPr sz="1000" dirty="0">
                          <a:latin typeface="Century Gothic"/>
                          <a:cs typeface="Century Gothic"/>
                        </a:rPr>
                        <a:t>of</a:t>
                      </a:r>
                      <a:r>
                        <a:rPr sz="1000" spc="-5" dirty="0">
                          <a:latin typeface="Century Gothic"/>
                          <a:cs typeface="Century Gothic"/>
                        </a:rPr>
                        <a:t> </a:t>
                      </a:r>
                      <a:r>
                        <a:rPr sz="1000" spc="-10" dirty="0">
                          <a:latin typeface="Century Gothic"/>
                          <a:cs typeface="Century Gothic"/>
                        </a:rPr>
                        <a:t>closed </a:t>
                      </a:r>
                      <a:r>
                        <a:rPr sz="1000" dirty="0">
                          <a:latin typeface="Century Gothic"/>
                          <a:cs typeface="Century Gothic"/>
                        </a:rPr>
                        <a:t>fracture</a:t>
                      </a:r>
                      <a:r>
                        <a:rPr sz="1000" spc="-50" dirty="0">
                          <a:latin typeface="Century Gothic"/>
                          <a:cs typeface="Century Gothic"/>
                        </a:rPr>
                        <a:t> </a:t>
                      </a:r>
                      <a:r>
                        <a:rPr sz="1000" spc="-10" dirty="0">
                          <a:latin typeface="Century Gothic"/>
                          <a:cs typeface="Century Gothic"/>
                        </a:rPr>
                        <a:t>benefit</a:t>
                      </a:r>
                      <a:endParaRPr sz="1000">
                        <a:latin typeface="Century Gothic"/>
                        <a:cs typeface="Century Gothic"/>
                      </a:endParaRPr>
                    </a:p>
                  </a:txBody>
                  <a:tcPr marL="0" marR="0" marT="64769"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5080" algn="ctr">
                        <a:lnSpc>
                          <a:spcPct val="100000"/>
                        </a:lnSpc>
                        <a:spcBef>
                          <a:spcPts val="1110"/>
                        </a:spcBef>
                      </a:pPr>
                      <a:r>
                        <a:rPr sz="1000" spc="-25" dirty="0">
                          <a:latin typeface="Century Gothic"/>
                          <a:cs typeface="Century Gothic"/>
                        </a:rPr>
                        <a:t>N/A</a:t>
                      </a:r>
                      <a:endParaRPr sz="1000">
                        <a:latin typeface="Century Gothic"/>
                        <a:cs typeface="Century Gothic"/>
                      </a:endParaRPr>
                    </a:p>
                  </a:txBody>
                  <a:tcPr marL="0" marR="0" marT="14097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635" algn="ctr">
                        <a:lnSpc>
                          <a:spcPct val="100000"/>
                        </a:lnSpc>
                        <a:spcBef>
                          <a:spcPts val="1110"/>
                        </a:spcBef>
                      </a:pPr>
                      <a:r>
                        <a:rPr sz="1000" dirty="0">
                          <a:latin typeface="Century Gothic"/>
                          <a:cs typeface="Century Gothic"/>
                        </a:rPr>
                        <a:t>Limited</a:t>
                      </a:r>
                      <a:r>
                        <a:rPr sz="1000" spc="-30" dirty="0">
                          <a:latin typeface="Century Gothic"/>
                          <a:cs typeface="Century Gothic"/>
                        </a:rPr>
                        <a:t> </a:t>
                      </a:r>
                      <a:r>
                        <a:rPr sz="1000" dirty="0">
                          <a:latin typeface="Century Gothic"/>
                          <a:cs typeface="Century Gothic"/>
                        </a:rPr>
                        <a:t>to</a:t>
                      </a:r>
                      <a:r>
                        <a:rPr sz="1000" spc="-20" dirty="0">
                          <a:latin typeface="Century Gothic"/>
                          <a:cs typeface="Century Gothic"/>
                        </a:rPr>
                        <a:t> </a:t>
                      </a:r>
                      <a:r>
                        <a:rPr sz="1000" dirty="0">
                          <a:latin typeface="Century Gothic"/>
                          <a:cs typeface="Century Gothic"/>
                        </a:rPr>
                        <a:t>1</a:t>
                      </a:r>
                      <a:r>
                        <a:rPr sz="1000" spc="-30" dirty="0">
                          <a:latin typeface="Century Gothic"/>
                          <a:cs typeface="Century Gothic"/>
                        </a:rPr>
                        <a:t> </a:t>
                      </a:r>
                      <a:r>
                        <a:rPr sz="1000" dirty="0">
                          <a:latin typeface="Century Gothic"/>
                          <a:cs typeface="Century Gothic"/>
                        </a:rPr>
                        <a:t>per </a:t>
                      </a:r>
                      <a:r>
                        <a:rPr sz="1000" spc="-10" dirty="0">
                          <a:latin typeface="Century Gothic"/>
                          <a:cs typeface="Century Gothic"/>
                        </a:rPr>
                        <a:t>Accident</a:t>
                      </a:r>
                      <a:endParaRPr sz="1000">
                        <a:latin typeface="Century Gothic"/>
                        <a:cs typeface="Century Gothic"/>
                      </a:endParaRPr>
                    </a:p>
                  </a:txBody>
                  <a:tcPr marL="0" marR="0" marT="14097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7"/>
                  </a:ext>
                </a:extLst>
              </a:tr>
              <a:tr h="457200">
                <a:tc>
                  <a:txBody>
                    <a:bodyPr/>
                    <a:lstStyle/>
                    <a:p>
                      <a:pPr marL="34925">
                        <a:lnSpc>
                          <a:spcPts val="1185"/>
                        </a:lnSpc>
                      </a:pPr>
                      <a:r>
                        <a:rPr sz="1000" b="1" spc="-10" dirty="0">
                          <a:latin typeface="Century Gothic"/>
                          <a:cs typeface="Century Gothic"/>
                        </a:rPr>
                        <a:t>Dislocations</a:t>
                      </a:r>
                      <a:endParaRPr sz="1000">
                        <a:latin typeface="Century Gothic"/>
                        <a:cs typeface="Century Gothic"/>
                      </a:endParaRPr>
                    </a:p>
                    <a:p>
                      <a:pPr marL="34925" marR="203200">
                        <a:lnSpc>
                          <a:spcPts val="1200"/>
                        </a:lnSpc>
                      </a:pPr>
                      <a:r>
                        <a:rPr sz="1000" i="1" dirty="0">
                          <a:latin typeface="Century Gothic"/>
                          <a:cs typeface="Century Gothic"/>
                        </a:rPr>
                        <a:t>More than</a:t>
                      </a:r>
                      <a:r>
                        <a:rPr sz="1000" i="1" spc="-15" dirty="0">
                          <a:latin typeface="Century Gothic"/>
                          <a:cs typeface="Century Gothic"/>
                        </a:rPr>
                        <a:t> </a:t>
                      </a:r>
                      <a:r>
                        <a:rPr sz="1000" i="1" dirty="0">
                          <a:latin typeface="Century Gothic"/>
                          <a:cs typeface="Century Gothic"/>
                        </a:rPr>
                        <a:t>1</a:t>
                      </a:r>
                      <a:r>
                        <a:rPr sz="1000" i="1" spc="-30" dirty="0">
                          <a:latin typeface="Century Gothic"/>
                          <a:cs typeface="Century Gothic"/>
                        </a:rPr>
                        <a:t> </a:t>
                      </a:r>
                      <a:r>
                        <a:rPr sz="1000" i="1" dirty="0">
                          <a:latin typeface="Century Gothic"/>
                          <a:cs typeface="Century Gothic"/>
                        </a:rPr>
                        <a:t>finger</a:t>
                      </a:r>
                      <a:r>
                        <a:rPr sz="1000" i="1" spc="-40" dirty="0">
                          <a:latin typeface="Century Gothic"/>
                          <a:cs typeface="Century Gothic"/>
                        </a:rPr>
                        <a:t> </a:t>
                      </a:r>
                      <a:r>
                        <a:rPr sz="1000" i="1" dirty="0">
                          <a:latin typeface="Century Gothic"/>
                          <a:cs typeface="Century Gothic"/>
                        </a:rPr>
                        <a:t>or</a:t>
                      </a:r>
                      <a:r>
                        <a:rPr sz="1000" i="1" spc="-5" dirty="0">
                          <a:latin typeface="Century Gothic"/>
                          <a:cs typeface="Century Gothic"/>
                        </a:rPr>
                        <a:t> </a:t>
                      </a:r>
                      <a:r>
                        <a:rPr sz="1000" i="1" dirty="0">
                          <a:latin typeface="Century Gothic"/>
                          <a:cs typeface="Century Gothic"/>
                        </a:rPr>
                        <a:t>toe</a:t>
                      </a:r>
                      <a:r>
                        <a:rPr sz="1000" i="1" spc="-30" dirty="0">
                          <a:latin typeface="Century Gothic"/>
                          <a:cs typeface="Century Gothic"/>
                        </a:rPr>
                        <a:t> </a:t>
                      </a:r>
                      <a:r>
                        <a:rPr sz="1000" i="1" dirty="0">
                          <a:latin typeface="Century Gothic"/>
                          <a:cs typeface="Century Gothic"/>
                        </a:rPr>
                        <a:t>pays 2x</a:t>
                      </a:r>
                      <a:r>
                        <a:rPr sz="1000" i="1" spc="-30" dirty="0">
                          <a:latin typeface="Century Gothic"/>
                          <a:cs typeface="Century Gothic"/>
                        </a:rPr>
                        <a:t> </a:t>
                      </a:r>
                      <a:r>
                        <a:rPr sz="1000" i="1" dirty="0">
                          <a:latin typeface="Century Gothic"/>
                          <a:cs typeface="Century Gothic"/>
                        </a:rPr>
                        <a:t>the</a:t>
                      </a:r>
                      <a:r>
                        <a:rPr sz="1000" i="1" spc="-30" dirty="0">
                          <a:latin typeface="Century Gothic"/>
                          <a:cs typeface="Century Gothic"/>
                        </a:rPr>
                        <a:t> </a:t>
                      </a:r>
                      <a:r>
                        <a:rPr sz="1000" i="1" spc="-10" dirty="0">
                          <a:latin typeface="Century Gothic"/>
                          <a:cs typeface="Century Gothic"/>
                        </a:rPr>
                        <a:t>Benefit Amount</a:t>
                      </a:r>
                      <a:endParaRPr sz="10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25"/>
                        </a:spcBef>
                      </a:pPr>
                      <a:endParaRPr sz="1000">
                        <a:latin typeface="Times New Roman"/>
                        <a:cs typeface="Times New Roman"/>
                      </a:endParaRPr>
                    </a:p>
                    <a:p>
                      <a:pPr marL="1905" algn="ctr">
                        <a:lnSpc>
                          <a:spcPct val="100000"/>
                        </a:lnSpc>
                      </a:pPr>
                      <a:r>
                        <a:rPr sz="1000" dirty="0">
                          <a:latin typeface="Century Gothic"/>
                          <a:cs typeface="Century Gothic"/>
                        </a:rPr>
                        <a:t>$100</a:t>
                      </a:r>
                      <a:r>
                        <a:rPr sz="1000" spc="-20" dirty="0">
                          <a:latin typeface="Century Gothic"/>
                          <a:cs typeface="Century Gothic"/>
                        </a:rPr>
                        <a:t> </a:t>
                      </a:r>
                      <a:r>
                        <a:rPr sz="1000" dirty="0">
                          <a:latin typeface="Century Gothic"/>
                          <a:cs typeface="Century Gothic"/>
                        </a:rPr>
                        <a:t>-</a:t>
                      </a:r>
                      <a:r>
                        <a:rPr sz="1000" spc="-10" dirty="0">
                          <a:latin typeface="Century Gothic"/>
                          <a:cs typeface="Century Gothic"/>
                        </a:rPr>
                        <a:t> $3,000</a:t>
                      </a:r>
                      <a:endParaRPr sz="1000">
                        <a:latin typeface="Century Gothic"/>
                        <a:cs typeface="Century Gothic"/>
                      </a:endParaRPr>
                    </a:p>
                  </a:txBody>
                  <a:tcPr marL="0" marR="0" marT="317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25"/>
                        </a:spcBef>
                      </a:pPr>
                      <a:endParaRPr sz="1000">
                        <a:latin typeface="Times New Roman"/>
                        <a:cs typeface="Times New Roman"/>
                      </a:endParaRPr>
                    </a:p>
                    <a:p>
                      <a:pPr algn="ctr">
                        <a:lnSpc>
                          <a:spcPct val="100000"/>
                        </a:lnSpc>
                      </a:pPr>
                      <a:r>
                        <a:rPr sz="1000" dirty="0">
                          <a:latin typeface="Century Gothic"/>
                          <a:cs typeface="Century Gothic"/>
                        </a:rPr>
                        <a:t>$200</a:t>
                      </a:r>
                      <a:r>
                        <a:rPr sz="1000" spc="-20" dirty="0">
                          <a:latin typeface="Century Gothic"/>
                          <a:cs typeface="Century Gothic"/>
                        </a:rPr>
                        <a:t> </a:t>
                      </a:r>
                      <a:r>
                        <a:rPr sz="1000" dirty="0">
                          <a:latin typeface="Century Gothic"/>
                          <a:cs typeface="Century Gothic"/>
                        </a:rPr>
                        <a:t>-</a:t>
                      </a:r>
                      <a:r>
                        <a:rPr sz="1000" spc="-10" dirty="0">
                          <a:latin typeface="Century Gothic"/>
                          <a:cs typeface="Century Gothic"/>
                        </a:rPr>
                        <a:t> $6,000</a:t>
                      </a:r>
                      <a:endParaRPr sz="1000">
                        <a:latin typeface="Century Gothic"/>
                        <a:cs typeface="Century Gothic"/>
                      </a:endParaRPr>
                    </a:p>
                  </a:txBody>
                  <a:tcPr marL="0" marR="0" marT="317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25"/>
                        </a:spcBef>
                      </a:pPr>
                      <a:endParaRPr sz="1000">
                        <a:latin typeface="Times New Roman"/>
                        <a:cs typeface="Times New Roman"/>
                      </a:endParaRPr>
                    </a:p>
                    <a:p>
                      <a:pPr marL="635" algn="ctr">
                        <a:lnSpc>
                          <a:spcPct val="100000"/>
                        </a:lnSpc>
                      </a:pPr>
                      <a:r>
                        <a:rPr sz="1000" dirty="0">
                          <a:latin typeface="Century Gothic"/>
                          <a:cs typeface="Century Gothic"/>
                        </a:rPr>
                        <a:t>Limited</a:t>
                      </a:r>
                      <a:r>
                        <a:rPr sz="1000" spc="-30" dirty="0">
                          <a:latin typeface="Century Gothic"/>
                          <a:cs typeface="Century Gothic"/>
                        </a:rPr>
                        <a:t> </a:t>
                      </a:r>
                      <a:r>
                        <a:rPr sz="1000" dirty="0">
                          <a:latin typeface="Century Gothic"/>
                          <a:cs typeface="Century Gothic"/>
                        </a:rPr>
                        <a:t>to</a:t>
                      </a:r>
                      <a:r>
                        <a:rPr sz="1000" spc="-20" dirty="0">
                          <a:latin typeface="Century Gothic"/>
                          <a:cs typeface="Century Gothic"/>
                        </a:rPr>
                        <a:t> </a:t>
                      </a:r>
                      <a:r>
                        <a:rPr sz="1000" dirty="0">
                          <a:latin typeface="Century Gothic"/>
                          <a:cs typeface="Century Gothic"/>
                        </a:rPr>
                        <a:t>1</a:t>
                      </a:r>
                      <a:r>
                        <a:rPr sz="1000" spc="-30" dirty="0">
                          <a:latin typeface="Century Gothic"/>
                          <a:cs typeface="Century Gothic"/>
                        </a:rPr>
                        <a:t> </a:t>
                      </a:r>
                      <a:r>
                        <a:rPr sz="1000" dirty="0">
                          <a:latin typeface="Century Gothic"/>
                          <a:cs typeface="Century Gothic"/>
                        </a:rPr>
                        <a:t>per </a:t>
                      </a:r>
                      <a:r>
                        <a:rPr sz="1000" spc="-10" dirty="0">
                          <a:latin typeface="Century Gothic"/>
                          <a:cs typeface="Century Gothic"/>
                        </a:rPr>
                        <a:t>Accident</a:t>
                      </a:r>
                      <a:endParaRPr sz="1000">
                        <a:latin typeface="Century Gothic"/>
                        <a:cs typeface="Century Gothic"/>
                      </a:endParaRPr>
                    </a:p>
                  </a:txBody>
                  <a:tcPr marL="0" marR="0" marT="317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8"/>
                  </a:ext>
                </a:extLst>
              </a:tr>
              <a:tr h="179070">
                <a:tc gridSpan="2">
                  <a:txBody>
                    <a:bodyPr/>
                    <a:lstStyle/>
                    <a:p>
                      <a:pPr marL="34925">
                        <a:lnSpc>
                          <a:spcPct val="100000"/>
                        </a:lnSpc>
                        <a:spcBef>
                          <a:spcPts val="95"/>
                        </a:spcBef>
                      </a:pPr>
                      <a:r>
                        <a:rPr sz="1000" b="1" spc="-10" dirty="0">
                          <a:solidFill>
                            <a:srgbClr val="FFFFFF"/>
                          </a:solidFill>
                          <a:latin typeface="Century Gothic"/>
                          <a:cs typeface="Century Gothic"/>
                        </a:rPr>
                        <a:t>Accidental</a:t>
                      </a:r>
                      <a:r>
                        <a:rPr sz="1000" b="1" dirty="0">
                          <a:solidFill>
                            <a:srgbClr val="FFFFFF"/>
                          </a:solidFill>
                          <a:latin typeface="Century Gothic"/>
                          <a:cs typeface="Century Gothic"/>
                        </a:rPr>
                        <a:t> Death</a:t>
                      </a:r>
                      <a:r>
                        <a:rPr sz="1000" b="1" spc="-5" dirty="0">
                          <a:solidFill>
                            <a:srgbClr val="FFFFFF"/>
                          </a:solidFill>
                          <a:latin typeface="Century Gothic"/>
                          <a:cs typeface="Century Gothic"/>
                        </a:rPr>
                        <a:t> </a:t>
                      </a:r>
                      <a:r>
                        <a:rPr sz="1000" b="1" dirty="0">
                          <a:solidFill>
                            <a:srgbClr val="FFFFFF"/>
                          </a:solidFill>
                          <a:latin typeface="Century Gothic"/>
                          <a:cs typeface="Century Gothic"/>
                        </a:rPr>
                        <a:t>and</a:t>
                      </a:r>
                      <a:r>
                        <a:rPr sz="1000" b="1" spc="5" dirty="0">
                          <a:solidFill>
                            <a:srgbClr val="FFFFFF"/>
                          </a:solidFill>
                          <a:latin typeface="Century Gothic"/>
                          <a:cs typeface="Century Gothic"/>
                        </a:rPr>
                        <a:t> </a:t>
                      </a:r>
                      <a:r>
                        <a:rPr sz="1000" b="1" spc="-10" dirty="0">
                          <a:solidFill>
                            <a:srgbClr val="FFFFFF"/>
                          </a:solidFill>
                          <a:latin typeface="Century Gothic"/>
                          <a:cs typeface="Century Gothic"/>
                        </a:rPr>
                        <a:t>Dismemberment</a:t>
                      </a:r>
                      <a:r>
                        <a:rPr sz="1000" b="1" spc="-5" dirty="0">
                          <a:solidFill>
                            <a:srgbClr val="FFFFFF"/>
                          </a:solidFill>
                          <a:latin typeface="Century Gothic"/>
                          <a:cs typeface="Century Gothic"/>
                        </a:rPr>
                        <a:t> </a:t>
                      </a:r>
                      <a:r>
                        <a:rPr sz="1000" b="1" spc="-10" dirty="0">
                          <a:solidFill>
                            <a:srgbClr val="FFFFFF"/>
                          </a:solidFill>
                          <a:latin typeface="Century Gothic"/>
                          <a:cs typeface="Century Gothic"/>
                        </a:rPr>
                        <a:t>Benefits</a:t>
                      </a:r>
                      <a:endParaRPr sz="1000">
                        <a:latin typeface="Century Gothic"/>
                        <a:cs typeface="Century Gothic"/>
                      </a:endParaRPr>
                    </a:p>
                  </a:txBody>
                  <a:tcPr marL="0" marR="0" marT="1206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DF1522"/>
                    </a:solidFill>
                  </a:tcPr>
                </a:tc>
                <a:tc hMerge="1">
                  <a:txBody>
                    <a:bodyPr/>
                    <a:lstStyle/>
                    <a:p>
                      <a:endParaRPr/>
                    </a:p>
                  </a:txBody>
                  <a:tcPr marL="0" marR="0" marT="0" marB="0"/>
                </a:tc>
                <a:tc gridSpan="2">
                  <a:txBody>
                    <a:bodyPr/>
                    <a:lstStyle/>
                    <a:p>
                      <a:pPr algn="ctr">
                        <a:lnSpc>
                          <a:spcPct val="100000"/>
                        </a:lnSpc>
                        <a:spcBef>
                          <a:spcPts val="95"/>
                        </a:spcBef>
                      </a:pPr>
                      <a:r>
                        <a:rPr sz="1000" b="1" dirty="0">
                          <a:solidFill>
                            <a:srgbClr val="FFFFFF"/>
                          </a:solidFill>
                          <a:latin typeface="Century Gothic"/>
                          <a:cs typeface="Century Gothic"/>
                        </a:rPr>
                        <a:t>Benefit</a:t>
                      </a:r>
                      <a:r>
                        <a:rPr sz="1000" b="1" spc="-15" dirty="0">
                          <a:solidFill>
                            <a:srgbClr val="FFFFFF"/>
                          </a:solidFill>
                          <a:latin typeface="Century Gothic"/>
                          <a:cs typeface="Century Gothic"/>
                        </a:rPr>
                        <a:t> </a:t>
                      </a:r>
                      <a:r>
                        <a:rPr sz="1000" b="1" spc="-10" dirty="0">
                          <a:solidFill>
                            <a:srgbClr val="FFFFFF"/>
                          </a:solidFill>
                          <a:latin typeface="Century Gothic"/>
                          <a:cs typeface="Century Gothic"/>
                        </a:rPr>
                        <a:t>Amount</a:t>
                      </a:r>
                      <a:endParaRPr sz="1000">
                        <a:latin typeface="Century Gothic"/>
                        <a:cs typeface="Century Gothic"/>
                      </a:endParaRPr>
                    </a:p>
                  </a:txBody>
                  <a:tcPr marL="0" marR="0" marT="1206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DF1522"/>
                    </a:solidFill>
                  </a:tcPr>
                </a:tc>
                <a:tc hMerge="1">
                  <a:txBody>
                    <a:bodyPr/>
                    <a:lstStyle/>
                    <a:p>
                      <a:endParaRPr/>
                    </a:p>
                  </a:txBody>
                  <a:tcPr marL="0" marR="0" marT="0" marB="0"/>
                </a:tc>
                <a:extLst>
                  <a:ext uri="{0D108BD9-81ED-4DB2-BD59-A6C34878D82A}">
                    <a16:rowId xmlns:a16="http://schemas.microsoft.com/office/drawing/2014/main" val="10009"/>
                  </a:ext>
                </a:extLst>
              </a:tr>
              <a:tr h="457200">
                <a:tc gridSpan="2">
                  <a:txBody>
                    <a:bodyPr/>
                    <a:lstStyle/>
                    <a:p>
                      <a:pPr marL="34925" marR="2890520">
                        <a:lnSpc>
                          <a:spcPts val="1200"/>
                        </a:lnSpc>
                        <a:spcBef>
                          <a:spcPts val="30"/>
                        </a:spcBef>
                      </a:pPr>
                      <a:r>
                        <a:rPr sz="1000" b="1" spc="-10" dirty="0">
                          <a:latin typeface="Century Gothic"/>
                          <a:cs typeface="Century Gothic"/>
                        </a:rPr>
                        <a:t>Employee</a:t>
                      </a:r>
                      <a:r>
                        <a:rPr sz="1000" b="1" spc="5" dirty="0">
                          <a:latin typeface="Century Gothic"/>
                          <a:cs typeface="Century Gothic"/>
                        </a:rPr>
                        <a:t> </a:t>
                      </a:r>
                      <a:r>
                        <a:rPr sz="1000" b="1" spc="-10" dirty="0">
                          <a:latin typeface="Century Gothic"/>
                          <a:cs typeface="Century Gothic"/>
                        </a:rPr>
                        <a:t>Benefits </a:t>
                      </a:r>
                      <a:r>
                        <a:rPr sz="1000" b="1" dirty="0">
                          <a:latin typeface="Century Gothic"/>
                          <a:cs typeface="Century Gothic"/>
                        </a:rPr>
                        <a:t>Spouse</a:t>
                      </a:r>
                      <a:r>
                        <a:rPr sz="1000" b="1" spc="-30" dirty="0">
                          <a:latin typeface="Century Gothic"/>
                          <a:cs typeface="Century Gothic"/>
                        </a:rPr>
                        <a:t> </a:t>
                      </a:r>
                      <a:r>
                        <a:rPr sz="1000" b="1" spc="-10" dirty="0">
                          <a:latin typeface="Century Gothic"/>
                          <a:cs typeface="Century Gothic"/>
                        </a:rPr>
                        <a:t>Benefits</a:t>
                      </a:r>
                      <a:endParaRPr sz="1000">
                        <a:latin typeface="Century Gothic"/>
                        <a:cs typeface="Century Gothic"/>
                      </a:endParaRPr>
                    </a:p>
                    <a:p>
                      <a:pPr marL="34925">
                        <a:lnSpc>
                          <a:spcPts val="1070"/>
                        </a:lnSpc>
                      </a:pPr>
                      <a:r>
                        <a:rPr sz="1000" b="1" spc="-10" dirty="0">
                          <a:latin typeface="Century Gothic"/>
                          <a:cs typeface="Century Gothic"/>
                        </a:rPr>
                        <a:t>Dependent</a:t>
                      </a:r>
                      <a:r>
                        <a:rPr sz="1000" b="1" spc="-5" dirty="0">
                          <a:latin typeface="Century Gothic"/>
                          <a:cs typeface="Century Gothic"/>
                        </a:rPr>
                        <a:t> </a:t>
                      </a:r>
                      <a:r>
                        <a:rPr sz="1000" b="1" dirty="0">
                          <a:latin typeface="Century Gothic"/>
                          <a:cs typeface="Century Gothic"/>
                        </a:rPr>
                        <a:t>Child(ren)</a:t>
                      </a:r>
                      <a:r>
                        <a:rPr sz="1000" b="1" spc="-30" dirty="0">
                          <a:latin typeface="Century Gothic"/>
                          <a:cs typeface="Century Gothic"/>
                        </a:rPr>
                        <a:t> </a:t>
                      </a:r>
                      <a:r>
                        <a:rPr sz="1000" b="1" spc="-10" dirty="0">
                          <a:latin typeface="Century Gothic"/>
                          <a:cs typeface="Century Gothic"/>
                        </a:rPr>
                        <a:t>Benefits</a:t>
                      </a:r>
                      <a:endParaRPr sz="1000">
                        <a:latin typeface="Century Gothic"/>
                        <a:cs typeface="Century Gothic"/>
                      </a:endParaRPr>
                    </a:p>
                  </a:txBody>
                  <a:tcPr marL="0" marR="0" marT="381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tc gridSpan="2">
                  <a:txBody>
                    <a:bodyPr/>
                    <a:lstStyle/>
                    <a:p>
                      <a:pPr marL="596900" marR="554990" indent="-35560" algn="just">
                        <a:lnSpc>
                          <a:spcPts val="1200"/>
                        </a:lnSpc>
                      </a:pPr>
                      <a:r>
                        <a:rPr sz="1000" dirty="0">
                          <a:latin typeface="Century Gothic"/>
                          <a:cs typeface="Century Gothic"/>
                        </a:rPr>
                        <a:t>100%</a:t>
                      </a:r>
                      <a:r>
                        <a:rPr sz="1000" spc="-30" dirty="0">
                          <a:latin typeface="Century Gothic"/>
                          <a:cs typeface="Century Gothic"/>
                        </a:rPr>
                        <a:t> </a:t>
                      </a:r>
                      <a:r>
                        <a:rPr sz="1000" dirty="0">
                          <a:latin typeface="Century Gothic"/>
                          <a:cs typeface="Century Gothic"/>
                        </a:rPr>
                        <a:t>of</a:t>
                      </a:r>
                      <a:r>
                        <a:rPr sz="1000" spc="-30"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dirty="0">
                          <a:latin typeface="Century Gothic"/>
                          <a:cs typeface="Century Gothic"/>
                        </a:rPr>
                        <a:t>Benefit</a:t>
                      </a:r>
                      <a:r>
                        <a:rPr sz="1000" spc="-30" dirty="0">
                          <a:latin typeface="Century Gothic"/>
                          <a:cs typeface="Century Gothic"/>
                        </a:rPr>
                        <a:t> </a:t>
                      </a:r>
                      <a:r>
                        <a:rPr sz="1000" dirty="0">
                          <a:latin typeface="Century Gothic"/>
                          <a:cs typeface="Century Gothic"/>
                        </a:rPr>
                        <a:t>Amount</a:t>
                      </a:r>
                      <a:r>
                        <a:rPr sz="1000" spc="10" dirty="0">
                          <a:latin typeface="Century Gothic"/>
                          <a:cs typeface="Century Gothic"/>
                        </a:rPr>
                        <a:t> </a:t>
                      </a:r>
                      <a:r>
                        <a:rPr sz="1000" spc="-20" dirty="0">
                          <a:latin typeface="Century Gothic"/>
                          <a:cs typeface="Century Gothic"/>
                        </a:rPr>
                        <a:t>Shown </a:t>
                      </a:r>
                      <a:r>
                        <a:rPr sz="1000" dirty="0">
                          <a:latin typeface="Century Gothic"/>
                          <a:cs typeface="Century Gothic"/>
                        </a:rPr>
                        <a:t>50%</a:t>
                      </a:r>
                      <a:r>
                        <a:rPr sz="1000" spc="-30" dirty="0">
                          <a:latin typeface="Century Gothic"/>
                          <a:cs typeface="Century Gothic"/>
                        </a:rPr>
                        <a:t> </a:t>
                      </a:r>
                      <a:r>
                        <a:rPr sz="1000" dirty="0">
                          <a:latin typeface="Century Gothic"/>
                          <a:cs typeface="Century Gothic"/>
                        </a:rPr>
                        <a:t>of</a:t>
                      </a:r>
                      <a:r>
                        <a:rPr sz="1000" spc="-30" dirty="0">
                          <a:latin typeface="Century Gothic"/>
                          <a:cs typeface="Century Gothic"/>
                        </a:rPr>
                        <a:t> </a:t>
                      </a:r>
                      <a:r>
                        <a:rPr sz="1000" dirty="0">
                          <a:latin typeface="Century Gothic"/>
                          <a:cs typeface="Century Gothic"/>
                        </a:rPr>
                        <a:t>the</a:t>
                      </a:r>
                      <a:r>
                        <a:rPr sz="1000" spc="-30" dirty="0">
                          <a:latin typeface="Century Gothic"/>
                          <a:cs typeface="Century Gothic"/>
                        </a:rPr>
                        <a:t> </a:t>
                      </a:r>
                      <a:r>
                        <a:rPr sz="1000" dirty="0">
                          <a:latin typeface="Century Gothic"/>
                          <a:cs typeface="Century Gothic"/>
                        </a:rPr>
                        <a:t>Benefit</a:t>
                      </a:r>
                      <a:r>
                        <a:rPr sz="1000" spc="-30" dirty="0">
                          <a:latin typeface="Century Gothic"/>
                          <a:cs typeface="Century Gothic"/>
                        </a:rPr>
                        <a:t> </a:t>
                      </a:r>
                      <a:r>
                        <a:rPr sz="1000" dirty="0">
                          <a:latin typeface="Century Gothic"/>
                          <a:cs typeface="Century Gothic"/>
                        </a:rPr>
                        <a:t>Amount </a:t>
                      </a:r>
                      <a:r>
                        <a:rPr sz="1000" spc="-20" dirty="0">
                          <a:latin typeface="Century Gothic"/>
                          <a:cs typeface="Century Gothic"/>
                        </a:rPr>
                        <a:t>Shown </a:t>
                      </a:r>
                      <a:r>
                        <a:rPr sz="1000" dirty="0">
                          <a:latin typeface="Century Gothic"/>
                          <a:cs typeface="Century Gothic"/>
                        </a:rPr>
                        <a:t>25%</a:t>
                      </a:r>
                      <a:r>
                        <a:rPr sz="1000" spc="-30" dirty="0">
                          <a:latin typeface="Century Gothic"/>
                          <a:cs typeface="Century Gothic"/>
                        </a:rPr>
                        <a:t> </a:t>
                      </a:r>
                      <a:r>
                        <a:rPr sz="1000" dirty="0">
                          <a:latin typeface="Century Gothic"/>
                          <a:cs typeface="Century Gothic"/>
                        </a:rPr>
                        <a:t>of</a:t>
                      </a:r>
                      <a:r>
                        <a:rPr sz="1000" spc="-30" dirty="0">
                          <a:latin typeface="Century Gothic"/>
                          <a:cs typeface="Century Gothic"/>
                        </a:rPr>
                        <a:t> </a:t>
                      </a:r>
                      <a:r>
                        <a:rPr sz="1000" dirty="0">
                          <a:latin typeface="Century Gothic"/>
                          <a:cs typeface="Century Gothic"/>
                        </a:rPr>
                        <a:t>the</a:t>
                      </a:r>
                      <a:r>
                        <a:rPr sz="1000" spc="-30" dirty="0">
                          <a:latin typeface="Century Gothic"/>
                          <a:cs typeface="Century Gothic"/>
                        </a:rPr>
                        <a:t> </a:t>
                      </a:r>
                      <a:r>
                        <a:rPr sz="1000" dirty="0">
                          <a:latin typeface="Century Gothic"/>
                          <a:cs typeface="Century Gothic"/>
                        </a:rPr>
                        <a:t>Benefit</a:t>
                      </a:r>
                      <a:r>
                        <a:rPr sz="1000" spc="-30" dirty="0">
                          <a:latin typeface="Century Gothic"/>
                          <a:cs typeface="Century Gothic"/>
                        </a:rPr>
                        <a:t> </a:t>
                      </a:r>
                      <a:r>
                        <a:rPr sz="1000" dirty="0">
                          <a:latin typeface="Century Gothic"/>
                          <a:cs typeface="Century Gothic"/>
                        </a:rPr>
                        <a:t>Amount </a:t>
                      </a:r>
                      <a:r>
                        <a:rPr sz="1000" spc="-20" dirty="0">
                          <a:latin typeface="Century Gothic"/>
                          <a:cs typeface="Century Gothic"/>
                        </a:rPr>
                        <a:t>Shown</a:t>
                      </a:r>
                      <a:endParaRPr sz="10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0"/>
                  </a:ext>
                </a:extLst>
              </a:tr>
              <a:tr h="162560">
                <a:tc gridSpan="2">
                  <a:txBody>
                    <a:bodyPr/>
                    <a:lstStyle/>
                    <a:p>
                      <a:pPr marL="34925">
                        <a:lnSpc>
                          <a:spcPts val="1150"/>
                        </a:lnSpc>
                        <a:spcBef>
                          <a:spcPts val="30"/>
                        </a:spcBef>
                      </a:pPr>
                      <a:r>
                        <a:rPr sz="1000" b="1" dirty="0">
                          <a:latin typeface="Century Gothic"/>
                          <a:cs typeface="Century Gothic"/>
                        </a:rPr>
                        <a:t>Age</a:t>
                      </a:r>
                      <a:r>
                        <a:rPr sz="1000" b="1" spc="-30" dirty="0">
                          <a:latin typeface="Century Gothic"/>
                          <a:cs typeface="Century Gothic"/>
                        </a:rPr>
                        <a:t> </a:t>
                      </a:r>
                      <a:r>
                        <a:rPr sz="1000" b="1" dirty="0">
                          <a:latin typeface="Century Gothic"/>
                          <a:cs typeface="Century Gothic"/>
                        </a:rPr>
                        <a:t>Based</a:t>
                      </a:r>
                      <a:r>
                        <a:rPr sz="1000" b="1" spc="-45" dirty="0">
                          <a:latin typeface="Century Gothic"/>
                          <a:cs typeface="Century Gothic"/>
                        </a:rPr>
                        <a:t> </a:t>
                      </a:r>
                      <a:r>
                        <a:rPr sz="1000" b="1" spc="-10" dirty="0">
                          <a:latin typeface="Century Gothic"/>
                          <a:cs typeface="Century Gothic"/>
                        </a:rPr>
                        <a:t>Reductions</a:t>
                      </a:r>
                      <a:endParaRPr sz="1000">
                        <a:latin typeface="Century Gothic"/>
                        <a:cs typeface="Century Gothic"/>
                      </a:endParaRPr>
                    </a:p>
                  </a:txBody>
                  <a:tcPr marL="0" marR="0" marT="381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tc gridSpan="2">
                  <a:txBody>
                    <a:bodyPr/>
                    <a:lstStyle/>
                    <a:p>
                      <a:pPr algn="ctr">
                        <a:lnSpc>
                          <a:spcPts val="1165"/>
                        </a:lnSpc>
                        <a:spcBef>
                          <a:spcPts val="20"/>
                        </a:spcBef>
                      </a:pPr>
                      <a:r>
                        <a:rPr sz="1000" spc="-20" dirty="0">
                          <a:latin typeface="Century Gothic"/>
                          <a:cs typeface="Century Gothic"/>
                        </a:rPr>
                        <a:t>None</a:t>
                      </a:r>
                      <a:endParaRPr sz="1000">
                        <a:latin typeface="Century Gothic"/>
                        <a:cs typeface="Century Gothic"/>
                      </a:endParaRPr>
                    </a:p>
                  </a:txBody>
                  <a:tcPr marL="0" marR="0" marT="254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1"/>
                  </a:ext>
                </a:extLst>
              </a:tr>
              <a:tr h="609600">
                <a:tc gridSpan="2">
                  <a:txBody>
                    <a:bodyPr/>
                    <a:lstStyle/>
                    <a:p>
                      <a:pPr marL="34925">
                        <a:lnSpc>
                          <a:spcPts val="1185"/>
                        </a:lnSpc>
                      </a:pPr>
                      <a:r>
                        <a:rPr sz="1000" b="1" spc="-10" dirty="0">
                          <a:latin typeface="Century Gothic"/>
                          <a:cs typeface="Century Gothic"/>
                        </a:rPr>
                        <a:t>Accidental</a:t>
                      </a:r>
                      <a:r>
                        <a:rPr sz="1000" b="1" spc="-20" dirty="0">
                          <a:latin typeface="Century Gothic"/>
                          <a:cs typeface="Century Gothic"/>
                        </a:rPr>
                        <a:t> </a:t>
                      </a:r>
                      <a:r>
                        <a:rPr sz="1000" b="1" dirty="0">
                          <a:latin typeface="Century Gothic"/>
                          <a:cs typeface="Century Gothic"/>
                        </a:rPr>
                        <a:t>Death</a:t>
                      </a:r>
                      <a:r>
                        <a:rPr sz="1000" b="1" spc="-20" dirty="0">
                          <a:latin typeface="Century Gothic"/>
                          <a:cs typeface="Century Gothic"/>
                        </a:rPr>
                        <a:t> </a:t>
                      </a:r>
                      <a:r>
                        <a:rPr sz="1000" b="1" spc="-10" dirty="0">
                          <a:latin typeface="Century Gothic"/>
                          <a:cs typeface="Century Gothic"/>
                        </a:rPr>
                        <a:t>Benefits</a:t>
                      </a:r>
                      <a:endParaRPr sz="1000">
                        <a:latin typeface="Century Gothic"/>
                        <a:cs typeface="Century Gothic"/>
                      </a:endParaRPr>
                    </a:p>
                    <a:p>
                      <a:pPr marL="34925">
                        <a:lnSpc>
                          <a:spcPts val="1195"/>
                        </a:lnSpc>
                      </a:pPr>
                      <a:r>
                        <a:rPr sz="1000" dirty="0">
                          <a:latin typeface="Century Gothic"/>
                          <a:cs typeface="Century Gothic"/>
                        </a:rPr>
                        <a:t>Loss</a:t>
                      </a:r>
                      <a:r>
                        <a:rPr sz="1000" spc="-20" dirty="0">
                          <a:latin typeface="Century Gothic"/>
                          <a:cs typeface="Century Gothic"/>
                        </a:rPr>
                        <a:t> </a:t>
                      </a:r>
                      <a:r>
                        <a:rPr sz="1000" dirty="0">
                          <a:latin typeface="Century Gothic"/>
                          <a:cs typeface="Century Gothic"/>
                        </a:rPr>
                        <a:t>of</a:t>
                      </a:r>
                      <a:r>
                        <a:rPr sz="1000" spc="-20" dirty="0">
                          <a:latin typeface="Century Gothic"/>
                          <a:cs typeface="Century Gothic"/>
                        </a:rPr>
                        <a:t> Life</a:t>
                      </a:r>
                      <a:endParaRPr sz="1000">
                        <a:latin typeface="Century Gothic"/>
                        <a:cs typeface="Century Gothic"/>
                      </a:endParaRPr>
                    </a:p>
                    <a:p>
                      <a:pPr marL="34925" marR="1838960">
                        <a:lnSpc>
                          <a:spcPct val="100000"/>
                        </a:lnSpc>
                      </a:pPr>
                      <a:r>
                        <a:rPr sz="1000" dirty="0">
                          <a:latin typeface="Century Gothic"/>
                          <a:cs typeface="Century Gothic"/>
                        </a:rPr>
                        <a:t>Automobile</a:t>
                      </a:r>
                      <a:r>
                        <a:rPr sz="1000" spc="-60" dirty="0">
                          <a:latin typeface="Century Gothic"/>
                          <a:cs typeface="Century Gothic"/>
                        </a:rPr>
                        <a:t> </a:t>
                      </a:r>
                      <a:r>
                        <a:rPr sz="1000" dirty="0">
                          <a:latin typeface="Century Gothic"/>
                          <a:cs typeface="Century Gothic"/>
                        </a:rPr>
                        <a:t>Accidental</a:t>
                      </a:r>
                      <a:r>
                        <a:rPr sz="1000" spc="-65" dirty="0">
                          <a:latin typeface="Century Gothic"/>
                          <a:cs typeface="Century Gothic"/>
                        </a:rPr>
                        <a:t> </a:t>
                      </a:r>
                      <a:r>
                        <a:rPr sz="1000" spc="-10" dirty="0">
                          <a:latin typeface="Century Gothic"/>
                          <a:cs typeface="Century Gothic"/>
                        </a:rPr>
                        <a:t>Death </a:t>
                      </a:r>
                      <a:r>
                        <a:rPr sz="1000" dirty="0">
                          <a:latin typeface="Century Gothic"/>
                          <a:cs typeface="Century Gothic"/>
                        </a:rPr>
                        <a:t>Common</a:t>
                      </a:r>
                      <a:r>
                        <a:rPr sz="1000" spc="-55" dirty="0">
                          <a:latin typeface="Century Gothic"/>
                          <a:cs typeface="Century Gothic"/>
                        </a:rPr>
                        <a:t> </a:t>
                      </a:r>
                      <a:r>
                        <a:rPr sz="1000" dirty="0">
                          <a:latin typeface="Century Gothic"/>
                          <a:cs typeface="Century Gothic"/>
                        </a:rPr>
                        <a:t>Carrier</a:t>
                      </a:r>
                      <a:r>
                        <a:rPr sz="1000" spc="-50" dirty="0">
                          <a:latin typeface="Century Gothic"/>
                          <a:cs typeface="Century Gothic"/>
                        </a:rPr>
                        <a:t> </a:t>
                      </a:r>
                      <a:r>
                        <a:rPr sz="1000" dirty="0">
                          <a:latin typeface="Century Gothic"/>
                          <a:cs typeface="Century Gothic"/>
                        </a:rPr>
                        <a:t>Accidental</a:t>
                      </a:r>
                      <a:r>
                        <a:rPr sz="1000" spc="-40" dirty="0">
                          <a:latin typeface="Century Gothic"/>
                          <a:cs typeface="Century Gothic"/>
                        </a:rPr>
                        <a:t> </a:t>
                      </a:r>
                      <a:r>
                        <a:rPr sz="1000" spc="-20" dirty="0">
                          <a:latin typeface="Century Gothic"/>
                          <a:cs typeface="Century Gothic"/>
                        </a:rPr>
                        <a:t>Death</a:t>
                      </a:r>
                      <a:endParaRPr sz="10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tc gridSpan="2">
                  <a:txBody>
                    <a:bodyPr/>
                    <a:lstStyle/>
                    <a:p>
                      <a:pPr>
                        <a:lnSpc>
                          <a:spcPct val="100000"/>
                        </a:lnSpc>
                        <a:spcBef>
                          <a:spcPts val="30"/>
                        </a:spcBef>
                      </a:pPr>
                      <a:endParaRPr sz="1000">
                        <a:latin typeface="Times New Roman"/>
                        <a:cs typeface="Times New Roman"/>
                      </a:endParaRPr>
                    </a:p>
                    <a:p>
                      <a:pPr algn="ctr">
                        <a:lnSpc>
                          <a:spcPct val="100000"/>
                        </a:lnSpc>
                      </a:pPr>
                      <a:r>
                        <a:rPr sz="1000" spc="-10" dirty="0">
                          <a:latin typeface="Century Gothic"/>
                          <a:cs typeface="Century Gothic"/>
                        </a:rPr>
                        <a:t>$25,000</a:t>
                      </a:r>
                      <a:endParaRPr sz="1000">
                        <a:latin typeface="Century Gothic"/>
                        <a:cs typeface="Century Gothic"/>
                      </a:endParaRPr>
                    </a:p>
                    <a:p>
                      <a:pPr algn="ctr">
                        <a:lnSpc>
                          <a:spcPct val="100000"/>
                        </a:lnSpc>
                      </a:pPr>
                      <a:r>
                        <a:rPr sz="1000" spc="-10" dirty="0">
                          <a:latin typeface="Century Gothic"/>
                          <a:cs typeface="Century Gothic"/>
                        </a:rPr>
                        <a:t>$25,000</a:t>
                      </a:r>
                      <a:endParaRPr sz="1000">
                        <a:latin typeface="Century Gothic"/>
                        <a:cs typeface="Century Gothic"/>
                      </a:endParaRPr>
                    </a:p>
                    <a:p>
                      <a:pPr algn="ctr">
                        <a:lnSpc>
                          <a:spcPts val="1120"/>
                        </a:lnSpc>
                      </a:pPr>
                      <a:r>
                        <a:rPr sz="1000" spc="-10" dirty="0">
                          <a:latin typeface="Century Gothic"/>
                          <a:cs typeface="Century Gothic"/>
                        </a:rPr>
                        <a:t>$75,000</a:t>
                      </a:r>
                      <a:endParaRPr sz="1000">
                        <a:latin typeface="Century Gothic"/>
                        <a:cs typeface="Century Gothic"/>
                      </a:endParaRPr>
                    </a:p>
                  </a:txBody>
                  <a:tcPr marL="0" marR="0" marT="381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2"/>
                  </a:ext>
                </a:extLst>
              </a:tr>
              <a:tr h="237490">
                <a:tc gridSpan="2">
                  <a:txBody>
                    <a:bodyPr/>
                    <a:lstStyle/>
                    <a:p>
                      <a:pPr marL="34925">
                        <a:lnSpc>
                          <a:spcPct val="100000"/>
                        </a:lnSpc>
                        <a:spcBef>
                          <a:spcPts val="325"/>
                        </a:spcBef>
                      </a:pPr>
                      <a:r>
                        <a:rPr sz="1000" b="1" dirty="0">
                          <a:latin typeface="Century Gothic"/>
                          <a:cs typeface="Century Gothic"/>
                        </a:rPr>
                        <a:t>Catastrophic</a:t>
                      </a:r>
                      <a:r>
                        <a:rPr sz="1000" b="1" spc="-10" dirty="0">
                          <a:latin typeface="Century Gothic"/>
                          <a:cs typeface="Century Gothic"/>
                        </a:rPr>
                        <a:t> Dismemberment</a:t>
                      </a:r>
                      <a:r>
                        <a:rPr sz="1000" b="1" spc="-5" dirty="0">
                          <a:latin typeface="Century Gothic"/>
                          <a:cs typeface="Century Gothic"/>
                        </a:rPr>
                        <a:t> </a:t>
                      </a:r>
                      <a:r>
                        <a:rPr sz="1000" b="1" dirty="0">
                          <a:latin typeface="Century Gothic"/>
                          <a:cs typeface="Century Gothic"/>
                        </a:rPr>
                        <a:t>Loss</a:t>
                      </a:r>
                      <a:r>
                        <a:rPr sz="1000" b="1" spc="-15" dirty="0">
                          <a:latin typeface="Century Gothic"/>
                          <a:cs typeface="Century Gothic"/>
                        </a:rPr>
                        <a:t> </a:t>
                      </a:r>
                      <a:r>
                        <a:rPr sz="1000" b="1" spc="-10" dirty="0">
                          <a:latin typeface="Century Gothic"/>
                          <a:cs typeface="Century Gothic"/>
                        </a:rPr>
                        <a:t>Benefits</a:t>
                      </a:r>
                      <a:endParaRPr sz="1000">
                        <a:latin typeface="Century Gothic"/>
                        <a:cs typeface="Century Gothic"/>
                      </a:endParaRPr>
                    </a:p>
                  </a:txBody>
                  <a:tcPr marL="0" marR="0" marT="4127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tc gridSpan="2">
                  <a:txBody>
                    <a:bodyPr/>
                    <a:lstStyle/>
                    <a:p>
                      <a:pPr algn="ctr">
                        <a:lnSpc>
                          <a:spcPct val="100000"/>
                        </a:lnSpc>
                        <a:spcBef>
                          <a:spcPts val="315"/>
                        </a:spcBef>
                      </a:pPr>
                      <a:r>
                        <a:rPr sz="1000" dirty="0">
                          <a:latin typeface="Century Gothic"/>
                          <a:cs typeface="Century Gothic"/>
                        </a:rPr>
                        <a:t>$10,000</a:t>
                      </a:r>
                      <a:r>
                        <a:rPr sz="1000" spc="-25" dirty="0">
                          <a:latin typeface="Century Gothic"/>
                          <a:cs typeface="Century Gothic"/>
                        </a:rPr>
                        <a:t> </a:t>
                      </a:r>
                      <a:r>
                        <a:rPr sz="1000" dirty="0">
                          <a:latin typeface="Century Gothic"/>
                          <a:cs typeface="Century Gothic"/>
                        </a:rPr>
                        <a:t>-</a:t>
                      </a:r>
                      <a:r>
                        <a:rPr sz="1000" spc="-20" dirty="0">
                          <a:latin typeface="Century Gothic"/>
                          <a:cs typeface="Century Gothic"/>
                        </a:rPr>
                        <a:t> </a:t>
                      </a:r>
                      <a:r>
                        <a:rPr sz="1000" spc="-10" dirty="0">
                          <a:latin typeface="Century Gothic"/>
                          <a:cs typeface="Century Gothic"/>
                        </a:rPr>
                        <a:t>$20,000</a:t>
                      </a:r>
                      <a:endParaRPr sz="1000">
                        <a:latin typeface="Century Gothic"/>
                        <a:cs typeface="Century Gothic"/>
                      </a:endParaRPr>
                    </a:p>
                  </a:txBody>
                  <a:tcPr marL="0" marR="0" marT="4000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3"/>
                  </a:ext>
                </a:extLst>
              </a:tr>
              <a:tr h="219075">
                <a:tc gridSpan="2">
                  <a:txBody>
                    <a:bodyPr/>
                    <a:lstStyle/>
                    <a:p>
                      <a:pPr marL="34925">
                        <a:lnSpc>
                          <a:spcPct val="100000"/>
                        </a:lnSpc>
                        <a:spcBef>
                          <a:spcPts val="254"/>
                        </a:spcBef>
                      </a:pPr>
                      <a:r>
                        <a:rPr sz="1000" b="1" spc="-10" dirty="0">
                          <a:latin typeface="Century Gothic"/>
                          <a:cs typeface="Century Gothic"/>
                        </a:rPr>
                        <a:t>Dismemberment</a:t>
                      </a:r>
                      <a:r>
                        <a:rPr sz="1000" b="1" spc="50" dirty="0">
                          <a:latin typeface="Century Gothic"/>
                          <a:cs typeface="Century Gothic"/>
                        </a:rPr>
                        <a:t> </a:t>
                      </a:r>
                      <a:r>
                        <a:rPr sz="1000" b="1" spc="-10" dirty="0">
                          <a:latin typeface="Century Gothic"/>
                          <a:cs typeface="Century Gothic"/>
                        </a:rPr>
                        <a:t>Benefit</a:t>
                      </a:r>
                      <a:endParaRPr sz="1000">
                        <a:latin typeface="Century Gothic"/>
                        <a:cs typeface="Century Gothic"/>
                      </a:endParaRPr>
                    </a:p>
                  </a:txBody>
                  <a:tcPr marL="0" marR="0" marT="32384"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tc gridSpan="2">
                  <a:txBody>
                    <a:bodyPr/>
                    <a:lstStyle/>
                    <a:p>
                      <a:pPr algn="ctr">
                        <a:lnSpc>
                          <a:spcPct val="100000"/>
                        </a:lnSpc>
                        <a:spcBef>
                          <a:spcPts val="244"/>
                        </a:spcBef>
                      </a:pPr>
                      <a:r>
                        <a:rPr sz="1000" spc="-10" dirty="0">
                          <a:latin typeface="Century Gothic"/>
                          <a:cs typeface="Century Gothic"/>
                        </a:rPr>
                        <a:t>$1,000</a:t>
                      </a:r>
                      <a:endParaRPr sz="1000">
                        <a:latin typeface="Century Gothic"/>
                        <a:cs typeface="Century Gothic"/>
                      </a:endParaRPr>
                    </a:p>
                  </a:txBody>
                  <a:tcPr marL="0" marR="0" marT="31114"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4"/>
                  </a:ext>
                </a:extLst>
              </a:tr>
              <a:tr h="226695">
                <a:tc gridSpan="4">
                  <a:txBody>
                    <a:bodyPr/>
                    <a:lstStyle/>
                    <a:p>
                      <a:pPr marL="34925">
                        <a:lnSpc>
                          <a:spcPct val="100000"/>
                        </a:lnSpc>
                        <a:spcBef>
                          <a:spcPts val="285"/>
                        </a:spcBef>
                      </a:pPr>
                      <a:r>
                        <a:rPr sz="1000" b="1" spc="-10" dirty="0">
                          <a:solidFill>
                            <a:srgbClr val="FFFFFF"/>
                          </a:solidFill>
                          <a:latin typeface="Century Gothic"/>
                          <a:cs typeface="Century Gothic"/>
                        </a:rPr>
                        <a:t>Continuation</a:t>
                      </a:r>
                      <a:r>
                        <a:rPr sz="1000" b="1" spc="35" dirty="0">
                          <a:solidFill>
                            <a:srgbClr val="FFFFFF"/>
                          </a:solidFill>
                          <a:latin typeface="Century Gothic"/>
                          <a:cs typeface="Century Gothic"/>
                        </a:rPr>
                        <a:t> </a:t>
                      </a:r>
                      <a:r>
                        <a:rPr sz="1000" b="1" spc="-10" dirty="0">
                          <a:solidFill>
                            <a:srgbClr val="FFFFFF"/>
                          </a:solidFill>
                          <a:latin typeface="Century Gothic"/>
                          <a:cs typeface="Century Gothic"/>
                        </a:rPr>
                        <a:t>Options</a:t>
                      </a:r>
                      <a:endParaRPr sz="1000">
                        <a:latin typeface="Century Gothic"/>
                        <a:cs typeface="Century Gothic"/>
                      </a:endParaRPr>
                    </a:p>
                  </a:txBody>
                  <a:tcPr marL="0" marR="0" marT="3619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DF1522"/>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668020">
                <a:tc gridSpan="2">
                  <a:txBody>
                    <a:bodyPr/>
                    <a:lstStyle/>
                    <a:p>
                      <a:pPr>
                        <a:lnSpc>
                          <a:spcPct val="100000"/>
                        </a:lnSpc>
                        <a:spcBef>
                          <a:spcPts val="860"/>
                        </a:spcBef>
                      </a:pPr>
                      <a:endParaRPr sz="1000">
                        <a:latin typeface="Times New Roman"/>
                        <a:cs typeface="Times New Roman"/>
                      </a:endParaRPr>
                    </a:p>
                    <a:p>
                      <a:pPr marL="34925">
                        <a:lnSpc>
                          <a:spcPct val="100000"/>
                        </a:lnSpc>
                        <a:spcBef>
                          <a:spcPts val="5"/>
                        </a:spcBef>
                      </a:pPr>
                      <a:r>
                        <a:rPr sz="1000" spc="-10" dirty="0">
                          <a:latin typeface="Century Gothic"/>
                          <a:cs typeface="Century Gothic"/>
                        </a:rPr>
                        <a:t>Portability</a:t>
                      </a:r>
                      <a:endParaRPr sz="1000">
                        <a:latin typeface="Century Gothic"/>
                        <a:cs typeface="Century Gothic"/>
                      </a:endParaRPr>
                    </a:p>
                  </a:txBody>
                  <a:tcPr marL="0" marR="0" marT="10922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tc gridSpan="2">
                  <a:txBody>
                    <a:bodyPr/>
                    <a:lstStyle/>
                    <a:p>
                      <a:pPr marL="20320" marR="16510" indent="635" algn="ctr">
                        <a:lnSpc>
                          <a:spcPct val="100000"/>
                        </a:lnSpc>
                        <a:spcBef>
                          <a:spcPts val="210"/>
                        </a:spcBef>
                      </a:pPr>
                      <a:r>
                        <a:rPr sz="1000" dirty="0">
                          <a:latin typeface="Century Gothic"/>
                          <a:cs typeface="Century Gothic"/>
                        </a:rPr>
                        <a:t>The</a:t>
                      </a:r>
                      <a:r>
                        <a:rPr sz="1000" spc="-30" dirty="0">
                          <a:latin typeface="Century Gothic"/>
                          <a:cs typeface="Century Gothic"/>
                        </a:rPr>
                        <a:t> </a:t>
                      </a:r>
                      <a:r>
                        <a:rPr sz="1000" dirty="0">
                          <a:latin typeface="Century Gothic"/>
                          <a:cs typeface="Century Gothic"/>
                        </a:rPr>
                        <a:t>same</a:t>
                      </a:r>
                      <a:r>
                        <a:rPr sz="1000" spc="-40" dirty="0">
                          <a:latin typeface="Century Gothic"/>
                          <a:cs typeface="Century Gothic"/>
                        </a:rPr>
                        <a:t> </a:t>
                      </a:r>
                      <a:r>
                        <a:rPr sz="1000" dirty="0">
                          <a:latin typeface="Century Gothic"/>
                          <a:cs typeface="Century Gothic"/>
                        </a:rPr>
                        <a:t>coverage</a:t>
                      </a:r>
                      <a:r>
                        <a:rPr sz="1000" spc="-30" dirty="0">
                          <a:latin typeface="Century Gothic"/>
                          <a:cs typeface="Century Gothic"/>
                        </a:rPr>
                        <a:t> </a:t>
                      </a:r>
                      <a:r>
                        <a:rPr sz="1000" dirty="0">
                          <a:latin typeface="Century Gothic"/>
                          <a:cs typeface="Century Gothic"/>
                        </a:rPr>
                        <a:t>may</a:t>
                      </a:r>
                      <a:r>
                        <a:rPr sz="1000" spc="-35" dirty="0">
                          <a:latin typeface="Century Gothic"/>
                          <a:cs typeface="Century Gothic"/>
                        </a:rPr>
                        <a:t> </a:t>
                      </a:r>
                      <a:r>
                        <a:rPr sz="1000" dirty="0">
                          <a:latin typeface="Century Gothic"/>
                          <a:cs typeface="Century Gothic"/>
                        </a:rPr>
                        <a:t>be</a:t>
                      </a:r>
                      <a:r>
                        <a:rPr sz="1000" spc="-25" dirty="0">
                          <a:latin typeface="Century Gothic"/>
                          <a:cs typeface="Century Gothic"/>
                        </a:rPr>
                        <a:t> </a:t>
                      </a:r>
                      <a:r>
                        <a:rPr sz="1000" dirty="0">
                          <a:latin typeface="Century Gothic"/>
                          <a:cs typeface="Century Gothic"/>
                        </a:rPr>
                        <a:t>continued</a:t>
                      </a:r>
                      <a:r>
                        <a:rPr sz="1000" spc="-45" dirty="0">
                          <a:latin typeface="Century Gothic"/>
                          <a:cs typeface="Century Gothic"/>
                        </a:rPr>
                        <a:t> </a:t>
                      </a:r>
                      <a:r>
                        <a:rPr sz="1000" spc="-20" dirty="0">
                          <a:latin typeface="Century Gothic"/>
                          <a:cs typeface="Century Gothic"/>
                        </a:rPr>
                        <a:t>upon </a:t>
                      </a:r>
                      <a:r>
                        <a:rPr sz="1000" spc="-10" dirty="0">
                          <a:latin typeface="Century Gothic"/>
                          <a:cs typeface="Century Gothic"/>
                        </a:rPr>
                        <a:t>employee’s</a:t>
                      </a:r>
                      <a:r>
                        <a:rPr sz="1000" spc="10" dirty="0">
                          <a:latin typeface="Century Gothic"/>
                          <a:cs typeface="Century Gothic"/>
                        </a:rPr>
                        <a:t> </a:t>
                      </a:r>
                      <a:r>
                        <a:rPr sz="1000" spc="-10" dirty="0">
                          <a:latin typeface="Century Gothic"/>
                          <a:cs typeface="Century Gothic"/>
                        </a:rPr>
                        <a:t>termination</a:t>
                      </a:r>
                      <a:r>
                        <a:rPr sz="1000" spc="-30" dirty="0">
                          <a:latin typeface="Century Gothic"/>
                          <a:cs typeface="Century Gothic"/>
                        </a:rPr>
                        <a:t> </a:t>
                      </a:r>
                      <a:r>
                        <a:rPr sz="1000" dirty="0">
                          <a:latin typeface="Century Gothic"/>
                          <a:cs typeface="Century Gothic"/>
                        </a:rPr>
                        <a:t>of</a:t>
                      </a:r>
                      <a:r>
                        <a:rPr sz="1000" spc="-10" dirty="0">
                          <a:latin typeface="Century Gothic"/>
                          <a:cs typeface="Century Gothic"/>
                        </a:rPr>
                        <a:t> </a:t>
                      </a:r>
                      <a:r>
                        <a:rPr sz="1000" dirty="0">
                          <a:latin typeface="Century Gothic"/>
                          <a:cs typeface="Century Gothic"/>
                        </a:rPr>
                        <a:t>employment</a:t>
                      </a:r>
                      <a:r>
                        <a:rPr sz="1000" spc="10" dirty="0">
                          <a:latin typeface="Century Gothic"/>
                          <a:cs typeface="Century Gothic"/>
                        </a:rPr>
                        <a:t> </a:t>
                      </a:r>
                      <a:r>
                        <a:rPr sz="1000" dirty="0">
                          <a:latin typeface="Century Gothic"/>
                          <a:cs typeface="Century Gothic"/>
                        </a:rPr>
                        <a:t>or</a:t>
                      </a:r>
                      <a:r>
                        <a:rPr sz="1000" spc="-5" dirty="0">
                          <a:latin typeface="Century Gothic"/>
                          <a:cs typeface="Century Gothic"/>
                        </a:rPr>
                        <a:t> </a:t>
                      </a:r>
                      <a:r>
                        <a:rPr sz="1000" dirty="0">
                          <a:latin typeface="Century Gothic"/>
                          <a:cs typeface="Century Gothic"/>
                        </a:rPr>
                        <a:t>when</a:t>
                      </a:r>
                      <a:r>
                        <a:rPr sz="1000" spc="-15" dirty="0">
                          <a:latin typeface="Century Gothic"/>
                          <a:cs typeface="Century Gothic"/>
                        </a:rPr>
                        <a:t> </a:t>
                      </a:r>
                      <a:r>
                        <a:rPr sz="1000" spc="-25" dirty="0">
                          <a:latin typeface="Century Gothic"/>
                          <a:cs typeface="Century Gothic"/>
                        </a:rPr>
                        <a:t>the </a:t>
                      </a:r>
                      <a:r>
                        <a:rPr sz="1000" dirty="0">
                          <a:latin typeface="Century Gothic"/>
                          <a:cs typeface="Century Gothic"/>
                        </a:rPr>
                        <a:t>employee</a:t>
                      </a:r>
                      <a:r>
                        <a:rPr sz="1000" spc="-20" dirty="0">
                          <a:latin typeface="Century Gothic"/>
                          <a:cs typeface="Century Gothic"/>
                        </a:rPr>
                        <a:t> </a:t>
                      </a:r>
                      <a:r>
                        <a:rPr sz="1000" dirty="0">
                          <a:latin typeface="Century Gothic"/>
                          <a:cs typeface="Century Gothic"/>
                        </a:rPr>
                        <a:t>is</a:t>
                      </a:r>
                      <a:r>
                        <a:rPr sz="1000" spc="-35" dirty="0">
                          <a:latin typeface="Century Gothic"/>
                          <a:cs typeface="Century Gothic"/>
                        </a:rPr>
                        <a:t> </a:t>
                      </a:r>
                      <a:r>
                        <a:rPr sz="1000" dirty="0">
                          <a:latin typeface="Century Gothic"/>
                          <a:cs typeface="Century Gothic"/>
                        </a:rPr>
                        <a:t>no</a:t>
                      </a:r>
                      <a:r>
                        <a:rPr sz="1000" spc="-30" dirty="0">
                          <a:latin typeface="Century Gothic"/>
                          <a:cs typeface="Century Gothic"/>
                        </a:rPr>
                        <a:t> </a:t>
                      </a:r>
                      <a:r>
                        <a:rPr sz="1000" dirty="0">
                          <a:latin typeface="Century Gothic"/>
                          <a:cs typeface="Century Gothic"/>
                        </a:rPr>
                        <a:t>longer</a:t>
                      </a:r>
                      <a:r>
                        <a:rPr sz="1000" spc="-20" dirty="0">
                          <a:latin typeface="Century Gothic"/>
                          <a:cs typeface="Century Gothic"/>
                        </a:rPr>
                        <a:t> </a:t>
                      </a:r>
                      <a:r>
                        <a:rPr sz="1000" dirty="0">
                          <a:latin typeface="Century Gothic"/>
                          <a:cs typeface="Century Gothic"/>
                        </a:rPr>
                        <a:t>eligible</a:t>
                      </a:r>
                      <a:r>
                        <a:rPr sz="1000" spc="-45" dirty="0">
                          <a:latin typeface="Century Gothic"/>
                          <a:cs typeface="Century Gothic"/>
                        </a:rPr>
                        <a:t> </a:t>
                      </a:r>
                      <a:r>
                        <a:rPr sz="1000" dirty="0">
                          <a:latin typeface="Century Gothic"/>
                          <a:cs typeface="Century Gothic"/>
                        </a:rPr>
                        <a:t>for</a:t>
                      </a:r>
                      <a:r>
                        <a:rPr sz="1000" spc="-30" dirty="0">
                          <a:latin typeface="Century Gothic"/>
                          <a:cs typeface="Century Gothic"/>
                        </a:rPr>
                        <a:t> </a:t>
                      </a:r>
                      <a:r>
                        <a:rPr sz="1000" spc="-10" dirty="0">
                          <a:latin typeface="Century Gothic"/>
                          <a:cs typeface="Century Gothic"/>
                        </a:rPr>
                        <a:t>coverage.</a:t>
                      </a:r>
                      <a:endParaRPr sz="1000">
                        <a:latin typeface="Century Gothic"/>
                        <a:cs typeface="Century Gothic"/>
                      </a:endParaRPr>
                    </a:p>
                    <a:p>
                      <a:pPr marL="635" algn="ctr">
                        <a:lnSpc>
                          <a:spcPct val="100000"/>
                        </a:lnSpc>
                      </a:pPr>
                      <a:r>
                        <a:rPr sz="1000" spc="-10" dirty="0">
                          <a:latin typeface="Century Gothic"/>
                          <a:cs typeface="Century Gothic"/>
                        </a:rPr>
                        <a:t>Coverage(s)</a:t>
                      </a:r>
                      <a:r>
                        <a:rPr sz="1000" spc="10" dirty="0">
                          <a:latin typeface="Century Gothic"/>
                          <a:cs typeface="Century Gothic"/>
                        </a:rPr>
                        <a:t> </a:t>
                      </a:r>
                      <a:r>
                        <a:rPr sz="1000" dirty="0">
                          <a:latin typeface="Century Gothic"/>
                          <a:cs typeface="Century Gothic"/>
                        </a:rPr>
                        <a:t>may</a:t>
                      </a:r>
                      <a:r>
                        <a:rPr sz="1000" spc="-25" dirty="0">
                          <a:latin typeface="Century Gothic"/>
                          <a:cs typeface="Century Gothic"/>
                        </a:rPr>
                        <a:t> </a:t>
                      </a:r>
                      <a:r>
                        <a:rPr sz="1000" dirty="0">
                          <a:latin typeface="Century Gothic"/>
                          <a:cs typeface="Century Gothic"/>
                        </a:rPr>
                        <a:t>be</a:t>
                      </a:r>
                      <a:r>
                        <a:rPr sz="1000" spc="-20" dirty="0">
                          <a:latin typeface="Century Gothic"/>
                          <a:cs typeface="Century Gothic"/>
                        </a:rPr>
                        <a:t> </a:t>
                      </a:r>
                      <a:r>
                        <a:rPr sz="1000" dirty="0">
                          <a:latin typeface="Century Gothic"/>
                          <a:cs typeface="Century Gothic"/>
                        </a:rPr>
                        <a:t>ported</a:t>
                      </a:r>
                      <a:r>
                        <a:rPr sz="1000" spc="-35" dirty="0">
                          <a:latin typeface="Century Gothic"/>
                          <a:cs typeface="Century Gothic"/>
                        </a:rPr>
                        <a:t> </a:t>
                      </a:r>
                      <a:r>
                        <a:rPr sz="1000" dirty="0">
                          <a:latin typeface="Century Gothic"/>
                          <a:cs typeface="Century Gothic"/>
                        </a:rPr>
                        <a:t>on</a:t>
                      </a:r>
                      <a:r>
                        <a:rPr sz="1000" spc="-30" dirty="0">
                          <a:latin typeface="Century Gothic"/>
                          <a:cs typeface="Century Gothic"/>
                        </a:rPr>
                        <a:t> </a:t>
                      </a:r>
                      <a:r>
                        <a:rPr sz="1000" dirty="0">
                          <a:latin typeface="Century Gothic"/>
                          <a:cs typeface="Century Gothic"/>
                        </a:rPr>
                        <a:t>all</a:t>
                      </a:r>
                      <a:r>
                        <a:rPr sz="1000" spc="-35" dirty="0">
                          <a:latin typeface="Century Gothic"/>
                          <a:cs typeface="Century Gothic"/>
                        </a:rPr>
                        <a:t> </a:t>
                      </a:r>
                      <a:r>
                        <a:rPr sz="1000" dirty="0">
                          <a:latin typeface="Century Gothic"/>
                          <a:cs typeface="Century Gothic"/>
                        </a:rPr>
                        <a:t>Covered</a:t>
                      </a:r>
                      <a:r>
                        <a:rPr sz="1000" spc="-10" dirty="0">
                          <a:latin typeface="Century Gothic"/>
                          <a:cs typeface="Century Gothic"/>
                        </a:rPr>
                        <a:t> Persons.</a:t>
                      </a:r>
                      <a:endParaRPr sz="1000">
                        <a:latin typeface="Century Gothic"/>
                        <a:cs typeface="Century Gothic"/>
                      </a:endParaRPr>
                    </a:p>
                  </a:txBody>
                  <a:tcPr marL="0" marR="0" marT="2667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16"/>
                  </a:ext>
                </a:extLst>
              </a:tr>
            </a:tbl>
          </a:graphicData>
        </a:graphic>
      </p:graphicFrame>
      <p:sp>
        <p:nvSpPr>
          <p:cNvPr id="14" name="object 14"/>
          <p:cNvSpPr txBox="1"/>
          <p:nvPr/>
        </p:nvSpPr>
        <p:spPr>
          <a:xfrm>
            <a:off x="360984" y="786510"/>
            <a:ext cx="7141845" cy="864235"/>
          </a:xfrm>
          <a:prstGeom prst="rect">
            <a:avLst/>
          </a:prstGeom>
        </p:spPr>
        <p:txBody>
          <a:bodyPr vert="horz" wrap="square" lIns="0" tIns="12700" rIns="0" bIns="0" rtlCol="0">
            <a:spAutoFit/>
          </a:bodyPr>
          <a:lstStyle/>
          <a:p>
            <a:pPr marL="12065" marR="5080" algn="ctr">
              <a:lnSpc>
                <a:spcPct val="100000"/>
              </a:lnSpc>
              <a:spcBef>
                <a:spcPts val="100"/>
              </a:spcBef>
            </a:pPr>
            <a:r>
              <a:rPr sz="1100" dirty="0">
                <a:latin typeface="Century Gothic"/>
                <a:cs typeface="Century Gothic"/>
              </a:rPr>
              <a:t>Coke</a:t>
            </a:r>
            <a:r>
              <a:rPr sz="1100" spc="-30" dirty="0">
                <a:latin typeface="Century Gothic"/>
                <a:cs typeface="Century Gothic"/>
              </a:rPr>
              <a:t> </a:t>
            </a:r>
            <a:r>
              <a:rPr sz="1100" dirty="0">
                <a:latin typeface="Century Gothic"/>
                <a:cs typeface="Century Gothic"/>
              </a:rPr>
              <a:t>Northeast</a:t>
            </a:r>
            <a:r>
              <a:rPr sz="1100" spc="-50" dirty="0">
                <a:latin typeface="Century Gothic"/>
                <a:cs typeface="Century Gothic"/>
              </a:rPr>
              <a:t> </a:t>
            </a:r>
            <a:r>
              <a:rPr sz="1100" dirty="0">
                <a:latin typeface="Century Gothic"/>
                <a:cs typeface="Century Gothic"/>
              </a:rPr>
              <a:t>offers</a:t>
            </a:r>
            <a:r>
              <a:rPr sz="1100" spc="-50" dirty="0">
                <a:latin typeface="Century Gothic"/>
                <a:cs typeface="Century Gothic"/>
              </a:rPr>
              <a:t> </a:t>
            </a:r>
            <a:r>
              <a:rPr sz="1100" dirty="0">
                <a:latin typeface="Century Gothic"/>
                <a:cs typeface="Century Gothic"/>
              </a:rPr>
              <a:t>all</a:t>
            </a:r>
            <a:r>
              <a:rPr sz="1100" spc="-20" dirty="0">
                <a:latin typeface="Century Gothic"/>
                <a:cs typeface="Century Gothic"/>
              </a:rPr>
              <a:t> </a:t>
            </a:r>
            <a:r>
              <a:rPr sz="1100" dirty="0">
                <a:latin typeface="Century Gothic"/>
                <a:cs typeface="Century Gothic"/>
              </a:rPr>
              <a:t>full-time</a:t>
            </a:r>
            <a:r>
              <a:rPr sz="1100" spc="-55" dirty="0">
                <a:latin typeface="Century Gothic"/>
                <a:cs typeface="Century Gothic"/>
              </a:rPr>
              <a:t> </a:t>
            </a:r>
            <a:r>
              <a:rPr sz="1100" dirty="0">
                <a:latin typeface="Century Gothic"/>
                <a:cs typeface="Century Gothic"/>
              </a:rPr>
              <a:t>employees</a:t>
            </a:r>
            <a:r>
              <a:rPr sz="1100" spc="-45" dirty="0">
                <a:latin typeface="Century Gothic"/>
                <a:cs typeface="Century Gothic"/>
              </a:rPr>
              <a:t> </a:t>
            </a:r>
            <a:r>
              <a:rPr sz="1100" dirty="0">
                <a:latin typeface="Century Gothic"/>
                <a:cs typeface="Century Gothic"/>
              </a:rPr>
              <a:t>the</a:t>
            </a:r>
            <a:r>
              <a:rPr sz="1100" spc="-25" dirty="0">
                <a:latin typeface="Century Gothic"/>
                <a:cs typeface="Century Gothic"/>
              </a:rPr>
              <a:t> </a:t>
            </a:r>
            <a:r>
              <a:rPr sz="1100" dirty="0">
                <a:latin typeface="Century Gothic"/>
                <a:cs typeface="Century Gothic"/>
              </a:rPr>
              <a:t>option</a:t>
            </a:r>
            <a:r>
              <a:rPr sz="1100" spc="-20" dirty="0">
                <a:latin typeface="Century Gothic"/>
                <a:cs typeface="Century Gothic"/>
              </a:rPr>
              <a:t> </a:t>
            </a:r>
            <a:r>
              <a:rPr sz="1100" dirty="0">
                <a:latin typeface="Century Gothic"/>
                <a:cs typeface="Century Gothic"/>
              </a:rPr>
              <a:t>to</a:t>
            </a:r>
            <a:r>
              <a:rPr sz="1100" spc="-25" dirty="0">
                <a:latin typeface="Century Gothic"/>
                <a:cs typeface="Century Gothic"/>
              </a:rPr>
              <a:t> </a:t>
            </a:r>
            <a:r>
              <a:rPr sz="1100" dirty="0">
                <a:latin typeface="Century Gothic"/>
                <a:cs typeface="Century Gothic"/>
              </a:rPr>
              <a:t>enroll</a:t>
            </a:r>
            <a:r>
              <a:rPr sz="1100" spc="-30" dirty="0">
                <a:latin typeface="Century Gothic"/>
                <a:cs typeface="Century Gothic"/>
              </a:rPr>
              <a:t> </a:t>
            </a:r>
            <a:r>
              <a:rPr sz="1100" dirty="0">
                <a:latin typeface="Century Gothic"/>
                <a:cs typeface="Century Gothic"/>
              </a:rPr>
              <a:t>in</a:t>
            </a:r>
            <a:r>
              <a:rPr sz="1100" spc="-30" dirty="0">
                <a:latin typeface="Century Gothic"/>
                <a:cs typeface="Century Gothic"/>
              </a:rPr>
              <a:t> </a:t>
            </a:r>
            <a:r>
              <a:rPr sz="1100" dirty="0">
                <a:latin typeface="Century Gothic"/>
                <a:cs typeface="Century Gothic"/>
              </a:rPr>
              <a:t>Voluntary</a:t>
            </a:r>
            <a:r>
              <a:rPr sz="1100" spc="-25" dirty="0">
                <a:latin typeface="Century Gothic"/>
                <a:cs typeface="Century Gothic"/>
              </a:rPr>
              <a:t> </a:t>
            </a:r>
            <a:r>
              <a:rPr sz="1100" dirty="0">
                <a:latin typeface="Century Gothic"/>
                <a:cs typeface="Century Gothic"/>
              </a:rPr>
              <a:t>Accident</a:t>
            </a:r>
            <a:r>
              <a:rPr sz="1100" spc="-40" dirty="0">
                <a:latin typeface="Century Gothic"/>
                <a:cs typeface="Century Gothic"/>
              </a:rPr>
              <a:t> </a:t>
            </a:r>
            <a:r>
              <a:rPr sz="1100" dirty="0">
                <a:latin typeface="Century Gothic"/>
                <a:cs typeface="Century Gothic"/>
              </a:rPr>
              <a:t>Insurance</a:t>
            </a:r>
            <a:r>
              <a:rPr sz="1100" spc="-55" dirty="0">
                <a:latin typeface="Century Gothic"/>
                <a:cs typeface="Century Gothic"/>
              </a:rPr>
              <a:t> </a:t>
            </a:r>
            <a:r>
              <a:rPr sz="1100" spc="-10" dirty="0">
                <a:latin typeface="Century Gothic"/>
                <a:cs typeface="Century Gothic"/>
              </a:rPr>
              <a:t>benefits </a:t>
            </a:r>
            <a:r>
              <a:rPr sz="1100" dirty="0">
                <a:latin typeface="Century Gothic"/>
                <a:cs typeface="Century Gothic"/>
              </a:rPr>
              <a:t>through</a:t>
            </a:r>
            <a:r>
              <a:rPr sz="1100" spc="-35" dirty="0">
                <a:latin typeface="Century Gothic"/>
                <a:cs typeface="Century Gothic"/>
              </a:rPr>
              <a:t> </a:t>
            </a:r>
            <a:r>
              <a:rPr sz="1100" dirty="0">
                <a:latin typeface="Century Gothic"/>
                <a:cs typeface="Century Gothic"/>
              </a:rPr>
              <a:t>Cigna.</a:t>
            </a:r>
            <a:r>
              <a:rPr sz="1100" spc="-35" dirty="0">
                <a:latin typeface="Century Gothic"/>
                <a:cs typeface="Century Gothic"/>
              </a:rPr>
              <a:t> </a:t>
            </a:r>
            <a:r>
              <a:rPr sz="1100" dirty="0">
                <a:latin typeface="Century Gothic"/>
                <a:cs typeface="Century Gothic"/>
              </a:rPr>
              <a:t>Accident</a:t>
            </a:r>
            <a:r>
              <a:rPr sz="1100" spc="-35" dirty="0">
                <a:latin typeface="Century Gothic"/>
                <a:cs typeface="Century Gothic"/>
              </a:rPr>
              <a:t> </a:t>
            </a:r>
            <a:r>
              <a:rPr sz="1100" dirty="0">
                <a:latin typeface="Century Gothic"/>
                <a:cs typeface="Century Gothic"/>
              </a:rPr>
              <a:t>Insurance</a:t>
            </a:r>
            <a:r>
              <a:rPr sz="1100" spc="-50" dirty="0">
                <a:latin typeface="Century Gothic"/>
                <a:cs typeface="Century Gothic"/>
              </a:rPr>
              <a:t> </a:t>
            </a:r>
            <a:r>
              <a:rPr sz="1100" dirty="0">
                <a:latin typeface="Century Gothic"/>
                <a:cs typeface="Century Gothic"/>
              </a:rPr>
              <a:t>is</a:t>
            </a:r>
            <a:r>
              <a:rPr sz="1100" spc="-25" dirty="0">
                <a:latin typeface="Century Gothic"/>
                <a:cs typeface="Century Gothic"/>
              </a:rPr>
              <a:t> </a:t>
            </a:r>
            <a:r>
              <a:rPr sz="1100" dirty="0">
                <a:latin typeface="Century Gothic"/>
                <a:cs typeface="Century Gothic"/>
              </a:rPr>
              <a:t>an</a:t>
            </a:r>
            <a:r>
              <a:rPr sz="1100" spc="-20" dirty="0">
                <a:latin typeface="Century Gothic"/>
                <a:cs typeface="Century Gothic"/>
              </a:rPr>
              <a:t> </a:t>
            </a:r>
            <a:r>
              <a:rPr sz="1100" dirty="0">
                <a:latin typeface="Century Gothic"/>
                <a:cs typeface="Century Gothic"/>
              </a:rPr>
              <a:t>extra</a:t>
            </a:r>
            <a:r>
              <a:rPr sz="1100" spc="-40" dirty="0">
                <a:latin typeface="Century Gothic"/>
                <a:cs typeface="Century Gothic"/>
              </a:rPr>
              <a:t> </a:t>
            </a:r>
            <a:r>
              <a:rPr sz="1100" dirty="0">
                <a:latin typeface="Century Gothic"/>
                <a:cs typeface="Century Gothic"/>
              </a:rPr>
              <a:t>layer</a:t>
            </a:r>
            <a:r>
              <a:rPr sz="1100" spc="-50" dirty="0">
                <a:latin typeface="Century Gothic"/>
                <a:cs typeface="Century Gothic"/>
              </a:rPr>
              <a:t> </a:t>
            </a:r>
            <a:r>
              <a:rPr sz="1100" dirty="0">
                <a:latin typeface="Century Gothic"/>
                <a:cs typeface="Century Gothic"/>
              </a:rPr>
              <a:t>of</a:t>
            </a:r>
            <a:r>
              <a:rPr sz="1100" spc="-15" dirty="0">
                <a:latin typeface="Century Gothic"/>
                <a:cs typeface="Century Gothic"/>
              </a:rPr>
              <a:t> </a:t>
            </a:r>
            <a:r>
              <a:rPr sz="1100" dirty="0">
                <a:latin typeface="Century Gothic"/>
                <a:cs typeface="Century Gothic"/>
              </a:rPr>
              <a:t>protection</a:t>
            </a:r>
            <a:r>
              <a:rPr sz="1100" spc="-35" dirty="0">
                <a:latin typeface="Century Gothic"/>
                <a:cs typeface="Century Gothic"/>
              </a:rPr>
              <a:t> </a:t>
            </a:r>
            <a:r>
              <a:rPr sz="1100" dirty="0">
                <a:latin typeface="Century Gothic"/>
                <a:cs typeface="Century Gothic"/>
              </a:rPr>
              <a:t>that</a:t>
            </a:r>
            <a:r>
              <a:rPr sz="1100" spc="-25" dirty="0">
                <a:latin typeface="Century Gothic"/>
                <a:cs typeface="Century Gothic"/>
              </a:rPr>
              <a:t> </a:t>
            </a:r>
            <a:r>
              <a:rPr sz="1100" dirty="0">
                <a:latin typeface="Century Gothic"/>
                <a:cs typeface="Century Gothic"/>
              </a:rPr>
              <a:t>pays</a:t>
            </a:r>
            <a:r>
              <a:rPr sz="1100" spc="-40" dirty="0">
                <a:latin typeface="Century Gothic"/>
                <a:cs typeface="Century Gothic"/>
              </a:rPr>
              <a:t> </a:t>
            </a:r>
            <a:r>
              <a:rPr sz="1100" dirty="0">
                <a:latin typeface="Century Gothic"/>
                <a:cs typeface="Century Gothic"/>
              </a:rPr>
              <a:t>you</a:t>
            </a:r>
            <a:r>
              <a:rPr sz="1100" spc="-20" dirty="0">
                <a:latin typeface="Century Gothic"/>
                <a:cs typeface="Century Gothic"/>
              </a:rPr>
              <a:t> </a:t>
            </a:r>
            <a:r>
              <a:rPr sz="1100" dirty="0">
                <a:latin typeface="Century Gothic"/>
                <a:cs typeface="Century Gothic"/>
              </a:rPr>
              <a:t>(or</a:t>
            </a:r>
            <a:r>
              <a:rPr sz="1100" spc="-10" dirty="0">
                <a:latin typeface="Century Gothic"/>
                <a:cs typeface="Century Gothic"/>
              </a:rPr>
              <a:t> </a:t>
            </a:r>
            <a:r>
              <a:rPr sz="1100" dirty="0">
                <a:latin typeface="Century Gothic"/>
                <a:cs typeface="Century Gothic"/>
              </a:rPr>
              <a:t>whoever</a:t>
            </a:r>
            <a:r>
              <a:rPr sz="1100" spc="-45" dirty="0">
                <a:latin typeface="Century Gothic"/>
                <a:cs typeface="Century Gothic"/>
              </a:rPr>
              <a:t> </a:t>
            </a:r>
            <a:r>
              <a:rPr sz="1100" spc="-25" dirty="0">
                <a:latin typeface="Century Gothic"/>
                <a:cs typeface="Century Gothic"/>
              </a:rPr>
              <a:t>you </a:t>
            </a:r>
            <a:r>
              <a:rPr sz="1100" spc="-10" dirty="0">
                <a:latin typeface="Century Gothic"/>
                <a:cs typeface="Century Gothic"/>
              </a:rPr>
              <a:t>designate)</a:t>
            </a:r>
            <a:r>
              <a:rPr sz="1100" spc="-60" dirty="0">
                <a:latin typeface="Century Gothic"/>
                <a:cs typeface="Century Gothic"/>
              </a:rPr>
              <a:t> </a:t>
            </a:r>
            <a:r>
              <a:rPr sz="1100" dirty="0">
                <a:latin typeface="Century Gothic"/>
                <a:cs typeface="Century Gothic"/>
              </a:rPr>
              <a:t>for</a:t>
            </a:r>
            <a:r>
              <a:rPr sz="1100" spc="-5" dirty="0">
                <a:latin typeface="Century Gothic"/>
                <a:cs typeface="Century Gothic"/>
              </a:rPr>
              <a:t> </a:t>
            </a:r>
            <a:r>
              <a:rPr sz="1100" dirty="0">
                <a:latin typeface="Century Gothic"/>
                <a:cs typeface="Century Gothic"/>
              </a:rPr>
              <a:t>treatments</a:t>
            </a:r>
            <a:r>
              <a:rPr sz="1100" spc="-35" dirty="0">
                <a:latin typeface="Century Gothic"/>
                <a:cs typeface="Century Gothic"/>
              </a:rPr>
              <a:t> </a:t>
            </a:r>
            <a:r>
              <a:rPr sz="1100" dirty="0">
                <a:latin typeface="Century Gothic"/>
                <a:cs typeface="Century Gothic"/>
              </a:rPr>
              <a:t>or</a:t>
            </a:r>
            <a:r>
              <a:rPr sz="1100" spc="-5" dirty="0">
                <a:latin typeface="Century Gothic"/>
                <a:cs typeface="Century Gothic"/>
              </a:rPr>
              <a:t> </a:t>
            </a:r>
            <a:r>
              <a:rPr sz="1100" dirty="0">
                <a:latin typeface="Century Gothic"/>
                <a:cs typeface="Century Gothic"/>
              </a:rPr>
              <a:t>injuries</a:t>
            </a:r>
            <a:r>
              <a:rPr sz="1100" spc="-55" dirty="0">
                <a:latin typeface="Century Gothic"/>
                <a:cs typeface="Century Gothic"/>
              </a:rPr>
              <a:t> </a:t>
            </a:r>
            <a:r>
              <a:rPr sz="1100" dirty="0">
                <a:latin typeface="Century Gothic"/>
                <a:cs typeface="Century Gothic"/>
              </a:rPr>
              <a:t>resulting</a:t>
            </a:r>
            <a:r>
              <a:rPr sz="1100" spc="-45" dirty="0">
                <a:latin typeface="Century Gothic"/>
                <a:cs typeface="Century Gothic"/>
              </a:rPr>
              <a:t> </a:t>
            </a:r>
            <a:r>
              <a:rPr sz="1100" dirty="0">
                <a:latin typeface="Century Gothic"/>
                <a:cs typeface="Century Gothic"/>
              </a:rPr>
              <a:t>from</a:t>
            </a:r>
            <a:r>
              <a:rPr sz="1100" spc="-15" dirty="0">
                <a:latin typeface="Century Gothic"/>
                <a:cs typeface="Century Gothic"/>
              </a:rPr>
              <a:t> </a:t>
            </a:r>
            <a:r>
              <a:rPr sz="1100" dirty="0">
                <a:latin typeface="Century Gothic"/>
                <a:cs typeface="Century Gothic"/>
              </a:rPr>
              <a:t>a</a:t>
            </a:r>
            <a:r>
              <a:rPr sz="1100" spc="-20" dirty="0">
                <a:latin typeface="Century Gothic"/>
                <a:cs typeface="Century Gothic"/>
              </a:rPr>
              <a:t> </a:t>
            </a:r>
            <a:r>
              <a:rPr sz="1100" dirty="0">
                <a:latin typeface="Century Gothic"/>
                <a:cs typeface="Century Gothic"/>
              </a:rPr>
              <a:t>covered</a:t>
            </a:r>
            <a:r>
              <a:rPr sz="1100" spc="-40" dirty="0">
                <a:latin typeface="Century Gothic"/>
                <a:cs typeface="Century Gothic"/>
              </a:rPr>
              <a:t> </a:t>
            </a:r>
            <a:r>
              <a:rPr sz="1100" dirty="0">
                <a:latin typeface="Century Gothic"/>
                <a:cs typeface="Century Gothic"/>
              </a:rPr>
              <a:t>accident.</a:t>
            </a:r>
            <a:r>
              <a:rPr sz="1100" spc="-40" dirty="0">
                <a:latin typeface="Century Gothic"/>
                <a:cs typeface="Century Gothic"/>
              </a:rPr>
              <a:t> </a:t>
            </a:r>
            <a:r>
              <a:rPr sz="1100" dirty="0">
                <a:latin typeface="Century Gothic"/>
                <a:cs typeface="Century Gothic"/>
              </a:rPr>
              <a:t>It</a:t>
            </a:r>
            <a:r>
              <a:rPr sz="1100" spc="-35" dirty="0">
                <a:latin typeface="Century Gothic"/>
                <a:cs typeface="Century Gothic"/>
              </a:rPr>
              <a:t> </a:t>
            </a:r>
            <a:r>
              <a:rPr sz="1100" dirty="0">
                <a:latin typeface="Century Gothic"/>
                <a:cs typeface="Century Gothic"/>
              </a:rPr>
              <a:t>can</a:t>
            </a:r>
            <a:r>
              <a:rPr sz="1100" spc="-20" dirty="0">
                <a:latin typeface="Century Gothic"/>
                <a:cs typeface="Century Gothic"/>
              </a:rPr>
              <a:t> </a:t>
            </a:r>
            <a:r>
              <a:rPr sz="1100" dirty="0">
                <a:latin typeface="Century Gothic"/>
                <a:cs typeface="Century Gothic"/>
              </a:rPr>
              <a:t>help</a:t>
            </a:r>
            <a:r>
              <a:rPr sz="1100" spc="-20" dirty="0">
                <a:latin typeface="Century Gothic"/>
                <a:cs typeface="Century Gothic"/>
              </a:rPr>
              <a:t> </a:t>
            </a:r>
            <a:r>
              <a:rPr sz="1100" dirty="0">
                <a:latin typeface="Century Gothic"/>
                <a:cs typeface="Century Gothic"/>
              </a:rPr>
              <a:t>pay</a:t>
            </a:r>
            <a:r>
              <a:rPr sz="1100" spc="-20" dirty="0">
                <a:latin typeface="Century Gothic"/>
                <a:cs typeface="Century Gothic"/>
              </a:rPr>
              <a:t> </a:t>
            </a:r>
            <a:r>
              <a:rPr sz="1100" dirty="0">
                <a:latin typeface="Century Gothic"/>
                <a:cs typeface="Century Gothic"/>
              </a:rPr>
              <a:t>for</a:t>
            </a:r>
            <a:r>
              <a:rPr sz="1100" spc="-10" dirty="0">
                <a:latin typeface="Century Gothic"/>
                <a:cs typeface="Century Gothic"/>
              </a:rPr>
              <a:t> </a:t>
            </a:r>
            <a:r>
              <a:rPr sz="1100" dirty="0">
                <a:latin typeface="Century Gothic"/>
                <a:cs typeface="Century Gothic"/>
              </a:rPr>
              <a:t>expenses</a:t>
            </a:r>
            <a:r>
              <a:rPr sz="1100" spc="-50" dirty="0">
                <a:latin typeface="Century Gothic"/>
                <a:cs typeface="Century Gothic"/>
              </a:rPr>
              <a:t> </a:t>
            </a:r>
            <a:r>
              <a:rPr sz="1100" spc="-10" dirty="0">
                <a:latin typeface="Century Gothic"/>
                <a:cs typeface="Century Gothic"/>
              </a:rPr>
              <a:t>while </a:t>
            </a:r>
            <a:r>
              <a:rPr sz="1100" dirty="0">
                <a:latin typeface="Century Gothic"/>
                <a:cs typeface="Century Gothic"/>
              </a:rPr>
              <a:t>you’re</a:t>
            </a:r>
            <a:r>
              <a:rPr sz="1100" spc="-25" dirty="0">
                <a:latin typeface="Century Gothic"/>
                <a:cs typeface="Century Gothic"/>
              </a:rPr>
              <a:t> </a:t>
            </a:r>
            <a:r>
              <a:rPr sz="1100" dirty="0">
                <a:latin typeface="Century Gothic"/>
                <a:cs typeface="Century Gothic"/>
              </a:rPr>
              <a:t>recovering</a:t>
            </a:r>
            <a:r>
              <a:rPr sz="1100" spc="-40" dirty="0">
                <a:latin typeface="Century Gothic"/>
                <a:cs typeface="Century Gothic"/>
              </a:rPr>
              <a:t> </a:t>
            </a:r>
            <a:r>
              <a:rPr sz="1100" dirty="0">
                <a:latin typeface="Century Gothic"/>
                <a:cs typeface="Century Gothic"/>
              </a:rPr>
              <a:t>from</a:t>
            </a:r>
            <a:r>
              <a:rPr sz="1100" spc="-10" dirty="0">
                <a:latin typeface="Century Gothic"/>
                <a:cs typeface="Century Gothic"/>
              </a:rPr>
              <a:t> </a:t>
            </a:r>
            <a:r>
              <a:rPr sz="1100" dirty="0">
                <a:latin typeface="Century Gothic"/>
                <a:cs typeface="Century Gothic"/>
              </a:rPr>
              <a:t>an</a:t>
            </a:r>
            <a:r>
              <a:rPr sz="1100" spc="-10" dirty="0">
                <a:latin typeface="Century Gothic"/>
                <a:cs typeface="Century Gothic"/>
              </a:rPr>
              <a:t> </a:t>
            </a:r>
            <a:r>
              <a:rPr sz="1100" dirty="0">
                <a:latin typeface="Century Gothic"/>
                <a:cs typeface="Century Gothic"/>
              </a:rPr>
              <a:t>accident</a:t>
            </a:r>
            <a:r>
              <a:rPr sz="1100" spc="-25" dirty="0">
                <a:latin typeface="Century Gothic"/>
                <a:cs typeface="Century Gothic"/>
              </a:rPr>
              <a:t> </a:t>
            </a:r>
            <a:r>
              <a:rPr sz="1100" dirty="0">
                <a:latin typeface="Century Gothic"/>
                <a:cs typeface="Century Gothic"/>
              </a:rPr>
              <a:t>such</a:t>
            </a:r>
            <a:r>
              <a:rPr sz="1100" spc="-25" dirty="0">
                <a:latin typeface="Century Gothic"/>
                <a:cs typeface="Century Gothic"/>
              </a:rPr>
              <a:t> </a:t>
            </a:r>
            <a:r>
              <a:rPr sz="1100" dirty="0">
                <a:latin typeface="Century Gothic"/>
                <a:cs typeface="Century Gothic"/>
              </a:rPr>
              <a:t>as</a:t>
            </a:r>
            <a:r>
              <a:rPr sz="1100" spc="-5" dirty="0">
                <a:latin typeface="Century Gothic"/>
                <a:cs typeface="Century Gothic"/>
              </a:rPr>
              <a:t> </a:t>
            </a:r>
            <a:r>
              <a:rPr sz="1100" spc="-10" dirty="0">
                <a:latin typeface="Century Gothic"/>
                <a:cs typeface="Century Gothic"/>
              </a:rPr>
              <a:t>transportation,</a:t>
            </a:r>
            <a:r>
              <a:rPr sz="1100" spc="-30" dirty="0">
                <a:latin typeface="Century Gothic"/>
                <a:cs typeface="Century Gothic"/>
              </a:rPr>
              <a:t> </a:t>
            </a:r>
            <a:r>
              <a:rPr sz="1100" dirty="0">
                <a:latin typeface="Century Gothic"/>
                <a:cs typeface="Century Gothic"/>
              </a:rPr>
              <a:t>childcare,</a:t>
            </a:r>
            <a:r>
              <a:rPr sz="1100" spc="-40" dirty="0">
                <a:latin typeface="Century Gothic"/>
                <a:cs typeface="Century Gothic"/>
              </a:rPr>
              <a:t> </a:t>
            </a:r>
            <a:r>
              <a:rPr sz="1100" dirty="0">
                <a:latin typeface="Century Gothic"/>
                <a:cs typeface="Century Gothic"/>
              </a:rPr>
              <a:t>travel</a:t>
            </a:r>
            <a:r>
              <a:rPr sz="1100" spc="-30" dirty="0">
                <a:latin typeface="Century Gothic"/>
                <a:cs typeface="Century Gothic"/>
              </a:rPr>
              <a:t> </a:t>
            </a:r>
            <a:r>
              <a:rPr sz="1100" dirty="0">
                <a:latin typeface="Century Gothic"/>
                <a:cs typeface="Century Gothic"/>
              </a:rPr>
              <a:t>or</a:t>
            </a:r>
            <a:r>
              <a:rPr sz="1100" spc="-10" dirty="0">
                <a:latin typeface="Century Gothic"/>
                <a:cs typeface="Century Gothic"/>
              </a:rPr>
              <a:t> </a:t>
            </a:r>
            <a:r>
              <a:rPr sz="1100" dirty="0">
                <a:latin typeface="Century Gothic"/>
                <a:cs typeface="Century Gothic"/>
              </a:rPr>
              <a:t>other out-</a:t>
            </a:r>
            <a:r>
              <a:rPr sz="1100" spc="-10" dirty="0">
                <a:latin typeface="Century Gothic"/>
                <a:cs typeface="Century Gothic"/>
              </a:rPr>
              <a:t>of-pocket </a:t>
            </a:r>
            <a:r>
              <a:rPr sz="1100" dirty="0">
                <a:latin typeface="Century Gothic"/>
                <a:cs typeface="Century Gothic"/>
              </a:rPr>
              <a:t>expenses</a:t>
            </a:r>
            <a:r>
              <a:rPr sz="1100" spc="-60" dirty="0">
                <a:latin typeface="Century Gothic"/>
                <a:cs typeface="Century Gothic"/>
              </a:rPr>
              <a:t> </a:t>
            </a:r>
            <a:r>
              <a:rPr sz="1100" dirty="0">
                <a:latin typeface="Century Gothic"/>
                <a:cs typeface="Century Gothic"/>
              </a:rPr>
              <a:t>that</a:t>
            </a:r>
            <a:r>
              <a:rPr sz="1100" spc="-10" dirty="0">
                <a:latin typeface="Century Gothic"/>
                <a:cs typeface="Century Gothic"/>
              </a:rPr>
              <a:t> </a:t>
            </a:r>
            <a:r>
              <a:rPr sz="1100" dirty="0">
                <a:latin typeface="Century Gothic"/>
                <a:cs typeface="Century Gothic"/>
              </a:rPr>
              <a:t>are</a:t>
            </a:r>
            <a:r>
              <a:rPr sz="1100" spc="-35" dirty="0">
                <a:latin typeface="Century Gothic"/>
                <a:cs typeface="Century Gothic"/>
              </a:rPr>
              <a:t> </a:t>
            </a:r>
            <a:r>
              <a:rPr sz="1100" dirty="0">
                <a:latin typeface="Century Gothic"/>
                <a:cs typeface="Century Gothic"/>
              </a:rPr>
              <a:t>not</a:t>
            </a:r>
            <a:r>
              <a:rPr sz="1100" spc="-15" dirty="0">
                <a:latin typeface="Century Gothic"/>
                <a:cs typeface="Century Gothic"/>
              </a:rPr>
              <a:t> </a:t>
            </a:r>
            <a:r>
              <a:rPr sz="1100" dirty="0">
                <a:latin typeface="Century Gothic"/>
                <a:cs typeface="Century Gothic"/>
              </a:rPr>
              <a:t>covered</a:t>
            </a:r>
            <a:r>
              <a:rPr sz="1100" spc="-50" dirty="0">
                <a:latin typeface="Century Gothic"/>
                <a:cs typeface="Century Gothic"/>
              </a:rPr>
              <a:t> </a:t>
            </a:r>
            <a:r>
              <a:rPr sz="1100" dirty="0">
                <a:latin typeface="Century Gothic"/>
                <a:cs typeface="Century Gothic"/>
              </a:rPr>
              <a:t>by</a:t>
            </a:r>
            <a:r>
              <a:rPr sz="1100" spc="-35"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primary</a:t>
            </a:r>
            <a:r>
              <a:rPr sz="1100" spc="-50" dirty="0">
                <a:latin typeface="Century Gothic"/>
                <a:cs typeface="Century Gothic"/>
              </a:rPr>
              <a:t> </a:t>
            </a:r>
            <a:r>
              <a:rPr sz="1100" dirty="0">
                <a:latin typeface="Century Gothic"/>
                <a:cs typeface="Century Gothic"/>
              </a:rPr>
              <a:t>health</a:t>
            </a:r>
            <a:r>
              <a:rPr sz="1100" spc="-25" dirty="0">
                <a:latin typeface="Century Gothic"/>
                <a:cs typeface="Century Gothic"/>
              </a:rPr>
              <a:t> </a:t>
            </a:r>
            <a:r>
              <a:rPr sz="1100" spc="-10" dirty="0">
                <a:latin typeface="Century Gothic"/>
                <a:cs typeface="Century Gothic"/>
              </a:rPr>
              <a:t>insurance.</a:t>
            </a:r>
            <a:endParaRPr sz="1100">
              <a:latin typeface="Century Gothic"/>
              <a:cs typeface="Century Gothic"/>
            </a:endParaRPr>
          </a:p>
        </p:txBody>
      </p:sp>
      <p:sp>
        <p:nvSpPr>
          <p:cNvPr id="15" name="object 15"/>
          <p:cNvSpPr txBox="1"/>
          <p:nvPr/>
        </p:nvSpPr>
        <p:spPr>
          <a:xfrm>
            <a:off x="4505705" y="9012428"/>
            <a:ext cx="2436495" cy="529590"/>
          </a:xfrm>
          <a:prstGeom prst="rect">
            <a:avLst/>
          </a:prstGeom>
        </p:spPr>
        <p:txBody>
          <a:bodyPr vert="horz" wrap="square" lIns="0" tIns="12700" rIns="0" bIns="0" rtlCol="0">
            <a:spAutoFit/>
          </a:bodyPr>
          <a:lstStyle/>
          <a:p>
            <a:pPr algn="ctr">
              <a:lnSpc>
                <a:spcPct val="100000"/>
              </a:lnSpc>
              <a:spcBef>
                <a:spcPts val="100"/>
              </a:spcBef>
            </a:pPr>
            <a:r>
              <a:rPr sz="1100" b="1" u="sng" dirty="0">
                <a:uFill>
                  <a:solidFill>
                    <a:srgbClr val="000000"/>
                  </a:solidFill>
                </a:uFill>
                <a:latin typeface="Century Gothic"/>
                <a:cs typeface="Century Gothic"/>
              </a:rPr>
              <a:t>Guaranteed</a:t>
            </a:r>
            <a:r>
              <a:rPr sz="1100" b="1" u="sng" spc="-55" dirty="0">
                <a:uFill>
                  <a:solidFill>
                    <a:srgbClr val="000000"/>
                  </a:solidFill>
                </a:uFill>
                <a:latin typeface="Century Gothic"/>
                <a:cs typeface="Century Gothic"/>
              </a:rPr>
              <a:t> </a:t>
            </a:r>
            <a:r>
              <a:rPr sz="1100" b="1" u="sng" spc="-10" dirty="0">
                <a:uFill>
                  <a:solidFill>
                    <a:srgbClr val="000000"/>
                  </a:solidFill>
                </a:uFill>
                <a:latin typeface="Century Gothic"/>
                <a:cs typeface="Century Gothic"/>
              </a:rPr>
              <a:t>Issue:</a:t>
            </a:r>
            <a:endParaRPr sz="1100">
              <a:latin typeface="Century Gothic"/>
              <a:cs typeface="Century Gothic"/>
            </a:endParaRPr>
          </a:p>
          <a:p>
            <a:pPr algn="ctr">
              <a:lnSpc>
                <a:spcPct val="100000"/>
              </a:lnSpc>
              <a:spcBef>
                <a:spcPts val="5"/>
              </a:spcBef>
            </a:pPr>
            <a:r>
              <a:rPr sz="1100" dirty="0">
                <a:latin typeface="Century Gothic"/>
                <a:cs typeface="Century Gothic"/>
              </a:rPr>
              <a:t>Obtain</a:t>
            </a:r>
            <a:r>
              <a:rPr sz="1100" spc="-45" dirty="0">
                <a:latin typeface="Century Gothic"/>
                <a:cs typeface="Century Gothic"/>
              </a:rPr>
              <a:t> </a:t>
            </a:r>
            <a:r>
              <a:rPr sz="1100" dirty="0">
                <a:latin typeface="Century Gothic"/>
                <a:cs typeface="Century Gothic"/>
              </a:rPr>
              <a:t>coverage</a:t>
            </a:r>
            <a:r>
              <a:rPr sz="1100" spc="-60" dirty="0">
                <a:latin typeface="Century Gothic"/>
                <a:cs typeface="Century Gothic"/>
              </a:rPr>
              <a:t> </a:t>
            </a:r>
            <a:r>
              <a:rPr sz="1100" dirty="0">
                <a:latin typeface="Century Gothic"/>
                <a:cs typeface="Century Gothic"/>
              </a:rPr>
              <a:t>regardless</a:t>
            </a:r>
            <a:r>
              <a:rPr sz="1100" spc="-60" dirty="0">
                <a:latin typeface="Century Gothic"/>
                <a:cs typeface="Century Gothic"/>
              </a:rPr>
              <a:t> </a:t>
            </a:r>
            <a:r>
              <a:rPr sz="1100" dirty="0">
                <a:latin typeface="Century Gothic"/>
                <a:cs typeface="Century Gothic"/>
              </a:rPr>
              <a:t>of</a:t>
            </a:r>
            <a:r>
              <a:rPr sz="1100" spc="-15" dirty="0">
                <a:latin typeface="Century Gothic"/>
                <a:cs typeface="Century Gothic"/>
              </a:rPr>
              <a:t> </a:t>
            </a:r>
            <a:r>
              <a:rPr sz="1100" spc="-20" dirty="0">
                <a:latin typeface="Century Gothic"/>
                <a:cs typeface="Century Gothic"/>
              </a:rPr>
              <a:t>your</a:t>
            </a:r>
            <a:endParaRPr sz="1100">
              <a:latin typeface="Century Gothic"/>
              <a:cs typeface="Century Gothic"/>
            </a:endParaRPr>
          </a:p>
          <a:p>
            <a:pPr marL="2540" algn="ctr">
              <a:lnSpc>
                <a:spcPct val="100000"/>
              </a:lnSpc>
            </a:pPr>
            <a:r>
              <a:rPr sz="1100" dirty="0">
                <a:latin typeface="Century Gothic"/>
                <a:cs typeface="Century Gothic"/>
              </a:rPr>
              <a:t>previous</a:t>
            </a:r>
            <a:r>
              <a:rPr sz="1100" spc="-55" dirty="0">
                <a:latin typeface="Century Gothic"/>
                <a:cs typeface="Century Gothic"/>
              </a:rPr>
              <a:t> </a:t>
            </a:r>
            <a:r>
              <a:rPr sz="1100" dirty="0">
                <a:latin typeface="Century Gothic"/>
                <a:cs typeface="Century Gothic"/>
              </a:rPr>
              <a:t>medical</a:t>
            </a:r>
            <a:r>
              <a:rPr sz="1100" spc="-50" dirty="0">
                <a:latin typeface="Century Gothic"/>
                <a:cs typeface="Century Gothic"/>
              </a:rPr>
              <a:t> </a:t>
            </a:r>
            <a:r>
              <a:rPr sz="1100" spc="-10" dirty="0">
                <a:latin typeface="Century Gothic"/>
                <a:cs typeface="Century Gothic"/>
              </a:rPr>
              <a:t>history.</a:t>
            </a:r>
            <a:endParaRPr sz="1100">
              <a:latin typeface="Century Gothic"/>
              <a:cs typeface="Century Gothic"/>
            </a:endParaRPr>
          </a:p>
        </p:txBody>
      </p:sp>
      <p:sp>
        <p:nvSpPr>
          <p:cNvPr id="16" name="object 16"/>
          <p:cNvSpPr txBox="1"/>
          <p:nvPr/>
        </p:nvSpPr>
        <p:spPr>
          <a:xfrm>
            <a:off x="410667" y="8952686"/>
            <a:ext cx="3037205" cy="696595"/>
          </a:xfrm>
          <a:prstGeom prst="rect">
            <a:avLst/>
          </a:prstGeom>
        </p:spPr>
        <p:txBody>
          <a:bodyPr vert="horz" wrap="square" lIns="0" tIns="12700" rIns="0" bIns="0" rtlCol="0">
            <a:spAutoFit/>
          </a:bodyPr>
          <a:lstStyle/>
          <a:p>
            <a:pPr algn="ctr">
              <a:lnSpc>
                <a:spcPct val="100000"/>
              </a:lnSpc>
              <a:spcBef>
                <a:spcPts val="100"/>
              </a:spcBef>
            </a:pPr>
            <a:r>
              <a:rPr sz="1100" b="1" u="sng" dirty="0">
                <a:uFill>
                  <a:solidFill>
                    <a:srgbClr val="000000"/>
                  </a:solidFill>
                </a:uFill>
                <a:latin typeface="Century Gothic"/>
                <a:cs typeface="Century Gothic"/>
              </a:rPr>
              <a:t>Auto</a:t>
            </a:r>
            <a:r>
              <a:rPr sz="1100" b="1" u="sng" spc="-30" dirty="0">
                <a:uFill>
                  <a:solidFill>
                    <a:srgbClr val="000000"/>
                  </a:solidFill>
                </a:uFill>
                <a:latin typeface="Century Gothic"/>
                <a:cs typeface="Century Gothic"/>
              </a:rPr>
              <a:t> </a:t>
            </a:r>
            <a:r>
              <a:rPr sz="1100" b="1" u="sng" spc="-10" dirty="0">
                <a:uFill>
                  <a:solidFill>
                    <a:srgbClr val="000000"/>
                  </a:solidFill>
                </a:uFill>
                <a:latin typeface="Century Gothic"/>
                <a:cs typeface="Century Gothic"/>
              </a:rPr>
              <a:t>Compare:</a:t>
            </a:r>
            <a:endParaRPr sz="1100">
              <a:latin typeface="Century Gothic"/>
              <a:cs typeface="Century Gothic"/>
            </a:endParaRPr>
          </a:p>
          <a:p>
            <a:pPr marL="12700" marR="5080" algn="ctr">
              <a:lnSpc>
                <a:spcPct val="100000"/>
              </a:lnSpc>
              <a:spcBef>
                <a:spcPts val="5"/>
              </a:spcBef>
            </a:pPr>
            <a:r>
              <a:rPr sz="1100" dirty="0">
                <a:latin typeface="Century Gothic"/>
                <a:cs typeface="Century Gothic"/>
              </a:rPr>
              <a:t>If</a:t>
            </a:r>
            <a:r>
              <a:rPr sz="1100" spc="-40" dirty="0">
                <a:latin typeface="Century Gothic"/>
                <a:cs typeface="Century Gothic"/>
              </a:rPr>
              <a:t> </a:t>
            </a:r>
            <a:r>
              <a:rPr sz="1100" dirty="0">
                <a:latin typeface="Century Gothic"/>
                <a:cs typeface="Century Gothic"/>
              </a:rPr>
              <a:t>you</a:t>
            </a:r>
            <a:r>
              <a:rPr sz="1100" spc="-15" dirty="0">
                <a:latin typeface="Century Gothic"/>
                <a:cs typeface="Century Gothic"/>
              </a:rPr>
              <a:t> </a:t>
            </a:r>
            <a:r>
              <a:rPr sz="1100" dirty="0">
                <a:latin typeface="Century Gothic"/>
                <a:cs typeface="Century Gothic"/>
              </a:rPr>
              <a:t>are</a:t>
            </a:r>
            <a:r>
              <a:rPr sz="1100" spc="-35" dirty="0">
                <a:latin typeface="Century Gothic"/>
                <a:cs typeface="Century Gothic"/>
              </a:rPr>
              <a:t> </a:t>
            </a:r>
            <a:r>
              <a:rPr sz="1100" dirty="0">
                <a:latin typeface="Century Gothic"/>
                <a:cs typeface="Century Gothic"/>
              </a:rPr>
              <a:t>also</a:t>
            </a:r>
            <a:r>
              <a:rPr sz="1100" spc="-25" dirty="0">
                <a:latin typeface="Century Gothic"/>
                <a:cs typeface="Century Gothic"/>
              </a:rPr>
              <a:t> </a:t>
            </a:r>
            <a:r>
              <a:rPr sz="1100" dirty="0">
                <a:latin typeface="Century Gothic"/>
                <a:cs typeface="Century Gothic"/>
              </a:rPr>
              <a:t>enrolled</a:t>
            </a:r>
            <a:r>
              <a:rPr sz="1100" spc="-45" dirty="0">
                <a:latin typeface="Century Gothic"/>
                <a:cs typeface="Century Gothic"/>
              </a:rPr>
              <a:t> </a:t>
            </a:r>
            <a:r>
              <a:rPr sz="1100" dirty="0">
                <a:latin typeface="Century Gothic"/>
                <a:cs typeface="Century Gothic"/>
              </a:rPr>
              <a:t>in</a:t>
            </a:r>
            <a:r>
              <a:rPr sz="1100" spc="-15" dirty="0">
                <a:latin typeface="Century Gothic"/>
                <a:cs typeface="Century Gothic"/>
              </a:rPr>
              <a:t> </a:t>
            </a:r>
            <a:r>
              <a:rPr sz="1100" dirty="0">
                <a:latin typeface="Century Gothic"/>
                <a:cs typeface="Century Gothic"/>
              </a:rPr>
              <a:t>medical,</a:t>
            </a:r>
            <a:r>
              <a:rPr sz="1100" spc="-45" dirty="0">
                <a:latin typeface="Century Gothic"/>
                <a:cs typeface="Century Gothic"/>
              </a:rPr>
              <a:t> </a:t>
            </a:r>
            <a:r>
              <a:rPr sz="1100" dirty="0">
                <a:latin typeface="Century Gothic"/>
                <a:cs typeface="Century Gothic"/>
              </a:rPr>
              <a:t>Cigna</a:t>
            </a:r>
            <a:r>
              <a:rPr sz="1100" spc="-25" dirty="0">
                <a:latin typeface="Century Gothic"/>
                <a:cs typeface="Century Gothic"/>
              </a:rPr>
              <a:t> </a:t>
            </a:r>
            <a:r>
              <a:rPr sz="1100" spc="-20" dirty="0">
                <a:latin typeface="Century Gothic"/>
                <a:cs typeface="Century Gothic"/>
              </a:rPr>
              <a:t>will </a:t>
            </a:r>
            <a:r>
              <a:rPr sz="1100" dirty="0">
                <a:latin typeface="Century Gothic"/>
                <a:cs typeface="Century Gothic"/>
              </a:rPr>
              <a:t>review</a:t>
            </a:r>
            <a:r>
              <a:rPr sz="1100" spc="-60" dirty="0">
                <a:latin typeface="Century Gothic"/>
                <a:cs typeface="Century Gothic"/>
              </a:rPr>
              <a:t> </a:t>
            </a:r>
            <a:r>
              <a:rPr sz="1100" dirty="0">
                <a:latin typeface="Century Gothic"/>
                <a:cs typeface="Century Gothic"/>
              </a:rPr>
              <a:t>eligible</a:t>
            </a:r>
            <a:r>
              <a:rPr sz="1100" spc="-60" dirty="0">
                <a:latin typeface="Century Gothic"/>
                <a:cs typeface="Century Gothic"/>
              </a:rPr>
              <a:t> </a:t>
            </a:r>
            <a:r>
              <a:rPr sz="1100" dirty="0">
                <a:latin typeface="Century Gothic"/>
                <a:cs typeface="Century Gothic"/>
              </a:rPr>
              <a:t>medical</a:t>
            </a:r>
            <a:r>
              <a:rPr sz="1100" spc="-40" dirty="0">
                <a:latin typeface="Century Gothic"/>
                <a:cs typeface="Century Gothic"/>
              </a:rPr>
              <a:t> </a:t>
            </a:r>
            <a:r>
              <a:rPr sz="1100" dirty="0">
                <a:latin typeface="Century Gothic"/>
                <a:cs typeface="Century Gothic"/>
              </a:rPr>
              <a:t>coverages</a:t>
            </a:r>
            <a:r>
              <a:rPr sz="1100" spc="-60" dirty="0">
                <a:latin typeface="Century Gothic"/>
                <a:cs typeface="Century Gothic"/>
              </a:rPr>
              <a:t> </a:t>
            </a:r>
            <a:r>
              <a:rPr sz="1100" spc="-25" dirty="0">
                <a:latin typeface="Century Gothic"/>
                <a:cs typeface="Century Gothic"/>
              </a:rPr>
              <a:t>and </a:t>
            </a:r>
            <a:r>
              <a:rPr sz="1100" dirty="0">
                <a:latin typeface="Century Gothic"/>
                <a:cs typeface="Century Gothic"/>
              </a:rPr>
              <a:t>automatically</a:t>
            </a:r>
            <a:r>
              <a:rPr sz="1100" spc="-55" dirty="0">
                <a:latin typeface="Century Gothic"/>
                <a:cs typeface="Century Gothic"/>
              </a:rPr>
              <a:t> </a:t>
            </a:r>
            <a:r>
              <a:rPr sz="1100" dirty="0">
                <a:latin typeface="Century Gothic"/>
                <a:cs typeface="Century Gothic"/>
              </a:rPr>
              <a:t>remind</a:t>
            </a:r>
            <a:r>
              <a:rPr sz="1100" spc="-55" dirty="0">
                <a:latin typeface="Century Gothic"/>
                <a:cs typeface="Century Gothic"/>
              </a:rPr>
              <a:t> </a:t>
            </a:r>
            <a:r>
              <a:rPr sz="1100" dirty="0">
                <a:latin typeface="Century Gothic"/>
                <a:cs typeface="Century Gothic"/>
              </a:rPr>
              <a:t>you</a:t>
            </a:r>
            <a:r>
              <a:rPr sz="1100" spc="-30" dirty="0">
                <a:latin typeface="Century Gothic"/>
                <a:cs typeface="Century Gothic"/>
              </a:rPr>
              <a:t> </a:t>
            </a:r>
            <a:r>
              <a:rPr sz="1100" dirty="0">
                <a:latin typeface="Century Gothic"/>
                <a:cs typeface="Century Gothic"/>
              </a:rPr>
              <a:t>to</a:t>
            </a:r>
            <a:r>
              <a:rPr sz="1100" spc="-30" dirty="0">
                <a:latin typeface="Century Gothic"/>
                <a:cs typeface="Century Gothic"/>
              </a:rPr>
              <a:t> </a:t>
            </a:r>
            <a:r>
              <a:rPr sz="1100" dirty="0">
                <a:latin typeface="Century Gothic"/>
                <a:cs typeface="Century Gothic"/>
              </a:rPr>
              <a:t>submit</a:t>
            </a:r>
            <a:r>
              <a:rPr sz="1100" spc="-40" dirty="0">
                <a:latin typeface="Century Gothic"/>
                <a:cs typeface="Century Gothic"/>
              </a:rPr>
              <a:t> </a:t>
            </a:r>
            <a:r>
              <a:rPr sz="1100" spc="-20" dirty="0">
                <a:latin typeface="Century Gothic"/>
                <a:cs typeface="Century Gothic"/>
              </a:rPr>
              <a:t>your</a:t>
            </a:r>
            <a:endParaRPr sz="1100">
              <a:latin typeface="Century Gothic"/>
              <a:cs typeface="Century Gothic"/>
            </a:endParaRPr>
          </a:p>
        </p:txBody>
      </p:sp>
      <p:sp>
        <p:nvSpPr>
          <p:cNvPr id="17" name="object 17"/>
          <p:cNvSpPr txBox="1"/>
          <p:nvPr/>
        </p:nvSpPr>
        <p:spPr>
          <a:xfrm>
            <a:off x="968451" y="9622942"/>
            <a:ext cx="1924685" cy="194310"/>
          </a:xfrm>
          <a:prstGeom prst="rect">
            <a:avLst/>
          </a:prstGeom>
        </p:spPr>
        <p:txBody>
          <a:bodyPr vert="horz" wrap="square" lIns="0" tIns="13335" rIns="0" bIns="0" rtlCol="0">
            <a:spAutoFit/>
          </a:bodyPr>
          <a:lstStyle/>
          <a:p>
            <a:pPr marL="12700">
              <a:lnSpc>
                <a:spcPct val="100000"/>
              </a:lnSpc>
              <a:spcBef>
                <a:spcPts val="105"/>
              </a:spcBef>
            </a:pPr>
            <a:r>
              <a:rPr sz="1100" dirty="0">
                <a:latin typeface="Century Gothic"/>
                <a:cs typeface="Century Gothic"/>
              </a:rPr>
              <a:t>Supplemental</a:t>
            </a:r>
            <a:r>
              <a:rPr sz="1100" spc="-65" dirty="0">
                <a:latin typeface="Century Gothic"/>
                <a:cs typeface="Century Gothic"/>
              </a:rPr>
              <a:t> </a:t>
            </a:r>
            <a:r>
              <a:rPr sz="1100" dirty="0">
                <a:latin typeface="Century Gothic"/>
                <a:cs typeface="Century Gothic"/>
              </a:rPr>
              <a:t>Health</a:t>
            </a:r>
            <a:r>
              <a:rPr sz="1100" spc="-65" dirty="0">
                <a:latin typeface="Century Gothic"/>
                <a:cs typeface="Century Gothic"/>
              </a:rPr>
              <a:t> </a:t>
            </a:r>
            <a:r>
              <a:rPr sz="1100" spc="-10" dirty="0">
                <a:latin typeface="Century Gothic"/>
                <a:cs typeface="Century Gothic"/>
              </a:rPr>
              <a:t>Claim.</a:t>
            </a:r>
            <a:endParaRPr sz="1100">
              <a:latin typeface="Century Gothic"/>
              <a:cs typeface="Century Gothic"/>
            </a:endParaRPr>
          </a:p>
        </p:txBody>
      </p:sp>
      <p:sp>
        <p:nvSpPr>
          <p:cNvPr id="18" name="object 18"/>
          <p:cNvSpPr txBox="1"/>
          <p:nvPr/>
        </p:nvSpPr>
        <p:spPr>
          <a:xfrm>
            <a:off x="2908554" y="8749385"/>
            <a:ext cx="1804670" cy="208279"/>
          </a:xfrm>
          <a:prstGeom prst="rect">
            <a:avLst/>
          </a:prstGeom>
        </p:spPr>
        <p:txBody>
          <a:bodyPr vert="horz" wrap="square" lIns="0" tIns="12700" rIns="0" bIns="0" rtlCol="0">
            <a:spAutoFit/>
          </a:bodyPr>
          <a:lstStyle/>
          <a:p>
            <a:pPr marL="12700">
              <a:lnSpc>
                <a:spcPct val="100000"/>
              </a:lnSpc>
              <a:spcBef>
                <a:spcPts val="100"/>
              </a:spcBef>
            </a:pPr>
            <a:r>
              <a:rPr sz="1200" b="1" u="sng" dirty="0">
                <a:uFill>
                  <a:solidFill>
                    <a:srgbClr val="000000"/>
                  </a:solidFill>
                </a:uFill>
                <a:latin typeface="Century Gothic"/>
                <a:cs typeface="Century Gothic"/>
              </a:rPr>
              <a:t>Additional</a:t>
            </a:r>
            <a:r>
              <a:rPr sz="1200" b="1" u="sng" spc="-30" dirty="0">
                <a:uFill>
                  <a:solidFill>
                    <a:srgbClr val="000000"/>
                  </a:solidFill>
                </a:uFill>
                <a:latin typeface="Century Gothic"/>
                <a:cs typeface="Century Gothic"/>
              </a:rPr>
              <a:t> </a:t>
            </a:r>
            <a:r>
              <a:rPr sz="1200" b="1" u="sng" dirty="0">
                <a:uFill>
                  <a:solidFill>
                    <a:srgbClr val="000000"/>
                  </a:solidFill>
                </a:uFill>
                <a:latin typeface="Century Gothic"/>
                <a:cs typeface="Century Gothic"/>
              </a:rPr>
              <a:t>Plan</a:t>
            </a:r>
            <a:r>
              <a:rPr sz="1200" b="1" u="sng" spc="-10" dirty="0">
                <a:uFill>
                  <a:solidFill>
                    <a:srgbClr val="000000"/>
                  </a:solidFill>
                </a:uFill>
                <a:latin typeface="Century Gothic"/>
                <a:cs typeface="Century Gothic"/>
              </a:rPr>
              <a:t> Features</a:t>
            </a:r>
            <a:endParaRPr sz="1200">
              <a:latin typeface="Century Gothic"/>
              <a:cs typeface="Century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47599" y="209803"/>
            <a:ext cx="3693160"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Voluntary</a:t>
            </a:r>
            <a:r>
              <a:rPr sz="2000" spc="-80" dirty="0">
                <a:latin typeface="Century Gothic"/>
                <a:cs typeface="Century Gothic"/>
              </a:rPr>
              <a:t> </a:t>
            </a:r>
            <a:r>
              <a:rPr sz="2000" dirty="0">
                <a:latin typeface="Century Gothic"/>
                <a:cs typeface="Century Gothic"/>
              </a:rPr>
              <a:t>Accident</a:t>
            </a:r>
            <a:r>
              <a:rPr sz="2000" spc="-75" dirty="0">
                <a:latin typeface="Century Gothic"/>
                <a:cs typeface="Century Gothic"/>
              </a:rPr>
              <a:t> </a:t>
            </a:r>
            <a:r>
              <a:rPr sz="2000" spc="-10" dirty="0">
                <a:latin typeface="Century Gothic"/>
                <a:cs typeface="Century Gothic"/>
              </a:rPr>
              <a:t>Insurance</a:t>
            </a:r>
            <a:endParaRPr sz="2000">
              <a:latin typeface="Century Gothic"/>
              <a:cs typeface="Century Gothic"/>
            </a:endParaRPr>
          </a:p>
        </p:txBody>
      </p:sp>
      <p:grpSp>
        <p:nvGrpSpPr>
          <p:cNvPr id="3" name="object 3"/>
          <p:cNvGrpSpPr/>
          <p:nvPr/>
        </p:nvGrpSpPr>
        <p:grpSpPr>
          <a:xfrm>
            <a:off x="-6350" y="9693973"/>
            <a:ext cx="7785100" cy="368935"/>
            <a:chOff x="-6350" y="9693973"/>
            <a:chExt cx="7785100" cy="368935"/>
          </a:xfrm>
        </p:grpSpPr>
        <p:sp>
          <p:nvSpPr>
            <p:cNvPr id="4" name="object 4"/>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sp>
          <p:nvSpPr>
            <p:cNvPr id="6" name="object 6"/>
            <p:cNvSpPr/>
            <p:nvPr/>
          </p:nvSpPr>
          <p:spPr>
            <a:xfrm>
              <a:off x="3646932" y="9698735"/>
              <a:ext cx="478155" cy="359410"/>
            </a:xfrm>
            <a:custGeom>
              <a:avLst/>
              <a:gdLst/>
              <a:ahLst/>
              <a:cxnLst/>
              <a:rect l="l" t="t" r="r" b="b"/>
              <a:pathLst>
                <a:path w="478154" h="359409">
                  <a:moveTo>
                    <a:pt x="0" y="359054"/>
                  </a:moveTo>
                  <a:lnTo>
                    <a:pt x="477964" y="359054"/>
                  </a:lnTo>
                  <a:lnTo>
                    <a:pt x="477964" y="0"/>
                  </a:lnTo>
                  <a:lnTo>
                    <a:pt x="0" y="0"/>
                  </a:lnTo>
                  <a:lnTo>
                    <a:pt x="0" y="359054"/>
                  </a:lnTo>
                  <a:close/>
                </a:path>
              </a:pathLst>
            </a:custGeom>
            <a:ln w="9525">
              <a:solidFill>
                <a:srgbClr val="E21D2A"/>
              </a:solidFill>
            </a:ln>
          </p:spPr>
          <p:txBody>
            <a:bodyPr wrap="square" lIns="0" tIns="0" rIns="0" bIns="0" rtlCol="0"/>
            <a:lstStyle/>
            <a:p>
              <a:endParaRPr/>
            </a:p>
          </p:txBody>
        </p:sp>
      </p:grpSp>
      <p:sp>
        <p:nvSpPr>
          <p:cNvPr id="7" name="object 7"/>
          <p:cNvSpPr txBox="1"/>
          <p:nvPr/>
        </p:nvSpPr>
        <p:spPr>
          <a:xfrm>
            <a:off x="3690620" y="9698532"/>
            <a:ext cx="391160" cy="166071"/>
          </a:xfrm>
          <a:prstGeom prst="rect">
            <a:avLst/>
          </a:prstGeom>
        </p:spPr>
        <p:txBody>
          <a:bodyPr vert="horz" wrap="square" lIns="0" tIns="12065" rIns="0" bIns="0" rtlCol="0">
            <a:spAutoFit/>
          </a:bodyPr>
          <a:lstStyle/>
          <a:p>
            <a:pPr marL="12700">
              <a:lnSpc>
                <a:spcPct val="100000"/>
              </a:lnSpc>
              <a:spcBef>
                <a:spcPts val="95"/>
              </a:spcBef>
            </a:pPr>
            <a:r>
              <a:rPr sz="1000" u="sng" spc="500" dirty="0">
                <a:solidFill>
                  <a:srgbClr val="FFFFFF"/>
                </a:solidFill>
                <a:uFill>
                  <a:solidFill>
                    <a:srgbClr val="FFFFFF"/>
                  </a:solidFill>
                </a:uFill>
                <a:latin typeface="Century Gothic"/>
                <a:cs typeface="Century Gothic"/>
              </a:rPr>
              <a:t> </a:t>
            </a:r>
            <a:r>
              <a:rPr sz="1000" u="sng" spc="-25" dirty="0">
                <a:solidFill>
                  <a:srgbClr val="FFFFFF"/>
                </a:solidFill>
                <a:uFill>
                  <a:solidFill>
                    <a:srgbClr val="FFFFFF"/>
                  </a:solidFill>
                </a:uFill>
                <a:latin typeface="Century Gothic"/>
                <a:cs typeface="Century Gothic"/>
              </a:rPr>
              <a:t>2</a:t>
            </a:r>
            <a:r>
              <a:rPr lang="en-US" sz="1000" u="sng" spc="-25" dirty="0">
                <a:solidFill>
                  <a:srgbClr val="FFFFFF"/>
                </a:solidFill>
                <a:uFill>
                  <a:solidFill>
                    <a:srgbClr val="FFFFFF"/>
                  </a:solidFill>
                </a:uFill>
                <a:latin typeface="Century Gothic"/>
                <a:cs typeface="Century Gothic"/>
              </a:rPr>
              <a:t>5</a:t>
            </a:r>
            <a:r>
              <a:rPr sz="1000" u="sng" spc="500" dirty="0">
                <a:solidFill>
                  <a:srgbClr val="FFFFFF"/>
                </a:solidFill>
                <a:uFill>
                  <a:solidFill>
                    <a:srgbClr val="FFFFFF"/>
                  </a:solidFill>
                </a:uFill>
                <a:latin typeface="Century Gothic"/>
                <a:cs typeface="Century Gothic"/>
              </a:rPr>
              <a:t> </a:t>
            </a:r>
            <a:endParaRPr sz="1000" dirty="0">
              <a:latin typeface="Century Gothic"/>
              <a:cs typeface="Century Gothic"/>
            </a:endParaRPr>
          </a:p>
        </p:txBody>
      </p:sp>
      <p:sp>
        <p:nvSpPr>
          <p:cNvPr id="8" name="object 8"/>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grpSp>
        <p:nvGrpSpPr>
          <p:cNvPr id="9" name="object 9"/>
          <p:cNvGrpSpPr/>
          <p:nvPr/>
        </p:nvGrpSpPr>
        <p:grpSpPr>
          <a:xfrm>
            <a:off x="4829555" y="100584"/>
            <a:ext cx="2943225" cy="856615"/>
            <a:chOff x="4829555" y="100584"/>
            <a:chExt cx="2943225" cy="856615"/>
          </a:xfrm>
        </p:grpSpPr>
        <p:sp>
          <p:nvSpPr>
            <p:cNvPr id="10" name="object 10"/>
            <p:cNvSpPr/>
            <p:nvPr/>
          </p:nvSpPr>
          <p:spPr>
            <a:xfrm>
              <a:off x="4829555" y="528828"/>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pic>
          <p:nvPicPr>
            <p:cNvPr id="11" name="object 11"/>
            <p:cNvPicPr/>
            <p:nvPr/>
          </p:nvPicPr>
          <p:blipFill>
            <a:blip r:embed="rId2" cstate="print"/>
            <a:stretch>
              <a:fillRect/>
            </a:stretch>
          </p:blipFill>
          <p:spPr>
            <a:xfrm>
              <a:off x="6784848" y="100584"/>
              <a:ext cx="772668" cy="856487"/>
            </a:xfrm>
            <a:prstGeom prst="rect">
              <a:avLst/>
            </a:prstGeom>
          </p:spPr>
        </p:pic>
      </p:grpSp>
      <p:graphicFrame>
        <p:nvGraphicFramePr>
          <p:cNvPr id="12" name="object 12"/>
          <p:cNvGraphicFramePr>
            <a:graphicFrameLocks noGrp="1"/>
          </p:cNvGraphicFramePr>
          <p:nvPr/>
        </p:nvGraphicFramePr>
        <p:xfrm>
          <a:off x="3125216" y="8029575"/>
          <a:ext cx="3591559" cy="1402715"/>
        </p:xfrm>
        <a:graphic>
          <a:graphicData uri="http://schemas.openxmlformats.org/drawingml/2006/table">
            <a:tbl>
              <a:tblPr firstRow="1" bandRow="1">
                <a:tableStyleId>{2D5ABB26-0587-4C30-8999-92F81FD0307C}</a:tableStyleId>
              </a:tblPr>
              <a:tblGrid>
                <a:gridCol w="1705610">
                  <a:extLst>
                    <a:ext uri="{9D8B030D-6E8A-4147-A177-3AD203B41FA5}">
                      <a16:colId xmlns:a16="http://schemas.microsoft.com/office/drawing/2014/main" val="20000"/>
                    </a:ext>
                  </a:extLst>
                </a:gridCol>
                <a:gridCol w="854710">
                  <a:extLst>
                    <a:ext uri="{9D8B030D-6E8A-4147-A177-3AD203B41FA5}">
                      <a16:colId xmlns:a16="http://schemas.microsoft.com/office/drawing/2014/main" val="20001"/>
                    </a:ext>
                  </a:extLst>
                </a:gridCol>
                <a:gridCol w="1031239">
                  <a:extLst>
                    <a:ext uri="{9D8B030D-6E8A-4147-A177-3AD203B41FA5}">
                      <a16:colId xmlns:a16="http://schemas.microsoft.com/office/drawing/2014/main" val="20002"/>
                    </a:ext>
                  </a:extLst>
                </a:gridCol>
              </a:tblGrid>
              <a:tr h="309880">
                <a:tc gridSpan="3">
                  <a:txBody>
                    <a:bodyPr/>
                    <a:lstStyle/>
                    <a:p>
                      <a:pPr marL="682625">
                        <a:lnSpc>
                          <a:spcPct val="100000"/>
                        </a:lnSpc>
                        <a:spcBef>
                          <a:spcPts val="525"/>
                        </a:spcBef>
                      </a:pPr>
                      <a:r>
                        <a:rPr sz="1200" b="1" spc="-10" dirty="0">
                          <a:solidFill>
                            <a:srgbClr val="FFFFFF"/>
                          </a:solidFill>
                          <a:latin typeface="Century Gothic"/>
                          <a:cs typeface="Century Gothic"/>
                        </a:rPr>
                        <a:t>Voluntary </a:t>
                      </a:r>
                      <a:r>
                        <a:rPr sz="1200" b="1" dirty="0">
                          <a:solidFill>
                            <a:srgbClr val="FFFFFF"/>
                          </a:solidFill>
                          <a:latin typeface="Century Gothic"/>
                          <a:cs typeface="Century Gothic"/>
                        </a:rPr>
                        <a:t>Accident</a:t>
                      </a:r>
                      <a:r>
                        <a:rPr sz="1200" b="1" spc="-30" dirty="0">
                          <a:solidFill>
                            <a:srgbClr val="FFFFFF"/>
                          </a:solidFill>
                          <a:latin typeface="Century Gothic"/>
                          <a:cs typeface="Century Gothic"/>
                        </a:rPr>
                        <a:t> </a:t>
                      </a:r>
                      <a:r>
                        <a:rPr sz="1200" b="1" dirty="0">
                          <a:solidFill>
                            <a:srgbClr val="FFFFFF"/>
                          </a:solidFill>
                          <a:latin typeface="Century Gothic"/>
                          <a:cs typeface="Century Gothic"/>
                        </a:rPr>
                        <a:t>Plan</a:t>
                      </a:r>
                      <a:r>
                        <a:rPr sz="1200" b="1" spc="-15" dirty="0">
                          <a:solidFill>
                            <a:srgbClr val="FFFFFF"/>
                          </a:solidFill>
                          <a:latin typeface="Century Gothic"/>
                          <a:cs typeface="Century Gothic"/>
                        </a:rPr>
                        <a:t> </a:t>
                      </a:r>
                      <a:r>
                        <a:rPr sz="1200" b="1" spc="-10" dirty="0">
                          <a:solidFill>
                            <a:srgbClr val="FFFFFF"/>
                          </a:solidFill>
                          <a:latin typeface="Century Gothic"/>
                          <a:cs typeface="Century Gothic"/>
                        </a:rPr>
                        <a:t>Rates</a:t>
                      </a:r>
                      <a:endParaRPr sz="1200">
                        <a:latin typeface="Century Gothic"/>
                        <a:cs typeface="Century Gothic"/>
                      </a:endParaRPr>
                    </a:p>
                  </a:txBody>
                  <a:tcPr marL="0" marR="0" marT="6667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7E7E7E"/>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12090">
                <a:tc>
                  <a:txBody>
                    <a:bodyPr/>
                    <a:lstStyle/>
                    <a:p>
                      <a:pPr marL="1270" algn="ctr">
                        <a:lnSpc>
                          <a:spcPts val="1435"/>
                        </a:lnSpc>
                        <a:spcBef>
                          <a:spcPts val="135"/>
                        </a:spcBef>
                      </a:pPr>
                      <a:r>
                        <a:rPr sz="1200" b="1" spc="-20" dirty="0">
                          <a:solidFill>
                            <a:srgbClr val="FFFFFF"/>
                          </a:solidFill>
                          <a:latin typeface="Century Gothic"/>
                          <a:cs typeface="Century Gothic"/>
                        </a:rPr>
                        <a:t>Tier</a:t>
                      </a:r>
                      <a:endParaRPr sz="1200">
                        <a:latin typeface="Century Gothic"/>
                        <a:cs typeface="Century Gothic"/>
                      </a:endParaRPr>
                    </a:p>
                  </a:txBody>
                  <a:tcPr marL="0" marR="0" marT="17145" marB="0">
                    <a:lnL w="6350">
                      <a:solidFill>
                        <a:srgbClr val="000000"/>
                      </a:solidFill>
                      <a:prstDash val="solid"/>
                    </a:lnL>
                    <a:lnR w="6350">
                      <a:solidFill>
                        <a:srgbClr val="000000"/>
                      </a:solidFill>
                      <a:prstDash val="solid"/>
                    </a:lnR>
                    <a:lnT w="3175">
                      <a:solidFill>
                        <a:srgbClr val="000000"/>
                      </a:solidFill>
                      <a:prstDash val="solid"/>
                    </a:lnT>
                    <a:lnB w="6350">
                      <a:solidFill>
                        <a:srgbClr val="000000"/>
                      </a:solidFill>
                      <a:prstDash val="solid"/>
                    </a:lnB>
                    <a:solidFill>
                      <a:srgbClr val="DF1522"/>
                    </a:solidFill>
                  </a:tcPr>
                </a:tc>
                <a:tc>
                  <a:txBody>
                    <a:bodyPr/>
                    <a:lstStyle/>
                    <a:p>
                      <a:pPr marL="1905" algn="ctr">
                        <a:lnSpc>
                          <a:spcPts val="1435"/>
                        </a:lnSpc>
                        <a:spcBef>
                          <a:spcPts val="135"/>
                        </a:spcBef>
                      </a:pPr>
                      <a:r>
                        <a:rPr sz="1200" b="1" spc="-10" dirty="0">
                          <a:solidFill>
                            <a:srgbClr val="FFFFFF"/>
                          </a:solidFill>
                          <a:latin typeface="Century Gothic"/>
                          <a:cs typeface="Century Gothic"/>
                        </a:rPr>
                        <a:t>Monthly</a:t>
                      </a:r>
                      <a:endParaRPr sz="1200">
                        <a:latin typeface="Century Gothic"/>
                        <a:cs typeface="Century Gothic"/>
                      </a:endParaRPr>
                    </a:p>
                  </a:txBody>
                  <a:tcPr marL="0" marR="0" marT="17145" marB="0">
                    <a:lnL w="6350">
                      <a:solidFill>
                        <a:srgbClr val="000000"/>
                      </a:solidFill>
                      <a:prstDash val="solid"/>
                    </a:lnL>
                    <a:lnR w="6350">
                      <a:solidFill>
                        <a:srgbClr val="000000"/>
                      </a:solidFill>
                      <a:prstDash val="solid"/>
                    </a:lnR>
                    <a:lnT w="3175">
                      <a:solidFill>
                        <a:srgbClr val="000000"/>
                      </a:solidFill>
                      <a:prstDash val="solid"/>
                    </a:lnT>
                    <a:lnB w="6350">
                      <a:solidFill>
                        <a:srgbClr val="000000"/>
                      </a:solidFill>
                      <a:prstDash val="solid"/>
                    </a:lnB>
                    <a:solidFill>
                      <a:srgbClr val="DF1522"/>
                    </a:solidFill>
                  </a:tcPr>
                </a:tc>
                <a:tc>
                  <a:txBody>
                    <a:bodyPr/>
                    <a:lstStyle/>
                    <a:p>
                      <a:pPr marL="2540" algn="ctr">
                        <a:lnSpc>
                          <a:spcPts val="1435"/>
                        </a:lnSpc>
                        <a:spcBef>
                          <a:spcPts val="135"/>
                        </a:spcBef>
                      </a:pPr>
                      <a:r>
                        <a:rPr sz="1200" b="1" spc="-10" dirty="0">
                          <a:solidFill>
                            <a:srgbClr val="FFFFFF"/>
                          </a:solidFill>
                          <a:latin typeface="Century Gothic"/>
                          <a:cs typeface="Century Gothic"/>
                        </a:rPr>
                        <a:t>Weekly</a:t>
                      </a:r>
                      <a:endParaRPr sz="1200">
                        <a:latin typeface="Century Gothic"/>
                        <a:cs typeface="Century Gothic"/>
                      </a:endParaRPr>
                    </a:p>
                  </a:txBody>
                  <a:tcPr marL="0" marR="0" marT="17145" marB="0">
                    <a:lnL w="6350">
                      <a:solidFill>
                        <a:srgbClr val="000000"/>
                      </a:solidFill>
                      <a:prstDash val="solid"/>
                    </a:lnL>
                    <a:lnR w="6350">
                      <a:solidFill>
                        <a:srgbClr val="000000"/>
                      </a:solidFill>
                      <a:prstDash val="solid"/>
                    </a:lnR>
                    <a:lnT w="3175">
                      <a:solidFill>
                        <a:srgbClr val="000000"/>
                      </a:solidFill>
                      <a:prstDash val="solid"/>
                    </a:lnT>
                    <a:lnB w="6350">
                      <a:solidFill>
                        <a:srgbClr val="000000"/>
                      </a:solidFill>
                      <a:prstDash val="solid"/>
                    </a:lnB>
                    <a:solidFill>
                      <a:srgbClr val="DF1522"/>
                    </a:solidFill>
                  </a:tcPr>
                </a:tc>
                <a:extLst>
                  <a:ext uri="{0D108BD9-81ED-4DB2-BD59-A6C34878D82A}">
                    <a16:rowId xmlns:a16="http://schemas.microsoft.com/office/drawing/2014/main" val="10001"/>
                  </a:ext>
                </a:extLst>
              </a:tr>
              <a:tr h="197485">
                <a:tc>
                  <a:txBody>
                    <a:bodyPr/>
                    <a:lstStyle/>
                    <a:p>
                      <a:pPr marL="635" algn="ctr">
                        <a:lnSpc>
                          <a:spcPts val="1375"/>
                        </a:lnSpc>
                        <a:spcBef>
                          <a:spcPts val="80"/>
                        </a:spcBef>
                      </a:pPr>
                      <a:r>
                        <a:rPr sz="1200" b="1" dirty="0">
                          <a:latin typeface="Century Gothic"/>
                          <a:cs typeface="Century Gothic"/>
                        </a:rPr>
                        <a:t>Employee</a:t>
                      </a:r>
                      <a:r>
                        <a:rPr sz="1200" b="1" spc="-60" dirty="0">
                          <a:latin typeface="Century Gothic"/>
                          <a:cs typeface="Century Gothic"/>
                        </a:rPr>
                        <a:t> </a:t>
                      </a:r>
                      <a:r>
                        <a:rPr sz="1200" b="1" spc="-20" dirty="0">
                          <a:latin typeface="Century Gothic"/>
                          <a:cs typeface="Century Gothic"/>
                        </a:rPr>
                        <a:t>Only</a:t>
                      </a:r>
                      <a:endParaRPr sz="1200">
                        <a:latin typeface="Century Gothic"/>
                        <a:cs typeface="Century Gothic"/>
                      </a:endParaRPr>
                    </a:p>
                  </a:txBody>
                  <a:tcPr marL="0" marR="0" marT="101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70" algn="ctr">
                        <a:lnSpc>
                          <a:spcPts val="1390"/>
                        </a:lnSpc>
                        <a:spcBef>
                          <a:spcPts val="70"/>
                        </a:spcBef>
                      </a:pPr>
                      <a:r>
                        <a:rPr sz="1200" spc="-10" dirty="0">
                          <a:latin typeface="Century Gothic"/>
                          <a:cs typeface="Century Gothic"/>
                        </a:rPr>
                        <a:t>$6.00</a:t>
                      </a:r>
                      <a:endParaRPr sz="1200">
                        <a:latin typeface="Century Gothic"/>
                        <a:cs typeface="Century Gothic"/>
                      </a:endParaRPr>
                    </a:p>
                  </a:txBody>
                  <a:tcPr marL="0" marR="0" marT="88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ts val="1390"/>
                        </a:lnSpc>
                        <a:spcBef>
                          <a:spcPts val="70"/>
                        </a:spcBef>
                      </a:pPr>
                      <a:r>
                        <a:rPr sz="1200" spc="-10" dirty="0">
                          <a:latin typeface="Century Gothic"/>
                          <a:cs typeface="Century Gothic"/>
                        </a:rPr>
                        <a:t>$1.38</a:t>
                      </a:r>
                      <a:endParaRPr sz="1200">
                        <a:latin typeface="Century Gothic"/>
                        <a:cs typeface="Century Gothic"/>
                      </a:endParaRPr>
                    </a:p>
                  </a:txBody>
                  <a:tcPr marL="0" marR="0" marT="88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2"/>
                  </a:ext>
                </a:extLst>
              </a:tr>
              <a:tr h="197485">
                <a:tc>
                  <a:txBody>
                    <a:bodyPr/>
                    <a:lstStyle/>
                    <a:p>
                      <a:pPr algn="ctr">
                        <a:lnSpc>
                          <a:spcPts val="1375"/>
                        </a:lnSpc>
                        <a:spcBef>
                          <a:spcPts val="80"/>
                        </a:spcBef>
                      </a:pPr>
                      <a:r>
                        <a:rPr sz="1200" b="1" dirty="0">
                          <a:latin typeface="Century Gothic"/>
                          <a:cs typeface="Century Gothic"/>
                        </a:rPr>
                        <a:t>Employee</a:t>
                      </a:r>
                      <a:r>
                        <a:rPr sz="1200" b="1" spc="-45" dirty="0">
                          <a:latin typeface="Century Gothic"/>
                          <a:cs typeface="Century Gothic"/>
                        </a:rPr>
                        <a:t> </a:t>
                      </a:r>
                      <a:r>
                        <a:rPr sz="1200" b="1" dirty="0">
                          <a:latin typeface="Century Gothic"/>
                          <a:cs typeface="Century Gothic"/>
                        </a:rPr>
                        <a:t>+</a:t>
                      </a:r>
                      <a:r>
                        <a:rPr sz="1200" b="1" spc="-15" dirty="0">
                          <a:latin typeface="Century Gothic"/>
                          <a:cs typeface="Century Gothic"/>
                        </a:rPr>
                        <a:t> </a:t>
                      </a:r>
                      <a:r>
                        <a:rPr sz="1200" b="1" spc="-10" dirty="0">
                          <a:latin typeface="Century Gothic"/>
                          <a:cs typeface="Century Gothic"/>
                        </a:rPr>
                        <a:t>Spouse</a:t>
                      </a:r>
                      <a:endParaRPr sz="1200">
                        <a:latin typeface="Century Gothic"/>
                        <a:cs typeface="Century Gothic"/>
                      </a:endParaRPr>
                    </a:p>
                  </a:txBody>
                  <a:tcPr marL="0" marR="0" marT="101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ts val="1390"/>
                        </a:lnSpc>
                        <a:spcBef>
                          <a:spcPts val="70"/>
                        </a:spcBef>
                      </a:pPr>
                      <a:r>
                        <a:rPr sz="1200" spc="-10" dirty="0">
                          <a:latin typeface="Century Gothic"/>
                          <a:cs typeface="Century Gothic"/>
                        </a:rPr>
                        <a:t>$10.46</a:t>
                      </a:r>
                      <a:endParaRPr sz="1200">
                        <a:latin typeface="Century Gothic"/>
                        <a:cs typeface="Century Gothic"/>
                      </a:endParaRPr>
                    </a:p>
                  </a:txBody>
                  <a:tcPr marL="0" marR="0" marT="88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ts val="1390"/>
                        </a:lnSpc>
                        <a:spcBef>
                          <a:spcPts val="70"/>
                        </a:spcBef>
                      </a:pPr>
                      <a:r>
                        <a:rPr sz="1200" spc="-10" dirty="0">
                          <a:latin typeface="Century Gothic"/>
                          <a:cs typeface="Century Gothic"/>
                        </a:rPr>
                        <a:t>$2.41</a:t>
                      </a:r>
                      <a:endParaRPr sz="1200">
                        <a:latin typeface="Century Gothic"/>
                        <a:cs typeface="Century Gothic"/>
                      </a:endParaRPr>
                    </a:p>
                  </a:txBody>
                  <a:tcPr marL="0" marR="0" marT="88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3"/>
                  </a:ext>
                </a:extLst>
              </a:tr>
              <a:tr h="197485">
                <a:tc>
                  <a:txBody>
                    <a:bodyPr/>
                    <a:lstStyle/>
                    <a:p>
                      <a:pPr algn="ctr">
                        <a:lnSpc>
                          <a:spcPts val="1375"/>
                        </a:lnSpc>
                        <a:spcBef>
                          <a:spcPts val="80"/>
                        </a:spcBef>
                      </a:pPr>
                      <a:r>
                        <a:rPr sz="1200" b="1" dirty="0">
                          <a:latin typeface="Century Gothic"/>
                          <a:cs typeface="Century Gothic"/>
                        </a:rPr>
                        <a:t>Employee</a:t>
                      </a:r>
                      <a:r>
                        <a:rPr sz="1200" b="1" spc="-45" dirty="0">
                          <a:latin typeface="Century Gothic"/>
                          <a:cs typeface="Century Gothic"/>
                        </a:rPr>
                        <a:t> </a:t>
                      </a:r>
                      <a:r>
                        <a:rPr sz="1200" b="1" dirty="0">
                          <a:latin typeface="Century Gothic"/>
                          <a:cs typeface="Century Gothic"/>
                        </a:rPr>
                        <a:t>+</a:t>
                      </a:r>
                      <a:r>
                        <a:rPr sz="1200" b="1" spc="-15" dirty="0">
                          <a:latin typeface="Century Gothic"/>
                          <a:cs typeface="Century Gothic"/>
                        </a:rPr>
                        <a:t> </a:t>
                      </a:r>
                      <a:r>
                        <a:rPr sz="1200" b="1" spc="-10" dirty="0">
                          <a:latin typeface="Century Gothic"/>
                          <a:cs typeface="Century Gothic"/>
                        </a:rPr>
                        <a:t>Child(ren)</a:t>
                      </a:r>
                      <a:endParaRPr sz="1200">
                        <a:latin typeface="Century Gothic"/>
                        <a:cs typeface="Century Gothic"/>
                      </a:endParaRPr>
                    </a:p>
                  </a:txBody>
                  <a:tcPr marL="0" marR="0" marT="101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ts val="1385"/>
                        </a:lnSpc>
                        <a:spcBef>
                          <a:spcPts val="70"/>
                        </a:spcBef>
                      </a:pPr>
                      <a:r>
                        <a:rPr sz="1200" spc="-10" dirty="0">
                          <a:latin typeface="Century Gothic"/>
                          <a:cs typeface="Century Gothic"/>
                        </a:rPr>
                        <a:t>$12.36</a:t>
                      </a:r>
                      <a:endParaRPr sz="1200">
                        <a:latin typeface="Century Gothic"/>
                        <a:cs typeface="Century Gothic"/>
                      </a:endParaRPr>
                    </a:p>
                  </a:txBody>
                  <a:tcPr marL="0" marR="0" marT="88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ts val="1385"/>
                        </a:lnSpc>
                        <a:spcBef>
                          <a:spcPts val="70"/>
                        </a:spcBef>
                      </a:pPr>
                      <a:r>
                        <a:rPr sz="1200" spc="-10" dirty="0">
                          <a:latin typeface="Century Gothic"/>
                          <a:cs typeface="Century Gothic"/>
                        </a:rPr>
                        <a:t>$2.85</a:t>
                      </a:r>
                      <a:endParaRPr sz="1200">
                        <a:latin typeface="Century Gothic"/>
                        <a:cs typeface="Century Gothic"/>
                      </a:endParaRPr>
                    </a:p>
                  </a:txBody>
                  <a:tcPr marL="0" marR="0" marT="889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4"/>
                  </a:ext>
                </a:extLst>
              </a:tr>
              <a:tr h="288290">
                <a:tc>
                  <a:txBody>
                    <a:bodyPr/>
                    <a:lstStyle/>
                    <a:p>
                      <a:pPr algn="ctr">
                        <a:lnSpc>
                          <a:spcPct val="100000"/>
                        </a:lnSpc>
                        <a:spcBef>
                          <a:spcPts val="439"/>
                        </a:spcBef>
                      </a:pPr>
                      <a:r>
                        <a:rPr sz="1200" b="1" dirty="0">
                          <a:latin typeface="Century Gothic"/>
                          <a:cs typeface="Century Gothic"/>
                        </a:rPr>
                        <a:t>Employee</a:t>
                      </a:r>
                      <a:r>
                        <a:rPr sz="1200" b="1" spc="-45" dirty="0">
                          <a:latin typeface="Century Gothic"/>
                          <a:cs typeface="Century Gothic"/>
                        </a:rPr>
                        <a:t> </a:t>
                      </a:r>
                      <a:r>
                        <a:rPr sz="1200" b="1" dirty="0">
                          <a:latin typeface="Century Gothic"/>
                          <a:cs typeface="Century Gothic"/>
                        </a:rPr>
                        <a:t>+</a:t>
                      </a:r>
                      <a:r>
                        <a:rPr sz="1200" b="1" spc="-15" dirty="0">
                          <a:latin typeface="Century Gothic"/>
                          <a:cs typeface="Century Gothic"/>
                        </a:rPr>
                        <a:t> </a:t>
                      </a:r>
                      <a:r>
                        <a:rPr sz="1200" b="1" spc="-10" dirty="0">
                          <a:latin typeface="Century Gothic"/>
                          <a:cs typeface="Century Gothic"/>
                        </a:rPr>
                        <a:t>Family</a:t>
                      </a:r>
                      <a:endParaRPr sz="1200">
                        <a:latin typeface="Century Gothic"/>
                        <a:cs typeface="Century Gothic"/>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ct val="100000"/>
                        </a:lnSpc>
                        <a:spcBef>
                          <a:spcPts val="425"/>
                        </a:spcBef>
                      </a:pPr>
                      <a:r>
                        <a:rPr sz="1200" spc="-10" dirty="0">
                          <a:latin typeface="Century Gothic"/>
                          <a:cs typeface="Century Gothic"/>
                        </a:rPr>
                        <a:t>$16.81</a:t>
                      </a:r>
                      <a:endParaRPr sz="1200">
                        <a:latin typeface="Century Gothic"/>
                        <a:cs typeface="Century Gothic"/>
                      </a:endParaRPr>
                    </a:p>
                  </a:txBody>
                  <a:tcPr marL="0" marR="0" marT="539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905" algn="ctr">
                        <a:lnSpc>
                          <a:spcPct val="100000"/>
                        </a:lnSpc>
                        <a:spcBef>
                          <a:spcPts val="425"/>
                        </a:spcBef>
                      </a:pPr>
                      <a:r>
                        <a:rPr sz="1200" spc="-10" dirty="0">
                          <a:latin typeface="Century Gothic"/>
                          <a:cs typeface="Century Gothic"/>
                        </a:rPr>
                        <a:t>$3.88</a:t>
                      </a:r>
                      <a:endParaRPr sz="1200">
                        <a:latin typeface="Century Gothic"/>
                        <a:cs typeface="Century Gothic"/>
                      </a:endParaRPr>
                    </a:p>
                  </a:txBody>
                  <a:tcPr marL="0" marR="0" marT="539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5"/>
                  </a:ext>
                </a:extLst>
              </a:tr>
            </a:tbl>
          </a:graphicData>
        </a:graphic>
      </p:graphicFrame>
      <p:graphicFrame>
        <p:nvGraphicFramePr>
          <p:cNvPr id="13" name="object 13"/>
          <p:cNvGraphicFramePr>
            <a:graphicFrameLocks noGrp="1"/>
          </p:cNvGraphicFramePr>
          <p:nvPr/>
        </p:nvGraphicFramePr>
        <p:xfrm>
          <a:off x="246456" y="1087945"/>
          <a:ext cx="7308215" cy="6759574"/>
        </p:xfrm>
        <a:graphic>
          <a:graphicData uri="http://schemas.openxmlformats.org/drawingml/2006/table">
            <a:tbl>
              <a:tblPr firstRow="1" bandRow="1">
                <a:tableStyleId>{2D5ABB26-0587-4C30-8999-92F81FD0307C}</a:tableStyleId>
              </a:tblPr>
              <a:tblGrid>
                <a:gridCol w="6064885">
                  <a:extLst>
                    <a:ext uri="{9D8B030D-6E8A-4147-A177-3AD203B41FA5}">
                      <a16:colId xmlns:a16="http://schemas.microsoft.com/office/drawing/2014/main" val="20000"/>
                    </a:ext>
                  </a:extLst>
                </a:gridCol>
                <a:gridCol w="1243330">
                  <a:extLst>
                    <a:ext uri="{9D8B030D-6E8A-4147-A177-3AD203B41FA5}">
                      <a16:colId xmlns:a16="http://schemas.microsoft.com/office/drawing/2014/main" val="20001"/>
                    </a:ext>
                  </a:extLst>
                </a:gridCol>
              </a:tblGrid>
              <a:tr h="347345">
                <a:tc gridSpan="2">
                  <a:txBody>
                    <a:bodyPr/>
                    <a:lstStyle/>
                    <a:p>
                      <a:pPr algn="ctr">
                        <a:lnSpc>
                          <a:spcPct val="100000"/>
                        </a:lnSpc>
                        <a:spcBef>
                          <a:spcPts val="635"/>
                        </a:spcBef>
                      </a:pPr>
                      <a:r>
                        <a:rPr sz="1200" b="1" dirty="0">
                          <a:solidFill>
                            <a:srgbClr val="FFFFFF"/>
                          </a:solidFill>
                          <a:latin typeface="Century Gothic"/>
                          <a:cs typeface="Century Gothic"/>
                        </a:rPr>
                        <a:t>Optional</a:t>
                      </a:r>
                      <a:r>
                        <a:rPr sz="1200" b="1" spc="-20" dirty="0">
                          <a:solidFill>
                            <a:srgbClr val="FFFFFF"/>
                          </a:solidFill>
                          <a:latin typeface="Century Gothic"/>
                          <a:cs typeface="Century Gothic"/>
                        </a:rPr>
                        <a:t> </a:t>
                      </a:r>
                      <a:r>
                        <a:rPr sz="1200" b="1" dirty="0">
                          <a:solidFill>
                            <a:srgbClr val="FFFFFF"/>
                          </a:solidFill>
                          <a:latin typeface="Century Gothic"/>
                          <a:cs typeface="Century Gothic"/>
                        </a:rPr>
                        <a:t>Enhanced</a:t>
                      </a:r>
                      <a:r>
                        <a:rPr sz="1200" b="1" spc="-20" dirty="0">
                          <a:solidFill>
                            <a:srgbClr val="FFFFFF"/>
                          </a:solidFill>
                          <a:latin typeface="Century Gothic"/>
                          <a:cs typeface="Century Gothic"/>
                        </a:rPr>
                        <a:t> </a:t>
                      </a:r>
                      <a:r>
                        <a:rPr sz="1200" b="1" dirty="0">
                          <a:solidFill>
                            <a:srgbClr val="FFFFFF"/>
                          </a:solidFill>
                          <a:latin typeface="Century Gothic"/>
                          <a:cs typeface="Century Gothic"/>
                        </a:rPr>
                        <a:t>Benefits</a:t>
                      </a:r>
                      <a:r>
                        <a:rPr sz="1200" b="1" spc="300" dirty="0">
                          <a:solidFill>
                            <a:srgbClr val="FFFFFF"/>
                          </a:solidFill>
                          <a:latin typeface="Century Gothic"/>
                          <a:cs typeface="Century Gothic"/>
                        </a:rPr>
                        <a:t> </a:t>
                      </a:r>
                      <a:r>
                        <a:rPr sz="1200" b="1" dirty="0">
                          <a:solidFill>
                            <a:srgbClr val="FFFFFF"/>
                          </a:solidFill>
                          <a:latin typeface="Century Gothic"/>
                          <a:cs typeface="Century Gothic"/>
                        </a:rPr>
                        <a:t>(Availability</a:t>
                      </a:r>
                      <a:r>
                        <a:rPr sz="1200" b="1" spc="-35" dirty="0">
                          <a:solidFill>
                            <a:srgbClr val="FFFFFF"/>
                          </a:solidFill>
                          <a:latin typeface="Century Gothic"/>
                          <a:cs typeface="Century Gothic"/>
                        </a:rPr>
                        <a:t> </a:t>
                      </a:r>
                      <a:r>
                        <a:rPr sz="1200" b="1" dirty="0">
                          <a:solidFill>
                            <a:srgbClr val="FFFFFF"/>
                          </a:solidFill>
                          <a:latin typeface="Century Gothic"/>
                          <a:cs typeface="Century Gothic"/>
                        </a:rPr>
                        <a:t>may</a:t>
                      </a:r>
                      <a:r>
                        <a:rPr sz="1200" b="1" spc="-20" dirty="0">
                          <a:solidFill>
                            <a:srgbClr val="FFFFFF"/>
                          </a:solidFill>
                          <a:latin typeface="Century Gothic"/>
                          <a:cs typeface="Century Gothic"/>
                        </a:rPr>
                        <a:t> </a:t>
                      </a:r>
                      <a:r>
                        <a:rPr sz="1200" b="1" dirty="0">
                          <a:solidFill>
                            <a:srgbClr val="FFFFFF"/>
                          </a:solidFill>
                          <a:latin typeface="Century Gothic"/>
                          <a:cs typeface="Century Gothic"/>
                        </a:rPr>
                        <a:t>vary</a:t>
                      </a:r>
                      <a:r>
                        <a:rPr sz="1200" b="1" spc="-15" dirty="0">
                          <a:solidFill>
                            <a:srgbClr val="FFFFFF"/>
                          </a:solidFill>
                          <a:latin typeface="Century Gothic"/>
                          <a:cs typeface="Century Gothic"/>
                        </a:rPr>
                        <a:t> </a:t>
                      </a:r>
                      <a:r>
                        <a:rPr sz="1200" b="1" dirty="0">
                          <a:solidFill>
                            <a:srgbClr val="FFFFFF"/>
                          </a:solidFill>
                          <a:latin typeface="Century Gothic"/>
                          <a:cs typeface="Century Gothic"/>
                        </a:rPr>
                        <a:t>by</a:t>
                      </a:r>
                      <a:r>
                        <a:rPr sz="1200" b="1" spc="-20" dirty="0">
                          <a:solidFill>
                            <a:srgbClr val="FFFFFF"/>
                          </a:solidFill>
                          <a:latin typeface="Century Gothic"/>
                          <a:cs typeface="Century Gothic"/>
                        </a:rPr>
                        <a:t> </a:t>
                      </a:r>
                      <a:r>
                        <a:rPr sz="1200" b="1" spc="-10" dirty="0">
                          <a:solidFill>
                            <a:srgbClr val="FFFFFF"/>
                          </a:solidFill>
                          <a:latin typeface="Century Gothic"/>
                          <a:cs typeface="Century Gothic"/>
                        </a:rPr>
                        <a:t>state)</a:t>
                      </a:r>
                      <a:endParaRPr sz="1200">
                        <a:latin typeface="Century Gothic"/>
                        <a:cs typeface="Century Gothic"/>
                      </a:endParaRPr>
                    </a:p>
                  </a:txBody>
                  <a:tcPr marL="0" marR="0" marT="8064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7E7E7E"/>
                    </a:solidFill>
                  </a:tcPr>
                </a:tc>
                <a:tc hMerge="1">
                  <a:txBody>
                    <a:bodyPr/>
                    <a:lstStyle/>
                    <a:p>
                      <a:endParaRPr/>
                    </a:p>
                  </a:txBody>
                  <a:tcPr marL="0" marR="0" marT="0" marB="0"/>
                </a:tc>
                <a:extLst>
                  <a:ext uri="{0D108BD9-81ED-4DB2-BD59-A6C34878D82A}">
                    <a16:rowId xmlns:a16="http://schemas.microsoft.com/office/drawing/2014/main" val="10000"/>
                  </a:ext>
                </a:extLst>
              </a:tr>
              <a:tr h="467359">
                <a:tc>
                  <a:txBody>
                    <a:bodyPr/>
                    <a:lstStyle/>
                    <a:p>
                      <a:pPr marL="42545">
                        <a:lnSpc>
                          <a:spcPts val="1430"/>
                        </a:lnSpc>
                        <a:spcBef>
                          <a:spcPts val="390"/>
                        </a:spcBef>
                      </a:pPr>
                      <a:r>
                        <a:rPr sz="1200" b="1" dirty="0">
                          <a:solidFill>
                            <a:srgbClr val="FFFFFF"/>
                          </a:solidFill>
                          <a:latin typeface="Century Gothic"/>
                          <a:cs typeface="Century Gothic"/>
                        </a:rPr>
                        <a:t>Benefit</a:t>
                      </a:r>
                      <a:r>
                        <a:rPr sz="1200" b="1" spc="-40" dirty="0">
                          <a:solidFill>
                            <a:srgbClr val="FFFFFF"/>
                          </a:solidFill>
                          <a:latin typeface="Century Gothic"/>
                          <a:cs typeface="Century Gothic"/>
                        </a:rPr>
                        <a:t> </a:t>
                      </a:r>
                      <a:r>
                        <a:rPr sz="1200" b="1" spc="-20" dirty="0">
                          <a:solidFill>
                            <a:srgbClr val="FFFFFF"/>
                          </a:solidFill>
                          <a:latin typeface="Century Gothic"/>
                          <a:cs typeface="Century Gothic"/>
                        </a:rPr>
                        <a:t>Type</a:t>
                      </a:r>
                      <a:endParaRPr sz="1200">
                        <a:latin typeface="Century Gothic"/>
                        <a:cs typeface="Century Gothic"/>
                      </a:endParaRPr>
                    </a:p>
                    <a:p>
                      <a:pPr marL="42545">
                        <a:lnSpc>
                          <a:spcPts val="1430"/>
                        </a:lnSpc>
                      </a:pPr>
                      <a:r>
                        <a:rPr sz="1200" i="1" dirty="0">
                          <a:solidFill>
                            <a:srgbClr val="FFFFFF"/>
                          </a:solidFill>
                          <a:latin typeface="Century Gothic"/>
                          <a:cs typeface="Century Gothic"/>
                        </a:rPr>
                        <a:t>Limited</a:t>
                      </a:r>
                      <a:r>
                        <a:rPr sz="1200" i="1" spc="-50" dirty="0">
                          <a:solidFill>
                            <a:srgbClr val="FFFFFF"/>
                          </a:solidFill>
                          <a:latin typeface="Century Gothic"/>
                          <a:cs typeface="Century Gothic"/>
                        </a:rPr>
                        <a:t> </a:t>
                      </a:r>
                      <a:r>
                        <a:rPr sz="1200" i="1" dirty="0">
                          <a:solidFill>
                            <a:srgbClr val="FFFFFF"/>
                          </a:solidFill>
                          <a:latin typeface="Century Gothic"/>
                          <a:cs typeface="Century Gothic"/>
                        </a:rPr>
                        <a:t>to</a:t>
                      </a:r>
                      <a:r>
                        <a:rPr sz="1200" i="1" spc="-30" dirty="0">
                          <a:solidFill>
                            <a:srgbClr val="FFFFFF"/>
                          </a:solidFill>
                          <a:latin typeface="Century Gothic"/>
                          <a:cs typeface="Century Gothic"/>
                        </a:rPr>
                        <a:t> </a:t>
                      </a:r>
                      <a:r>
                        <a:rPr sz="1200" i="1" dirty="0">
                          <a:solidFill>
                            <a:srgbClr val="FFFFFF"/>
                          </a:solidFill>
                          <a:latin typeface="Century Gothic"/>
                          <a:cs typeface="Century Gothic"/>
                        </a:rPr>
                        <a:t>1</a:t>
                      </a:r>
                      <a:r>
                        <a:rPr sz="1200" i="1" spc="-5" dirty="0">
                          <a:solidFill>
                            <a:srgbClr val="FFFFFF"/>
                          </a:solidFill>
                          <a:latin typeface="Century Gothic"/>
                          <a:cs typeface="Century Gothic"/>
                        </a:rPr>
                        <a:t> </a:t>
                      </a:r>
                      <a:r>
                        <a:rPr sz="1200" i="1" dirty="0">
                          <a:solidFill>
                            <a:srgbClr val="FFFFFF"/>
                          </a:solidFill>
                          <a:latin typeface="Century Gothic"/>
                          <a:cs typeface="Century Gothic"/>
                        </a:rPr>
                        <a:t>per</a:t>
                      </a:r>
                      <a:r>
                        <a:rPr sz="1200" i="1" spc="-35" dirty="0">
                          <a:solidFill>
                            <a:srgbClr val="FFFFFF"/>
                          </a:solidFill>
                          <a:latin typeface="Century Gothic"/>
                          <a:cs typeface="Century Gothic"/>
                        </a:rPr>
                        <a:t> </a:t>
                      </a:r>
                      <a:r>
                        <a:rPr sz="1200" i="1" dirty="0">
                          <a:solidFill>
                            <a:srgbClr val="FFFFFF"/>
                          </a:solidFill>
                          <a:latin typeface="Century Gothic"/>
                          <a:cs typeface="Century Gothic"/>
                        </a:rPr>
                        <a:t>Accident,</a:t>
                      </a:r>
                      <a:r>
                        <a:rPr sz="1200" i="1" spc="-15" dirty="0">
                          <a:solidFill>
                            <a:srgbClr val="FFFFFF"/>
                          </a:solidFill>
                          <a:latin typeface="Century Gothic"/>
                          <a:cs typeface="Century Gothic"/>
                        </a:rPr>
                        <a:t> </a:t>
                      </a:r>
                      <a:r>
                        <a:rPr sz="1200" i="1" dirty="0">
                          <a:solidFill>
                            <a:srgbClr val="FFFFFF"/>
                          </a:solidFill>
                          <a:latin typeface="Century Gothic"/>
                          <a:cs typeface="Century Gothic"/>
                        </a:rPr>
                        <a:t>unless</a:t>
                      </a:r>
                      <a:r>
                        <a:rPr sz="1200" i="1" spc="-45" dirty="0">
                          <a:solidFill>
                            <a:srgbClr val="FFFFFF"/>
                          </a:solidFill>
                          <a:latin typeface="Century Gothic"/>
                          <a:cs typeface="Century Gothic"/>
                        </a:rPr>
                        <a:t> </a:t>
                      </a:r>
                      <a:r>
                        <a:rPr sz="1200" i="1" dirty="0">
                          <a:solidFill>
                            <a:srgbClr val="FFFFFF"/>
                          </a:solidFill>
                          <a:latin typeface="Century Gothic"/>
                          <a:cs typeface="Century Gothic"/>
                        </a:rPr>
                        <a:t>otherwise</a:t>
                      </a:r>
                      <a:r>
                        <a:rPr sz="1200" i="1" spc="-30" dirty="0">
                          <a:solidFill>
                            <a:srgbClr val="FFFFFF"/>
                          </a:solidFill>
                          <a:latin typeface="Century Gothic"/>
                          <a:cs typeface="Century Gothic"/>
                        </a:rPr>
                        <a:t> </a:t>
                      </a:r>
                      <a:r>
                        <a:rPr sz="1200" i="1" spc="-10" dirty="0">
                          <a:solidFill>
                            <a:srgbClr val="FFFFFF"/>
                          </a:solidFill>
                          <a:latin typeface="Century Gothic"/>
                          <a:cs typeface="Century Gothic"/>
                        </a:rPr>
                        <a:t>indicated.</a:t>
                      </a:r>
                      <a:endParaRPr sz="1200">
                        <a:latin typeface="Century Gothic"/>
                        <a:cs typeface="Century Gothic"/>
                      </a:endParaRPr>
                    </a:p>
                  </a:txBody>
                  <a:tcPr marL="0" marR="0" marT="4953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DF1522"/>
                    </a:solidFill>
                  </a:tcPr>
                </a:tc>
                <a:tc>
                  <a:txBody>
                    <a:bodyPr/>
                    <a:lstStyle/>
                    <a:p>
                      <a:pPr marL="3175" algn="ctr">
                        <a:lnSpc>
                          <a:spcPct val="100000"/>
                        </a:lnSpc>
                        <a:spcBef>
                          <a:spcPts val="1100"/>
                        </a:spcBef>
                      </a:pPr>
                      <a:r>
                        <a:rPr sz="1200" b="1" dirty="0">
                          <a:solidFill>
                            <a:srgbClr val="FFFFFF"/>
                          </a:solidFill>
                          <a:latin typeface="Century Gothic"/>
                          <a:cs typeface="Century Gothic"/>
                        </a:rPr>
                        <a:t>Benefit</a:t>
                      </a:r>
                      <a:r>
                        <a:rPr sz="1200" b="1" spc="-40" dirty="0">
                          <a:solidFill>
                            <a:srgbClr val="FFFFFF"/>
                          </a:solidFill>
                          <a:latin typeface="Century Gothic"/>
                          <a:cs typeface="Century Gothic"/>
                        </a:rPr>
                        <a:t> </a:t>
                      </a:r>
                      <a:r>
                        <a:rPr sz="1200" b="1" spc="-10" dirty="0">
                          <a:solidFill>
                            <a:srgbClr val="FFFFFF"/>
                          </a:solidFill>
                          <a:latin typeface="Century Gothic"/>
                          <a:cs typeface="Century Gothic"/>
                        </a:rPr>
                        <a:t>Amount</a:t>
                      </a:r>
                      <a:endParaRPr sz="1200">
                        <a:latin typeface="Century Gothic"/>
                        <a:cs typeface="Century Gothic"/>
                      </a:endParaRPr>
                    </a:p>
                  </a:txBody>
                  <a:tcPr marL="0" marR="0" marT="13970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DF1522"/>
                    </a:solidFill>
                  </a:tcPr>
                </a:tc>
                <a:extLst>
                  <a:ext uri="{0D108BD9-81ED-4DB2-BD59-A6C34878D82A}">
                    <a16:rowId xmlns:a16="http://schemas.microsoft.com/office/drawing/2014/main" val="10001"/>
                  </a:ext>
                </a:extLst>
              </a:tr>
              <a:tr h="685800">
                <a:tc>
                  <a:txBody>
                    <a:bodyPr/>
                    <a:lstStyle/>
                    <a:p>
                      <a:pPr marL="42545" marR="2280285">
                        <a:lnSpc>
                          <a:spcPct val="100000"/>
                        </a:lnSpc>
                        <a:spcBef>
                          <a:spcPts val="530"/>
                        </a:spcBef>
                      </a:pPr>
                      <a:r>
                        <a:rPr sz="1200" b="1" dirty="0">
                          <a:latin typeface="Century Gothic"/>
                          <a:cs typeface="Century Gothic"/>
                        </a:rPr>
                        <a:t>Small</a:t>
                      </a:r>
                      <a:r>
                        <a:rPr sz="1200" b="1" spc="-15" dirty="0">
                          <a:latin typeface="Century Gothic"/>
                          <a:cs typeface="Century Gothic"/>
                        </a:rPr>
                        <a:t> </a:t>
                      </a:r>
                      <a:r>
                        <a:rPr sz="1200" b="1" dirty="0">
                          <a:latin typeface="Century Gothic"/>
                          <a:cs typeface="Century Gothic"/>
                        </a:rPr>
                        <a:t>Burns </a:t>
                      </a:r>
                      <a:r>
                        <a:rPr sz="1200" i="1" dirty="0">
                          <a:latin typeface="Century Gothic"/>
                          <a:cs typeface="Century Gothic"/>
                        </a:rPr>
                        <a:t>-</a:t>
                      </a:r>
                      <a:r>
                        <a:rPr sz="1200" i="1" spc="-10" dirty="0">
                          <a:latin typeface="Century Gothic"/>
                          <a:cs typeface="Century Gothic"/>
                        </a:rPr>
                        <a:t> </a:t>
                      </a:r>
                      <a:r>
                        <a:rPr sz="1200" i="1" dirty="0">
                          <a:latin typeface="Century Gothic"/>
                          <a:cs typeface="Century Gothic"/>
                        </a:rPr>
                        <a:t>2</a:t>
                      </a:r>
                      <a:r>
                        <a:rPr sz="1200" i="1" baseline="52083" dirty="0">
                          <a:latin typeface="Century Gothic"/>
                          <a:cs typeface="Century Gothic"/>
                        </a:rPr>
                        <a:t>nd</a:t>
                      </a:r>
                      <a:r>
                        <a:rPr sz="1200" i="1" spc="157" baseline="52083" dirty="0">
                          <a:latin typeface="Century Gothic"/>
                          <a:cs typeface="Century Gothic"/>
                        </a:rPr>
                        <a:t> </a:t>
                      </a:r>
                      <a:r>
                        <a:rPr sz="1200" i="1" dirty="0">
                          <a:latin typeface="Century Gothic"/>
                          <a:cs typeface="Century Gothic"/>
                        </a:rPr>
                        <a:t>or 3</a:t>
                      </a:r>
                      <a:r>
                        <a:rPr sz="1200" i="1" baseline="52083" dirty="0">
                          <a:latin typeface="Century Gothic"/>
                          <a:cs typeface="Century Gothic"/>
                        </a:rPr>
                        <a:t>rd</a:t>
                      </a:r>
                      <a:r>
                        <a:rPr sz="1200" i="1" spc="150" baseline="52083" dirty="0">
                          <a:latin typeface="Century Gothic"/>
                          <a:cs typeface="Century Gothic"/>
                        </a:rPr>
                        <a:t> </a:t>
                      </a:r>
                      <a:r>
                        <a:rPr sz="1200" i="1" spc="-10" dirty="0">
                          <a:latin typeface="Century Gothic"/>
                          <a:cs typeface="Century Gothic"/>
                        </a:rPr>
                        <a:t>Degree-</a:t>
                      </a:r>
                      <a:r>
                        <a:rPr sz="1200" i="1" dirty="0">
                          <a:latin typeface="Century Gothic"/>
                          <a:cs typeface="Century Gothic"/>
                        </a:rPr>
                        <a:t>20%</a:t>
                      </a:r>
                      <a:r>
                        <a:rPr sz="1200" i="1" spc="-5" dirty="0">
                          <a:latin typeface="Century Gothic"/>
                          <a:cs typeface="Century Gothic"/>
                        </a:rPr>
                        <a:t> </a:t>
                      </a:r>
                      <a:r>
                        <a:rPr sz="1200" i="1" dirty="0">
                          <a:latin typeface="Century Gothic"/>
                          <a:cs typeface="Century Gothic"/>
                        </a:rPr>
                        <a:t>or Less</a:t>
                      </a:r>
                      <a:r>
                        <a:rPr sz="1200" i="1" spc="-30" dirty="0">
                          <a:latin typeface="Century Gothic"/>
                          <a:cs typeface="Century Gothic"/>
                        </a:rPr>
                        <a:t> </a:t>
                      </a:r>
                      <a:r>
                        <a:rPr sz="1200" i="1" dirty="0">
                          <a:latin typeface="Century Gothic"/>
                          <a:cs typeface="Century Gothic"/>
                        </a:rPr>
                        <a:t>of</a:t>
                      </a:r>
                      <a:r>
                        <a:rPr sz="1200" i="1" spc="-5" dirty="0">
                          <a:latin typeface="Century Gothic"/>
                          <a:cs typeface="Century Gothic"/>
                        </a:rPr>
                        <a:t> </a:t>
                      </a:r>
                      <a:r>
                        <a:rPr sz="1200" i="1" spc="-20" dirty="0">
                          <a:latin typeface="Century Gothic"/>
                          <a:cs typeface="Century Gothic"/>
                        </a:rPr>
                        <a:t>Body </a:t>
                      </a:r>
                      <a:r>
                        <a:rPr sz="1200" b="1" dirty="0">
                          <a:latin typeface="Century Gothic"/>
                          <a:cs typeface="Century Gothic"/>
                        </a:rPr>
                        <a:t>Large</a:t>
                      </a:r>
                      <a:r>
                        <a:rPr sz="1200" b="1" spc="-35" dirty="0">
                          <a:latin typeface="Century Gothic"/>
                          <a:cs typeface="Century Gothic"/>
                        </a:rPr>
                        <a:t> </a:t>
                      </a:r>
                      <a:r>
                        <a:rPr sz="1200" b="1" dirty="0">
                          <a:latin typeface="Century Gothic"/>
                          <a:cs typeface="Century Gothic"/>
                        </a:rPr>
                        <a:t>Burns</a:t>
                      </a:r>
                      <a:r>
                        <a:rPr sz="1200" b="1" spc="-10" dirty="0">
                          <a:latin typeface="Century Gothic"/>
                          <a:cs typeface="Century Gothic"/>
                        </a:rPr>
                        <a:t> </a:t>
                      </a:r>
                      <a:r>
                        <a:rPr sz="1200" i="1" dirty="0">
                          <a:latin typeface="Century Gothic"/>
                          <a:cs typeface="Century Gothic"/>
                        </a:rPr>
                        <a:t>-</a:t>
                      </a:r>
                      <a:r>
                        <a:rPr sz="1200" i="1" spc="-10" dirty="0">
                          <a:latin typeface="Century Gothic"/>
                          <a:cs typeface="Century Gothic"/>
                        </a:rPr>
                        <a:t> </a:t>
                      </a:r>
                      <a:r>
                        <a:rPr sz="1200" i="1" dirty="0">
                          <a:latin typeface="Century Gothic"/>
                          <a:cs typeface="Century Gothic"/>
                        </a:rPr>
                        <a:t>2</a:t>
                      </a:r>
                      <a:r>
                        <a:rPr sz="1200" i="1" baseline="52083" dirty="0">
                          <a:latin typeface="Century Gothic"/>
                          <a:cs typeface="Century Gothic"/>
                        </a:rPr>
                        <a:t>nd</a:t>
                      </a:r>
                      <a:r>
                        <a:rPr sz="1200" i="1" spc="142" baseline="52083" dirty="0">
                          <a:latin typeface="Century Gothic"/>
                          <a:cs typeface="Century Gothic"/>
                        </a:rPr>
                        <a:t> </a:t>
                      </a:r>
                      <a:r>
                        <a:rPr sz="1200" i="1" dirty="0">
                          <a:latin typeface="Century Gothic"/>
                          <a:cs typeface="Century Gothic"/>
                        </a:rPr>
                        <a:t>Degree</a:t>
                      </a:r>
                      <a:r>
                        <a:rPr sz="1200" i="1" spc="-30" dirty="0">
                          <a:latin typeface="Century Gothic"/>
                          <a:cs typeface="Century Gothic"/>
                        </a:rPr>
                        <a:t> </a:t>
                      </a:r>
                      <a:r>
                        <a:rPr sz="1200" i="1" dirty="0">
                          <a:latin typeface="Century Gothic"/>
                          <a:cs typeface="Century Gothic"/>
                        </a:rPr>
                        <a:t>or</a:t>
                      </a:r>
                      <a:r>
                        <a:rPr sz="1200" i="1" spc="-10" dirty="0">
                          <a:latin typeface="Century Gothic"/>
                          <a:cs typeface="Century Gothic"/>
                        </a:rPr>
                        <a:t> </a:t>
                      </a:r>
                      <a:r>
                        <a:rPr sz="1200" i="1" dirty="0">
                          <a:latin typeface="Century Gothic"/>
                          <a:cs typeface="Century Gothic"/>
                        </a:rPr>
                        <a:t>More</a:t>
                      </a:r>
                      <a:r>
                        <a:rPr sz="1200" i="1" spc="15" dirty="0">
                          <a:latin typeface="Century Gothic"/>
                          <a:cs typeface="Century Gothic"/>
                        </a:rPr>
                        <a:t> </a:t>
                      </a:r>
                      <a:r>
                        <a:rPr sz="1200" i="1" dirty="0">
                          <a:latin typeface="Century Gothic"/>
                          <a:cs typeface="Century Gothic"/>
                        </a:rPr>
                        <a:t>than</a:t>
                      </a:r>
                      <a:r>
                        <a:rPr sz="1200" i="1" spc="-10" dirty="0">
                          <a:latin typeface="Century Gothic"/>
                          <a:cs typeface="Century Gothic"/>
                        </a:rPr>
                        <a:t> </a:t>
                      </a:r>
                      <a:r>
                        <a:rPr sz="1200" i="1" dirty="0">
                          <a:latin typeface="Century Gothic"/>
                          <a:cs typeface="Century Gothic"/>
                        </a:rPr>
                        <a:t>20%</a:t>
                      </a:r>
                      <a:r>
                        <a:rPr sz="1200" i="1" spc="-30" dirty="0">
                          <a:latin typeface="Century Gothic"/>
                          <a:cs typeface="Century Gothic"/>
                        </a:rPr>
                        <a:t> </a:t>
                      </a:r>
                      <a:r>
                        <a:rPr sz="1200" i="1" dirty="0">
                          <a:latin typeface="Century Gothic"/>
                          <a:cs typeface="Century Gothic"/>
                        </a:rPr>
                        <a:t>of</a:t>
                      </a:r>
                      <a:r>
                        <a:rPr sz="1200" i="1" spc="-15" dirty="0">
                          <a:latin typeface="Century Gothic"/>
                          <a:cs typeface="Century Gothic"/>
                        </a:rPr>
                        <a:t> </a:t>
                      </a:r>
                      <a:r>
                        <a:rPr sz="1200" i="1" spc="-20" dirty="0">
                          <a:latin typeface="Century Gothic"/>
                          <a:cs typeface="Century Gothic"/>
                        </a:rPr>
                        <a:t>Body </a:t>
                      </a:r>
                      <a:r>
                        <a:rPr sz="1200" b="1" dirty="0">
                          <a:latin typeface="Century Gothic"/>
                          <a:cs typeface="Century Gothic"/>
                        </a:rPr>
                        <a:t>Large</a:t>
                      </a:r>
                      <a:r>
                        <a:rPr sz="1200" b="1" spc="-35" dirty="0">
                          <a:latin typeface="Century Gothic"/>
                          <a:cs typeface="Century Gothic"/>
                        </a:rPr>
                        <a:t> </a:t>
                      </a:r>
                      <a:r>
                        <a:rPr sz="1200" b="1" dirty="0">
                          <a:latin typeface="Century Gothic"/>
                          <a:cs typeface="Century Gothic"/>
                        </a:rPr>
                        <a:t>Burns</a:t>
                      </a:r>
                      <a:r>
                        <a:rPr sz="1200" b="1" spc="-10" dirty="0">
                          <a:latin typeface="Century Gothic"/>
                          <a:cs typeface="Century Gothic"/>
                        </a:rPr>
                        <a:t> </a:t>
                      </a:r>
                      <a:r>
                        <a:rPr sz="1200" i="1" dirty="0">
                          <a:latin typeface="Century Gothic"/>
                          <a:cs typeface="Century Gothic"/>
                        </a:rPr>
                        <a:t>–</a:t>
                      </a:r>
                      <a:r>
                        <a:rPr sz="1200" i="1" spc="-5" dirty="0">
                          <a:latin typeface="Century Gothic"/>
                          <a:cs typeface="Century Gothic"/>
                        </a:rPr>
                        <a:t> </a:t>
                      </a:r>
                      <a:r>
                        <a:rPr sz="1200" i="1" dirty="0">
                          <a:latin typeface="Century Gothic"/>
                          <a:cs typeface="Century Gothic"/>
                        </a:rPr>
                        <a:t>3</a:t>
                      </a:r>
                      <a:r>
                        <a:rPr sz="1200" i="1" baseline="52083" dirty="0">
                          <a:latin typeface="Century Gothic"/>
                          <a:cs typeface="Century Gothic"/>
                        </a:rPr>
                        <a:t>rd</a:t>
                      </a:r>
                      <a:r>
                        <a:rPr sz="1200" i="1" spc="120" baseline="52083" dirty="0">
                          <a:latin typeface="Century Gothic"/>
                          <a:cs typeface="Century Gothic"/>
                        </a:rPr>
                        <a:t> </a:t>
                      </a:r>
                      <a:r>
                        <a:rPr sz="1200" i="1" dirty="0">
                          <a:latin typeface="Century Gothic"/>
                          <a:cs typeface="Century Gothic"/>
                        </a:rPr>
                        <a:t>Degree</a:t>
                      </a:r>
                      <a:r>
                        <a:rPr sz="1200" i="1" spc="-20" dirty="0">
                          <a:latin typeface="Century Gothic"/>
                          <a:cs typeface="Century Gothic"/>
                        </a:rPr>
                        <a:t> </a:t>
                      </a:r>
                      <a:r>
                        <a:rPr sz="1200" i="1" dirty="0">
                          <a:latin typeface="Century Gothic"/>
                          <a:cs typeface="Century Gothic"/>
                        </a:rPr>
                        <a:t>or</a:t>
                      </a:r>
                      <a:r>
                        <a:rPr sz="1200" i="1" spc="-10" dirty="0">
                          <a:latin typeface="Century Gothic"/>
                          <a:cs typeface="Century Gothic"/>
                        </a:rPr>
                        <a:t> </a:t>
                      </a:r>
                      <a:r>
                        <a:rPr sz="1200" i="1" dirty="0">
                          <a:latin typeface="Century Gothic"/>
                          <a:cs typeface="Century Gothic"/>
                        </a:rPr>
                        <a:t>More</a:t>
                      </a:r>
                      <a:r>
                        <a:rPr sz="1200" i="1" spc="5" dirty="0">
                          <a:latin typeface="Century Gothic"/>
                          <a:cs typeface="Century Gothic"/>
                        </a:rPr>
                        <a:t> </a:t>
                      </a:r>
                      <a:r>
                        <a:rPr sz="1200" i="1" dirty="0">
                          <a:latin typeface="Century Gothic"/>
                          <a:cs typeface="Century Gothic"/>
                        </a:rPr>
                        <a:t>than</a:t>
                      </a:r>
                      <a:r>
                        <a:rPr sz="1200" i="1" spc="5" dirty="0">
                          <a:latin typeface="Century Gothic"/>
                          <a:cs typeface="Century Gothic"/>
                        </a:rPr>
                        <a:t> </a:t>
                      </a:r>
                      <a:r>
                        <a:rPr sz="1200" i="1" dirty="0">
                          <a:latin typeface="Century Gothic"/>
                          <a:cs typeface="Century Gothic"/>
                        </a:rPr>
                        <a:t>20%</a:t>
                      </a:r>
                      <a:r>
                        <a:rPr sz="1200" i="1" spc="-30" dirty="0">
                          <a:latin typeface="Century Gothic"/>
                          <a:cs typeface="Century Gothic"/>
                        </a:rPr>
                        <a:t> </a:t>
                      </a:r>
                      <a:r>
                        <a:rPr sz="1200" i="1" dirty="0">
                          <a:latin typeface="Century Gothic"/>
                          <a:cs typeface="Century Gothic"/>
                        </a:rPr>
                        <a:t>of</a:t>
                      </a:r>
                      <a:r>
                        <a:rPr sz="1200" i="1" spc="-20" dirty="0">
                          <a:latin typeface="Century Gothic"/>
                          <a:cs typeface="Century Gothic"/>
                        </a:rPr>
                        <a:t> Body</a:t>
                      </a:r>
                      <a:endParaRPr sz="1200">
                        <a:latin typeface="Century Gothic"/>
                        <a:cs typeface="Century Gothic"/>
                      </a:endParaRPr>
                    </a:p>
                  </a:txBody>
                  <a:tcPr marL="0" marR="0" marT="6731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175" algn="ctr">
                        <a:lnSpc>
                          <a:spcPct val="100000"/>
                        </a:lnSpc>
                        <a:spcBef>
                          <a:spcPts val="505"/>
                        </a:spcBef>
                      </a:pPr>
                      <a:r>
                        <a:rPr sz="1200" spc="-20" dirty="0">
                          <a:latin typeface="Century Gothic"/>
                          <a:cs typeface="Century Gothic"/>
                        </a:rPr>
                        <a:t>$300</a:t>
                      </a:r>
                      <a:endParaRPr sz="1200">
                        <a:latin typeface="Century Gothic"/>
                        <a:cs typeface="Century Gothic"/>
                      </a:endParaRPr>
                    </a:p>
                    <a:p>
                      <a:pPr marL="3810" algn="ctr">
                        <a:lnSpc>
                          <a:spcPct val="100000"/>
                        </a:lnSpc>
                      </a:pPr>
                      <a:r>
                        <a:rPr sz="1200" spc="-10" dirty="0">
                          <a:latin typeface="Century Gothic"/>
                          <a:cs typeface="Century Gothic"/>
                        </a:rPr>
                        <a:t>$1,000</a:t>
                      </a:r>
                      <a:endParaRPr sz="1200">
                        <a:latin typeface="Century Gothic"/>
                        <a:cs typeface="Century Gothic"/>
                      </a:endParaRPr>
                    </a:p>
                    <a:p>
                      <a:pPr marL="1905" algn="ctr">
                        <a:lnSpc>
                          <a:spcPct val="100000"/>
                        </a:lnSpc>
                      </a:pPr>
                      <a:r>
                        <a:rPr sz="1200" spc="-10" dirty="0">
                          <a:latin typeface="Century Gothic"/>
                          <a:cs typeface="Century Gothic"/>
                        </a:rPr>
                        <a:t>$10,000</a:t>
                      </a:r>
                      <a:endParaRPr sz="1200">
                        <a:latin typeface="Century Gothic"/>
                        <a:cs typeface="Century Gothic"/>
                      </a:endParaRPr>
                    </a:p>
                  </a:txBody>
                  <a:tcPr marL="0" marR="0" marT="6413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2"/>
                  </a:ext>
                </a:extLst>
              </a:tr>
              <a:tr h="558165">
                <a:tc>
                  <a:txBody>
                    <a:bodyPr/>
                    <a:lstStyle/>
                    <a:p>
                      <a:pPr marL="42545">
                        <a:lnSpc>
                          <a:spcPct val="100000"/>
                        </a:lnSpc>
                        <a:spcBef>
                          <a:spcPts val="25"/>
                        </a:spcBef>
                      </a:pPr>
                      <a:r>
                        <a:rPr sz="1200" b="1" dirty="0">
                          <a:latin typeface="Century Gothic"/>
                          <a:cs typeface="Century Gothic"/>
                        </a:rPr>
                        <a:t>Lacerations</a:t>
                      </a:r>
                      <a:r>
                        <a:rPr sz="1200" b="1" spc="-35" dirty="0">
                          <a:latin typeface="Century Gothic"/>
                          <a:cs typeface="Century Gothic"/>
                        </a:rPr>
                        <a:t> </a:t>
                      </a:r>
                      <a:r>
                        <a:rPr sz="1200" b="1" dirty="0">
                          <a:latin typeface="Century Gothic"/>
                          <a:cs typeface="Century Gothic"/>
                        </a:rPr>
                        <a:t>–</a:t>
                      </a:r>
                      <a:r>
                        <a:rPr sz="1200" b="1" spc="5" dirty="0">
                          <a:latin typeface="Century Gothic"/>
                          <a:cs typeface="Century Gothic"/>
                        </a:rPr>
                        <a:t> </a:t>
                      </a:r>
                      <a:r>
                        <a:rPr sz="1200" b="1" dirty="0">
                          <a:latin typeface="Century Gothic"/>
                          <a:cs typeface="Century Gothic"/>
                        </a:rPr>
                        <a:t>Limited</a:t>
                      </a:r>
                      <a:r>
                        <a:rPr sz="1200" b="1" spc="-25" dirty="0">
                          <a:latin typeface="Century Gothic"/>
                          <a:cs typeface="Century Gothic"/>
                        </a:rPr>
                        <a:t> </a:t>
                      </a:r>
                      <a:r>
                        <a:rPr sz="1200" b="1" dirty="0">
                          <a:latin typeface="Century Gothic"/>
                          <a:cs typeface="Century Gothic"/>
                        </a:rPr>
                        <a:t>2</a:t>
                      </a:r>
                      <a:r>
                        <a:rPr sz="1200" b="1" spc="-5" dirty="0">
                          <a:latin typeface="Century Gothic"/>
                          <a:cs typeface="Century Gothic"/>
                        </a:rPr>
                        <a:t> </a:t>
                      </a:r>
                      <a:r>
                        <a:rPr sz="1200" b="1" dirty="0">
                          <a:latin typeface="Century Gothic"/>
                          <a:cs typeface="Century Gothic"/>
                        </a:rPr>
                        <a:t>per</a:t>
                      </a:r>
                      <a:r>
                        <a:rPr sz="1200" b="1" spc="-10" dirty="0">
                          <a:latin typeface="Century Gothic"/>
                          <a:cs typeface="Century Gothic"/>
                        </a:rPr>
                        <a:t> Accident</a:t>
                      </a:r>
                      <a:endParaRPr sz="1200">
                        <a:latin typeface="Century Gothic"/>
                        <a:cs typeface="Century Gothic"/>
                      </a:endParaRPr>
                    </a:p>
                    <a:p>
                      <a:pPr marL="42545">
                        <a:lnSpc>
                          <a:spcPct val="100000"/>
                        </a:lnSpc>
                        <a:spcBef>
                          <a:spcPts val="5"/>
                        </a:spcBef>
                      </a:pPr>
                      <a:r>
                        <a:rPr sz="1200" b="1" dirty="0">
                          <a:latin typeface="Century Gothic"/>
                          <a:cs typeface="Century Gothic"/>
                        </a:rPr>
                        <a:t>Small</a:t>
                      </a:r>
                      <a:r>
                        <a:rPr sz="1200" b="1" spc="-5" dirty="0">
                          <a:latin typeface="Century Gothic"/>
                          <a:cs typeface="Century Gothic"/>
                        </a:rPr>
                        <a:t> </a:t>
                      </a:r>
                      <a:r>
                        <a:rPr sz="1200" b="1" dirty="0">
                          <a:latin typeface="Century Gothic"/>
                          <a:cs typeface="Century Gothic"/>
                        </a:rPr>
                        <a:t>Lacerations</a:t>
                      </a:r>
                      <a:r>
                        <a:rPr sz="1200" b="1" spc="-30" dirty="0">
                          <a:latin typeface="Century Gothic"/>
                          <a:cs typeface="Century Gothic"/>
                        </a:rPr>
                        <a:t> </a:t>
                      </a:r>
                      <a:r>
                        <a:rPr sz="1200" dirty="0">
                          <a:latin typeface="Century Gothic"/>
                          <a:cs typeface="Century Gothic"/>
                        </a:rPr>
                        <a:t>– </a:t>
                      </a:r>
                      <a:r>
                        <a:rPr sz="1200" i="1" dirty="0">
                          <a:latin typeface="Century Gothic"/>
                          <a:cs typeface="Century Gothic"/>
                        </a:rPr>
                        <a:t>&lt;</a:t>
                      </a:r>
                      <a:r>
                        <a:rPr sz="1200" i="1" spc="-5" dirty="0">
                          <a:latin typeface="Century Gothic"/>
                          <a:cs typeface="Century Gothic"/>
                        </a:rPr>
                        <a:t> </a:t>
                      </a:r>
                      <a:r>
                        <a:rPr sz="1200" i="1" dirty="0">
                          <a:latin typeface="Century Gothic"/>
                          <a:cs typeface="Century Gothic"/>
                        </a:rPr>
                        <a:t>6</a:t>
                      </a:r>
                      <a:r>
                        <a:rPr sz="1200" i="1" spc="-5" dirty="0">
                          <a:latin typeface="Century Gothic"/>
                          <a:cs typeface="Century Gothic"/>
                        </a:rPr>
                        <a:t> </a:t>
                      </a:r>
                      <a:r>
                        <a:rPr sz="1200" i="1" dirty="0">
                          <a:latin typeface="Century Gothic"/>
                          <a:cs typeface="Century Gothic"/>
                        </a:rPr>
                        <a:t>inches</a:t>
                      </a:r>
                      <a:r>
                        <a:rPr sz="1200" i="1" spc="-15" dirty="0">
                          <a:latin typeface="Century Gothic"/>
                          <a:cs typeface="Century Gothic"/>
                        </a:rPr>
                        <a:t> </a:t>
                      </a:r>
                      <a:r>
                        <a:rPr sz="1200" i="1" dirty="0">
                          <a:latin typeface="Century Gothic"/>
                          <a:cs typeface="Century Gothic"/>
                        </a:rPr>
                        <a:t>with</a:t>
                      </a:r>
                      <a:r>
                        <a:rPr sz="1200" i="1" spc="-15" dirty="0">
                          <a:latin typeface="Century Gothic"/>
                          <a:cs typeface="Century Gothic"/>
                        </a:rPr>
                        <a:t> </a:t>
                      </a:r>
                      <a:r>
                        <a:rPr sz="1200" i="1" dirty="0">
                          <a:latin typeface="Century Gothic"/>
                          <a:cs typeface="Century Gothic"/>
                        </a:rPr>
                        <a:t>2+</a:t>
                      </a:r>
                      <a:r>
                        <a:rPr sz="1200" i="1" spc="-10" dirty="0">
                          <a:latin typeface="Century Gothic"/>
                          <a:cs typeface="Century Gothic"/>
                        </a:rPr>
                        <a:t> sutures</a:t>
                      </a:r>
                      <a:endParaRPr sz="1200">
                        <a:latin typeface="Century Gothic"/>
                        <a:cs typeface="Century Gothic"/>
                      </a:endParaRPr>
                    </a:p>
                    <a:p>
                      <a:pPr marL="42545">
                        <a:lnSpc>
                          <a:spcPts val="1385"/>
                        </a:lnSpc>
                      </a:pPr>
                      <a:r>
                        <a:rPr sz="1200" b="1" dirty="0">
                          <a:latin typeface="Century Gothic"/>
                          <a:cs typeface="Century Gothic"/>
                        </a:rPr>
                        <a:t>Large</a:t>
                      </a:r>
                      <a:r>
                        <a:rPr sz="1200" b="1" spc="-25" dirty="0">
                          <a:latin typeface="Century Gothic"/>
                          <a:cs typeface="Century Gothic"/>
                        </a:rPr>
                        <a:t> </a:t>
                      </a:r>
                      <a:r>
                        <a:rPr sz="1200" b="1" dirty="0">
                          <a:latin typeface="Century Gothic"/>
                          <a:cs typeface="Century Gothic"/>
                        </a:rPr>
                        <a:t>Lacerations</a:t>
                      </a:r>
                      <a:r>
                        <a:rPr sz="1200" b="1" spc="-30" dirty="0">
                          <a:latin typeface="Century Gothic"/>
                          <a:cs typeface="Century Gothic"/>
                        </a:rPr>
                        <a:t> </a:t>
                      </a:r>
                      <a:r>
                        <a:rPr sz="1200" dirty="0">
                          <a:latin typeface="Century Gothic"/>
                          <a:cs typeface="Century Gothic"/>
                        </a:rPr>
                        <a:t>–</a:t>
                      </a:r>
                      <a:r>
                        <a:rPr sz="1200" spc="10" dirty="0">
                          <a:latin typeface="Century Gothic"/>
                          <a:cs typeface="Century Gothic"/>
                        </a:rPr>
                        <a:t> </a:t>
                      </a:r>
                      <a:r>
                        <a:rPr sz="1200" i="1" dirty="0">
                          <a:latin typeface="Century Gothic"/>
                          <a:cs typeface="Century Gothic"/>
                        </a:rPr>
                        <a:t>&gt;</a:t>
                      </a:r>
                      <a:r>
                        <a:rPr sz="1200" i="1" spc="-10" dirty="0">
                          <a:latin typeface="Century Gothic"/>
                          <a:cs typeface="Century Gothic"/>
                        </a:rPr>
                        <a:t> </a:t>
                      </a:r>
                      <a:r>
                        <a:rPr sz="1200" i="1" dirty="0">
                          <a:latin typeface="Century Gothic"/>
                          <a:cs typeface="Century Gothic"/>
                        </a:rPr>
                        <a:t>6</a:t>
                      </a:r>
                      <a:r>
                        <a:rPr sz="1200" i="1" spc="-10" dirty="0">
                          <a:latin typeface="Century Gothic"/>
                          <a:cs typeface="Century Gothic"/>
                        </a:rPr>
                        <a:t> </a:t>
                      </a:r>
                      <a:r>
                        <a:rPr sz="1200" i="1" dirty="0">
                          <a:latin typeface="Century Gothic"/>
                          <a:cs typeface="Century Gothic"/>
                        </a:rPr>
                        <a:t>inches</a:t>
                      </a:r>
                      <a:r>
                        <a:rPr sz="1200" i="1" spc="-15" dirty="0">
                          <a:latin typeface="Century Gothic"/>
                          <a:cs typeface="Century Gothic"/>
                        </a:rPr>
                        <a:t> </a:t>
                      </a:r>
                      <a:r>
                        <a:rPr sz="1200" i="1" dirty="0">
                          <a:latin typeface="Century Gothic"/>
                          <a:cs typeface="Century Gothic"/>
                        </a:rPr>
                        <a:t>with</a:t>
                      </a:r>
                      <a:r>
                        <a:rPr sz="1200" i="1" spc="-15" dirty="0">
                          <a:latin typeface="Century Gothic"/>
                          <a:cs typeface="Century Gothic"/>
                        </a:rPr>
                        <a:t> </a:t>
                      </a:r>
                      <a:r>
                        <a:rPr sz="1200" i="1" dirty="0">
                          <a:latin typeface="Century Gothic"/>
                          <a:cs typeface="Century Gothic"/>
                        </a:rPr>
                        <a:t>2+ </a:t>
                      </a:r>
                      <a:r>
                        <a:rPr sz="1200" i="1" spc="-10" dirty="0">
                          <a:latin typeface="Century Gothic"/>
                          <a:cs typeface="Century Gothic"/>
                        </a:rPr>
                        <a:t>sutures</a:t>
                      </a:r>
                      <a:endParaRPr sz="1200">
                        <a:latin typeface="Century Gothic"/>
                        <a:cs typeface="Century Gothic"/>
                      </a:endParaRPr>
                    </a:p>
                  </a:txBody>
                  <a:tcPr marL="0" marR="0" marT="317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65"/>
                        </a:spcBef>
                      </a:pPr>
                      <a:endParaRPr sz="1200">
                        <a:latin typeface="Times New Roman"/>
                        <a:cs typeface="Times New Roman"/>
                      </a:endParaRPr>
                    </a:p>
                    <a:p>
                      <a:pPr marL="3175" algn="ctr">
                        <a:lnSpc>
                          <a:spcPct val="100000"/>
                        </a:lnSpc>
                      </a:pPr>
                      <a:r>
                        <a:rPr sz="1200" spc="-20" dirty="0">
                          <a:latin typeface="Century Gothic"/>
                          <a:cs typeface="Century Gothic"/>
                        </a:rPr>
                        <a:t>$100</a:t>
                      </a:r>
                      <a:endParaRPr sz="1200">
                        <a:latin typeface="Century Gothic"/>
                        <a:cs typeface="Century Gothic"/>
                      </a:endParaRPr>
                    </a:p>
                    <a:p>
                      <a:pPr marL="3175" algn="ctr">
                        <a:lnSpc>
                          <a:spcPts val="1410"/>
                        </a:lnSpc>
                      </a:pPr>
                      <a:r>
                        <a:rPr sz="1200" spc="-20" dirty="0">
                          <a:latin typeface="Century Gothic"/>
                          <a:cs typeface="Century Gothic"/>
                        </a:rPr>
                        <a:t>$600</a:t>
                      </a:r>
                      <a:endParaRPr sz="1200">
                        <a:latin typeface="Century Gothic"/>
                        <a:cs typeface="Century Gothic"/>
                      </a:endParaRPr>
                    </a:p>
                  </a:txBody>
                  <a:tcPr marL="0" marR="0" marT="825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3"/>
                  </a:ext>
                </a:extLst>
              </a:tr>
              <a:tr h="185420">
                <a:tc>
                  <a:txBody>
                    <a:bodyPr/>
                    <a:lstStyle/>
                    <a:p>
                      <a:pPr marL="42545">
                        <a:lnSpc>
                          <a:spcPts val="1360"/>
                        </a:lnSpc>
                      </a:pPr>
                      <a:r>
                        <a:rPr sz="1200" b="1" dirty="0">
                          <a:latin typeface="Century Gothic"/>
                          <a:cs typeface="Century Gothic"/>
                        </a:rPr>
                        <a:t>General</a:t>
                      </a:r>
                      <a:r>
                        <a:rPr sz="1200" b="1" spc="-25" dirty="0">
                          <a:latin typeface="Century Gothic"/>
                          <a:cs typeface="Century Gothic"/>
                        </a:rPr>
                        <a:t> </a:t>
                      </a:r>
                      <a:r>
                        <a:rPr sz="1200" b="1" dirty="0">
                          <a:latin typeface="Century Gothic"/>
                          <a:cs typeface="Century Gothic"/>
                        </a:rPr>
                        <a:t>Anesthesia</a:t>
                      </a:r>
                      <a:r>
                        <a:rPr sz="1200" b="1" spc="-35" dirty="0">
                          <a:latin typeface="Century Gothic"/>
                          <a:cs typeface="Century Gothic"/>
                        </a:rPr>
                        <a:t> </a:t>
                      </a:r>
                      <a:r>
                        <a:rPr sz="1200" b="1" spc="-10" dirty="0">
                          <a:latin typeface="Century Gothic"/>
                          <a:cs typeface="Century Gothic"/>
                        </a:rPr>
                        <a:t>Benefit</a:t>
                      </a:r>
                      <a:endParaRPr sz="12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175" algn="ctr">
                        <a:lnSpc>
                          <a:spcPts val="1365"/>
                        </a:lnSpc>
                      </a:pPr>
                      <a:r>
                        <a:rPr sz="1200" spc="-20" dirty="0">
                          <a:latin typeface="Century Gothic"/>
                          <a:cs typeface="Century Gothic"/>
                        </a:rPr>
                        <a:t>$100</a:t>
                      </a:r>
                      <a:endParaRPr sz="12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4"/>
                  </a:ext>
                </a:extLst>
              </a:tr>
              <a:tr h="185420">
                <a:tc>
                  <a:txBody>
                    <a:bodyPr/>
                    <a:lstStyle/>
                    <a:p>
                      <a:pPr marL="42545">
                        <a:lnSpc>
                          <a:spcPts val="1360"/>
                        </a:lnSpc>
                        <a:spcBef>
                          <a:spcPts val="5"/>
                        </a:spcBef>
                      </a:pPr>
                      <a:r>
                        <a:rPr sz="1200" b="1" dirty="0">
                          <a:latin typeface="Century Gothic"/>
                          <a:cs typeface="Century Gothic"/>
                        </a:rPr>
                        <a:t>Medicine</a:t>
                      </a:r>
                      <a:r>
                        <a:rPr sz="1200" b="1" spc="-60" dirty="0">
                          <a:latin typeface="Century Gothic"/>
                          <a:cs typeface="Century Gothic"/>
                        </a:rPr>
                        <a:t> </a:t>
                      </a:r>
                      <a:r>
                        <a:rPr sz="1200" b="1" spc="-10" dirty="0">
                          <a:latin typeface="Century Gothic"/>
                          <a:cs typeface="Century Gothic"/>
                        </a:rPr>
                        <a:t>Benefit</a:t>
                      </a:r>
                      <a:endParaRPr sz="1200">
                        <a:latin typeface="Century Gothic"/>
                        <a:cs typeface="Century Gothic"/>
                      </a:endParaRPr>
                    </a:p>
                  </a:txBody>
                  <a:tcPr marL="0" marR="0" marT="63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1270" algn="ctr">
                        <a:lnSpc>
                          <a:spcPts val="1365"/>
                        </a:lnSpc>
                      </a:pPr>
                      <a:r>
                        <a:rPr sz="1200" spc="-25" dirty="0">
                          <a:latin typeface="Century Gothic"/>
                          <a:cs typeface="Century Gothic"/>
                        </a:rPr>
                        <a:t>$10</a:t>
                      </a:r>
                      <a:endParaRPr sz="12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5"/>
                  </a:ext>
                </a:extLst>
              </a:tr>
              <a:tr h="186055">
                <a:tc>
                  <a:txBody>
                    <a:bodyPr/>
                    <a:lstStyle/>
                    <a:p>
                      <a:pPr marL="42545">
                        <a:lnSpc>
                          <a:spcPts val="1360"/>
                        </a:lnSpc>
                        <a:spcBef>
                          <a:spcPts val="5"/>
                        </a:spcBef>
                      </a:pPr>
                      <a:r>
                        <a:rPr sz="1200" b="1" dirty="0">
                          <a:latin typeface="Century Gothic"/>
                          <a:cs typeface="Century Gothic"/>
                        </a:rPr>
                        <a:t>Medicine</a:t>
                      </a:r>
                      <a:r>
                        <a:rPr sz="1200" b="1" spc="-65" dirty="0">
                          <a:latin typeface="Century Gothic"/>
                          <a:cs typeface="Century Gothic"/>
                        </a:rPr>
                        <a:t> </a:t>
                      </a:r>
                      <a:r>
                        <a:rPr sz="1200" b="1" dirty="0">
                          <a:latin typeface="Century Gothic"/>
                          <a:cs typeface="Century Gothic"/>
                        </a:rPr>
                        <a:t>Supply</a:t>
                      </a:r>
                      <a:r>
                        <a:rPr sz="1200" b="1" spc="-20" dirty="0">
                          <a:latin typeface="Century Gothic"/>
                          <a:cs typeface="Century Gothic"/>
                        </a:rPr>
                        <a:t> </a:t>
                      </a:r>
                      <a:r>
                        <a:rPr sz="1200" b="1" spc="-10" dirty="0">
                          <a:latin typeface="Century Gothic"/>
                          <a:cs typeface="Century Gothic"/>
                        </a:rPr>
                        <a:t>Benefit</a:t>
                      </a:r>
                      <a:endParaRPr sz="1200">
                        <a:latin typeface="Century Gothic"/>
                        <a:cs typeface="Century Gothic"/>
                      </a:endParaRPr>
                    </a:p>
                  </a:txBody>
                  <a:tcPr marL="0" marR="0" marT="63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1270" algn="ctr">
                        <a:lnSpc>
                          <a:spcPts val="1365"/>
                        </a:lnSpc>
                      </a:pPr>
                      <a:r>
                        <a:rPr sz="1200" spc="-25" dirty="0">
                          <a:latin typeface="Century Gothic"/>
                          <a:cs typeface="Century Gothic"/>
                        </a:rPr>
                        <a:t>$10</a:t>
                      </a:r>
                      <a:endParaRPr sz="12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6"/>
                  </a:ext>
                </a:extLst>
              </a:tr>
              <a:tr h="558165">
                <a:tc>
                  <a:txBody>
                    <a:bodyPr/>
                    <a:lstStyle/>
                    <a:p>
                      <a:pPr marL="42545">
                        <a:lnSpc>
                          <a:spcPct val="100000"/>
                        </a:lnSpc>
                        <a:spcBef>
                          <a:spcPts val="30"/>
                        </a:spcBef>
                      </a:pPr>
                      <a:r>
                        <a:rPr sz="1200" b="1" dirty="0">
                          <a:latin typeface="Century Gothic"/>
                          <a:cs typeface="Century Gothic"/>
                        </a:rPr>
                        <a:t>Major</a:t>
                      </a:r>
                      <a:r>
                        <a:rPr sz="1200" b="1" spc="-15" dirty="0">
                          <a:latin typeface="Century Gothic"/>
                          <a:cs typeface="Century Gothic"/>
                        </a:rPr>
                        <a:t> </a:t>
                      </a:r>
                      <a:r>
                        <a:rPr sz="1200" b="1" spc="-10" dirty="0">
                          <a:latin typeface="Century Gothic"/>
                          <a:cs typeface="Century Gothic"/>
                        </a:rPr>
                        <a:t>Surgery</a:t>
                      </a:r>
                      <a:endParaRPr sz="1200">
                        <a:latin typeface="Century Gothic"/>
                        <a:cs typeface="Century Gothic"/>
                      </a:endParaRPr>
                    </a:p>
                    <a:p>
                      <a:pPr marL="42545">
                        <a:lnSpc>
                          <a:spcPct val="100000"/>
                        </a:lnSpc>
                      </a:pPr>
                      <a:r>
                        <a:rPr sz="1200" b="1" dirty="0">
                          <a:latin typeface="Century Gothic"/>
                          <a:cs typeface="Century Gothic"/>
                        </a:rPr>
                        <a:t>Minor</a:t>
                      </a:r>
                      <a:r>
                        <a:rPr sz="1200" b="1" spc="-25" dirty="0">
                          <a:latin typeface="Century Gothic"/>
                          <a:cs typeface="Century Gothic"/>
                        </a:rPr>
                        <a:t> </a:t>
                      </a:r>
                      <a:r>
                        <a:rPr sz="1200" b="1" dirty="0">
                          <a:latin typeface="Century Gothic"/>
                          <a:cs typeface="Century Gothic"/>
                        </a:rPr>
                        <a:t>Surgery</a:t>
                      </a:r>
                      <a:r>
                        <a:rPr sz="1200" b="1" spc="-15" dirty="0">
                          <a:latin typeface="Century Gothic"/>
                          <a:cs typeface="Century Gothic"/>
                        </a:rPr>
                        <a:t> </a:t>
                      </a:r>
                      <a:r>
                        <a:rPr sz="1200" dirty="0">
                          <a:latin typeface="Century Gothic"/>
                          <a:cs typeface="Century Gothic"/>
                        </a:rPr>
                        <a:t>–</a:t>
                      </a:r>
                      <a:r>
                        <a:rPr sz="1200" spc="-25" dirty="0">
                          <a:latin typeface="Century Gothic"/>
                          <a:cs typeface="Century Gothic"/>
                        </a:rPr>
                        <a:t> </a:t>
                      </a:r>
                      <a:r>
                        <a:rPr sz="1200" i="1" spc="-10" dirty="0">
                          <a:latin typeface="Century Gothic"/>
                          <a:cs typeface="Century Gothic"/>
                        </a:rPr>
                        <a:t>Repair</a:t>
                      </a:r>
                      <a:endParaRPr sz="1200">
                        <a:latin typeface="Century Gothic"/>
                        <a:cs typeface="Century Gothic"/>
                      </a:endParaRPr>
                    </a:p>
                    <a:p>
                      <a:pPr marL="42545">
                        <a:lnSpc>
                          <a:spcPts val="1385"/>
                        </a:lnSpc>
                      </a:pPr>
                      <a:r>
                        <a:rPr sz="1200" b="1" dirty="0">
                          <a:latin typeface="Century Gothic"/>
                          <a:cs typeface="Century Gothic"/>
                        </a:rPr>
                        <a:t>Minor</a:t>
                      </a:r>
                      <a:r>
                        <a:rPr sz="1200" b="1" spc="-25" dirty="0">
                          <a:latin typeface="Century Gothic"/>
                          <a:cs typeface="Century Gothic"/>
                        </a:rPr>
                        <a:t> </a:t>
                      </a:r>
                      <a:r>
                        <a:rPr sz="1200" b="1" dirty="0">
                          <a:latin typeface="Century Gothic"/>
                          <a:cs typeface="Century Gothic"/>
                        </a:rPr>
                        <a:t>Surgery</a:t>
                      </a:r>
                      <a:r>
                        <a:rPr sz="1200" b="1" spc="-15" dirty="0">
                          <a:latin typeface="Century Gothic"/>
                          <a:cs typeface="Century Gothic"/>
                        </a:rPr>
                        <a:t> </a:t>
                      </a:r>
                      <a:r>
                        <a:rPr sz="1200" dirty="0">
                          <a:latin typeface="Century Gothic"/>
                          <a:cs typeface="Century Gothic"/>
                        </a:rPr>
                        <a:t>–</a:t>
                      </a:r>
                      <a:r>
                        <a:rPr sz="1200" spc="-25" dirty="0">
                          <a:latin typeface="Century Gothic"/>
                          <a:cs typeface="Century Gothic"/>
                        </a:rPr>
                        <a:t> </a:t>
                      </a:r>
                      <a:r>
                        <a:rPr sz="1200" i="1" spc="-10" dirty="0">
                          <a:latin typeface="Century Gothic"/>
                          <a:cs typeface="Century Gothic"/>
                        </a:rPr>
                        <a:t>Exploratory</a:t>
                      </a:r>
                      <a:endParaRPr sz="1200">
                        <a:latin typeface="Century Gothic"/>
                        <a:cs typeface="Century Gothic"/>
                      </a:endParaRPr>
                    </a:p>
                  </a:txBody>
                  <a:tcPr marL="0" marR="0" marT="381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810" algn="ctr">
                        <a:lnSpc>
                          <a:spcPct val="100000"/>
                        </a:lnSpc>
                        <a:spcBef>
                          <a:spcPts val="5"/>
                        </a:spcBef>
                      </a:pPr>
                      <a:r>
                        <a:rPr sz="1200" spc="-10" dirty="0">
                          <a:latin typeface="Century Gothic"/>
                          <a:cs typeface="Century Gothic"/>
                        </a:rPr>
                        <a:t>$1,250</a:t>
                      </a:r>
                      <a:endParaRPr sz="1200">
                        <a:latin typeface="Century Gothic"/>
                        <a:cs typeface="Century Gothic"/>
                      </a:endParaRPr>
                    </a:p>
                    <a:p>
                      <a:pPr marL="3175" algn="ctr">
                        <a:lnSpc>
                          <a:spcPct val="100000"/>
                        </a:lnSpc>
                      </a:pPr>
                      <a:r>
                        <a:rPr sz="1200" spc="-20" dirty="0">
                          <a:latin typeface="Century Gothic"/>
                          <a:cs typeface="Century Gothic"/>
                        </a:rPr>
                        <a:t>$400</a:t>
                      </a:r>
                      <a:endParaRPr sz="1200">
                        <a:latin typeface="Century Gothic"/>
                        <a:cs typeface="Century Gothic"/>
                      </a:endParaRPr>
                    </a:p>
                    <a:p>
                      <a:pPr marL="3175" algn="ctr">
                        <a:lnSpc>
                          <a:spcPts val="1410"/>
                        </a:lnSpc>
                      </a:pPr>
                      <a:r>
                        <a:rPr sz="1200" spc="-20" dirty="0">
                          <a:latin typeface="Century Gothic"/>
                          <a:cs typeface="Century Gothic"/>
                        </a:rPr>
                        <a:t>$150</a:t>
                      </a:r>
                      <a:endParaRPr sz="1200">
                        <a:latin typeface="Century Gothic"/>
                        <a:cs typeface="Century Gothic"/>
                      </a:endParaRPr>
                    </a:p>
                  </a:txBody>
                  <a:tcPr marL="0" marR="0" marT="63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7"/>
                  </a:ext>
                </a:extLst>
              </a:tr>
              <a:tr h="185420">
                <a:tc>
                  <a:txBody>
                    <a:bodyPr/>
                    <a:lstStyle/>
                    <a:p>
                      <a:pPr marL="42545">
                        <a:lnSpc>
                          <a:spcPts val="1360"/>
                        </a:lnSpc>
                        <a:spcBef>
                          <a:spcPts val="5"/>
                        </a:spcBef>
                      </a:pPr>
                      <a:r>
                        <a:rPr sz="1200" b="1" dirty="0">
                          <a:latin typeface="Century Gothic"/>
                          <a:cs typeface="Century Gothic"/>
                        </a:rPr>
                        <a:t>Eye</a:t>
                      </a:r>
                      <a:r>
                        <a:rPr sz="1200" b="1" spc="-10" dirty="0">
                          <a:latin typeface="Century Gothic"/>
                          <a:cs typeface="Century Gothic"/>
                        </a:rPr>
                        <a:t> Injury</a:t>
                      </a:r>
                      <a:endParaRPr sz="1200">
                        <a:latin typeface="Century Gothic"/>
                        <a:cs typeface="Century Gothic"/>
                      </a:endParaRPr>
                    </a:p>
                  </a:txBody>
                  <a:tcPr marL="0" marR="0" marT="63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175" algn="ctr">
                        <a:lnSpc>
                          <a:spcPts val="1365"/>
                        </a:lnSpc>
                      </a:pPr>
                      <a:r>
                        <a:rPr sz="1200" spc="-20" dirty="0">
                          <a:latin typeface="Century Gothic"/>
                          <a:cs typeface="Century Gothic"/>
                        </a:rPr>
                        <a:t>$200</a:t>
                      </a:r>
                      <a:endParaRPr sz="12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8"/>
                  </a:ext>
                </a:extLst>
              </a:tr>
              <a:tr h="558165">
                <a:tc>
                  <a:txBody>
                    <a:bodyPr/>
                    <a:lstStyle/>
                    <a:p>
                      <a:pPr marL="42545">
                        <a:lnSpc>
                          <a:spcPct val="100000"/>
                        </a:lnSpc>
                        <a:spcBef>
                          <a:spcPts val="30"/>
                        </a:spcBef>
                      </a:pPr>
                      <a:r>
                        <a:rPr sz="1200" b="1" dirty="0">
                          <a:latin typeface="Century Gothic"/>
                          <a:cs typeface="Century Gothic"/>
                        </a:rPr>
                        <a:t>Emergency</a:t>
                      </a:r>
                      <a:r>
                        <a:rPr sz="1200" b="1" spc="-30" dirty="0">
                          <a:latin typeface="Century Gothic"/>
                          <a:cs typeface="Century Gothic"/>
                        </a:rPr>
                        <a:t> </a:t>
                      </a:r>
                      <a:r>
                        <a:rPr sz="1200" b="1" dirty="0">
                          <a:latin typeface="Century Gothic"/>
                          <a:cs typeface="Century Gothic"/>
                        </a:rPr>
                        <a:t>Dental</a:t>
                      </a:r>
                      <a:r>
                        <a:rPr sz="1200" b="1" spc="-15" dirty="0">
                          <a:latin typeface="Century Gothic"/>
                          <a:cs typeface="Century Gothic"/>
                        </a:rPr>
                        <a:t> </a:t>
                      </a:r>
                      <a:r>
                        <a:rPr sz="1200" dirty="0">
                          <a:latin typeface="Century Gothic"/>
                          <a:cs typeface="Century Gothic"/>
                        </a:rPr>
                        <a:t>–</a:t>
                      </a:r>
                      <a:r>
                        <a:rPr sz="1200" spc="-10" dirty="0">
                          <a:latin typeface="Century Gothic"/>
                          <a:cs typeface="Century Gothic"/>
                        </a:rPr>
                        <a:t> </a:t>
                      </a:r>
                      <a:r>
                        <a:rPr sz="1200" i="1" spc="-10" dirty="0">
                          <a:latin typeface="Century Gothic"/>
                          <a:cs typeface="Century Gothic"/>
                        </a:rPr>
                        <a:t>Extraction</a:t>
                      </a:r>
                      <a:endParaRPr sz="1200">
                        <a:latin typeface="Century Gothic"/>
                        <a:cs typeface="Century Gothic"/>
                      </a:endParaRPr>
                    </a:p>
                    <a:p>
                      <a:pPr marL="42545">
                        <a:lnSpc>
                          <a:spcPts val="1430"/>
                        </a:lnSpc>
                      </a:pPr>
                      <a:r>
                        <a:rPr sz="1200" b="1" dirty="0">
                          <a:latin typeface="Century Gothic"/>
                          <a:cs typeface="Century Gothic"/>
                        </a:rPr>
                        <a:t>Emergency</a:t>
                      </a:r>
                      <a:r>
                        <a:rPr sz="1200" b="1" spc="-35" dirty="0">
                          <a:latin typeface="Century Gothic"/>
                          <a:cs typeface="Century Gothic"/>
                        </a:rPr>
                        <a:t> </a:t>
                      </a:r>
                      <a:r>
                        <a:rPr sz="1200" b="1" dirty="0">
                          <a:latin typeface="Century Gothic"/>
                          <a:cs typeface="Century Gothic"/>
                        </a:rPr>
                        <a:t>Dental</a:t>
                      </a:r>
                      <a:r>
                        <a:rPr sz="1200" b="1" spc="-20" dirty="0">
                          <a:latin typeface="Century Gothic"/>
                          <a:cs typeface="Century Gothic"/>
                        </a:rPr>
                        <a:t> </a:t>
                      </a:r>
                      <a:r>
                        <a:rPr sz="1200" dirty="0">
                          <a:latin typeface="Century Gothic"/>
                          <a:cs typeface="Century Gothic"/>
                        </a:rPr>
                        <a:t>–</a:t>
                      </a:r>
                      <a:r>
                        <a:rPr sz="1200" spc="-15" dirty="0">
                          <a:latin typeface="Century Gothic"/>
                          <a:cs typeface="Century Gothic"/>
                        </a:rPr>
                        <a:t> </a:t>
                      </a:r>
                      <a:r>
                        <a:rPr sz="1200" i="1" dirty="0">
                          <a:latin typeface="Century Gothic"/>
                          <a:cs typeface="Century Gothic"/>
                        </a:rPr>
                        <a:t>Broken</a:t>
                      </a:r>
                      <a:r>
                        <a:rPr sz="1200" i="1" spc="-10" dirty="0">
                          <a:latin typeface="Century Gothic"/>
                          <a:cs typeface="Century Gothic"/>
                        </a:rPr>
                        <a:t> </a:t>
                      </a:r>
                      <a:r>
                        <a:rPr sz="1200" i="1" spc="-20" dirty="0">
                          <a:latin typeface="Century Gothic"/>
                          <a:cs typeface="Century Gothic"/>
                        </a:rPr>
                        <a:t>Tooth</a:t>
                      </a:r>
                      <a:endParaRPr sz="1200">
                        <a:latin typeface="Century Gothic"/>
                        <a:cs typeface="Century Gothic"/>
                      </a:endParaRPr>
                    </a:p>
                    <a:p>
                      <a:pPr marL="42545">
                        <a:lnSpc>
                          <a:spcPts val="1395"/>
                        </a:lnSpc>
                      </a:pPr>
                      <a:r>
                        <a:rPr sz="1200" i="1" dirty="0">
                          <a:latin typeface="Century Gothic"/>
                          <a:cs typeface="Century Gothic"/>
                        </a:rPr>
                        <a:t>(More</a:t>
                      </a:r>
                      <a:r>
                        <a:rPr sz="1200" i="1" spc="20" dirty="0">
                          <a:latin typeface="Century Gothic"/>
                          <a:cs typeface="Century Gothic"/>
                        </a:rPr>
                        <a:t> </a:t>
                      </a:r>
                      <a:r>
                        <a:rPr sz="1200" i="1" dirty="0">
                          <a:latin typeface="Century Gothic"/>
                          <a:cs typeface="Century Gothic"/>
                        </a:rPr>
                        <a:t>than</a:t>
                      </a:r>
                      <a:r>
                        <a:rPr sz="1200" i="1" spc="-15" dirty="0">
                          <a:latin typeface="Century Gothic"/>
                          <a:cs typeface="Century Gothic"/>
                        </a:rPr>
                        <a:t> </a:t>
                      </a:r>
                      <a:r>
                        <a:rPr sz="1200" i="1" dirty="0">
                          <a:latin typeface="Century Gothic"/>
                          <a:cs typeface="Century Gothic"/>
                        </a:rPr>
                        <a:t>1</a:t>
                      </a:r>
                      <a:r>
                        <a:rPr sz="1200" i="1" spc="-25" dirty="0">
                          <a:latin typeface="Century Gothic"/>
                          <a:cs typeface="Century Gothic"/>
                        </a:rPr>
                        <a:t> </a:t>
                      </a:r>
                      <a:r>
                        <a:rPr sz="1200" i="1" dirty="0">
                          <a:latin typeface="Century Gothic"/>
                          <a:cs typeface="Century Gothic"/>
                        </a:rPr>
                        <a:t>tooth</a:t>
                      </a:r>
                      <a:r>
                        <a:rPr sz="1200" i="1" spc="-10" dirty="0">
                          <a:latin typeface="Century Gothic"/>
                          <a:cs typeface="Century Gothic"/>
                        </a:rPr>
                        <a:t> </a:t>
                      </a:r>
                      <a:r>
                        <a:rPr sz="1200" i="1" dirty="0">
                          <a:latin typeface="Century Gothic"/>
                          <a:cs typeface="Century Gothic"/>
                        </a:rPr>
                        <a:t>pays</a:t>
                      </a:r>
                      <a:r>
                        <a:rPr sz="1200" i="1" spc="-30" dirty="0">
                          <a:latin typeface="Century Gothic"/>
                          <a:cs typeface="Century Gothic"/>
                        </a:rPr>
                        <a:t> </a:t>
                      </a:r>
                      <a:r>
                        <a:rPr sz="1200" i="1" dirty="0">
                          <a:latin typeface="Century Gothic"/>
                          <a:cs typeface="Century Gothic"/>
                        </a:rPr>
                        <a:t>2x</a:t>
                      </a:r>
                      <a:r>
                        <a:rPr sz="1200" i="1" spc="-20" dirty="0">
                          <a:latin typeface="Century Gothic"/>
                          <a:cs typeface="Century Gothic"/>
                        </a:rPr>
                        <a:t> </a:t>
                      </a:r>
                      <a:r>
                        <a:rPr sz="1200" i="1" dirty="0">
                          <a:latin typeface="Century Gothic"/>
                          <a:cs typeface="Century Gothic"/>
                        </a:rPr>
                        <a:t>Benefit</a:t>
                      </a:r>
                      <a:r>
                        <a:rPr sz="1200" i="1" spc="-35" dirty="0">
                          <a:latin typeface="Century Gothic"/>
                          <a:cs typeface="Century Gothic"/>
                        </a:rPr>
                        <a:t> </a:t>
                      </a:r>
                      <a:r>
                        <a:rPr sz="1200" i="1" spc="-10" dirty="0">
                          <a:latin typeface="Century Gothic"/>
                          <a:cs typeface="Century Gothic"/>
                        </a:rPr>
                        <a:t>Amount)</a:t>
                      </a:r>
                      <a:endParaRPr sz="1200">
                        <a:latin typeface="Century Gothic"/>
                        <a:cs typeface="Century Gothic"/>
                      </a:endParaRPr>
                    </a:p>
                  </a:txBody>
                  <a:tcPr marL="0" marR="0" marT="381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175" algn="ctr">
                        <a:lnSpc>
                          <a:spcPct val="100000"/>
                        </a:lnSpc>
                        <a:spcBef>
                          <a:spcPts val="725"/>
                        </a:spcBef>
                      </a:pPr>
                      <a:r>
                        <a:rPr sz="1200" spc="-20" dirty="0">
                          <a:latin typeface="Century Gothic"/>
                          <a:cs typeface="Century Gothic"/>
                        </a:rPr>
                        <a:t>$150</a:t>
                      </a:r>
                      <a:endParaRPr sz="1200">
                        <a:latin typeface="Century Gothic"/>
                        <a:cs typeface="Century Gothic"/>
                      </a:endParaRPr>
                    </a:p>
                    <a:p>
                      <a:pPr marL="1270" algn="ctr">
                        <a:lnSpc>
                          <a:spcPct val="100000"/>
                        </a:lnSpc>
                      </a:pPr>
                      <a:r>
                        <a:rPr sz="1200" spc="-25" dirty="0">
                          <a:latin typeface="Century Gothic"/>
                          <a:cs typeface="Century Gothic"/>
                        </a:rPr>
                        <a:t>$75</a:t>
                      </a:r>
                      <a:endParaRPr sz="1200">
                        <a:latin typeface="Century Gothic"/>
                        <a:cs typeface="Century Gothic"/>
                      </a:endParaRPr>
                    </a:p>
                  </a:txBody>
                  <a:tcPr marL="0" marR="0" marT="9207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9"/>
                  </a:ext>
                </a:extLst>
              </a:tr>
              <a:tr h="185420">
                <a:tc>
                  <a:txBody>
                    <a:bodyPr/>
                    <a:lstStyle/>
                    <a:p>
                      <a:pPr marL="42545">
                        <a:lnSpc>
                          <a:spcPts val="1360"/>
                        </a:lnSpc>
                        <a:spcBef>
                          <a:spcPts val="5"/>
                        </a:spcBef>
                      </a:pPr>
                      <a:r>
                        <a:rPr sz="1200" b="1" spc="-10" dirty="0">
                          <a:latin typeface="Century Gothic"/>
                          <a:cs typeface="Century Gothic"/>
                        </a:rPr>
                        <a:t>Concussion</a:t>
                      </a:r>
                      <a:endParaRPr sz="1200">
                        <a:latin typeface="Century Gothic"/>
                        <a:cs typeface="Century Gothic"/>
                      </a:endParaRPr>
                    </a:p>
                  </a:txBody>
                  <a:tcPr marL="0" marR="0" marT="63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175" algn="ctr">
                        <a:lnSpc>
                          <a:spcPts val="1365"/>
                        </a:lnSpc>
                      </a:pPr>
                      <a:r>
                        <a:rPr sz="1200" spc="-20" dirty="0">
                          <a:latin typeface="Century Gothic"/>
                          <a:cs typeface="Century Gothic"/>
                        </a:rPr>
                        <a:t>$150</a:t>
                      </a:r>
                      <a:endParaRPr sz="12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10"/>
                  </a:ext>
                </a:extLst>
              </a:tr>
              <a:tr h="186055">
                <a:tc>
                  <a:txBody>
                    <a:bodyPr/>
                    <a:lstStyle/>
                    <a:p>
                      <a:pPr marL="42545">
                        <a:lnSpc>
                          <a:spcPts val="1360"/>
                        </a:lnSpc>
                        <a:spcBef>
                          <a:spcPts val="5"/>
                        </a:spcBef>
                      </a:pPr>
                      <a:r>
                        <a:rPr sz="1200" b="1" spc="-20" dirty="0">
                          <a:latin typeface="Century Gothic"/>
                          <a:cs typeface="Century Gothic"/>
                        </a:rPr>
                        <a:t>Coma</a:t>
                      </a:r>
                      <a:endParaRPr sz="1200">
                        <a:latin typeface="Century Gothic"/>
                        <a:cs typeface="Century Gothic"/>
                      </a:endParaRPr>
                    </a:p>
                  </a:txBody>
                  <a:tcPr marL="0" marR="0" marT="63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1905" algn="ctr">
                        <a:lnSpc>
                          <a:spcPts val="1365"/>
                        </a:lnSpc>
                      </a:pPr>
                      <a:r>
                        <a:rPr sz="1200" spc="-10" dirty="0">
                          <a:latin typeface="Century Gothic"/>
                          <a:cs typeface="Century Gothic"/>
                        </a:rPr>
                        <a:t>$10,000</a:t>
                      </a:r>
                      <a:endParaRPr sz="12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11"/>
                  </a:ext>
                </a:extLst>
              </a:tr>
              <a:tr h="185420">
                <a:tc>
                  <a:txBody>
                    <a:bodyPr/>
                    <a:lstStyle/>
                    <a:p>
                      <a:pPr marL="42545">
                        <a:lnSpc>
                          <a:spcPts val="1360"/>
                        </a:lnSpc>
                        <a:spcBef>
                          <a:spcPts val="5"/>
                        </a:spcBef>
                      </a:pPr>
                      <a:r>
                        <a:rPr sz="1200" b="1" dirty="0">
                          <a:latin typeface="Century Gothic"/>
                          <a:cs typeface="Century Gothic"/>
                        </a:rPr>
                        <a:t>Diagnostic</a:t>
                      </a:r>
                      <a:r>
                        <a:rPr sz="1200" b="1" spc="-60" dirty="0">
                          <a:latin typeface="Century Gothic"/>
                          <a:cs typeface="Century Gothic"/>
                        </a:rPr>
                        <a:t> </a:t>
                      </a:r>
                      <a:r>
                        <a:rPr sz="1200" b="1" spc="-10" dirty="0">
                          <a:latin typeface="Century Gothic"/>
                          <a:cs typeface="Century Gothic"/>
                        </a:rPr>
                        <a:t>Advanced</a:t>
                      </a:r>
                      <a:endParaRPr sz="1200">
                        <a:latin typeface="Century Gothic"/>
                        <a:cs typeface="Century Gothic"/>
                      </a:endParaRPr>
                    </a:p>
                  </a:txBody>
                  <a:tcPr marL="0" marR="0" marT="63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175" algn="ctr">
                        <a:lnSpc>
                          <a:spcPts val="1365"/>
                        </a:lnSpc>
                      </a:pPr>
                      <a:r>
                        <a:rPr sz="1200" spc="-20" dirty="0">
                          <a:latin typeface="Century Gothic"/>
                          <a:cs typeface="Century Gothic"/>
                        </a:rPr>
                        <a:t>$150</a:t>
                      </a:r>
                      <a:endParaRPr sz="12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12"/>
                  </a:ext>
                </a:extLst>
              </a:tr>
              <a:tr h="558165">
                <a:tc>
                  <a:txBody>
                    <a:bodyPr/>
                    <a:lstStyle/>
                    <a:p>
                      <a:pPr marL="42545" marR="3028950">
                        <a:lnSpc>
                          <a:spcPct val="99200"/>
                        </a:lnSpc>
                        <a:spcBef>
                          <a:spcPts val="10"/>
                        </a:spcBef>
                      </a:pPr>
                      <a:r>
                        <a:rPr sz="1200" b="1" dirty="0">
                          <a:latin typeface="Century Gothic"/>
                          <a:cs typeface="Century Gothic"/>
                        </a:rPr>
                        <a:t>Appliance</a:t>
                      </a:r>
                      <a:r>
                        <a:rPr sz="1200" b="1" spc="-60" dirty="0">
                          <a:latin typeface="Century Gothic"/>
                          <a:cs typeface="Century Gothic"/>
                        </a:rPr>
                        <a:t> </a:t>
                      </a:r>
                      <a:r>
                        <a:rPr sz="1200" b="1" dirty="0">
                          <a:latin typeface="Century Gothic"/>
                          <a:cs typeface="Century Gothic"/>
                        </a:rPr>
                        <a:t>(Durable</a:t>
                      </a:r>
                      <a:r>
                        <a:rPr sz="1200" b="1" spc="-45" dirty="0">
                          <a:latin typeface="Century Gothic"/>
                          <a:cs typeface="Century Gothic"/>
                        </a:rPr>
                        <a:t> </a:t>
                      </a:r>
                      <a:r>
                        <a:rPr sz="1200" b="1" dirty="0">
                          <a:latin typeface="Century Gothic"/>
                          <a:cs typeface="Century Gothic"/>
                        </a:rPr>
                        <a:t>Medical</a:t>
                      </a:r>
                      <a:r>
                        <a:rPr sz="1200" b="1" spc="-45" dirty="0">
                          <a:latin typeface="Century Gothic"/>
                          <a:cs typeface="Century Gothic"/>
                        </a:rPr>
                        <a:t> </a:t>
                      </a:r>
                      <a:r>
                        <a:rPr sz="1200" b="1" spc="-10" dirty="0">
                          <a:latin typeface="Century Gothic"/>
                          <a:cs typeface="Century Gothic"/>
                        </a:rPr>
                        <a:t>Equipment) </a:t>
                      </a:r>
                      <a:r>
                        <a:rPr sz="1200" b="1" dirty="0">
                          <a:latin typeface="Century Gothic"/>
                          <a:cs typeface="Century Gothic"/>
                        </a:rPr>
                        <a:t>Prosthesis</a:t>
                      </a:r>
                      <a:r>
                        <a:rPr sz="1200" b="1" spc="-25" dirty="0">
                          <a:latin typeface="Century Gothic"/>
                          <a:cs typeface="Century Gothic"/>
                        </a:rPr>
                        <a:t> </a:t>
                      </a:r>
                      <a:r>
                        <a:rPr sz="1200" i="1" dirty="0">
                          <a:latin typeface="Century Gothic"/>
                          <a:cs typeface="Century Gothic"/>
                        </a:rPr>
                        <a:t>–</a:t>
                      </a:r>
                      <a:r>
                        <a:rPr sz="1200" i="1" spc="-25" dirty="0">
                          <a:latin typeface="Century Gothic"/>
                          <a:cs typeface="Century Gothic"/>
                        </a:rPr>
                        <a:t> </a:t>
                      </a:r>
                      <a:r>
                        <a:rPr sz="1200" i="1" dirty="0">
                          <a:latin typeface="Century Gothic"/>
                          <a:cs typeface="Century Gothic"/>
                        </a:rPr>
                        <a:t>Arm,</a:t>
                      </a:r>
                      <a:r>
                        <a:rPr sz="1200" i="1" spc="-20" dirty="0">
                          <a:latin typeface="Century Gothic"/>
                          <a:cs typeface="Century Gothic"/>
                        </a:rPr>
                        <a:t> </a:t>
                      </a:r>
                      <a:r>
                        <a:rPr sz="1200" i="1" dirty="0">
                          <a:latin typeface="Century Gothic"/>
                          <a:cs typeface="Century Gothic"/>
                        </a:rPr>
                        <a:t>Leg,</a:t>
                      </a:r>
                      <a:r>
                        <a:rPr sz="1200" i="1" spc="-20" dirty="0">
                          <a:latin typeface="Century Gothic"/>
                          <a:cs typeface="Century Gothic"/>
                        </a:rPr>
                        <a:t> </a:t>
                      </a:r>
                      <a:r>
                        <a:rPr sz="1200" i="1" dirty="0">
                          <a:latin typeface="Century Gothic"/>
                          <a:cs typeface="Century Gothic"/>
                        </a:rPr>
                        <a:t>Hand, Foot, </a:t>
                      </a:r>
                      <a:r>
                        <a:rPr sz="1200" i="1" spc="-25" dirty="0">
                          <a:latin typeface="Century Gothic"/>
                          <a:cs typeface="Century Gothic"/>
                        </a:rPr>
                        <a:t>Eye </a:t>
                      </a:r>
                      <a:r>
                        <a:rPr sz="1200" i="1" dirty="0">
                          <a:latin typeface="Century Gothic"/>
                          <a:cs typeface="Century Gothic"/>
                        </a:rPr>
                        <a:t>(</a:t>
                      </a:r>
                      <a:r>
                        <a:rPr sz="1200" dirty="0">
                          <a:latin typeface="Century Gothic"/>
                          <a:cs typeface="Century Gothic"/>
                        </a:rPr>
                        <a:t>Limited to</a:t>
                      </a:r>
                      <a:r>
                        <a:rPr sz="1200" spc="5" dirty="0">
                          <a:latin typeface="Century Gothic"/>
                          <a:cs typeface="Century Gothic"/>
                        </a:rPr>
                        <a:t> </a:t>
                      </a:r>
                      <a:r>
                        <a:rPr sz="1200" dirty="0">
                          <a:latin typeface="Century Gothic"/>
                          <a:cs typeface="Century Gothic"/>
                        </a:rPr>
                        <a:t>2</a:t>
                      </a:r>
                      <a:r>
                        <a:rPr sz="1200" spc="-25" dirty="0">
                          <a:latin typeface="Century Gothic"/>
                          <a:cs typeface="Century Gothic"/>
                        </a:rPr>
                        <a:t> </a:t>
                      </a:r>
                      <a:r>
                        <a:rPr sz="1200" dirty="0">
                          <a:latin typeface="Century Gothic"/>
                          <a:cs typeface="Century Gothic"/>
                        </a:rPr>
                        <a:t>with some</a:t>
                      </a:r>
                      <a:r>
                        <a:rPr sz="1200" spc="-35" dirty="0">
                          <a:latin typeface="Century Gothic"/>
                          <a:cs typeface="Century Gothic"/>
                        </a:rPr>
                        <a:t> </a:t>
                      </a:r>
                      <a:r>
                        <a:rPr sz="1200" spc="-10" dirty="0">
                          <a:latin typeface="Century Gothic"/>
                          <a:cs typeface="Century Gothic"/>
                        </a:rPr>
                        <a:t>exclusions).</a:t>
                      </a:r>
                      <a:endParaRPr sz="1200">
                        <a:latin typeface="Century Gothic"/>
                        <a:cs typeface="Century Gothic"/>
                      </a:endParaRPr>
                    </a:p>
                  </a:txBody>
                  <a:tcPr marL="0" marR="0" marT="127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175" algn="ctr">
                        <a:lnSpc>
                          <a:spcPct val="100000"/>
                        </a:lnSpc>
                        <a:spcBef>
                          <a:spcPts val="730"/>
                        </a:spcBef>
                      </a:pPr>
                      <a:r>
                        <a:rPr sz="1200" spc="-20" dirty="0">
                          <a:latin typeface="Century Gothic"/>
                          <a:cs typeface="Century Gothic"/>
                        </a:rPr>
                        <a:t>$150</a:t>
                      </a:r>
                      <a:endParaRPr sz="1200">
                        <a:latin typeface="Century Gothic"/>
                        <a:cs typeface="Century Gothic"/>
                      </a:endParaRPr>
                    </a:p>
                    <a:p>
                      <a:pPr marL="3810" algn="ctr">
                        <a:lnSpc>
                          <a:spcPct val="100000"/>
                        </a:lnSpc>
                      </a:pPr>
                      <a:r>
                        <a:rPr sz="1200" spc="-10" dirty="0">
                          <a:latin typeface="Century Gothic"/>
                          <a:cs typeface="Century Gothic"/>
                        </a:rPr>
                        <a:t>$1,000</a:t>
                      </a:r>
                      <a:endParaRPr sz="1200">
                        <a:latin typeface="Century Gothic"/>
                        <a:cs typeface="Century Gothic"/>
                      </a:endParaRPr>
                    </a:p>
                  </a:txBody>
                  <a:tcPr marL="0" marR="0" marT="9271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13"/>
                  </a:ext>
                </a:extLst>
              </a:tr>
              <a:tr h="372110">
                <a:tc>
                  <a:txBody>
                    <a:bodyPr/>
                    <a:lstStyle/>
                    <a:p>
                      <a:pPr marL="42545">
                        <a:lnSpc>
                          <a:spcPct val="100000"/>
                        </a:lnSpc>
                        <a:spcBef>
                          <a:spcPts val="15"/>
                        </a:spcBef>
                      </a:pPr>
                      <a:r>
                        <a:rPr sz="1200" b="1" dirty="0">
                          <a:latin typeface="Century Gothic"/>
                          <a:cs typeface="Century Gothic"/>
                        </a:rPr>
                        <a:t>Paralysis</a:t>
                      </a:r>
                      <a:r>
                        <a:rPr sz="1200" b="1" spc="-20" dirty="0">
                          <a:latin typeface="Century Gothic"/>
                          <a:cs typeface="Century Gothic"/>
                        </a:rPr>
                        <a:t> </a:t>
                      </a:r>
                      <a:r>
                        <a:rPr sz="1200" dirty="0">
                          <a:latin typeface="Century Gothic"/>
                          <a:cs typeface="Century Gothic"/>
                        </a:rPr>
                        <a:t>–</a:t>
                      </a:r>
                      <a:r>
                        <a:rPr sz="1200" spc="-20" dirty="0">
                          <a:latin typeface="Century Gothic"/>
                          <a:cs typeface="Century Gothic"/>
                        </a:rPr>
                        <a:t> </a:t>
                      </a:r>
                      <a:r>
                        <a:rPr sz="1200" i="1" dirty="0">
                          <a:latin typeface="Century Gothic"/>
                          <a:cs typeface="Century Gothic"/>
                        </a:rPr>
                        <a:t>Paraplegia</a:t>
                      </a:r>
                      <a:r>
                        <a:rPr sz="1200" i="1" spc="-15" dirty="0">
                          <a:latin typeface="Century Gothic"/>
                          <a:cs typeface="Century Gothic"/>
                        </a:rPr>
                        <a:t> </a:t>
                      </a:r>
                      <a:r>
                        <a:rPr sz="1200" i="1" dirty="0">
                          <a:latin typeface="Century Gothic"/>
                          <a:cs typeface="Century Gothic"/>
                        </a:rPr>
                        <a:t>(&gt;30 </a:t>
                      </a:r>
                      <a:r>
                        <a:rPr sz="1200" i="1" spc="-20" dirty="0">
                          <a:latin typeface="Century Gothic"/>
                          <a:cs typeface="Century Gothic"/>
                        </a:rPr>
                        <a:t>days)</a:t>
                      </a:r>
                      <a:endParaRPr sz="1200">
                        <a:latin typeface="Century Gothic"/>
                        <a:cs typeface="Century Gothic"/>
                      </a:endParaRPr>
                    </a:p>
                    <a:p>
                      <a:pPr marL="42545">
                        <a:lnSpc>
                          <a:spcPts val="1370"/>
                        </a:lnSpc>
                      </a:pPr>
                      <a:r>
                        <a:rPr sz="1200" b="1" dirty="0">
                          <a:latin typeface="Century Gothic"/>
                          <a:cs typeface="Century Gothic"/>
                        </a:rPr>
                        <a:t>Paralysis</a:t>
                      </a:r>
                      <a:r>
                        <a:rPr sz="1200" b="1" spc="-20" dirty="0">
                          <a:latin typeface="Century Gothic"/>
                          <a:cs typeface="Century Gothic"/>
                        </a:rPr>
                        <a:t> </a:t>
                      </a:r>
                      <a:r>
                        <a:rPr sz="1200" dirty="0">
                          <a:latin typeface="Century Gothic"/>
                          <a:cs typeface="Century Gothic"/>
                        </a:rPr>
                        <a:t>–</a:t>
                      </a:r>
                      <a:r>
                        <a:rPr sz="1200" spc="-15" dirty="0">
                          <a:latin typeface="Century Gothic"/>
                          <a:cs typeface="Century Gothic"/>
                        </a:rPr>
                        <a:t> </a:t>
                      </a:r>
                      <a:r>
                        <a:rPr sz="1200" i="1" dirty="0">
                          <a:latin typeface="Century Gothic"/>
                          <a:cs typeface="Century Gothic"/>
                        </a:rPr>
                        <a:t>Quadriplegia</a:t>
                      </a:r>
                      <a:r>
                        <a:rPr sz="1200" i="1" spc="-45" dirty="0">
                          <a:latin typeface="Century Gothic"/>
                          <a:cs typeface="Century Gothic"/>
                        </a:rPr>
                        <a:t> </a:t>
                      </a:r>
                      <a:r>
                        <a:rPr sz="1200" i="1" dirty="0">
                          <a:latin typeface="Century Gothic"/>
                          <a:cs typeface="Century Gothic"/>
                        </a:rPr>
                        <a:t>(&gt;30</a:t>
                      </a:r>
                      <a:r>
                        <a:rPr sz="1200" i="1" spc="-10" dirty="0">
                          <a:latin typeface="Century Gothic"/>
                          <a:cs typeface="Century Gothic"/>
                        </a:rPr>
                        <a:t> </a:t>
                      </a:r>
                      <a:r>
                        <a:rPr sz="1200" i="1" spc="-20" dirty="0">
                          <a:latin typeface="Century Gothic"/>
                          <a:cs typeface="Century Gothic"/>
                        </a:rPr>
                        <a:t>days)</a:t>
                      </a:r>
                      <a:endParaRPr sz="1200">
                        <a:latin typeface="Century Gothic"/>
                        <a:cs typeface="Century Gothic"/>
                      </a:endParaRPr>
                    </a:p>
                  </a:txBody>
                  <a:tcPr marL="0" marR="0" marT="190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93065">
                        <a:lnSpc>
                          <a:spcPts val="1435"/>
                        </a:lnSpc>
                      </a:pPr>
                      <a:r>
                        <a:rPr sz="1200" spc="-10" dirty="0">
                          <a:latin typeface="Century Gothic"/>
                          <a:cs typeface="Century Gothic"/>
                        </a:rPr>
                        <a:t>$5,000</a:t>
                      </a:r>
                      <a:endParaRPr sz="1200">
                        <a:latin typeface="Century Gothic"/>
                        <a:cs typeface="Century Gothic"/>
                      </a:endParaRPr>
                    </a:p>
                    <a:p>
                      <a:pPr marL="350520">
                        <a:lnSpc>
                          <a:spcPts val="1395"/>
                        </a:lnSpc>
                      </a:pPr>
                      <a:r>
                        <a:rPr sz="1200" spc="-10" dirty="0">
                          <a:latin typeface="Century Gothic"/>
                          <a:cs typeface="Century Gothic"/>
                        </a:rPr>
                        <a:t>$10,000</a:t>
                      </a:r>
                      <a:endParaRPr sz="1200">
                        <a:latin typeface="Century Gothic"/>
                        <a:cs typeface="Century Gothic"/>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14"/>
                  </a:ext>
                </a:extLst>
              </a:tr>
              <a:tr h="238760">
                <a:tc>
                  <a:txBody>
                    <a:bodyPr/>
                    <a:lstStyle/>
                    <a:p>
                      <a:pPr marL="42545">
                        <a:lnSpc>
                          <a:spcPct val="100000"/>
                        </a:lnSpc>
                        <a:spcBef>
                          <a:spcPts val="215"/>
                        </a:spcBef>
                      </a:pPr>
                      <a:r>
                        <a:rPr sz="1200" b="1" dirty="0">
                          <a:latin typeface="Century Gothic"/>
                          <a:cs typeface="Century Gothic"/>
                        </a:rPr>
                        <a:t>Blood,</a:t>
                      </a:r>
                      <a:r>
                        <a:rPr sz="1200" b="1" spc="-20" dirty="0">
                          <a:latin typeface="Century Gothic"/>
                          <a:cs typeface="Century Gothic"/>
                        </a:rPr>
                        <a:t> </a:t>
                      </a:r>
                      <a:r>
                        <a:rPr sz="1200" b="1" dirty="0">
                          <a:latin typeface="Century Gothic"/>
                          <a:cs typeface="Century Gothic"/>
                        </a:rPr>
                        <a:t>Plasma, Platelets,</a:t>
                      </a:r>
                      <a:r>
                        <a:rPr sz="1200" b="1" spc="-15" dirty="0">
                          <a:latin typeface="Century Gothic"/>
                          <a:cs typeface="Century Gothic"/>
                        </a:rPr>
                        <a:t> </a:t>
                      </a:r>
                      <a:r>
                        <a:rPr sz="1200" b="1" dirty="0">
                          <a:latin typeface="Century Gothic"/>
                          <a:cs typeface="Century Gothic"/>
                        </a:rPr>
                        <a:t>and </a:t>
                      </a:r>
                      <a:r>
                        <a:rPr sz="1200" b="1" spc="-10" dirty="0">
                          <a:latin typeface="Century Gothic"/>
                          <a:cs typeface="Century Gothic"/>
                        </a:rPr>
                        <a:t>Non-</a:t>
                      </a:r>
                      <a:r>
                        <a:rPr sz="1200" b="1" dirty="0">
                          <a:latin typeface="Century Gothic"/>
                          <a:cs typeface="Century Gothic"/>
                        </a:rPr>
                        <a:t>Blood</a:t>
                      </a:r>
                      <a:r>
                        <a:rPr sz="1200" b="1" spc="-25" dirty="0">
                          <a:latin typeface="Century Gothic"/>
                          <a:cs typeface="Century Gothic"/>
                        </a:rPr>
                        <a:t> </a:t>
                      </a:r>
                      <a:r>
                        <a:rPr sz="1200" b="1" spc="-10" dirty="0">
                          <a:latin typeface="Century Gothic"/>
                          <a:cs typeface="Century Gothic"/>
                        </a:rPr>
                        <a:t>Substitutes</a:t>
                      </a:r>
                      <a:endParaRPr sz="1200">
                        <a:latin typeface="Century Gothic"/>
                        <a:cs typeface="Century Gothic"/>
                      </a:endParaRPr>
                    </a:p>
                  </a:txBody>
                  <a:tcPr marL="0" marR="0" marT="2730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L="3175" algn="ctr">
                        <a:lnSpc>
                          <a:spcPct val="100000"/>
                        </a:lnSpc>
                        <a:spcBef>
                          <a:spcPts val="190"/>
                        </a:spcBef>
                      </a:pPr>
                      <a:r>
                        <a:rPr sz="1200" spc="-20" dirty="0">
                          <a:latin typeface="Century Gothic"/>
                          <a:cs typeface="Century Gothic"/>
                        </a:rPr>
                        <a:t>$200</a:t>
                      </a:r>
                      <a:endParaRPr sz="1200">
                        <a:latin typeface="Century Gothic"/>
                        <a:cs typeface="Century Gothic"/>
                      </a:endParaRPr>
                    </a:p>
                  </a:txBody>
                  <a:tcPr marL="0" marR="0" marT="2413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15"/>
                  </a:ext>
                </a:extLst>
              </a:tr>
              <a:tr h="558165">
                <a:tc>
                  <a:txBody>
                    <a:bodyPr/>
                    <a:lstStyle/>
                    <a:p>
                      <a:pPr marL="42545" marR="3305810" algn="just">
                        <a:lnSpc>
                          <a:spcPct val="99300"/>
                        </a:lnSpc>
                        <a:spcBef>
                          <a:spcPts val="5"/>
                        </a:spcBef>
                      </a:pPr>
                      <a:r>
                        <a:rPr sz="1200" b="1" dirty="0">
                          <a:latin typeface="Century Gothic"/>
                          <a:cs typeface="Century Gothic"/>
                        </a:rPr>
                        <a:t>Transportation</a:t>
                      </a:r>
                      <a:r>
                        <a:rPr sz="1200" b="1" spc="-50" dirty="0">
                          <a:latin typeface="Century Gothic"/>
                          <a:cs typeface="Century Gothic"/>
                        </a:rPr>
                        <a:t> </a:t>
                      </a:r>
                      <a:r>
                        <a:rPr sz="1200" b="1" dirty="0">
                          <a:latin typeface="Century Gothic"/>
                          <a:cs typeface="Century Gothic"/>
                        </a:rPr>
                        <a:t>(100+</a:t>
                      </a:r>
                      <a:r>
                        <a:rPr sz="1200" b="1" spc="-30" dirty="0">
                          <a:latin typeface="Century Gothic"/>
                          <a:cs typeface="Century Gothic"/>
                        </a:rPr>
                        <a:t> </a:t>
                      </a:r>
                      <a:r>
                        <a:rPr sz="1200" b="1" dirty="0">
                          <a:latin typeface="Century Gothic"/>
                          <a:cs typeface="Century Gothic"/>
                        </a:rPr>
                        <a:t>Miles</a:t>
                      </a:r>
                      <a:r>
                        <a:rPr sz="1200" b="1" spc="-50" dirty="0">
                          <a:latin typeface="Century Gothic"/>
                          <a:cs typeface="Century Gothic"/>
                        </a:rPr>
                        <a:t> </a:t>
                      </a:r>
                      <a:r>
                        <a:rPr sz="1200" b="1" spc="-10" dirty="0">
                          <a:latin typeface="Century Gothic"/>
                          <a:cs typeface="Century Gothic"/>
                        </a:rPr>
                        <a:t>One-</a:t>
                      </a:r>
                      <a:r>
                        <a:rPr sz="1200" b="1" spc="-20" dirty="0">
                          <a:latin typeface="Century Gothic"/>
                          <a:cs typeface="Century Gothic"/>
                        </a:rPr>
                        <a:t>Way) </a:t>
                      </a:r>
                      <a:r>
                        <a:rPr sz="1200" dirty="0">
                          <a:latin typeface="Century Gothic"/>
                          <a:cs typeface="Century Gothic"/>
                        </a:rPr>
                        <a:t>(</a:t>
                      </a:r>
                      <a:r>
                        <a:rPr sz="1200" i="1" dirty="0">
                          <a:latin typeface="Century Gothic"/>
                          <a:cs typeface="Century Gothic"/>
                        </a:rPr>
                        <a:t>Treatment</a:t>
                      </a:r>
                      <a:r>
                        <a:rPr sz="1200" i="1" spc="-15" dirty="0">
                          <a:latin typeface="Century Gothic"/>
                          <a:cs typeface="Century Gothic"/>
                        </a:rPr>
                        <a:t> </a:t>
                      </a:r>
                      <a:r>
                        <a:rPr sz="1200" i="1" dirty="0">
                          <a:latin typeface="Century Gothic"/>
                          <a:cs typeface="Century Gothic"/>
                        </a:rPr>
                        <a:t>not</a:t>
                      </a:r>
                      <a:r>
                        <a:rPr sz="1200" i="1" spc="-15" dirty="0">
                          <a:latin typeface="Century Gothic"/>
                          <a:cs typeface="Century Gothic"/>
                        </a:rPr>
                        <a:t> </a:t>
                      </a:r>
                      <a:r>
                        <a:rPr sz="1200" i="1" dirty="0">
                          <a:latin typeface="Century Gothic"/>
                          <a:cs typeface="Century Gothic"/>
                        </a:rPr>
                        <a:t>available</a:t>
                      </a:r>
                      <a:r>
                        <a:rPr sz="1200" i="1" spc="-60" dirty="0">
                          <a:latin typeface="Century Gothic"/>
                          <a:cs typeface="Century Gothic"/>
                        </a:rPr>
                        <a:t> </a:t>
                      </a:r>
                      <a:r>
                        <a:rPr sz="1200" i="1" dirty="0">
                          <a:latin typeface="Century Gothic"/>
                          <a:cs typeface="Century Gothic"/>
                        </a:rPr>
                        <a:t>locally</a:t>
                      </a:r>
                      <a:r>
                        <a:rPr sz="1200" i="1" spc="-65" dirty="0">
                          <a:latin typeface="Century Gothic"/>
                          <a:cs typeface="Century Gothic"/>
                        </a:rPr>
                        <a:t> </a:t>
                      </a:r>
                      <a:r>
                        <a:rPr sz="1200" i="1" spc="-20" dirty="0">
                          <a:latin typeface="Century Gothic"/>
                          <a:cs typeface="Century Gothic"/>
                        </a:rPr>
                        <a:t>with </a:t>
                      </a:r>
                      <a:r>
                        <a:rPr sz="1200" i="1" dirty="0">
                          <a:latin typeface="Century Gothic"/>
                          <a:cs typeface="Century Gothic"/>
                        </a:rPr>
                        <a:t>required</a:t>
                      </a:r>
                      <a:r>
                        <a:rPr sz="1200" i="1" spc="-65" dirty="0">
                          <a:latin typeface="Century Gothic"/>
                          <a:cs typeface="Century Gothic"/>
                        </a:rPr>
                        <a:t> </a:t>
                      </a:r>
                      <a:r>
                        <a:rPr sz="1200" i="1" dirty="0">
                          <a:latin typeface="Century Gothic"/>
                          <a:cs typeface="Century Gothic"/>
                        </a:rPr>
                        <a:t>Hospital</a:t>
                      </a:r>
                      <a:r>
                        <a:rPr sz="1200" i="1" spc="-35" dirty="0">
                          <a:latin typeface="Century Gothic"/>
                          <a:cs typeface="Century Gothic"/>
                        </a:rPr>
                        <a:t> </a:t>
                      </a:r>
                      <a:r>
                        <a:rPr sz="1200" i="1" spc="-20" dirty="0">
                          <a:latin typeface="Century Gothic"/>
                          <a:cs typeface="Century Gothic"/>
                        </a:rPr>
                        <a:t>Stay)</a:t>
                      </a:r>
                      <a:endParaRPr sz="1200">
                        <a:latin typeface="Century Gothic"/>
                        <a:cs typeface="Century Gothic"/>
                      </a:endParaRPr>
                    </a:p>
                  </a:txBody>
                  <a:tcPr marL="0" marR="0" marT="63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65"/>
                        </a:spcBef>
                      </a:pPr>
                      <a:endParaRPr sz="1200">
                        <a:latin typeface="Times New Roman"/>
                        <a:cs typeface="Times New Roman"/>
                      </a:endParaRPr>
                    </a:p>
                    <a:p>
                      <a:pPr marL="3175" algn="ctr">
                        <a:lnSpc>
                          <a:spcPct val="100000"/>
                        </a:lnSpc>
                        <a:spcBef>
                          <a:spcPts val="5"/>
                        </a:spcBef>
                      </a:pPr>
                      <a:r>
                        <a:rPr sz="1200" spc="-20" dirty="0">
                          <a:latin typeface="Century Gothic"/>
                          <a:cs typeface="Century Gothic"/>
                        </a:rPr>
                        <a:t>$400</a:t>
                      </a:r>
                      <a:endParaRPr sz="1200">
                        <a:latin typeface="Century Gothic"/>
                        <a:cs typeface="Century Gothic"/>
                      </a:endParaRPr>
                    </a:p>
                  </a:txBody>
                  <a:tcPr marL="0" marR="0" marT="825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16"/>
                  </a:ext>
                </a:extLst>
              </a:tr>
              <a:tr h="558165">
                <a:tc>
                  <a:txBody>
                    <a:bodyPr/>
                    <a:lstStyle/>
                    <a:p>
                      <a:pPr marL="42545">
                        <a:lnSpc>
                          <a:spcPts val="1430"/>
                        </a:lnSpc>
                        <a:spcBef>
                          <a:spcPts val="35"/>
                        </a:spcBef>
                      </a:pPr>
                      <a:r>
                        <a:rPr sz="1200" b="1" dirty="0">
                          <a:latin typeface="Century Gothic"/>
                          <a:cs typeface="Century Gothic"/>
                        </a:rPr>
                        <a:t>Family</a:t>
                      </a:r>
                      <a:r>
                        <a:rPr sz="1200" b="1" spc="-25" dirty="0">
                          <a:latin typeface="Century Gothic"/>
                          <a:cs typeface="Century Gothic"/>
                        </a:rPr>
                        <a:t> </a:t>
                      </a:r>
                      <a:r>
                        <a:rPr sz="1200" b="1" dirty="0">
                          <a:latin typeface="Century Gothic"/>
                          <a:cs typeface="Century Gothic"/>
                        </a:rPr>
                        <a:t>Lodging</a:t>
                      </a:r>
                      <a:r>
                        <a:rPr sz="1200" b="1" spc="-50" dirty="0">
                          <a:latin typeface="Century Gothic"/>
                          <a:cs typeface="Century Gothic"/>
                        </a:rPr>
                        <a:t> </a:t>
                      </a:r>
                      <a:r>
                        <a:rPr sz="1200" b="1" dirty="0">
                          <a:latin typeface="Century Gothic"/>
                          <a:cs typeface="Century Gothic"/>
                        </a:rPr>
                        <a:t>(100+</a:t>
                      </a:r>
                      <a:r>
                        <a:rPr sz="1200" b="1" spc="-15" dirty="0">
                          <a:latin typeface="Century Gothic"/>
                          <a:cs typeface="Century Gothic"/>
                        </a:rPr>
                        <a:t> </a:t>
                      </a:r>
                      <a:r>
                        <a:rPr sz="1200" b="1" dirty="0">
                          <a:latin typeface="Century Gothic"/>
                          <a:cs typeface="Century Gothic"/>
                        </a:rPr>
                        <a:t>Miles</a:t>
                      </a:r>
                      <a:r>
                        <a:rPr sz="1200" b="1" spc="-40" dirty="0">
                          <a:latin typeface="Century Gothic"/>
                          <a:cs typeface="Century Gothic"/>
                        </a:rPr>
                        <a:t> </a:t>
                      </a:r>
                      <a:r>
                        <a:rPr sz="1200" b="1" spc="-10" dirty="0">
                          <a:latin typeface="Century Gothic"/>
                          <a:cs typeface="Century Gothic"/>
                        </a:rPr>
                        <a:t>One-</a:t>
                      </a:r>
                      <a:r>
                        <a:rPr sz="1200" b="1" spc="-20" dirty="0">
                          <a:latin typeface="Century Gothic"/>
                          <a:cs typeface="Century Gothic"/>
                        </a:rPr>
                        <a:t>Way)</a:t>
                      </a:r>
                      <a:endParaRPr sz="1200">
                        <a:latin typeface="Century Gothic"/>
                        <a:cs typeface="Century Gothic"/>
                      </a:endParaRPr>
                    </a:p>
                    <a:p>
                      <a:pPr marL="42545" marR="586105">
                        <a:lnSpc>
                          <a:spcPts val="1440"/>
                        </a:lnSpc>
                      </a:pPr>
                      <a:r>
                        <a:rPr sz="1200" dirty="0">
                          <a:latin typeface="Century Gothic"/>
                          <a:cs typeface="Century Gothic"/>
                        </a:rPr>
                        <a:t>(</a:t>
                      </a:r>
                      <a:r>
                        <a:rPr sz="1200" i="1" dirty="0">
                          <a:latin typeface="Century Gothic"/>
                          <a:cs typeface="Century Gothic"/>
                        </a:rPr>
                        <a:t>Limited</a:t>
                      </a:r>
                      <a:r>
                        <a:rPr sz="1200" i="1" spc="-35" dirty="0">
                          <a:latin typeface="Century Gothic"/>
                          <a:cs typeface="Century Gothic"/>
                        </a:rPr>
                        <a:t> </a:t>
                      </a:r>
                      <a:r>
                        <a:rPr sz="1200" i="1" dirty="0">
                          <a:latin typeface="Century Gothic"/>
                          <a:cs typeface="Century Gothic"/>
                        </a:rPr>
                        <a:t>to</a:t>
                      </a:r>
                      <a:r>
                        <a:rPr sz="1200" i="1" spc="-25" dirty="0">
                          <a:latin typeface="Century Gothic"/>
                          <a:cs typeface="Century Gothic"/>
                        </a:rPr>
                        <a:t> </a:t>
                      </a:r>
                      <a:r>
                        <a:rPr sz="1200" i="1" dirty="0">
                          <a:latin typeface="Century Gothic"/>
                          <a:cs typeface="Century Gothic"/>
                        </a:rPr>
                        <a:t>30</a:t>
                      </a:r>
                      <a:r>
                        <a:rPr sz="1200" i="1" spc="-25" dirty="0">
                          <a:latin typeface="Century Gothic"/>
                          <a:cs typeface="Century Gothic"/>
                        </a:rPr>
                        <a:t> </a:t>
                      </a:r>
                      <a:r>
                        <a:rPr sz="1200" i="1" dirty="0">
                          <a:latin typeface="Century Gothic"/>
                          <a:cs typeface="Century Gothic"/>
                        </a:rPr>
                        <a:t>days.</a:t>
                      </a:r>
                      <a:r>
                        <a:rPr sz="1200" i="1" spc="-10" dirty="0">
                          <a:latin typeface="Century Gothic"/>
                          <a:cs typeface="Century Gothic"/>
                        </a:rPr>
                        <a:t> </a:t>
                      </a:r>
                      <a:r>
                        <a:rPr sz="1200" i="1" dirty="0">
                          <a:latin typeface="Century Gothic"/>
                          <a:cs typeface="Century Gothic"/>
                        </a:rPr>
                        <a:t>This</a:t>
                      </a:r>
                      <a:r>
                        <a:rPr sz="1200" i="1" spc="-25" dirty="0">
                          <a:latin typeface="Century Gothic"/>
                          <a:cs typeface="Century Gothic"/>
                        </a:rPr>
                        <a:t> </a:t>
                      </a:r>
                      <a:r>
                        <a:rPr sz="1200" i="1" dirty="0">
                          <a:latin typeface="Century Gothic"/>
                          <a:cs typeface="Century Gothic"/>
                        </a:rPr>
                        <a:t>benefit</a:t>
                      </a:r>
                      <a:r>
                        <a:rPr sz="1200" i="1" spc="-40" dirty="0">
                          <a:latin typeface="Century Gothic"/>
                          <a:cs typeface="Century Gothic"/>
                        </a:rPr>
                        <a:t> </a:t>
                      </a:r>
                      <a:r>
                        <a:rPr sz="1200" i="1" dirty="0">
                          <a:latin typeface="Century Gothic"/>
                          <a:cs typeface="Century Gothic"/>
                        </a:rPr>
                        <a:t>is</a:t>
                      </a:r>
                      <a:r>
                        <a:rPr sz="1200" i="1" spc="-25" dirty="0">
                          <a:latin typeface="Century Gothic"/>
                          <a:cs typeface="Century Gothic"/>
                        </a:rPr>
                        <a:t> </a:t>
                      </a:r>
                      <a:r>
                        <a:rPr sz="1200" i="1" dirty="0">
                          <a:latin typeface="Century Gothic"/>
                          <a:cs typeface="Century Gothic"/>
                        </a:rPr>
                        <a:t>payable</a:t>
                      </a:r>
                      <a:r>
                        <a:rPr sz="1200" i="1" spc="-40" dirty="0">
                          <a:latin typeface="Century Gothic"/>
                          <a:cs typeface="Century Gothic"/>
                        </a:rPr>
                        <a:t> </a:t>
                      </a:r>
                      <a:r>
                        <a:rPr sz="1200" i="1" dirty="0">
                          <a:latin typeface="Century Gothic"/>
                          <a:cs typeface="Century Gothic"/>
                        </a:rPr>
                        <a:t>1x</a:t>
                      </a:r>
                      <a:r>
                        <a:rPr sz="1200" i="1" spc="-15" dirty="0">
                          <a:latin typeface="Century Gothic"/>
                          <a:cs typeface="Century Gothic"/>
                        </a:rPr>
                        <a:t> </a:t>
                      </a:r>
                      <a:r>
                        <a:rPr sz="1200" i="1" dirty="0">
                          <a:latin typeface="Century Gothic"/>
                          <a:cs typeface="Century Gothic"/>
                        </a:rPr>
                        <a:t>per</a:t>
                      </a:r>
                      <a:r>
                        <a:rPr sz="1200" i="1" spc="-15" dirty="0">
                          <a:latin typeface="Century Gothic"/>
                          <a:cs typeface="Century Gothic"/>
                        </a:rPr>
                        <a:t> </a:t>
                      </a:r>
                      <a:r>
                        <a:rPr sz="1200" i="1" dirty="0">
                          <a:latin typeface="Century Gothic"/>
                          <a:cs typeface="Century Gothic"/>
                        </a:rPr>
                        <a:t>Accident.</a:t>
                      </a:r>
                      <a:r>
                        <a:rPr sz="1200" i="1" spc="-45" dirty="0">
                          <a:latin typeface="Century Gothic"/>
                          <a:cs typeface="Century Gothic"/>
                        </a:rPr>
                        <a:t> </a:t>
                      </a:r>
                      <a:r>
                        <a:rPr sz="1200" i="1" dirty="0">
                          <a:latin typeface="Century Gothic"/>
                          <a:cs typeface="Century Gothic"/>
                        </a:rPr>
                        <a:t>Treatment</a:t>
                      </a:r>
                      <a:r>
                        <a:rPr sz="1200" i="1" spc="-5" dirty="0">
                          <a:latin typeface="Century Gothic"/>
                          <a:cs typeface="Century Gothic"/>
                        </a:rPr>
                        <a:t> </a:t>
                      </a:r>
                      <a:r>
                        <a:rPr sz="1200" i="1" spc="-25" dirty="0">
                          <a:latin typeface="Century Gothic"/>
                          <a:cs typeface="Century Gothic"/>
                        </a:rPr>
                        <a:t>not </a:t>
                      </a:r>
                      <a:r>
                        <a:rPr sz="1200" i="1" dirty="0">
                          <a:latin typeface="Century Gothic"/>
                          <a:cs typeface="Century Gothic"/>
                        </a:rPr>
                        <a:t>available</a:t>
                      </a:r>
                      <a:r>
                        <a:rPr sz="1200" i="1" spc="-45" dirty="0">
                          <a:latin typeface="Century Gothic"/>
                          <a:cs typeface="Century Gothic"/>
                        </a:rPr>
                        <a:t> </a:t>
                      </a:r>
                      <a:r>
                        <a:rPr sz="1200" i="1" dirty="0">
                          <a:latin typeface="Century Gothic"/>
                          <a:cs typeface="Century Gothic"/>
                        </a:rPr>
                        <a:t>locally</a:t>
                      </a:r>
                      <a:r>
                        <a:rPr sz="1200" i="1" spc="-45" dirty="0">
                          <a:latin typeface="Century Gothic"/>
                          <a:cs typeface="Century Gothic"/>
                        </a:rPr>
                        <a:t> </a:t>
                      </a:r>
                      <a:r>
                        <a:rPr sz="1200" i="1" dirty="0">
                          <a:latin typeface="Century Gothic"/>
                          <a:cs typeface="Century Gothic"/>
                        </a:rPr>
                        <a:t>with</a:t>
                      </a:r>
                      <a:r>
                        <a:rPr sz="1200" i="1" spc="-30" dirty="0">
                          <a:latin typeface="Century Gothic"/>
                          <a:cs typeface="Century Gothic"/>
                        </a:rPr>
                        <a:t> </a:t>
                      </a:r>
                      <a:r>
                        <a:rPr sz="1200" i="1" dirty="0">
                          <a:latin typeface="Century Gothic"/>
                          <a:cs typeface="Century Gothic"/>
                        </a:rPr>
                        <a:t>required</a:t>
                      </a:r>
                      <a:r>
                        <a:rPr sz="1200" i="1" spc="-45" dirty="0">
                          <a:latin typeface="Century Gothic"/>
                          <a:cs typeface="Century Gothic"/>
                        </a:rPr>
                        <a:t> </a:t>
                      </a:r>
                      <a:r>
                        <a:rPr sz="1200" i="1" dirty="0">
                          <a:latin typeface="Century Gothic"/>
                          <a:cs typeface="Century Gothic"/>
                        </a:rPr>
                        <a:t>Hospital</a:t>
                      </a:r>
                      <a:r>
                        <a:rPr sz="1200" i="1" spc="-15" dirty="0">
                          <a:latin typeface="Century Gothic"/>
                          <a:cs typeface="Century Gothic"/>
                        </a:rPr>
                        <a:t> </a:t>
                      </a:r>
                      <a:r>
                        <a:rPr sz="1200" i="1" spc="-10" dirty="0">
                          <a:latin typeface="Century Gothic"/>
                          <a:cs typeface="Century Gothic"/>
                        </a:rPr>
                        <a:t>Stay.)</a:t>
                      </a:r>
                      <a:endParaRPr sz="1200">
                        <a:latin typeface="Century Gothic"/>
                        <a:cs typeface="Century Gothic"/>
                      </a:endParaRPr>
                    </a:p>
                  </a:txBody>
                  <a:tcPr marL="0" marR="0" marT="4445"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70"/>
                        </a:spcBef>
                      </a:pPr>
                      <a:endParaRPr sz="1200">
                        <a:latin typeface="Times New Roman"/>
                        <a:cs typeface="Times New Roman"/>
                      </a:endParaRPr>
                    </a:p>
                    <a:p>
                      <a:pPr marL="1905" algn="ctr">
                        <a:lnSpc>
                          <a:spcPct val="100000"/>
                        </a:lnSpc>
                      </a:pPr>
                      <a:r>
                        <a:rPr sz="1200" dirty="0">
                          <a:latin typeface="Century Gothic"/>
                          <a:cs typeface="Century Gothic"/>
                        </a:rPr>
                        <a:t>$150</a:t>
                      </a:r>
                      <a:r>
                        <a:rPr sz="1200" spc="-5" dirty="0">
                          <a:latin typeface="Century Gothic"/>
                          <a:cs typeface="Century Gothic"/>
                        </a:rPr>
                        <a:t> </a:t>
                      </a:r>
                      <a:r>
                        <a:rPr sz="1200" dirty="0">
                          <a:latin typeface="Century Gothic"/>
                          <a:cs typeface="Century Gothic"/>
                        </a:rPr>
                        <a:t>per</a:t>
                      </a:r>
                      <a:r>
                        <a:rPr sz="1200" spc="-5" dirty="0">
                          <a:latin typeface="Century Gothic"/>
                          <a:cs typeface="Century Gothic"/>
                        </a:rPr>
                        <a:t> </a:t>
                      </a:r>
                      <a:r>
                        <a:rPr sz="1200" spc="-25" dirty="0">
                          <a:latin typeface="Century Gothic"/>
                          <a:cs typeface="Century Gothic"/>
                        </a:rPr>
                        <a:t>Day</a:t>
                      </a:r>
                      <a:endParaRPr sz="1200">
                        <a:latin typeface="Century Gothic"/>
                        <a:cs typeface="Century Gothic"/>
                      </a:endParaRPr>
                    </a:p>
                  </a:txBody>
                  <a:tcPr marL="0" marR="0" marT="889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17"/>
                  </a:ext>
                </a:extLst>
              </a:tr>
            </a:tbl>
          </a:graphicData>
        </a:graphic>
      </p:graphicFrame>
      <p:pic>
        <p:nvPicPr>
          <p:cNvPr id="14" name="object 14"/>
          <p:cNvPicPr/>
          <p:nvPr/>
        </p:nvPicPr>
        <p:blipFill>
          <a:blip r:embed="rId3" cstate="print"/>
          <a:stretch>
            <a:fillRect/>
          </a:stretch>
        </p:blipFill>
        <p:spPr>
          <a:xfrm>
            <a:off x="330833" y="7959894"/>
            <a:ext cx="1785806" cy="171138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3" name="object 3"/>
          <p:cNvGrpSpPr/>
          <p:nvPr/>
        </p:nvGrpSpPr>
        <p:grpSpPr>
          <a:xfrm>
            <a:off x="3646932" y="9698735"/>
            <a:ext cx="4131945" cy="359410"/>
            <a:chOff x="3646932" y="9698735"/>
            <a:chExt cx="4131945" cy="359410"/>
          </a:xfrm>
        </p:grpSpPr>
        <p:sp>
          <p:nvSpPr>
            <p:cNvPr id="4" name="object 4"/>
            <p:cNvSpPr/>
            <p:nvPr/>
          </p:nvSpPr>
          <p:spPr>
            <a:xfrm>
              <a:off x="4124896" y="9855707"/>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6" name="object 6"/>
          <p:cNvSpPr txBox="1"/>
          <p:nvPr/>
        </p:nvSpPr>
        <p:spPr>
          <a:xfrm>
            <a:off x="3690620" y="9698532"/>
            <a:ext cx="391160" cy="166071"/>
          </a:xfrm>
          <a:prstGeom prst="rect">
            <a:avLst/>
          </a:prstGeom>
        </p:spPr>
        <p:txBody>
          <a:bodyPr vert="horz" wrap="square" lIns="0" tIns="12065" rIns="0" bIns="0" rtlCol="0">
            <a:spAutoFit/>
          </a:bodyPr>
          <a:lstStyle/>
          <a:p>
            <a:pPr marL="12700">
              <a:lnSpc>
                <a:spcPct val="100000"/>
              </a:lnSpc>
              <a:spcBef>
                <a:spcPts val="95"/>
              </a:spcBef>
            </a:pPr>
            <a:r>
              <a:rPr sz="1000" u="sng" spc="500" dirty="0">
                <a:solidFill>
                  <a:srgbClr val="FFFFFF"/>
                </a:solidFill>
                <a:uFill>
                  <a:solidFill>
                    <a:srgbClr val="FFFFFF"/>
                  </a:solidFill>
                </a:uFill>
                <a:latin typeface="Century Gothic"/>
                <a:cs typeface="Century Gothic"/>
              </a:rPr>
              <a:t> </a:t>
            </a:r>
            <a:r>
              <a:rPr sz="1000" u="sng" spc="-25" dirty="0">
                <a:solidFill>
                  <a:srgbClr val="FFFFFF"/>
                </a:solidFill>
                <a:uFill>
                  <a:solidFill>
                    <a:srgbClr val="FFFFFF"/>
                  </a:solidFill>
                </a:uFill>
                <a:latin typeface="Century Gothic"/>
                <a:cs typeface="Century Gothic"/>
              </a:rPr>
              <a:t>2</a:t>
            </a:r>
            <a:r>
              <a:rPr lang="en-US" sz="1000" u="sng" spc="-25" dirty="0">
                <a:solidFill>
                  <a:srgbClr val="FFFFFF"/>
                </a:solidFill>
                <a:uFill>
                  <a:solidFill>
                    <a:srgbClr val="FFFFFF"/>
                  </a:solidFill>
                </a:uFill>
                <a:latin typeface="Century Gothic"/>
                <a:cs typeface="Century Gothic"/>
              </a:rPr>
              <a:t>6</a:t>
            </a:r>
            <a:r>
              <a:rPr sz="1000" u="sng" spc="500" dirty="0">
                <a:solidFill>
                  <a:srgbClr val="FFFFFF"/>
                </a:solidFill>
                <a:uFill>
                  <a:solidFill>
                    <a:srgbClr val="FFFFFF"/>
                  </a:solidFill>
                </a:uFill>
                <a:latin typeface="Century Gothic"/>
                <a:cs typeface="Century Gothic"/>
              </a:rPr>
              <a:t> </a:t>
            </a:r>
            <a:endParaRPr sz="1000" dirty="0">
              <a:latin typeface="Century Gothic"/>
              <a:cs typeface="Century Gothic"/>
            </a:endParaRPr>
          </a:p>
        </p:txBody>
      </p:sp>
      <p:sp>
        <p:nvSpPr>
          <p:cNvPr id="7" name="object 7"/>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sp>
        <p:nvSpPr>
          <p:cNvPr id="8" name="object 8"/>
          <p:cNvSpPr txBox="1"/>
          <p:nvPr/>
        </p:nvSpPr>
        <p:spPr>
          <a:xfrm>
            <a:off x="293319" y="209803"/>
            <a:ext cx="372808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Employee</a:t>
            </a:r>
            <a:r>
              <a:rPr sz="2000" spc="-55" dirty="0">
                <a:latin typeface="Century Gothic"/>
                <a:cs typeface="Century Gothic"/>
              </a:rPr>
              <a:t> </a:t>
            </a:r>
            <a:r>
              <a:rPr sz="2000" dirty="0">
                <a:latin typeface="Century Gothic"/>
                <a:cs typeface="Century Gothic"/>
              </a:rPr>
              <a:t>Assistance</a:t>
            </a:r>
            <a:r>
              <a:rPr sz="2000" spc="-50" dirty="0">
                <a:latin typeface="Century Gothic"/>
                <a:cs typeface="Century Gothic"/>
              </a:rPr>
              <a:t> </a:t>
            </a:r>
            <a:r>
              <a:rPr sz="2000" spc="-10" dirty="0">
                <a:latin typeface="Century Gothic"/>
                <a:cs typeface="Century Gothic"/>
              </a:rPr>
              <a:t>Program</a:t>
            </a:r>
            <a:endParaRPr sz="2000">
              <a:latin typeface="Century Gothic"/>
              <a:cs typeface="Century Gothic"/>
            </a:endParaRPr>
          </a:p>
        </p:txBody>
      </p:sp>
      <p:grpSp>
        <p:nvGrpSpPr>
          <p:cNvPr id="9" name="object 9"/>
          <p:cNvGrpSpPr/>
          <p:nvPr/>
        </p:nvGrpSpPr>
        <p:grpSpPr>
          <a:xfrm>
            <a:off x="208788" y="527304"/>
            <a:ext cx="7564120" cy="9171940"/>
            <a:chOff x="208788" y="527304"/>
            <a:chExt cx="7564120" cy="9171940"/>
          </a:xfrm>
        </p:grpSpPr>
        <p:sp>
          <p:nvSpPr>
            <p:cNvPr id="10" name="object 10"/>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sp>
          <p:nvSpPr>
            <p:cNvPr id="11" name="object 11"/>
            <p:cNvSpPr/>
            <p:nvPr/>
          </p:nvSpPr>
          <p:spPr>
            <a:xfrm>
              <a:off x="208788" y="755904"/>
              <a:ext cx="3462654" cy="8943340"/>
            </a:xfrm>
            <a:custGeom>
              <a:avLst/>
              <a:gdLst/>
              <a:ahLst/>
              <a:cxnLst/>
              <a:rect l="l" t="t" r="r" b="b"/>
              <a:pathLst>
                <a:path w="3462654" h="8943340">
                  <a:moveTo>
                    <a:pt x="3462528" y="0"/>
                  </a:moveTo>
                  <a:lnTo>
                    <a:pt x="0" y="0"/>
                  </a:lnTo>
                  <a:lnTo>
                    <a:pt x="0" y="8942832"/>
                  </a:lnTo>
                  <a:lnTo>
                    <a:pt x="3462528" y="8942832"/>
                  </a:lnTo>
                  <a:lnTo>
                    <a:pt x="3462528" y="0"/>
                  </a:lnTo>
                  <a:close/>
                </a:path>
              </a:pathLst>
            </a:custGeom>
            <a:solidFill>
              <a:srgbClr val="D9D9D9"/>
            </a:solidFill>
          </p:spPr>
          <p:txBody>
            <a:bodyPr wrap="square" lIns="0" tIns="0" rIns="0" bIns="0" rtlCol="0"/>
            <a:lstStyle/>
            <a:p>
              <a:endParaRPr/>
            </a:p>
          </p:txBody>
        </p:sp>
      </p:grpSp>
      <p:sp>
        <p:nvSpPr>
          <p:cNvPr id="12" name="object 12"/>
          <p:cNvSpPr txBox="1"/>
          <p:nvPr/>
        </p:nvSpPr>
        <p:spPr>
          <a:xfrm>
            <a:off x="287832" y="3099308"/>
            <a:ext cx="3209925" cy="864869"/>
          </a:xfrm>
          <a:prstGeom prst="rect">
            <a:avLst/>
          </a:prstGeom>
        </p:spPr>
        <p:txBody>
          <a:bodyPr vert="horz" wrap="square" lIns="0" tIns="12700" rIns="0" bIns="0" rtlCol="0">
            <a:spAutoFit/>
          </a:bodyPr>
          <a:lstStyle/>
          <a:p>
            <a:pPr marL="12700" marR="5080">
              <a:lnSpc>
                <a:spcPct val="100000"/>
              </a:lnSpc>
              <a:spcBef>
                <a:spcPts val="100"/>
              </a:spcBef>
            </a:pPr>
            <a:r>
              <a:rPr sz="1100" dirty="0">
                <a:latin typeface="Century Gothic"/>
                <a:cs typeface="Century Gothic"/>
              </a:rPr>
              <a:t>We</a:t>
            </a:r>
            <a:r>
              <a:rPr sz="1100" spc="-20" dirty="0">
                <a:latin typeface="Century Gothic"/>
                <a:cs typeface="Century Gothic"/>
              </a:rPr>
              <a:t> </a:t>
            </a:r>
            <a:r>
              <a:rPr sz="1100" dirty="0">
                <a:latin typeface="Century Gothic"/>
                <a:cs typeface="Century Gothic"/>
              </a:rPr>
              <a:t>all</a:t>
            </a:r>
            <a:r>
              <a:rPr sz="1100" spc="-20" dirty="0">
                <a:latin typeface="Century Gothic"/>
                <a:cs typeface="Century Gothic"/>
              </a:rPr>
              <a:t> </a:t>
            </a:r>
            <a:r>
              <a:rPr sz="1100" dirty="0">
                <a:latin typeface="Century Gothic"/>
                <a:cs typeface="Century Gothic"/>
              </a:rPr>
              <a:t>experience</a:t>
            </a:r>
            <a:r>
              <a:rPr sz="1100" spc="-60" dirty="0">
                <a:latin typeface="Century Gothic"/>
                <a:cs typeface="Century Gothic"/>
              </a:rPr>
              <a:t> </a:t>
            </a:r>
            <a:r>
              <a:rPr sz="1100" dirty="0">
                <a:latin typeface="Century Gothic"/>
                <a:cs typeface="Century Gothic"/>
              </a:rPr>
              <a:t>life</a:t>
            </a:r>
            <a:r>
              <a:rPr sz="1100" spc="-25" dirty="0">
                <a:latin typeface="Century Gothic"/>
                <a:cs typeface="Century Gothic"/>
              </a:rPr>
              <a:t> </a:t>
            </a:r>
            <a:r>
              <a:rPr sz="1100" dirty="0">
                <a:latin typeface="Century Gothic"/>
                <a:cs typeface="Century Gothic"/>
              </a:rPr>
              <a:t>changes</a:t>
            </a:r>
            <a:r>
              <a:rPr sz="1100" spc="-35" dirty="0">
                <a:latin typeface="Century Gothic"/>
                <a:cs typeface="Century Gothic"/>
              </a:rPr>
              <a:t> </a:t>
            </a:r>
            <a:r>
              <a:rPr sz="1100" dirty="0">
                <a:latin typeface="Century Gothic"/>
                <a:cs typeface="Century Gothic"/>
              </a:rPr>
              <a:t>and</a:t>
            </a:r>
            <a:r>
              <a:rPr sz="1100" spc="-30" dirty="0">
                <a:latin typeface="Century Gothic"/>
                <a:cs typeface="Century Gothic"/>
              </a:rPr>
              <a:t> </a:t>
            </a:r>
            <a:r>
              <a:rPr sz="1100" spc="-10" dirty="0">
                <a:latin typeface="Century Gothic"/>
                <a:cs typeface="Century Gothic"/>
              </a:rPr>
              <a:t>challenges </a:t>
            </a:r>
            <a:r>
              <a:rPr sz="1100" dirty="0">
                <a:latin typeface="Century Gothic"/>
                <a:cs typeface="Century Gothic"/>
              </a:rPr>
              <a:t>from</a:t>
            </a:r>
            <a:r>
              <a:rPr sz="1100" spc="-25" dirty="0">
                <a:latin typeface="Century Gothic"/>
                <a:cs typeface="Century Gothic"/>
              </a:rPr>
              <a:t> </a:t>
            </a:r>
            <a:r>
              <a:rPr sz="1100" dirty="0">
                <a:latin typeface="Century Gothic"/>
                <a:cs typeface="Century Gothic"/>
              </a:rPr>
              <a:t>time</a:t>
            </a:r>
            <a:r>
              <a:rPr sz="1100" spc="-15" dirty="0">
                <a:latin typeface="Century Gothic"/>
                <a:cs typeface="Century Gothic"/>
              </a:rPr>
              <a:t> </a:t>
            </a:r>
            <a:r>
              <a:rPr sz="1100" dirty="0">
                <a:latin typeface="Century Gothic"/>
                <a:cs typeface="Century Gothic"/>
              </a:rPr>
              <a:t>to</a:t>
            </a:r>
            <a:r>
              <a:rPr sz="1100" spc="-15" dirty="0">
                <a:latin typeface="Century Gothic"/>
                <a:cs typeface="Century Gothic"/>
              </a:rPr>
              <a:t> </a:t>
            </a:r>
            <a:r>
              <a:rPr sz="1100" dirty="0">
                <a:latin typeface="Century Gothic"/>
                <a:cs typeface="Century Gothic"/>
              </a:rPr>
              <a:t>time.</a:t>
            </a:r>
            <a:r>
              <a:rPr sz="1100" spc="-35" dirty="0">
                <a:latin typeface="Century Gothic"/>
                <a:cs typeface="Century Gothic"/>
              </a:rPr>
              <a:t> </a:t>
            </a:r>
            <a:r>
              <a:rPr sz="1100" dirty="0">
                <a:latin typeface="Century Gothic"/>
                <a:cs typeface="Century Gothic"/>
              </a:rPr>
              <a:t>When</a:t>
            </a:r>
            <a:r>
              <a:rPr sz="1100" spc="-5" dirty="0">
                <a:latin typeface="Century Gothic"/>
                <a:cs typeface="Century Gothic"/>
              </a:rPr>
              <a:t> </a:t>
            </a:r>
            <a:r>
              <a:rPr sz="1100" dirty="0">
                <a:latin typeface="Century Gothic"/>
                <a:cs typeface="Century Gothic"/>
              </a:rPr>
              <a:t>you</a:t>
            </a:r>
            <a:r>
              <a:rPr sz="1100" spc="-35" dirty="0">
                <a:latin typeface="Century Gothic"/>
                <a:cs typeface="Century Gothic"/>
              </a:rPr>
              <a:t> </a:t>
            </a:r>
            <a:r>
              <a:rPr sz="1100" dirty="0">
                <a:latin typeface="Century Gothic"/>
                <a:cs typeface="Century Gothic"/>
              </a:rPr>
              <a:t>need</a:t>
            </a:r>
            <a:r>
              <a:rPr sz="1100" spc="-30" dirty="0">
                <a:latin typeface="Century Gothic"/>
                <a:cs typeface="Century Gothic"/>
              </a:rPr>
              <a:t> </a:t>
            </a:r>
            <a:r>
              <a:rPr sz="1100" dirty="0">
                <a:latin typeface="Century Gothic"/>
                <a:cs typeface="Century Gothic"/>
              </a:rPr>
              <a:t>some</a:t>
            </a:r>
            <a:r>
              <a:rPr sz="1100" spc="-15" dirty="0">
                <a:latin typeface="Century Gothic"/>
                <a:cs typeface="Century Gothic"/>
              </a:rPr>
              <a:t> </a:t>
            </a:r>
            <a:r>
              <a:rPr sz="1100" spc="-10" dirty="0">
                <a:latin typeface="Century Gothic"/>
                <a:cs typeface="Century Gothic"/>
              </a:rPr>
              <a:t>extra </a:t>
            </a:r>
            <a:r>
              <a:rPr sz="1100" dirty="0">
                <a:latin typeface="Century Gothic"/>
                <a:cs typeface="Century Gothic"/>
              </a:rPr>
              <a:t>support,</a:t>
            </a:r>
            <a:r>
              <a:rPr sz="1100" spc="-65" dirty="0">
                <a:latin typeface="Century Gothic"/>
                <a:cs typeface="Century Gothic"/>
              </a:rPr>
              <a:t> </a:t>
            </a:r>
            <a:r>
              <a:rPr sz="1100" dirty="0">
                <a:latin typeface="Century Gothic"/>
                <a:cs typeface="Century Gothic"/>
              </a:rPr>
              <a:t>it’s</a:t>
            </a:r>
            <a:r>
              <a:rPr sz="1100" spc="-20" dirty="0">
                <a:latin typeface="Century Gothic"/>
                <a:cs typeface="Century Gothic"/>
              </a:rPr>
              <a:t> </a:t>
            </a:r>
            <a:r>
              <a:rPr sz="1100" dirty="0">
                <a:latin typeface="Century Gothic"/>
                <a:cs typeface="Century Gothic"/>
              </a:rPr>
              <a:t>reassuring</a:t>
            </a:r>
            <a:r>
              <a:rPr sz="1100" spc="-55" dirty="0">
                <a:latin typeface="Century Gothic"/>
                <a:cs typeface="Century Gothic"/>
              </a:rPr>
              <a:t> </a:t>
            </a:r>
            <a:r>
              <a:rPr sz="1100" dirty="0">
                <a:latin typeface="Century Gothic"/>
                <a:cs typeface="Century Gothic"/>
              </a:rPr>
              <a:t>to</a:t>
            </a:r>
            <a:r>
              <a:rPr sz="1100" spc="-30" dirty="0">
                <a:latin typeface="Century Gothic"/>
                <a:cs typeface="Century Gothic"/>
              </a:rPr>
              <a:t> </a:t>
            </a:r>
            <a:r>
              <a:rPr sz="1100" dirty="0">
                <a:latin typeface="Century Gothic"/>
                <a:cs typeface="Century Gothic"/>
              </a:rPr>
              <a:t>know</a:t>
            </a:r>
            <a:r>
              <a:rPr sz="1100" spc="-15" dirty="0">
                <a:latin typeface="Century Gothic"/>
                <a:cs typeface="Century Gothic"/>
              </a:rPr>
              <a:t> </a:t>
            </a:r>
            <a:r>
              <a:rPr sz="1100" dirty="0">
                <a:latin typeface="Century Gothic"/>
                <a:cs typeface="Century Gothic"/>
              </a:rPr>
              <a:t>that</a:t>
            </a:r>
            <a:r>
              <a:rPr sz="1100" spc="-20" dirty="0">
                <a:latin typeface="Century Gothic"/>
                <a:cs typeface="Century Gothic"/>
              </a:rPr>
              <a:t> </a:t>
            </a:r>
            <a:r>
              <a:rPr sz="1100" dirty="0">
                <a:latin typeface="Century Gothic"/>
                <a:cs typeface="Century Gothic"/>
              </a:rPr>
              <a:t>the</a:t>
            </a:r>
            <a:r>
              <a:rPr sz="1100" spc="-20" dirty="0">
                <a:latin typeface="Century Gothic"/>
                <a:cs typeface="Century Gothic"/>
              </a:rPr>
              <a:t> Cigna </a:t>
            </a:r>
            <a:r>
              <a:rPr sz="1100" dirty="0">
                <a:latin typeface="Century Gothic"/>
                <a:cs typeface="Century Gothic"/>
              </a:rPr>
              <a:t>Employee</a:t>
            </a:r>
            <a:r>
              <a:rPr sz="1100" spc="-45" dirty="0">
                <a:latin typeface="Century Gothic"/>
                <a:cs typeface="Century Gothic"/>
              </a:rPr>
              <a:t> </a:t>
            </a:r>
            <a:r>
              <a:rPr sz="1100" dirty="0">
                <a:latin typeface="Century Gothic"/>
                <a:cs typeface="Century Gothic"/>
              </a:rPr>
              <a:t>Assistance</a:t>
            </a:r>
            <a:r>
              <a:rPr sz="1100" spc="-55" dirty="0">
                <a:latin typeface="Century Gothic"/>
                <a:cs typeface="Century Gothic"/>
              </a:rPr>
              <a:t> </a:t>
            </a:r>
            <a:r>
              <a:rPr sz="1100" dirty="0">
                <a:latin typeface="Century Gothic"/>
                <a:cs typeface="Century Gothic"/>
              </a:rPr>
              <a:t>&amp;</a:t>
            </a:r>
            <a:r>
              <a:rPr sz="1100" spc="-30" dirty="0">
                <a:latin typeface="Century Gothic"/>
                <a:cs typeface="Century Gothic"/>
              </a:rPr>
              <a:t> </a:t>
            </a:r>
            <a:r>
              <a:rPr sz="1100" dirty="0">
                <a:latin typeface="Century Gothic"/>
                <a:cs typeface="Century Gothic"/>
              </a:rPr>
              <a:t>Work/Life</a:t>
            </a:r>
            <a:r>
              <a:rPr sz="1100" spc="-55" dirty="0">
                <a:latin typeface="Century Gothic"/>
                <a:cs typeface="Century Gothic"/>
              </a:rPr>
              <a:t> </a:t>
            </a:r>
            <a:r>
              <a:rPr sz="1100" spc="-10" dirty="0">
                <a:latin typeface="Century Gothic"/>
                <a:cs typeface="Century Gothic"/>
              </a:rPr>
              <a:t>Support </a:t>
            </a:r>
            <a:r>
              <a:rPr sz="1100" dirty="0">
                <a:latin typeface="Century Gothic"/>
                <a:cs typeface="Century Gothic"/>
              </a:rPr>
              <a:t>Program</a:t>
            </a:r>
            <a:r>
              <a:rPr sz="1100" spc="-40" dirty="0">
                <a:latin typeface="Century Gothic"/>
                <a:cs typeface="Century Gothic"/>
              </a:rPr>
              <a:t> </a:t>
            </a:r>
            <a:r>
              <a:rPr sz="1100" dirty="0">
                <a:latin typeface="Century Gothic"/>
                <a:cs typeface="Century Gothic"/>
              </a:rPr>
              <a:t>is</a:t>
            </a:r>
            <a:r>
              <a:rPr sz="1100" spc="-20" dirty="0">
                <a:latin typeface="Century Gothic"/>
                <a:cs typeface="Century Gothic"/>
              </a:rPr>
              <a:t> </a:t>
            </a:r>
            <a:r>
              <a:rPr sz="1100" dirty="0">
                <a:latin typeface="Century Gothic"/>
                <a:cs typeface="Century Gothic"/>
              </a:rPr>
              <a:t>always</a:t>
            </a:r>
            <a:r>
              <a:rPr sz="1100" spc="-35" dirty="0">
                <a:latin typeface="Century Gothic"/>
                <a:cs typeface="Century Gothic"/>
              </a:rPr>
              <a:t> </a:t>
            </a:r>
            <a:r>
              <a:rPr sz="1100" dirty="0">
                <a:latin typeface="Century Gothic"/>
                <a:cs typeface="Century Gothic"/>
              </a:rPr>
              <a:t>just</a:t>
            </a:r>
            <a:r>
              <a:rPr sz="1100" spc="-25" dirty="0">
                <a:latin typeface="Century Gothic"/>
                <a:cs typeface="Century Gothic"/>
              </a:rPr>
              <a:t> </a:t>
            </a:r>
            <a:r>
              <a:rPr sz="1100" dirty="0">
                <a:latin typeface="Century Gothic"/>
                <a:cs typeface="Century Gothic"/>
              </a:rPr>
              <a:t>a</a:t>
            </a:r>
            <a:r>
              <a:rPr sz="1100" spc="-10" dirty="0">
                <a:latin typeface="Century Gothic"/>
                <a:cs typeface="Century Gothic"/>
              </a:rPr>
              <a:t> </a:t>
            </a:r>
            <a:r>
              <a:rPr sz="1100" dirty="0">
                <a:latin typeface="Century Gothic"/>
                <a:cs typeface="Century Gothic"/>
              </a:rPr>
              <a:t>call</a:t>
            </a:r>
            <a:r>
              <a:rPr sz="1100" spc="-35" dirty="0">
                <a:latin typeface="Century Gothic"/>
                <a:cs typeface="Century Gothic"/>
              </a:rPr>
              <a:t> </a:t>
            </a:r>
            <a:r>
              <a:rPr sz="1100" dirty="0">
                <a:latin typeface="Century Gothic"/>
                <a:cs typeface="Century Gothic"/>
              </a:rPr>
              <a:t>or</a:t>
            </a:r>
            <a:r>
              <a:rPr sz="1100" spc="-10" dirty="0">
                <a:latin typeface="Century Gothic"/>
                <a:cs typeface="Century Gothic"/>
              </a:rPr>
              <a:t> </a:t>
            </a:r>
            <a:r>
              <a:rPr sz="1100" dirty="0">
                <a:latin typeface="Century Gothic"/>
                <a:cs typeface="Century Gothic"/>
              </a:rPr>
              <a:t>click</a:t>
            </a:r>
            <a:r>
              <a:rPr sz="1100" spc="-40" dirty="0">
                <a:latin typeface="Century Gothic"/>
                <a:cs typeface="Century Gothic"/>
              </a:rPr>
              <a:t> </a:t>
            </a:r>
            <a:r>
              <a:rPr sz="1100" spc="-10" dirty="0">
                <a:latin typeface="Century Gothic"/>
                <a:cs typeface="Century Gothic"/>
              </a:rPr>
              <a:t>away.</a:t>
            </a:r>
            <a:endParaRPr sz="1100">
              <a:latin typeface="Century Gothic"/>
              <a:cs typeface="Century Gothic"/>
            </a:endParaRPr>
          </a:p>
        </p:txBody>
      </p:sp>
      <p:sp>
        <p:nvSpPr>
          <p:cNvPr id="13" name="object 13"/>
          <p:cNvSpPr txBox="1"/>
          <p:nvPr/>
        </p:nvSpPr>
        <p:spPr>
          <a:xfrm>
            <a:off x="287832" y="4105401"/>
            <a:ext cx="3295015" cy="528955"/>
          </a:xfrm>
          <a:prstGeom prst="rect">
            <a:avLst/>
          </a:prstGeom>
        </p:spPr>
        <p:txBody>
          <a:bodyPr vert="horz" wrap="square" lIns="0" tIns="13335" rIns="0" bIns="0" rtlCol="0">
            <a:spAutoFit/>
          </a:bodyPr>
          <a:lstStyle/>
          <a:p>
            <a:pPr marL="12700" marR="5080" algn="just">
              <a:lnSpc>
                <a:spcPct val="100000"/>
              </a:lnSpc>
              <a:spcBef>
                <a:spcPts val="105"/>
              </a:spcBef>
            </a:pPr>
            <a:r>
              <a:rPr sz="1100" dirty="0">
                <a:latin typeface="Century Gothic"/>
                <a:cs typeface="Century Gothic"/>
              </a:rPr>
              <a:t>These</a:t>
            </a:r>
            <a:r>
              <a:rPr sz="1100" spc="-25" dirty="0">
                <a:latin typeface="Century Gothic"/>
                <a:cs typeface="Century Gothic"/>
              </a:rPr>
              <a:t> </a:t>
            </a:r>
            <a:r>
              <a:rPr sz="1100" dirty="0">
                <a:latin typeface="Century Gothic"/>
                <a:cs typeface="Century Gothic"/>
              </a:rPr>
              <a:t>services</a:t>
            </a:r>
            <a:r>
              <a:rPr sz="1100" spc="-30" dirty="0">
                <a:latin typeface="Century Gothic"/>
                <a:cs typeface="Century Gothic"/>
              </a:rPr>
              <a:t> </a:t>
            </a:r>
            <a:r>
              <a:rPr sz="1100" dirty="0">
                <a:latin typeface="Century Gothic"/>
                <a:cs typeface="Century Gothic"/>
              </a:rPr>
              <a:t>are</a:t>
            </a:r>
            <a:r>
              <a:rPr sz="1100" spc="-25" dirty="0">
                <a:latin typeface="Century Gothic"/>
                <a:cs typeface="Century Gothic"/>
              </a:rPr>
              <a:t> </a:t>
            </a:r>
            <a:r>
              <a:rPr sz="1100" dirty="0">
                <a:latin typeface="Century Gothic"/>
                <a:cs typeface="Century Gothic"/>
              </a:rPr>
              <a:t>all </a:t>
            </a:r>
            <a:r>
              <a:rPr sz="1100" spc="-10" dirty="0">
                <a:latin typeface="Century Gothic"/>
                <a:cs typeface="Century Gothic"/>
              </a:rPr>
              <a:t>confidential</a:t>
            </a:r>
            <a:r>
              <a:rPr sz="1100" spc="-15" dirty="0">
                <a:latin typeface="Century Gothic"/>
                <a:cs typeface="Century Gothic"/>
              </a:rPr>
              <a:t> </a:t>
            </a:r>
            <a:r>
              <a:rPr sz="1100" dirty="0">
                <a:latin typeface="Century Gothic"/>
                <a:cs typeface="Century Gothic"/>
              </a:rPr>
              <a:t>and</a:t>
            </a:r>
            <a:r>
              <a:rPr sz="1100" spc="-10" dirty="0">
                <a:latin typeface="Century Gothic"/>
                <a:cs typeface="Century Gothic"/>
              </a:rPr>
              <a:t> available </a:t>
            </a:r>
            <a:r>
              <a:rPr sz="1100" dirty="0">
                <a:latin typeface="Century Gothic"/>
                <a:cs typeface="Century Gothic"/>
              </a:rPr>
              <a:t>at</a:t>
            </a:r>
            <a:r>
              <a:rPr sz="1100" spc="-25" dirty="0">
                <a:latin typeface="Century Gothic"/>
                <a:cs typeface="Century Gothic"/>
              </a:rPr>
              <a:t> </a:t>
            </a:r>
            <a:r>
              <a:rPr sz="1100" dirty="0">
                <a:latin typeface="Century Gothic"/>
                <a:cs typeface="Century Gothic"/>
              </a:rPr>
              <a:t>no</a:t>
            </a:r>
            <a:r>
              <a:rPr sz="1100" spc="-20" dirty="0">
                <a:latin typeface="Century Gothic"/>
                <a:cs typeface="Century Gothic"/>
              </a:rPr>
              <a:t> </a:t>
            </a:r>
            <a:r>
              <a:rPr sz="1100" dirty="0">
                <a:latin typeface="Century Gothic"/>
                <a:cs typeface="Century Gothic"/>
              </a:rPr>
              <a:t>additional</a:t>
            </a:r>
            <a:r>
              <a:rPr sz="1100" spc="-20" dirty="0">
                <a:latin typeface="Century Gothic"/>
                <a:cs typeface="Century Gothic"/>
              </a:rPr>
              <a:t> </a:t>
            </a:r>
            <a:r>
              <a:rPr sz="1100" dirty="0">
                <a:latin typeface="Century Gothic"/>
                <a:cs typeface="Century Gothic"/>
              </a:rPr>
              <a:t>cost</a:t>
            </a:r>
            <a:r>
              <a:rPr sz="1100" spc="-35" dirty="0">
                <a:latin typeface="Century Gothic"/>
                <a:cs typeface="Century Gothic"/>
              </a:rPr>
              <a:t> </a:t>
            </a:r>
            <a:r>
              <a:rPr sz="1100" dirty="0">
                <a:latin typeface="Century Gothic"/>
                <a:cs typeface="Century Gothic"/>
              </a:rPr>
              <a:t>to</a:t>
            </a:r>
            <a:r>
              <a:rPr sz="1100" spc="-10" dirty="0">
                <a:latin typeface="Century Gothic"/>
                <a:cs typeface="Century Gothic"/>
              </a:rPr>
              <a:t> </a:t>
            </a:r>
            <a:r>
              <a:rPr sz="1100" dirty="0">
                <a:latin typeface="Century Gothic"/>
                <a:cs typeface="Century Gothic"/>
              </a:rPr>
              <a:t>you</a:t>
            </a:r>
            <a:r>
              <a:rPr sz="1100" spc="-30" dirty="0">
                <a:latin typeface="Century Gothic"/>
                <a:cs typeface="Century Gothic"/>
              </a:rPr>
              <a:t> </a:t>
            </a:r>
            <a:r>
              <a:rPr sz="1100" dirty="0">
                <a:latin typeface="Century Gothic"/>
                <a:cs typeface="Century Gothic"/>
              </a:rPr>
              <a:t>and</a:t>
            </a:r>
            <a:r>
              <a:rPr sz="1100" spc="-15" dirty="0">
                <a:latin typeface="Century Gothic"/>
                <a:cs typeface="Century Gothic"/>
              </a:rPr>
              <a:t> </a:t>
            </a:r>
            <a:r>
              <a:rPr sz="1100" dirty="0">
                <a:latin typeface="Century Gothic"/>
                <a:cs typeface="Century Gothic"/>
              </a:rPr>
              <a:t>your</a:t>
            </a:r>
            <a:r>
              <a:rPr sz="1100" spc="-40" dirty="0">
                <a:latin typeface="Century Gothic"/>
                <a:cs typeface="Century Gothic"/>
              </a:rPr>
              <a:t> </a:t>
            </a:r>
            <a:r>
              <a:rPr sz="1100" spc="-10" dirty="0">
                <a:latin typeface="Century Gothic"/>
                <a:cs typeface="Century Gothic"/>
              </a:rPr>
              <a:t>household members.</a:t>
            </a:r>
            <a:endParaRPr sz="1100">
              <a:latin typeface="Century Gothic"/>
              <a:cs typeface="Century Gothic"/>
            </a:endParaRPr>
          </a:p>
        </p:txBody>
      </p:sp>
      <p:sp>
        <p:nvSpPr>
          <p:cNvPr id="14" name="object 14"/>
          <p:cNvSpPr txBox="1"/>
          <p:nvPr/>
        </p:nvSpPr>
        <p:spPr>
          <a:xfrm>
            <a:off x="287832" y="4775961"/>
            <a:ext cx="3159125" cy="696595"/>
          </a:xfrm>
          <a:prstGeom prst="rect">
            <a:avLst/>
          </a:prstGeom>
        </p:spPr>
        <p:txBody>
          <a:bodyPr vert="horz" wrap="square" lIns="0" tIns="13335" rIns="0" bIns="0" rtlCol="0">
            <a:spAutoFit/>
          </a:bodyPr>
          <a:lstStyle/>
          <a:p>
            <a:pPr marL="12700">
              <a:lnSpc>
                <a:spcPct val="100000"/>
              </a:lnSpc>
              <a:spcBef>
                <a:spcPts val="105"/>
              </a:spcBef>
            </a:pPr>
            <a:r>
              <a:rPr sz="1100" b="1" dirty="0">
                <a:solidFill>
                  <a:srgbClr val="DF1522"/>
                </a:solidFill>
                <a:latin typeface="Century Gothic"/>
                <a:cs typeface="Century Gothic"/>
              </a:rPr>
              <a:t>Call</a:t>
            </a:r>
            <a:r>
              <a:rPr sz="1100" b="1" spc="-25" dirty="0">
                <a:solidFill>
                  <a:srgbClr val="DF1522"/>
                </a:solidFill>
                <a:latin typeface="Century Gothic"/>
                <a:cs typeface="Century Gothic"/>
              </a:rPr>
              <a:t> </a:t>
            </a:r>
            <a:r>
              <a:rPr sz="1100" b="1" dirty="0">
                <a:solidFill>
                  <a:srgbClr val="DF1522"/>
                </a:solidFill>
                <a:latin typeface="Century Gothic"/>
                <a:cs typeface="Century Gothic"/>
              </a:rPr>
              <a:t>Cigna</a:t>
            </a:r>
            <a:r>
              <a:rPr sz="1100" b="1" spc="-25" dirty="0">
                <a:solidFill>
                  <a:srgbClr val="DF1522"/>
                </a:solidFill>
                <a:latin typeface="Century Gothic"/>
                <a:cs typeface="Century Gothic"/>
              </a:rPr>
              <a:t> </a:t>
            </a:r>
            <a:r>
              <a:rPr sz="1100" b="1" dirty="0">
                <a:solidFill>
                  <a:srgbClr val="DF1522"/>
                </a:solidFill>
                <a:latin typeface="Century Gothic"/>
                <a:cs typeface="Century Gothic"/>
              </a:rPr>
              <a:t>anytime,</a:t>
            </a:r>
            <a:r>
              <a:rPr sz="1100" b="1" spc="-35" dirty="0">
                <a:solidFill>
                  <a:srgbClr val="DF1522"/>
                </a:solidFill>
                <a:latin typeface="Century Gothic"/>
                <a:cs typeface="Century Gothic"/>
              </a:rPr>
              <a:t> </a:t>
            </a:r>
            <a:r>
              <a:rPr sz="1100" b="1" dirty="0">
                <a:solidFill>
                  <a:srgbClr val="DF1522"/>
                </a:solidFill>
                <a:latin typeface="Century Gothic"/>
                <a:cs typeface="Century Gothic"/>
              </a:rPr>
              <a:t>any</a:t>
            </a:r>
            <a:r>
              <a:rPr sz="1100" b="1" spc="-20" dirty="0">
                <a:solidFill>
                  <a:srgbClr val="DF1522"/>
                </a:solidFill>
                <a:latin typeface="Century Gothic"/>
                <a:cs typeface="Century Gothic"/>
              </a:rPr>
              <a:t> day.</a:t>
            </a:r>
            <a:endParaRPr sz="1100">
              <a:latin typeface="Century Gothic"/>
              <a:cs typeface="Century Gothic"/>
            </a:endParaRPr>
          </a:p>
          <a:p>
            <a:pPr marL="12700" marR="5080">
              <a:lnSpc>
                <a:spcPct val="100000"/>
              </a:lnSpc>
            </a:pPr>
            <a:r>
              <a:rPr sz="1100" dirty="0">
                <a:latin typeface="Century Gothic"/>
                <a:cs typeface="Century Gothic"/>
              </a:rPr>
              <a:t>Cigna’s</a:t>
            </a:r>
            <a:r>
              <a:rPr sz="1100" spc="-15" dirty="0">
                <a:latin typeface="Century Gothic"/>
                <a:cs typeface="Century Gothic"/>
              </a:rPr>
              <a:t> </a:t>
            </a:r>
            <a:r>
              <a:rPr sz="1100" spc="-10" dirty="0">
                <a:latin typeface="Century Gothic"/>
                <a:cs typeface="Century Gothic"/>
              </a:rPr>
              <a:t>professionals</a:t>
            </a:r>
            <a:r>
              <a:rPr sz="1100" spc="-40" dirty="0">
                <a:latin typeface="Century Gothic"/>
                <a:cs typeface="Century Gothic"/>
              </a:rPr>
              <a:t> </a:t>
            </a:r>
            <a:r>
              <a:rPr sz="1100" dirty="0">
                <a:latin typeface="Century Gothic"/>
                <a:cs typeface="Century Gothic"/>
              </a:rPr>
              <a:t>are</a:t>
            </a:r>
            <a:r>
              <a:rPr sz="1100" spc="-20" dirty="0">
                <a:latin typeface="Century Gothic"/>
                <a:cs typeface="Century Gothic"/>
              </a:rPr>
              <a:t> </a:t>
            </a:r>
            <a:r>
              <a:rPr sz="1100" dirty="0">
                <a:latin typeface="Century Gothic"/>
                <a:cs typeface="Century Gothic"/>
              </a:rPr>
              <a:t>there</a:t>
            </a:r>
            <a:r>
              <a:rPr sz="1100" spc="-25" dirty="0">
                <a:latin typeface="Century Gothic"/>
                <a:cs typeface="Century Gothic"/>
              </a:rPr>
              <a:t> </a:t>
            </a:r>
            <a:r>
              <a:rPr sz="1100" dirty="0">
                <a:latin typeface="Century Gothic"/>
                <a:cs typeface="Century Gothic"/>
              </a:rPr>
              <a:t>to</a:t>
            </a:r>
            <a:r>
              <a:rPr sz="1100" spc="10" dirty="0">
                <a:latin typeface="Century Gothic"/>
                <a:cs typeface="Century Gothic"/>
              </a:rPr>
              <a:t> </a:t>
            </a:r>
            <a:r>
              <a:rPr sz="1100" dirty="0">
                <a:latin typeface="Century Gothic"/>
                <a:cs typeface="Century Gothic"/>
              </a:rPr>
              <a:t>listen</a:t>
            </a:r>
            <a:r>
              <a:rPr sz="1100" spc="-10" dirty="0">
                <a:latin typeface="Century Gothic"/>
                <a:cs typeface="Century Gothic"/>
              </a:rPr>
              <a:t> </a:t>
            </a:r>
            <a:r>
              <a:rPr sz="1100" dirty="0">
                <a:latin typeface="Century Gothic"/>
                <a:cs typeface="Century Gothic"/>
              </a:rPr>
              <a:t>to</a:t>
            </a:r>
            <a:r>
              <a:rPr sz="1100" spc="10" dirty="0">
                <a:latin typeface="Century Gothic"/>
                <a:cs typeface="Century Gothic"/>
              </a:rPr>
              <a:t> </a:t>
            </a:r>
            <a:r>
              <a:rPr sz="1100" spc="-20" dirty="0">
                <a:latin typeface="Century Gothic"/>
                <a:cs typeface="Century Gothic"/>
              </a:rPr>
              <a:t>your </a:t>
            </a:r>
            <a:r>
              <a:rPr sz="1100" dirty="0">
                <a:latin typeface="Century Gothic"/>
                <a:cs typeface="Century Gothic"/>
              </a:rPr>
              <a:t>concerns,</a:t>
            </a:r>
            <a:r>
              <a:rPr sz="1100" spc="-40" dirty="0">
                <a:latin typeface="Century Gothic"/>
                <a:cs typeface="Century Gothic"/>
              </a:rPr>
              <a:t> </a:t>
            </a:r>
            <a:r>
              <a:rPr sz="1100" dirty="0">
                <a:latin typeface="Century Gothic"/>
                <a:cs typeface="Century Gothic"/>
              </a:rPr>
              <a:t>get</a:t>
            </a:r>
            <a:r>
              <a:rPr sz="1100" spc="-20" dirty="0">
                <a:latin typeface="Century Gothic"/>
                <a:cs typeface="Century Gothic"/>
              </a:rPr>
              <a:t> </a:t>
            </a:r>
            <a:r>
              <a:rPr sz="1100" dirty="0">
                <a:latin typeface="Century Gothic"/>
                <a:cs typeface="Century Gothic"/>
              </a:rPr>
              <a:t>you</a:t>
            </a:r>
            <a:r>
              <a:rPr sz="1100" spc="-25" dirty="0">
                <a:latin typeface="Century Gothic"/>
                <a:cs typeface="Century Gothic"/>
              </a:rPr>
              <a:t> </a:t>
            </a:r>
            <a:r>
              <a:rPr sz="1100" dirty="0">
                <a:latin typeface="Century Gothic"/>
                <a:cs typeface="Century Gothic"/>
              </a:rPr>
              <a:t>the</a:t>
            </a:r>
            <a:r>
              <a:rPr sz="1100" spc="-5" dirty="0">
                <a:latin typeface="Century Gothic"/>
                <a:cs typeface="Century Gothic"/>
              </a:rPr>
              <a:t> </a:t>
            </a:r>
            <a:r>
              <a:rPr sz="1100" spc="-10" dirty="0">
                <a:latin typeface="Century Gothic"/>
                <a:cs typeface="Century Gothic"/>
              </a:rPr>
              <a:t>information </a:t>
            </a:r>
            <a:r>
              <a:rPr sz="1100" dirty="0">
                <a:latin typeface="Century Gothic"/>
                <a:cs typeface="Century Gothic"/>
              </a:rPr>
              <a:t>you</a:t>
            </a:r>
            <a:r>
              <a:rPr sz="1100" spc="-15" dirty="0">
                <a:latin typeface="Century Gothic"/>
                <a:cs typeface="Century Gothic"/>
              </a:rPr>
              <a:t> </a:t>
            </a:r>
            <a:r>
              <a:rPr sz="1100" spc="-20" dirty="0">
                <a:latin typeface="Century Gothic"/>
                <a:cs typeface="Century Gothic"/>
              </a:rPr>
              <a:t>need </a:t>
            </a:r>
            <a:r>
              <a:rPr sz="1100" dirty="0">
                <a:latin typeface="Century Gothic"/>
                <a:cs typeface="Century Gothic"/>
              </a:rPr>
              <a:t>and</a:t>
            </a:r>
            <a:r>
              <a:rPr sz="1100" spc="-35" dirty="0">
                <a:latin typeface="Century Gothic"/>
                <a:cs typeface="Century Gothic"/>
              </a:rPr>
              <a:t> </a:t>
            </a:r>
            <a:r>
              <a:rPr sz="1100" dirty="0">
                <a:latin typeface="Century Gothic"/>
                <a:cs typeface="Century Gothic"/>
              </a:rPr>
              <a:t>guide</a:t>
            </a:r>
            <a:r>
              <a:rPr sz="1100" spc="-40" dirty="0">
                <a:latin typeface="Century Gothic"/>
                <a:cs typeface="Century Gothic"/>
              </a:rPr>
              <a:t> </a:t>
            </a:r>
            <a:r>
              <a:rPr sz="1100" dirty="0">
                <a:latin typeface="Century Gothic"/>
                <a:cs typeface="Century Gothic"/>
              </a:rPr>
              <a:t>you</a:t>
            </a:r>
            <a:r>
              <a:rPr sz="1100" spc="-30" dirty="0">
                <a:latin typeface="Century Gothic"/>
                <a:cs typeface="Century Gothic"/>
              </a:rPr>
              <a:t> </a:t>
            </a:r>
            <a:r>
              <a:rPr sz="1100" dirty="0">
                <a:latin typeface="Century Gothic"/>
                <a:cs typeface="Century Gothic"/>
              </a:rPr>
              <a:t>toward</a:t>
            </a:r>
            <a:r>
              <a:rPr sz="1100" spc="-25" dirty="0">
                <a:latin typeface="Century Gothic"/>
                <a:cs typeface="Century Gothic"/>
              </a:rPr>
              <a:t> </a:t>
            </a:r>
            <a:r>
              <a:rPr sz="1100" dirty="0">
                <a:latin typeface="Century Gothic"/>
                <a:cs typeface="Century Gothic"/>
              </a:rPr>
              <a:t>the</a:t>
            </a:r>
            <a:r>
              <a:rPr sz="1100" spc="-15" dirty="0">
                <a:latin typeface="Century Gothic"/>
                <a:cs typeface="Century Gothic"/>
              </a:rPr>
              <a:t> </a:t>
            </a:r>
            <a:r>
              <a:rPr sz="1100" dirty="0">
                <a:latin typeface="Century Gothic"/>
                <a:cs typeface="Century Gothic"/>
              </a:rPr>
              <a:t>right</a:t>
            </a:r>
            <a:r>
              <a:rPr sz="1100" spc="-30" dirty="0">
                <a:latin typeface="Century Gothic"/>
                <a:cs typeface="Century Gothic"/>
              </a:rPr>
              <a:t> </a:t>
            </a:r>
            <a:r>
              <a:rPr sz="1100" spc="-10" dirty="0">
                <a:latin typeface="Century Gothic"/>
                <a:cs typeface="Century Gothic"/>
              </a:rPr>
              <a:t>solution.</a:t>
            </a:r>
            <a:endParaRPr sz="1100">
              <a:latin typeface="Century Gothic"/>
              <a:cs typeface="Century Gothic"/>
            </a:endParaRPr>
          </a:p>
        </p:txBody>
      </p:sp>
      <p:sp>
        <p:nvSpPr>
          <p:cNvPr id="15" name="object 15"/>
          <p:cNvSpPr txBox="1"/>
          <p:nvPr/>
        </p:nvSpPr>
        <p:spPr>
          <a:xfrm>
            <a:off x="287832" y="5613857"/>
            <a:ext cx="2943225" cy="530225"/>
          </a:xfrm>
          <a:prstGeom prst="rect">
            <a:avLst/>
          </a:prstGeom>
        </p:spPr>
        <p:txBody>
          <a:bodyPr vert="horz" wrap="square" lIns="0" tIns="13335" rIns="0" bIns="0" rtlCol="0">
            <a:spAutoFit/>
          </a:bodyPr>
          <a:lstStyle/>
          <a:p>
            <a:pPr marL="12700" marR="5080">
              <a:lnSpc>
                <a:spcPct val="100000"/>
              </a:lnSpc>
              <a:spcBef>
                <a:spcPts val="105"/>
              </a:spcBef>
            </a:pPr>
            <a:r>
              <a:rPr sz="1100" dirty="0">
                <a:latin typeface="Century Gothic"/>
                <a:cs typeface="Century Gothic"/>
              </a:rPr>
              <a:t>Licensed</a:t>
            </a:r>
            <a:r>
              <a:rPr sz="1100" spc="-75" dirty="0">
                <a:latin typeface="Century Gothic"/>
                <a:cs typeface="Century Gothic"/>
              </a:rPr>
              <a:t> </a:t>
            </a:r>
            <a:r>
              <a:rPr sz="1100" dirty="0">
                <a:latin typeface="Century Gothic"/>
                <a:cs typeface="Century Gothic"/>
              </a:rPr>
              <a:t>professional</a:t>
            </a:r>
            <a:r>
              <a:rPr sz="1100" spc="-75" dirty="0">
                <a:latin typeface="Century Gothic"/>
                <a:cs typeface="Century Gothic"/>
              </a:rPr>
              <a:t> </a:t>
            </a:r>
            <a:r>
              <a:rPr sz="1100" dirty="0">
                <a:latin typeface="Century Gothic"/>
                <a:cs typeface="Century Gothic"/>
              </a:rPr>
              <a:t>employee</a:t>
            </a:r>
            <a:r>
              <a:rPr sz="1100" spc="-65" dirty="0">
                <a:latin typeface="Century Gothic"/>
                <a:cs typeface="Century Gothic"/>
              </a:rPr>
              <a:t> </a:t>
            </a:r>
            <a:r>
              <a:rPr sz="1100" spc="-10" dirty="0">
                <a:latin typeface="Century Gothic"/>
                <a:cs typeface="Century Gothic"/>
              </a:rPr>
              <a:t>assistance </a:t>
            </a:r>
            <a:r>
              <a:rPr sz="1100" dirty="0">
                <a:latin typeface="Century Gothic"/>
                <a:cs typeface="Century Gothic"/>
              </a:rPr>
              <a:t>consultants</a:t>
            </a:r>
            <a:r>
              <a:rPr sz="1100" spc="-40" dirty="0">
                <a:latin typeface="Century Gothic"/>
                <a:cs typeface="Century Gothic"/>
              </a:rPr>
              <a:t> </a:t>
            </a:r>
            <a:r>
              <a:rPr sz="1100" dirty="0">
                <a:latin typeface="Century Gothic"/>
                <a:cs typeface="Century Gothic"/>
              </a:rPr>
              <a:t>are</a:t>
            </a:r>
            <a:r>
              <a:rPr sz="1100" spc="-35" dirty="0">
                <a:latin typeface="Century Gothic"/>
                <a:cs typeface="Century Gothic"/>
              </a:rPr>
              <a:t> </a:t>
            </a:r>
            <a:r>
              <a:rPr sz="1100" dirty="0">
                <a:latin typeface="Century Gothic"/>
                <a:cs typeface="Century Gothic"/>
              </a:rPr>
              <a:t>available</a:t>
            </a:r>
            <a:r>
              <a:rPr sz="1100" spc="-45" dirty="0">
                <a:latin typeface="Century Gothic"/>
                <a:cs typeface="Century Gothic"/>
              </a:rPr>
              <a:t> </a:t>
            </a:r>
            <a:r>
              <a:rPr sz="1100" dirty="0">
                <a:latin typeface="Century Gothic"/>
                <a:cs typeface="Century Gothic"/>
              </a:rPr>
              <a:t>for</a:t>
            </a:r>
            <a:r>
              <a:rPr sz="1100" spc="-20" dirty="0">
                <a:latin typeface="Century Gothic"/>
                <a:cs typeface="Century Gothic"/>
              </a:rPr>
              <a:t> </a:t>
            </a:r>
            <a:r>
              <a:rPr sz="1100" spc="-10" dirty="0">
                <a:latin typeface="Century Gothic"/>
                <a:cs typeface="Century Gothic"/>
              </a:rPr>
              <a:t>telephonic consultation</a:t>
            </a:r>
            <a:r>
              <a:rPr sz="1100" spc="-15" dirty="0">
                <a:latin typeface="Century Gothic"/>
                <a:cs typeface="Century Gothic"/>
              </a:rPr>
              <a:t> </a:t>
            </a:r>
            <a:r>
              <a:rPr sz="1100" dirty="0">
                <a:latin typeface="Century Gothic"/>
                <a:cs typeface="Century Gothic"/>
              </a:rPr>
              <a:t>for</a:t>
            </a:r>
            <a:r>
              <a:rPr sz="1100" spc="-5" dirty="0">
                <a:latin typeface="Century Gothic"/>
                <a:cs typeface="Century Gothic"/>
              </a:rPr>
              <a:t> </a:t>
            </a:r>
            <a:r>
              <a:rPr sz="1100" dirty="0">
                <a:latin typeface="Century Gothic"/>
                <a:cs typeface="Century Gothic"/>
              </a:rPr>
              <a:t>routine</a:t>
            </a:r>
            <a:r>
              <a:rPr sz="1100" spc="-10" dirty="0">
                <a:latin typeface="Century Gothic"/>
                <a:cs typeface="Century Gothic"/>
              </a:rPr>
              <a:t> </a:t>
            </a:r>
            <a:r>
              <a:rPr sz="1100" dirty="0">
                <a:latin typeface="Century Gothic"/>
                <a:cs typeface="Century Gothic"/>
              </a:rPr>
              <a:t>or</a:t>
            </a:r>
            <a:r>
              <a:rPr sz="1100" spc="-5" dirty="0">
                <a:latin typeface="Century Gothic"/>
                <a:cs typeface="Century Gothic"/>
              </a:rPr>
              <a:t> </a:t>
            </a:r>
            <a:r>
              <a:rPr sz="1100" dirty="0">
                <a:latin typeface="Century Gothic"/>
                <a:cs typeface="Century Gothic"/>
              </a:rPr>
              <a:t>urgent</a:t>
            </a:r>
            <a:r>
              <a:rPr sz="1100" spc="-25" dirty="0">
                <a:latin typeface="Century Gothic"/>
                <a:cs typeface="Century Gothic"/>
              </a:rPr>
              <a:t> </a:t>
            </a:r>
            <a:r>
              <a:rPr sz="1100" spc="-10" dirty="0">
                <a:latin typeface="Century Gothic"/>
                <a:cs typeface="Century Gothic"/>
              </a:rPr>
              <a:t>concerns.</a:t>
            </a:r>
            <a:endParaRPr sz="1100">
              <a:latin typeface="Century Gothic"/>
              <a:cs typeface="Century Gothic"/>
            </a:endParaRPr>
          </a:p>
        </p:txBody>
      </p:sp>
      <p:sp>
        <p:nvSpPr>
          <p:cNvPr id="16" name="object 16"/>
          <p:cNvSpPr txBox="1"/>
          <p:nvPr/>
        </p:nvSpPr>
        <p:spPr>
          <a:xfrm>
            <a:off x="287832" y="6285102"/>
            <a:ext cx="3148330" cy="361315"/>
          </a:xfrm>
          <a:prstGeom prst="rect">
            <a:avLst/>
          </a:prstGeom>
        </p:spPr>
        <p:txBody>
          <a:bodyPr vert="horz" wrap="square" lIns="0" tIns="13335" rIns="0" bIns="0" rtlCol="0">
            <a:spAutoFit/>
          </a:bodyPr>
          <a:lstStyle/>
          <a:p>
            <a:pPr marL="12700" marR="5080">
              <a:lnSpc>
                <a:spcPct val="100000"/>
              </a:lnSpc>
              <a:spcBef>
                <a:spcPts val="105"/>
              </a:spcBef>
            </a:pPr>
            <a:r>
              <a:rPr sz="1100" dirty="0">
                <a:latin typeface="Century Gothic"/>
                <a:cs typeface="Century Gothic"/>
              </a:rPr>
              <a:t>They</a:t>
            </a:r>
            <a:r>
              <a:rPr sz="1100" spc="-25" dirty="0">
                <a:latin typeface="Century Gothic"/>
                <a:cs typeface="Century Gothic"/>
              </a:rPr>
              <a:t> </a:t>
            </a:r>
            <a:r>
              <a:rPr sz="1100" dirty="0">
                <a:latin typeface="Century Gothic"/>
                <a:cs typeface="Century Gothic"/>
              </a:rPr>
              <a:t>can</a:t>
            </a:r>
            <a:r>
              <a:rPr sz="1100" spc="-25" dirty="0">
                <a:latin typeface="Century Gothic"/>
                <a:cs typeface="Century Gothic"/>
              </a:rPr>
              <a:t> </a:t>
            </a:r>
            <a:r>
              <a:rPr sz="1100" dirty="0">
                <a:latin typeface="Century Gothic"/>
                <a:cs typeface="Century Gothic"/>
              </a:rPr>
              <a:t>also</a:t>
            </a:r>
            <a:r>
              <a:rPr sz="1100" spc="-25" dirty="0">
                <a:latin typeface="Century Gothic"/>
                <a:cs typeface="Century Gothic"/>
              </a:rPr>
              <a:t> </a:t>
            </a:r>
            <a:r>
              <a:rPr sz="1100" dirty="0">
                <a:latin typeface="Century Gothic"/>
                <a:cs typeface="Century Gothic"/>
              </a:rPr>
              <a:t>direct</a:t>
            </a:r>
            <a:r>
              <a:rPr sz="1100" spc="-35" dirty="0">
                <a:latin typeface="Century Gothic"/>
                <a:cs typeface="Century Gothic"/>
              </a:rPr>
              <a:t> </a:t>
            </a:r>
            <a:r>
              <a:rPr sz="1100" dirty="0">
                <a:latin typeface="Century Gothic"/>
                <a:cs typeface="Century Gothic"/>
              </a:rPr>
              <a:t>you</a:t>
            </a:r>
            <a:r>
              <a:rPr sz="1100" spc="-25" dirty="0">
                <a:latin typeface="Century Gothic"/>
                <a:cs typeface="Century Gothic"/>
              </a:rPr>
              <a:t> </a:t>
            </a:r>
            <a:r>
              <a:rPr sz="1100" dirty="0">
                <a:latin typeface="Century Gothic"/>
                <a:cs typeface="Century Gothic"/>
              </a:rPr>
              <a:t>to</a:t>
            </a:r>
            <a:r>
              <a:rPr sz="1100" spc="-5" dirty="0">
                <a:latin typeface="Century Gothic"/>
                <a:cs typeface="Century Gothic"/>
              </a:rPr>
              <a:t> </a:t>
            </a:r>
            <a:r>
              <a:rPr sz="1100" dirty="0">
                <a:latin typeface="Century Gothic"/>
                <a:cs typeface="Century Gothic"/>
              </a:rPr>
              <a:t>a</a:t>
            </a:r>
            <a:r>
              <a:rPr sz="1100" spc="-15" dirty="0">
                <a:latin typeface="Century Gothic"/>
                <a:cs typeface="Century Gothic"/>
              </a:rPr>
              <a:t> </a:t>
            </a:r>
            <a:r>
              <a:rPr sz="1100" dirty="0">
                <a:latin typeface="Century Gothic"/>
                <a:cs typeface="Century Gothic"/>
              </a:rPr>
              <a:t>variety</a:t>
            </a:r>
            <a:r>
              <a:rPr sz="1100" spc="-50" dirty="0">
                <a:latin typeface="Century Gothic"/>
                <a:cs typeface="Century Gothic"/>
              </a:rPr>
              <a:t> </a:t>
            </a:r>
            <a:r>
              <a:rPr sz="1100" dirty="0">
                <a:latin typeface="Century Gothic"/>
                <a:cs typeface="Century Gothic"/>
              </a:rPr>
              <a:t>of</a:t>
            </a:r>
            <a:r>
              <a:rPr sz="1100" spc="-5" dirty="0">
                <a:latin typeface="Century Gothic"/>
                <a:cs typeface="Century Gothic"/>
              </a:rPr>
              <a:t> </a:t>
            </a:r>
            <a:r>
              <a:rPr sz="1100" spc="-10" dirty="0">
                <a:latin typeface="Century Gothic"/>
                <a:cs typeface="Century Gothic"/>
              </a:rPr>
              <a:t>helpful </a:t>
            </a:r>
            <a:r>
              <a:rPr sz="1100" dirty="0">
                <a:latin typeface="Century Gothic"/>
                <a:cs typeface="Century Gothic"/>
              </a:rPr>
              <a:t>resources</a:t>
            </a:r>
            <a:r>
              <a:rPr sz="1100" spc="-50" dirty="0">
                <a:latin typeface="Century Gothic"/>
                <a:cs typeface="Century Gothic"/>
              </a:rPr>
              <a:t> </a:t>
            </a:r>
            <a:r>
              <a:rPr sz="1100" dirty="0">
                <a:latin typeface="Century Gothic"/>
                <a:cs typeface="Century Gothic"/>
              </a:rPr>
              <a:t>in</a:t>
            </a:r>
            <a:r>
              <a:rPr sz="1100" spc="-20" dirty="0">
                <a:latin typeface="Century Gothic"/>
                <a:cs typeface="Century Gothic"/>
              </a:rPr>
              <a:t> </a:t>
            </a:r>
            <a:r>
              <a:rPr sz="1100" dirty="0">
                <a:latin typeface="Century Gothic"/>
                <a:cs typeface="Century Gothic"/>
              </a:rPr>
              <a:t>your</a:t>
            </a:r>
            <a:r>
              <a:rPr sz="1100" spc="-35" dirty="0">
                <a:latin typeface="Century Gothic"/>
                <a:cs typeface="Century Gothic"/>
              </a:rPr>
              <a:t> </a:t>
            </a:r>
            <a:r>
              <a:rPr sz="1100" spc="-10" dirty="0">
                <a:latin typeface="Century Gothic"/>
                <a:cs typeface="Century Gothic"/>
              </a:rPr>
              <a:t>community.</a:t>
            </a:r>
            <a:endParaRPr sz="1100">
              <a:latin typeface="Century Gothic"/>
              <a:cs typeface="Century Gothic"/>
            </a:endParaRPr>
          </a:p>
        </p:txBody>
      </p:sp>
      <p:sp>
        <p:nvSpPr>
          <p:cNvPr id="17" name="object 17"/>
          <p:cNvSpPr txBox="1"/>
          <p:nvPr/>
        </p:nvSpPr>
        <p:spPr>
          <a:xfrm>
            <a:off x="287832" y="6788022"/>
            <a:ext cx="3232150" cy="1032510"/>
          </a:xfrm>
          <a:prstGeom prst="rect">
            <a:avLst/>
          </a:prstGeom>
        </p:spPr>
        <p:txBody>
          <a:bodyPr vert="horz" wrap="square" lIns="0" tIns="13335" rIns="0" bIns="0" rtlCol="0">
            <a:spAutoFit/>
          </a:bodyPr>
          <a:lstStyle/>
          <a:p>
            <a:pPr marL="12700" marR="238760">
              <a:lnSpc>
                <a:spcPct val="100000"/>
              </a:lnSpc>
              <a:spcBef>
                <a:spcPts val="105"/>
              </a:spcBef>
            </a:pPr>
            <a:r>
              <a:rPr sz="1100" b="1" dirty="0">
                <a:solidFill>
                  <a:srgbClr val="DF1522"/>
                </a:solidFill>
                <a:latin typeface="Century Gothic"/>
                <a:cs typeface="Century Gothic"/>
              </a:rPr>
              <a:t>Visit</a:t>
            </a:r>
            <a:r>
              <a:rPr sz="1100" b="1" spc="-25" dirty="0">
                <a:solidFill>
                  <a:srgbClr val="DF1522"/>
                </a:solidFill>
                <a:latin typeface="Century Gothic"/>
                <a:cs typeface="Century Gothic"/>
              </a:rPr>
              <a:t> </a:t>
            </a:r>
            <a:r>
              <a:rPr sz="1100" b="1" dirty="0">
                <a:solidFill>
                  <a:srgbClr val="DF1522"/>
                </a:solidFill>
                <a:latin typeface="Century Gothic"/>
                <a:cs typeface="Century Gothic"/>
              </a:rPr>
              <a:t>an</a:t>
            </a:r>
            <a:r>
              <a:rPr sz="1100" b="1" spc="-20" dirty="0">
                <a:solidFill>
                  <a:srgbClr val="DF1522"/>
                </a:solidFill>
                <a:latin typeface="Century Gothic"/>
                <a:cs typeface="Century Gothic"/>
              </a:rPr>
              <a:t> </a:t>
            </a:r>
            <a:r>
              <a:rPr sz="1100" b="1" dirty="0">
                <a:solidFill>
                  <a:srgbClr val="DF1522"/>
                </a:solidFill>
                <a:latin typeface="Century Gothic"/>
                <a:cs typeface="Century Gothic"/>
              </a:rPr>
              <a:t>Employee</a:t>
            </a:r>
            <a:r>
              <a:rPr sz="1100" b="1" spc="-45" dirty="0">
                <a:solidFill>
                  <a:srgbClr val="DF1522"/>
                </a:solidFill>
                <a:latin typeface="Century Gothic"/>
                <a:cs typeface="Century Gothic"/>
              </a:rPr>
              <a:t> </a:t>
            </a:r>
            <a:r>
              <a:rPr sz="1100" b="1" dirty="0">
                <a:solidFill>
                  <a:srgbClr val="DF1522"/>
                </a:solidFill>
                <a:latin typeface="Century Gothic"/>
                <a:cs typeface="Century Gothic"/>
              </a:rPr>
              <a:t>Assistance</a:t>
            </a:r>
            <a:r>
              <a:rPr sz="1100" b="1" spc="-40" dirty="0">
                <a:solidFill>
                  <a:srgbClr val="DF1522"/>
                </a:solidFill>
                <a:latin typeface="Century Gothic"/>
                <a:cs typeface="Century Gothic"/>
              </a:rPr>
              <a:t> </a:t>
            </a:r>
            <a:r>
              <a:rPr sz="1100" b="1" dirty="0">
                <a:solidFill>
                  <a:srgbClr val="DF1522"/>
                </a:solidFill>
                <a:latin typeface="Century Gothic"/>
                <a:cs typeface="Century Gothic"/>
              </a:rPr>
              <a:t>Program</a:t>
            </a:r>
            <a:r>
              <a:rPr sz="1100" b="1" spc="-35" dirty="0">
                <a:solidFill>
                  <a:srgbClr val="DF1522"/>
                </a:solidFill>
                <a:latin typeface="Century Gothic"/>
                <a:cs typeface="Century Gothic"/>
              </a:rPr>
              <a:t> </a:t>
            </a:r>
            <a:r>
              <a:rPr sz="1100" b="1" spc="-20" dirty="0">
                <a:solidFill>
                  <a:srgbClr val="DF1522"/>
                </a:solidFill>
                <a:latin typeface="Century Gothic"/>
                <a:cs typeface="Century Gothic"/>
              </a:rPr>
              <a:t>(EAP) </a:t>
            </a:r>
            <a:r>
              <a:rPr sz="1100" b="1" dirty="0">
                <a:solidFill>
                  <a:srgbClr val="DF1522"/>
                </a:solidFill>
                <a:latin typeface="Century Gothic"/>
                <a:cs typeface="Century Gothic"/>
              </a:rPr>
              <a:t>network</a:t>
            </a:r>
            <a:r>
              <a:rPr sz="1100" b="1" spc="-40" dirty="0">
                <a:solidFill>
                  <a:srgbClr val="DF1522"/>
                </a:solidFill>
                <a:latin typeface="Century Gothic"/>
                <a:cs typeface="Century Gothic"/>
              </a:rPr>
              <a:t> </a:t>
            </a:r>
            <a:r>
              <a:rPr sz="1100" b="1" spc="-10" dirty="0">
                <a:solidFill>
                  <a:srgbClr val="DF1522"/>
                </a:solidFill>
                <a:latin typeface="Century Gothic"/>
                <a:cs typeface="Century Gothic"/>
              </a:rPr>
              <a:t>provider.</a:t>
            </a:r>
            <a:endParaRPr sz="1100">
              <a:latin typeface="Century Gothic"/>
              <a:cs typeface="Century Gothic"/>
            </a:endParaRPr>
          </a:p>
          <a:p>
            <a:pPr marL="12700" marR="5080">
              <a:lnSpc>
                <a:spcPct val="100000"/>
              </a:lnSpc>
            </a:pPr>
            <a:r>
              <a:rPr sz="1100" dirty="0">
                <a:latin typeface="Century Gothic"/>
                <a:cs typeface="Century Gothic"/>
              </a:rPr>
              <a:t>1-5</a:t>
            </a:r>
            <a:r>
              <a:rPr sz="1100" spc="-25" dirty="0">
                <a:latin typeface="Century Gothic"/>
                <a:cs typeface="Century Gothic"/>
              </a:rPr>
              <a:t> </a:t>
            </a:r>
            <a:r>
              <a:rPr sz="1100" dirty="0">
                <a:latin typeface="Century Gothic"/>
                <a:cs typeface="Century Gothic"/>
              </a:rPr>
              <a:t>counseling</a:t>
            </a:r>
            <a:r>
              <a:rPr sz="1100" spc="-35" dirty="0">
                <a:latin typeface="Century Gothic"/>
                <a:cs typeface="Century Gothic"/>
              </a:rPr>
              <a:t> </a:t>
            </a:r>
            <a:r>
              <a:rPr sz="1100" dirty="0">
                <a:latin typeface="Century Gothic"/>
                <a:cs typeface="Century Gothic"/>
              </a:rPr>
              <a:t>sessions</a:t>
            </a:r>
            <a:r>
              <a:rPr sz="1100" spc="-40" dirty="0">
                <a:latin typeface="Century Gothic"/>
                <a:cs typeface="Century Gothic"/>
              </a:rPr>
              <a:t> </a:t>
            </a:r>
            <a:r>
              <a:rPr sz="1100" dirty="0">
                <a:latin typeface="Century Gothic"/>
                <a:cs typeface="Century Gothic"/>
              </a:rPr>
              <a:t>per</a:t>
            </a:r>
            <a:r>
              <a:rPr sz="1100" spc="-35" dirty="0">
                <a:latin typeface="Century Gothic"/>
                <a:cs typeface="Century Gothic"/>
              </a:rPr>
              <a:t> </a:t>
            </a:r>
            <a:r>
              <a:rPr sz="1100" dirty="0">
                <a:latin typeface="Century Gothic"/>
                <a:cs typeface="Century Gothic"/>
              </a:rPr>
              <a:t>issue</a:t>
            </a:r>
            <a:r>
              <a:rPr sz="1100" spc="-45" dirty="0">
                <a:latin typeface="Century Gothic"/>
                <a:cs typeface="Century Gothic"/>
              </a:rPr>
              <a:t> </a:t>
            </a:r>
            <a:r>
              <a:rPr sz="1100" dirty="0">
                <a:latin typeface="Century Gothic"/>
                <a:cs typeface="Century Gothic"/>
              </a:rPr>
              <a:t>per</a:t>
            </a:r>
            <a:r>
              <a:rPr sz="1100" spc="-30" dirty="0">
                <a:latin typeface="Century Gothic"/>
                <a:cs typeface="Century Gothic"/>
              </a:rPr>
              <a:t> </a:t>
            </a:r>
            <a:r>
              <a:rPr sz="1100" dirty="0">
                <a:latin typeface="Century Gothic"/>
                <a:cs typeface="Century Gothic"/>
              </a:rPr>
              <a:t>year</a:t>
            </a:r>
            <a:r>
              <a:rPr sz="1100" spc="-35" dirty="0">
                <a:latin typeface="Century Gothic"/>
                <a:cs typeface="Century Gothic"/>
              </a:rPr>
              <a:t> </a:t>
            </a:r>
            <a:r>
              <a:rPr sz="1100" spc="-25" dirty="0">
                <a:latin typeface="Century Gothic"/>
                <a:cs typeface="Century Gothic"/>
              </a:rPr>
              <a:t>are </a:t>
            </a:r>
            <a:r>
              <a:rPr sz="1100" dirty="0">
                <a:latin typeface="Century Gothic"/>
                <a:cs typeface="Century Gothic"/>
              </a:rPr>
              <a:t>available</a:t>
            </a:r>
            <a:r>
              <a:rPr sz="1100" spc="-45" dirty="0">
                <a:latin typeface="Century Gothic"/>
                <a:cs typeface="Century Gothic"/>
              </a:rPr>
              <a:t> </a:t>
            </a:r>
            <a:r>
              <a:rPr sz="1100" dirty="0">
                <a:latin typeface="Century Gothic"/>
                <a:cs typeface="Century Gothic"/>
              </a:rPr>
              <a:t>to</a:t>
            </a:r>
            <a:r>
              <a:rPr sz="1100" spc="-10" dirty="0">
                <a:latin typeface="Century Gothic"/>
                <a:cs typeface="Century Gothic"/>
              </a:rPr>
              <a:t> </a:t>
            </a:r>
            <a:r>
              <a:rPr sz="1100" dirty="0">
                <a:latin typeface="Century Gothic"/>
                <a:cs typeface="Century Gothic"/>
              </a:rPr>
              <a:t>you</a:t>
            </a:r>
            <a:r>
              <a:rPr sz="1100" spc="-10" dirty="0">
                <a:latin typeface="Century Gothic"/>
                <a:cs typeface="Century Gothic"/>
              </a:rPr>
              <a:t> </a:t>
            </a:r>
            <a:r>
              <a:rPr sz="1100" dirty="0">
                <a:latin typeface="Century Gothic"/>
                <a:cs typeface="Century Gothic"/>
              </a:rPr>
              <a:t>and</a:t>
            </a:r>
            <a:r>
              <a:rPr sz="1100" spc="-20" dirty="0">
                <a:latin typeface="Century Gothic"/>
                <a:cs typeface="Century Gothic"/>
              </a:rPr>
              <a:t> </a:t>
            </a:r>
            <a:r>
              <a:rPr sz="1100" dirty="0">
                <a:latin typeface="Century Gothic"/>
                <a:cs typeface="Century Gothic"/>
              </a:rPr>
              <a:t>your</a:t>
            </a:r>
            <a:r>
              <a:rPr sz="1100" spc="-20" dirty="0">
                <a:latin typeface="Century Gothic"/>
                <a:cs typeface="Century Gothic"/>
              </a:rPr>
              <a:t> </a:t>
            </a:r>
            <a:r>
              <a:rPr sz="1100" spc="-10" dirty="0">
                <a:latin typeface="Century Gothic"/>
                <a:cs typeface="Century Gothic"/>
              </a:rPr>
              <a:t>household</a:t>
            </a:r>
            <a:r>
              <a:rPr sz="1100" spc="-30" dirty="0">
                <a:latin typeface="Century Gothic"/>
                <a:cs typeface="Century Gothic"/>
              </a:rPr>
              <a:t> </a:t>
            </a:r>
            <a:r>
              <a:rPr sz="1100" spc="-10" dirty="0">
                <a:latin typeface="Century Gothic"/>
                <a:cs typeface="Century Gothic"/>
              </a:rPr>
              <a:t>members. </a:t>
            </a:r>
            <a:r>
              <a:rPr sz="1100" dirty="0">
                <a:latin typeface="Century Gothic"/>
                <a:cs typeface="Century Gothic"/>
              </a:rPr>
              <a:t>Call</a:t>
            </a:r>
            <a:r>
              <a:rPr sz="1100" spc="-20" dirty="0">
                <a:latin typeface="Century Gothic"/>
                <a:cs typeface="Century Gothic"/>
              </a:rPr>
              <a:t> </a:t>
            </a:r>
            <a:r>
              <a:rPr sz="1100" dirty="0">
                <a:latin typeface="Century Gothic"/>
                <a:cs typeface="Century Gothic"/>
              </a:rPr>
              <a:t>for</a:t>
            </a:r>
            <a:r>
              <a:rPr sz="1100" spc="-10" dirty="0">
                <a:latin typeface="Century Gothic"/>
                <a:cs typeface="Century Gothic"/>
              </a:rPr>
              <a:t> </a:t>
            </a:r>
            <a:r>
              <a:rPr sz="1100" dirty="0">
                <a:latin typeface="Century Gothic"/>
                <a:cs typeface="Century Gothic"/>
              </a:rPr>
              <a:t>referrals</a:t>
            </a:r>
            <a:r>
              <a:rPr sz="1100" spc="-55" dirty="0">
                <a:latin typeface="Century Gothic"/>
                <a:cs typeface="Century Gothic"/>
              </a:rPr>
              <a:t> </a:t>
            </a:r>
            <a:r>
              <a:rPr sz="1100" dirty="0">
                <a:latin typeface="Century Gothic"/>
                <a:cs typeface="Century Gothic"/>
              </a:rPr>
              <a:t>or</a:t>
            </a:r>
            <a:r>
              <a:rPr sz="1100" spc="-10" dirty="0">
                <a:latin typeface="Century Gothic"/>
                <a:cs typeface="Century Gothic"/>
              </a:rPr>
              <a:t> </a:t>
            </a:r>
            <a:r>
              <a:rPr sz="1100" dirty="0">
                <a:latin typeface="Century Gothic"/>
                <a:cs typeface="Century Gothic"/>
              </a:rPr>
              <a:t>go</a:t>
            </a:r>
            <a:r>
              <a:rPr sz="1100" spc="-20" dirty="0">
                <a:latin typeface="Century Gothic"/>
                <a:cs typeface="Century Gothic"/>
              </a:rPr>
              <a:t> </a:t>
            </a:r>
            <a:r>
              <a:rPr sz="1100" dirty="0">
                <a:latin typeface="Century Gothic"/>
                <a:cs typeface="Century Gothic"/>
              </a:rPr>
              <a:t>online,</a:t>
            </a:r>
            <a:r>
              <a:rPr sz="1100" spc="-15" dirty="0">
                <a:latin typeface="Century Gothic"/>
                <a:cs typeface="Century Gothic"/>
              </a:rPr>
              <a:t> </a:t>
            </a:r>
            <a:r>
              <a:rPr sz="1100" dirty="0">
                <a:latin typeface="Century Gothic"/>
                <a:cs typeface="Century Gothic"/>
              </a:rPr>
              <a:t>search</a:t>
            </a:r>
            <a:r>
              <a:rPr sz="1100" spc="-35" dirty="0">
                <a:latin typeface="Century Gothic"/>
                <a:cs typeface="Century Gothic"/>
              </a:rPr>
              <a:t> </a:t>
            </a:r>
            <a:r>
              <a:rPr sz="1100" spc="-25" dirty="0">
                <a:latin typeface="Century Gothic"/>
                <a:cs typeface="Century Gothic"/>
              </a:rPr>
              <a:t>the </a:t>
            </a:r>
            <a:r>
              <a:rPr sz="1100" dirty="0">
                <a:latin typeface="Century Gothic"/>
                <a:cs typeface="Century Gothic"/>
              </a:rPr>
              <a:t>provider</a:t>
            </a:r>
            <a:r>
              <a:rPr sz="1100" spc="-60" dirty="0">
                <a:latin typeface="Century Gothic"/>
                <a:cs typeface="Century Gothic"/>
              </a:rPr>
              <a:t> </a:t>
            </a:r>
            <a:r>
              <a:rPr sz="1100" dirty="0">
                <a:latin typeface="Century Gothic"/>
                <a:cs typeface="Century Gothic"/>
              </a:rPr>
              <a:t>directory</a:t>
            </a:r>
            <a:r>
              <a:rPr sz="1100" spc="-50" dirty="0">
                <a:latin typeface="Century Gothic"/>
                <a:cs typeface="Century Gothic"/>
              </a:rPr>
              <a:t> </a:t>
            </a:r>
            <a:r>
              <a:rPr sz="1100" dirty="0">
                <a:latin typeface="Century Gothic"/>
                <a:cs typeface="Century Gothic"/>
              </a:rPr>
              <a:t>and</a:t>
            </a:r>
            <a:r>
              <a:rPr sz="1100" spc="-30" dirty="0">
                <a:latin typeface="Century Gothic"/>
                <a:cs typeface="Century Gothic"/>
              </a:rPr>
              <a:t> </a:t>
            </a:r>
            <a:r>
              <a:rPr sz="1100" dirty="0">
                <a:latin typeface="Century Gothic"/>
                <a:cs typeface="Century Gothic"/>
              </a:rPr>
              <a:t>obtain</a:t>
            </a:r>
            <a:r>
              <a:rPr sz="1100" spc="-30" dirty="0">
                <a:latin typeface="Century Gothic"/>
                <a:cs typeface="Century Gothic"/>
              </a:rPr>
              <a:t> </a:t>
            </a:r>
            <a:r>
              <a:rPr sz="1100" dirty="0">
                <a:latin typeface="Century Gothic"/>
                <a:cs typeface="Century Gothic"/>
              </a:rPr>
              <a:t>an</a:t>
            </a:r>
            <a:r>
              <a:rPr sz="1100" spc="-15" dirty="0">
                <a:latin typeface="Century Gothic"/>
                <a:cs typeface="Century Gothic"/>
              </a:rPr>
              <a:t> </a:t>
            </a:r>
            <a:r>
              <a:rPr sz="1100" spc="-10" dirty="0">
                <a:latin typeface="Century Gothic"/>
                <a:cs typeface="Century Gothic"/>
              </a:rPr>
              <a:t>authorization.</a:t>
            </a:r>
            <a:endParaRPr sz="1100">
              <a:latin typeface="Century Gothic"/>
              <a:cs typeface="Century Gothic"/>
            </a:endParaRPr>
          </a:p>
        </p:txBody>
      </p:sp>
      <p:sp>
        <p:nvSpPr>
          <p:cNvPr id="18" name="object 18"/>
          <p:cNvSpPr txBox="1"/>
          <p:nvPr/>
        </p:nvSpPr>
        <p:spPr>
          <a:xfrm>
            <a:off x="287832" y="7961756"/>
            <a:ext cx="3038475" cy="361315"/>
          </a:xfrm>
          <a:prstGeom prst="rect">
            <a:avLst/>
          </a:prstGeom>
        </p:spPr>
        <p:txBody>
          <a:bodyPr vert="horz" wrap="square" lIns="0" tIns="12700" rIns="0" bIns="0" rtlCol="0">
            <a:spAutoFit/>
          </a:bodyPr>
          <a:lstStyle/>
          <a:p>
            <a:pPr marL="12700" marR="5080">
              <a:lnSpc>
                <a:spcPct val="100000"/>
              </a:lnSpc>
              <a:spcBef>
                <a:spcPts val="100"/>
              </a:spcBef>
            </a:pPr>
            <a:r>
              <a:rPr sz="1100" spc="-10" dirty="0">
                <a:latin typeface="Century Gothic"/>
                <a:cs typeface="Century Gothic"/>
              </a:rPr>
              <a:t>Video-</a:t>
            </a:r>
            <a:r>
              <a:rPr sz="1100" dirty="0">
                <a:latin typeface="Century Gothic"/>
                <a:cs typeface="Century Gothic"/>
              </a:rPr>
              <a:t>based</a:t>
            </a:r>
            <a:r>
              <a:rPr sz="1100" spc="-45" dirty="0">
                <a:latin typeface="Century Gothic"/>
                <a:cs typeface="Century Gothic"/>
              </a:rPr>
              <a:t> </a:t>
            </a:r>
            <a:r>
              <a:rPr sz="1100" dirty="0">
                <a:latin typeface="Century Gothic"/>
                <a:cs typeface="Century Gothic"/>
              </a:rPr>
              <a:t>sessions</a:t>
            </a:r>
            <a:r>
              <a:rPr sz="1100" spc="-30" dirty="0">
                <a:latin typeface="Century Gothic"/>
                <a:cs typeface="Century Gothic"/>
              </a:rPr>
              <a:t> </a:t>
            </a:r>
            <a:r>
              <a:rPr sz="1100" dirty="0">
                <a:latin typeface="Century Gothic"/>
                <a:cs typeface="Century Gothic"/>
              </a:rPr>
              <a:t>are</a:t>
            </a:r>
            <a:r>
              <a:rPr sz="1100" spc="-30" dirty="0">
                <a:latin typeface="Century Gothic"/>
                <a:cs typeface="Century Gothic"/>
              </a:rPr>
              <a:t> </a:t>
            </a:r>
            <a:r>
              <a:rPr sz="1100" dirty="0">
                <a:latin typeface="Century Gothic"/>
                <a:cs typeface="Century Gothic"/>
              </a:rPr>
              <a:t>also</a:t>
            </a:r>
            <a:r>
              <a:rPr sz="1100" spc="-20" dirty="0">
                <a:latin typeface="Century Gothic"/>
                <a:cs typeface="Century Gothic"/>
              </a:rPr>
              <a:t> </a:t>
            </a:r>
            <a:r>
              <a:rPr sz="1100" dirty="0">
                <a:latin typeface="Century Gothic"/>
                <a:cs typeface="Century Gothic"/>
              </a:rPr>
              <a:t>available</a:t>
            </a:r>
            <a:r>
              <a:rPr sz="1100" spc="-55" dirty="0">
                <a:latin typeface="Century Gothic"/>
                <a:cs typeface="Century Gothic"/>
              </a:rPr>
              <a:t> </a:t>
            </a:r>
            <a:r>
              <a:rPr sz="1100" dirty="0">
                <a:latin typeface="Century Gothic"/>
                <a:cs typeface="Century Gothic"/>
              </a:rPr>
              <a:t>to </a:t>
            </a:r>
            <a:r>
              <a:rPr sz="1100" spc="-25" dirty="0">
                <a:latin typeface="Century Gothic"/>
                <a:cs typeface="Century Gothic"/>
              </a:rPr>
              <a:t>fit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busy</a:t>
            </a:r>
            <a:r>
              <a:rPr sz="1100" spc="-45" dirty="0">
                <a:latin typeface="Century Gothic"/>
                <a:cs typeface="Century Gothic"/>
              </a:rPr>
              <a:t> </a:t>
            </a:r>
            <a:r>
              <a:rPr sz="1100" dirty="0">
                <a:latin typeface="Century Gothic"/>
                <a:cs typeface="Century Gothic"/>
              </a:rPr>
              <a:t>schedule.</a:t>
            </a:r>
            <a:r>
              <a:rPr sz="1100" spc="-55" dirty="0">
                <a:latin typeface="Century Gothic"/>
                <a:cs typeface="Century Gothic"/>
              </a:rPr>
              <a:t> </a:t>
            </a:r>
            <a:r>
              <a:rPr sz="1100" dirty="0">
                <a:latin typeface="Century Gothic"/>
                <a:cs typeface="Century Gothic"/>
              </a:rPr>
              <a:t>Call</a:t>
            </a:r>
            <a:r>
              <a:rPr sz="1100" spc="-20" dirty="0">
                <a:latin typeface="Century Gothic"/>
                <a:cs typeface="Century Gothic"/>
              </a:rPr>
              <a:t> </a:t>
            </a:r>
            <a:r>
              <a:rPr sz="1100" dirty="0">
                <a:latin typeface="Century Gothic"/>
                <a:cs typeface="Century Gothic"/>
              </a:rPr>
              <a:t>for</a:t>
            </a:r>
            <a:r>
              <a:rPr sz="1100" spc="-15" dirty="0">
                <a:latin typeface="Century Gothic"/>
                <a:cs typeface="Century Gothic"/>
              </a:rPr>
              <a:t> </a:t>
            </a:r>
            <a:r>
              <a:rPr sz="1100" spc="-10" dirty="0">
                <a:latin typeface="Century Gothic"/>
                <a:cs typeface="Century Gothic"/>
              </a:rPr>
              <a:t>information.</a:t>
            </a:r>
            <a:endParaRPr sz="1100">
              <a:latin typeface="Century Gothic"/>
              <a:cs typeface="Century Gothic"/>
            </a:endParaRPr>
          </a:p>
        </p:txBody>
      </p:sp>
      <p:sp>
        <p:nvSpPr>
          <p:cNvPr id="19" name="object 19"/>
          <p:cNvSpPr txBox="1"/>
          <p:nvPr/>
        </p:nvSpPr>
        <p:spPr>
          <a:xfrm>
            <a:off x="287832" y="8464677"/>
            <a:ext cx="3129280" cy="1199515"/>
          </a:xfrm>
          <a:prstGeom prst="rect">
            <a:avLst/>
          </a:prstGeom>
        </p:spPr>
        <p:txBody>
          <a:bodyPr vert="horz" wrap="square" lIns="0" tIns="12700" rIns="0" bIns="0" rtlCol="0">
            <a:spAutoFit/>
          </a:bodyPr>
          <a:lstStyle/>
          <a:p>
            <a:pPr marL="12700">
              <a:lnSpc>
                <a:spcPct val="100000"/>
              </a:lnSpc>
              <a:spcBef>
                <a:spcPts val="100"/>
              </a:spcBef>
            </a:pPr>
            <a:r>
              <a:rPr sz="1100" b="1" dirty="0">
                <a:solidFill>
                  <a:srgbClr val="DF1522"/>
                </a:solidFill>
                <a:latin typeface="Century Gothic"/>
                <a:cs typeface="Century Gothic"/>
              </a:rPr>
              <a:t>Find</a:t>
            </a:r>
            <a:r>
              <a:rPr sz="1100" b="1" spc="-30" dirty="0">
                <a:solidFill>
                  <a:srgbClr val="DF1522"/>
                </a:solidFill>
                <a:latin typeface="Century Gothic"/>
                <a:cs typeface="Century Gothic"/>
              </a:rPr>
              <a:t> </a:t>
            </a:r>
            <a:r>
              <a:rPr sz="1100" b="1" dirty="0">
                <a:solidFill>
                  <a:srgbClr val="DF1522"/>
                </a:solidFill>
                <a:latin typeface="Century Gothic"/>
                <a:cs typeface="Century Gothic"/>
              </a:rPr>
              <a:t>helpful</a:t>
            </a:r>
            <a:r>
              <a:rPr sz="1100" b="1" spc="-35" dirty="0">
                <a:solidFill>
                  <a:srgbClr val="DF1522"/>
                </a:solidFill>
                <a:latin typeface="Century Gothic"/>
                <a:cs typeface="Century Gothic"/>
              </a:rPr>
              <a:t> </a:t>
            </a:r>
            <a:r>
              <a:rPr sz="1100" b="1" dirty="0">
                <a:solidFill>
                  <a:srgbClr val="DF1522"/>
                </a:solidFill>
                <a:latin typeface="Century Gothic"/>
                <a:cs typeface="Century Gothic"/>
              </a:rPr>
              <a:t>information</a:t>
            </a:r>
            <a:r>
              <a:rPr sz="1100" b="1" spc="-45" dirty="0">
                <a:solidFill>
                  <a:srgbClr val="DF1522"/>
                </a:solidFill>
                <a:latin typeface="Century Gothic"/>
                <a:cs typeface="Century Gothic"/>
              </a:rPr>
              <a:t> </a:t>
            </a:r>
            <a:r>
              <a:rPr sz="1100" b="1" spc="-10" dirty="0">
                <a:solidFill>
                  <a:srgbClr val="DF1522"/>
                </a:solidFill>
                <a:latin typeface="Century Gothic"/>
                <a:cs typeface="Century Gothic"/>
              </a:rPr>
              <a:t>online.</a:t>
            </a:r>
            <a:endParaRPr sz="1100">
              <a:latin typeface="Century Gothic"/>
              <a:cs typeface="Century Gothic"/>
            </a:endParaRPr>
          </a:p>
          <a:p>
            <a:pPr marL="184785" marR="151765" indent="-172720">
              <a:lnSpc>
                <a:spcPct val="100000"/>
              </a:lnSpc>
              <a:buFont typeface="Wingdings"/>
              <a:buChar char=""/>
              <a:tabLst>
                <a:tab pos="184785" algn="l"/>
              </a:tabLst>
            </a:pPr>
            <a:r>
              <a:rPr sz="1100" dirty="0">
                <a:latin typeface="Century Gothic"/>
                <a:cs typeface="Century Gothic"/>
              </a:rPr>
              <a:t>Access</a:t>
            </a:r>
            <a:r>
              <a:rPr sz="1100" spc="-40" dirty="0">
                <a:latin typeface="Century Gothic"/>
                <a:cs typeface="Century Gothic"/>
              </a:rPr>
              <a:t> </a:t>
            </a:r>
            <a:r>
              <a:rPr sz="1100" dirty="0">
                <a:latin typeface="Century Gothic"/>
                <a:cs typeface="Century Gothic"/>
              </a:rPr>
              <a:t>interactive</a:t>
            </a:r>
            <a:r>
              <a:rPr sz="1100" spc="-60" dirty="0">
                <a:latin typeface="Century Gothic"/>
                <a:cs typeface="Century Gothic"/>
              </a:rPr>
              <a:t> </a:t>
            </a:r>
            <a:r>
              <a:rPr sz="1100" dirty="0">
                <a:latin typeface="Century Gothic"/>
                <a:cs typeface="Century Gothic"/>
              </a:rPr>
              <a:t>tools</a:t>
            </a:r>
            <a:r>
              <a:rPr sz="1100" spc="-25" dirty="0">
                <a:latin typeface="Century Gothic"/>
                <a:cs typeface="Century Gothic"/>
              </a:rPr>
              <a:t> </a:t>
            </a:r>
            <a:r>
              <a:rPr sz="1100" dirty="0">
                <a:latin typeface="Century Gothic"/>
                <a:cs typeface="Century Gothic"/>
              </a:rPr>
              <a:t>and</a:t>
            </a:r>
            <a:r>
              <a:rPr sz="1100" spc="-45" dirty="0">
                <a:latin typeface="Century Gothic"/>
                <a:cs typeface="Century Gothic"/>
              </a:rPr>
              <a:t> </a:t>
            </a:r>
            <a:r>
              <a:rPr sz="1100" spc="-10" dirty="0">
                <a:latin typeface="Century Gothic"/>
                <a:cs typeface="Century Gothic"/>
              </a:rPr>
              <a:t>educational </a:t>
            </a:r>
            <a:r>
              <a:rPr sz="1100" dirty="0">
                <a:latin typeface="Century Gothic"/>
                <a:cs typeface="Century Gothic"/>
              </a:rPr>
              <a:t>materials</a:t>
            </a:r>
            <a:r>
              <a:rPr sz="1100" spc="-50" dirty="0">
                <a:latin typeface="Century Gothic"/>
                <a:cs typeface="Century Gothic"/>
              </a:rPr>
              <a:t> </a:t>
            </a:r>
            <a:r>
              <a:rPr sz="1100" dirty="0">
                <a:latin typeface="Century Gothic"/>
                <a:cs typeface="Century Gothic"/>
              </a:rPr>
              <a:t>on</a:t>
            </a:r>
            <a:r>
              <a:rPr sz="1100" spc="-10" dirty="0">
                <a:latin typeface="Century Gothic"/>
                <a:cs typeface="Century Gothic"/>
              </a:rPr>
              <a:t> </a:t>
            </a:r>
            <a:r>
              <a:rPr sz="1100" dirty="0">
                <a:latin typeface="Century Gothic"/>
                <a:cs typeface="Century Gothic"/>
              </a:rPr>
              <a:t>work</a:t>
            </a:r>
            <a:r>
              <a:rPr sz="1100" spc="-30" dirty="0">
                <a:latin typeface="Century Gothic"/>
                <a:cs typeface="Century Gothic"/>
              </a:rPr>
              <a:t> </a:t>
            </a:r>
            <a:r>
              <a:rPr sz="1100" dirty="0">
                <a:latin typeface="Century Gothic"/>
                <a:cs typeface="Century Gothic"/>
              </a:rPr>
              <a:t>and</a:t>
            </a:r>
            <a:r>
              <a:rPr sz="1100" spc="-30" dirty="0">
                <a:latin typeface="Century Gothic"/>
                <a:cs typeface="Century Gothic"/>
              </a:rPr>
              <a:t> </a:t>
            </a:r>
            <a:r>
              <a:rPr sz="1100" dirty="0">
                <a:latin typeface="Century Gothic"/>
                <a:cs typeface="Century Gothic"/>
              </a:rPr>
              <a:t>life</a:t>
            </a:r>
            <a:r>
              <a:rPr sz="1100" spc="-25" dirty="0">
                <a:latin typeface="Century Gothic"/>
                <a:cs typeface="Century Gothic"/>
              </a:rPr>
              <a:t> </a:t>
            </a:r>
            <a:r>
              <a:rPr sz="1100" spc="-10" dirty="0">
                <a:latin typeface="Century Gothic"/>
                <a:cs typeface="Century Gothic"/>
              </a:rPr>
              <a:t>topics.</a:t>
            </a:r>
            <a:endParaRPr sz="1100">
              <a:latin typeface="Century Gothic"/>
              <a:cs typeface="Century Gothic"/>
            </a:endParaRPr>
          </a:p>
          <a:p>
            <a:pPr marL="184785" marR="42545" indent="-172720">
              <a:lnSpc>
                <a:spcPct val="100000"/>
              </a:lnSpc>
              <a:spcBef>
                <a:spcPts val="5"/>
              </a:spcBef>
              <a:buFont typeface="Wingdings"/>
              <a:buChar char=""/>
              <a:tabLst>
                <a:tab pos="184785" algn="l"/>
              </a:tabLst>
            </a:pPr>
            <a:r>
              <a:rPr sz="1100" dirty="0">
                <a:latin typeface="Century Gothic"/>
                <a:cs typeface="Century Gothic"/>
              </a:rPr>
              <a:t>Explore</a:t>
            </a:r>
            <a:r>
              <a:rPr sz="1100" spc="-45" dirty="0">
                <a:latin typeface="Century Gothic"/>
                <a:cs typeface="Century Gothic"/>
              </a:rPr>
              <a:t> </a:t>
            </a:r>
            <a:r>
              <a:rPr sz="1100" dirty="0">
                <a:latin typeface="Century Gothic"/>
                <a:cs typeface="Century Gothic"/>
              </a:rPr>
              <a:t>our</a:t>
            </a:r>
            <a:r>
              <a:rPr sz="1100" spc="-30" dirty="0">
                <a:latin typeface="Century Gothic"/>
                <a:cs typeface="Century Gothic"/>
              </a:rPr>
              <a:t> </a:t>
            </a:r>
            <a:r>
              <a:rPr sz="1100" dirty="0">
                <a:latin typeface="Century Gothic"/>
                <a:cs typeface="Century Gothic"/>
              </a:rPr>
              <a:t>Managing</a:t>
            </a:r>
            <a:r>
              <a:rPr sz="1100" spc="-40" dirty="0">
                <a:latin typeface="Century Gothic"/>
                <a:cs typeface="Century Gothic"/>
              </a:rPr>
              <a:t> </a:t>
            </a:r>
            <a:r>
              <a:rPr sz="1100" dirty="0">
                <a:latin typeface="Century Gothic"/>
                <a:cs typeface="Century Gothic"/>
              </a:rPr>
              <a:t>Stress</a:t>
            </a:r>
            <a:r>
              <a:rPr sz="1100" spc="-50" dirty="0">
                <a:latin typeface="Century Gothic"/>
                <a:cs typeface="Century Gothic"/>
              </a:rPr>
              <a:t> </a:t>
            </a:r>
            <a:r>
              <a:rPr sz="1100" dirty="0">
                <a:latin typeface="Century Gothic"/>
                <a:cs typeface="Century Gothic"/>
              </a:rPr>
              <a:t>Toolkit,</a:t>
            </a:r>
            <a:r>
              <a:rPr sz="1100" spc="-25" dirty="0">
                <a:latin typeface="Century Gothic"/>
                <a:cs typeface="Century Gothic"/>
              </a:rPr>
              <a:t> </a:t>
            </a:r>
            <a:r>
              <a:rPr sz="1100" spc="-10" dirty="0">
                <a:latin typeface="Century Gothic"/>
                <a:cs typeface="Century Gothic"/>
              </a:rPr>
              <a:t>access </a:t>
            </a:r>
            <a:r>
              <a:rPr sz="1100" dirty="0">
                <a:latin typeface="Century Gothic"/>
                <a:cs typeface="Century Gothic"/>
              </a:rPr>
              <a:t>mindfulness</a:t>
            </a:r>
            <a:r>
              <a:rPr sz="1100" spc="-50" dirty="0">
                <a:latin typeface="Century Gothic"/>
                <a:cs typeface="Century Gothic"/>
              </a:rPr>
              <a:t> </a:t>
            </a:r>
            <a:r>
              <a:rPr sz="1100" dirty="0">
                <a:latin typeface="Century Gothic"/>
                <a:cs typeface="Century Gothic"/>
              </a:rPr>
              <a:t>exercises</a:t>
            </a:r>
            <a:r>
              <a:rPr sz="1100" spc="-65" dirty="0">
                <a:latin typeface="Century Gothic"/>
                <a:cs typeface="Century Gothic"/>
              </a:rPr>
              <a:t> </a:t>
            </a:r>
            <a:r>
              <a:rPr sz="1100" dirty="0">
                <a:latin typeface="Century Gothic"/>
                <a:cs typeface="Century Gothic"/>
              </a:rPr>
              <a:t>and</a:t>
            </a:r>
            <a:r>
              <a:rPr sz="1100" spc="-25" dirty="0">
                <a:latin typeface="Century Gothic"/>
                <a:cs typeface="Century Gothic"/>
              </a:rPr>
              <a:t> </a:t>
            </a:r>
            <a:r>
              <a:rPr sz="1100" dirty="0">
                <a:latin typeface="Century Gothic"/>
                <a:cs typeface="Century Gothic"/>
              </a:rPr>
              <a:t>discover</a:t>
            </a:r>
            <a:r>
              <a:rPr sz="1100" spc="-65" dirty="0">
                <a:latin typeface="Century Gothic"/>
                <a:cs typeface="Century Gothic"/>
              </a:rPr>
              <a:t> </a:t>
            </a:r>
            <a:r>
              <a:rPr sz="1100" spc="-10" dirty="0">
                <a:latin typeface="Century Gothic"/>
                <a:cs typeface="Century Gothic"/>
              </a:rPr>
              <a:t>stress </a:t>
            </a:r>
            <a:r>
              <a:rPr sz="1100" dirty="0">
                <a:latin typeface="Century Gothic"/>
                <a:cs typeface="Century Gothic"/>
              </a:rPr>
              <a:t>management</a:t>
            </a:r>
            <a:r>
              <a:rPr sz="1100" spc="-40" dirty="0">
                <a:latin typeface="Century Gothic"/>
                <a:cs typeface="Century Gothic"/>
              </a:rPr>
              <a:t> </a:t>
            </a:r>
            <a:r>
              <a:rPr sz="1100" spc="-10" dirty="0">
                <a:latin typeface="Century Gothic"/>
                <a:cs typeface="Century Gothic"/>
              </a:rPr>
              <a:t>techniques.</a:t>
            </a:r>
            <a:endParaRPr sz="1100">
              <a:latin typeface="Century Gothic"/>
              <a:cs typeface="Century Gothic"/>
            </a:endParaRPr>
          </a:p>
          <a:p>
            <a:pPr marL="184785" indent="-172085">
              <a:lnSpc>
                <a:spcPct val="100000"/>
              </a:lnSpc>
              <a:buFont typeface="Wingdings"/>
              <a:buChar char=""/>
              <a:tabLst>
                <a:tab pos="184785" algn="l"/>
              </a:tabLst>
            </a:pPr>
            <a:r>
              <a:rPr sz="1100" dirty="0">
                <a:latin typeface="Century Gothic"/>
                <a:cs typeface="Century Gothic"/>
              </a:rPr>
              <a:t>Use</a:t>
            </a:r>
            <a:r>
              <a:rPr sz="1100" spc="-25" dirty="0">
                <a:latin typeface="Century Gothic"/>
                <a:cs typeface="Century Gothic"/>
              </a:rPr>
              <a:t> </a:t>
            </a:r>
            <a:r>
              <a:rPr sz="1100" dirty="0">
                <a:latin typeface="Century Gothic"/>
                <a:cs typeface="Century Gothic"/>
              </a:rPr>
              <a:t>the</a:t>
            </a:r>
            <a:r>
              <a:rPr sz="1100" spc="-15" dirty="0">
                <a:latin typeface="Century Gothic"/>
                <a:cs typeface="Century Gothic"/>
              </a:rPr>
              <a:t> </a:t>
            </a:r>
            <a:r>
              <a:rPr sz="1100" dirty="0">
                <a:latin typeface="Century Gothic"/>
                <a:cs typeface="Century Gothic"/>
              </a:rPr>
              <a:t>search</a:t>
            </a:r>
            <a:r>
              <a:rPr sz="1100" spc="-55" dirty="0">
                <a:latin typeface="Century Gothic"/>
                <a:cs typeface="Century Gothic"/>
              </a:rPr>
              <a:t> </a:t>
            </a:r>
            <a:r>
              <a:rPr sz="1100" dirty="0">
                <a:latin typeface="Century Gothic"/>
                <a:cs typeface="Century Gothic"/>
              </a:rPr>
              <a:t>box</a:t>
            </a:r>
            <a:r>
              <a:rPr sz="1100" spc="-15" dirty="0">
                <a:latin typeface="Century Gothic"/>
                <a:cs typeface="Century Gothic"/>
              </a:rPr>
              <a:t> </a:t>
            </a:r>
            <a:r>
              <a:rPr sz="1100" dirty="0">
                <a:latin typeface="Century Gothic"/>
                <a:cs typeface="Century Gothic"/>
              </a:rPr>
              <a:t>to</a:t>
            </a:r>
            <a:r>
              <a:rPr sz="1100" spc="-20" dirty="0">
                <a:latin typeface="Century Gothic"/>
                <a:cs typeface="Century Gothic"/>
              </a:rPr>
              <a:t> </a:t>
            </a:r>
            <a:r>
              <a:rPr sz="1100" dirty="0">
                <a:latin typeface="Century Gothic"/>
                <a:cs typeface="Century Gothic"/>
              </a:rPr>
              <a:t>find</a:t>
            </a:r>
            <a:r>
              <a:rPr sz="1100" spc="-20" dirty="0">
                <a:latin typeface="Century Gothic"/>
                <a:cs typeface="Century Gothic"/>
              </a:rPr>
              <a:t> </a:t>
            </a:r>
            <a:r>
              <a:rPr sz="1100" dirty="0">
                <a:latin typeface="Century Gothic"/>
                <a:cs typeface="Century Gothic"/>
              </a:rPr>
              <a:t>specific</a:t>
            </a:r>
            <a:r>
              <a:rPr sz="1100" spc="-45" dirty="0">
                <a:latin typeface="Century Gothic"/>
                <a:cs typeface="Century Gothic"/>
              </a:rPr>
              <a:t> </a:t>
            </a:r>
            <a:r>
              <a:rPr sz="1100" spc="-10" dirty="0">
                <a:latin typeface="Century Gothic"/>
                <a:cs typeface="Century Gothic"/>
              </a:rPr>
              <a:t>content.</a:t>
            </a:r>
            <a:endParaRPr sz="1100">
              <a:latin typeface="Century Gothic"/>
              <a:cs typeface="Century Gothic"/>
            </a:endParaRPr>
          </a:p>
        </p:txBody>
      </p:sp>
      <p:grpSp>
        <p:nvGrpSpPr>
          <p:cNvPr id="20" name="object 20"/>
          <p:cNvGrpSpPr/>
          <p:nvPr/>
        </p:nvGrpSpPr>
        <p:grpSpPr>
          <a:xfrm>
            <a:off x="304800" y="57911"/>
            <a:ext cx="7269480" cy="2863850"/>
            <a:chOff x="304800" y="57911"/>
            <a:chExt cx="7269480" cy="2863850"/>
          </a:xfrm>
        </p:grpSpPr>
        <p:pic>
          <p:nvPicPr>
            <p:cNvPr id="21" name="object 21"/>
            <p:cNvPicPr/>
            <p:nvPr/>
          </p:nvPicPr>
          <p:blipFill>
            <a:blip r:embed="rId2" cstate="print"/>
            <a:stretch>
              <a:fillRect/>
            </a:stretch>
          </p:blipFill>
          <p:spPr>
            <a:xfrm>
              <a:off x="304800" y="816863"/>
              <a:ext cx="3287267" cy="2104644"/>
            </a:xfrm>
            <a:prstGeom prst="rect">
              <a:avLst/>
            </a:prstGeom>
          </p:spPr>
        </p:pic>
        <p:pic>
          <p:nvPicPr>
            <p:cNvPr id="22" name="object 22"/>
            <p:cNvPicPr/>
            <p:nvPr/>
          </p:nvPicPr>
          <p:blipFill>
            <a:blip r:embed="rId3" cstate="print"/>
            <a:stretch>
              <a:fillRect/>
            </a:stretch>
          </p:blipFill>
          <p:spPr>
            <a:xfrm>
              <a:off x="6801611" y="57911"/>
              <a:ext cx="772668" cy="856488"/>
            </a:xfrm>
            <a:prstGeom prst="rect">
              <a:avLst/>
            </a:prstGeom>
          </p:spPr>
        </p:pic>
      </p:grpSp>
      <p:sp>
        <p:nvSpPr>
          <p:cNvPr id="23" name="object 23"/>
          <p:cNvSpPr txBox="1"/>
          <p:nvPr/>
        </p:nvSpPr>
        <p:spPr>
          <a:xfrm>
            <a:off x="3955541" y="7628001"/>
            <a:ext cx="3500120" cy="1031875"/>
          </a:xfrm>
          <a:prstGeom prst="rect">
            <a:avLst/>
          </a:prstGeom>
        </p:spPr>
        <p:txBody>
          <a:bodyPr vert="horz" wrap="square" lIns="0" tIns="12700" rIns="0" bIns="0" rtlCol="0">
            <a:spAutoFit/>
          </a:bodyPr>
          <a:lstStyle/>
          <a:p>
            <a:pPr marL="12700" marR="5080">
              <a:lnSpc>
                <a:spcPct val="100000"/>
              </a:lnSpc>
              <a:spcBef>
                <a:spcPts val="100"/>
              </a:spcBef>
            </a:pPr>
            <a:r>
              <a:rPr sz="1100" b="1" dirty="0">
                <a:latin typeface="Century Gothic"/>
                <a:cs typeface="Century Gothic"/>
              </a:rPr>
              <a:t>Behavioral</a:t>
            </a:r>
            <a:r>
              <a:rPr sz="1100" b="1" spc="-55" dirty="0">
                <a:latin typeface="Century Gothic"/>
                <a:cs typeface="Century Gothic"/>
              </a:rPr>
              <a:t> </a:t>
            </a:r>
            <a:r>
              <a:rPr sz="1100" b="1" dirty="0">
                <a:latin typeface="Century Gothic"/>
                <a:cs typeface="Century Gothic"/>
              </a:rPr>
              <a:t>Awareness</a:t>
            </a:r>
            <a:r>
              <a:rPr sz="1100" b="1" spc="-50" dirty="0">
                <a:latin typeface="Century Gothic"/>
                <a:cs typeface="Century Gothic"/>
              </a:rPr>
              <a:t> </a:t>
            </a:r>
            <a:r>
              <a:rPr sz="1100" b="1" dirty="0">
                <a:latin typeface="Century Gothic"/>
                <a:cs typeface="Century Gothic"/>
              </a:rPr>
              <a:t>Series:</a:t>
            </a:r>
            <a:r>
              <a:rPr sz="1100" b="1" spc="-10" dirty="0">
                <a:latin typeface="Century Gothic"/>
                <a:cs typeface="Century Gothic"/>
              </a:rPr>
              <a:t> </a:t>
            </a:r>
            <a:r>
              <a:rPr sz="1100" dirty="0">
                <a:latin typeface="Century Gothic"/>
                <a:cs typeface="Century Gothic"/>
              </a:rPr>
              <a:t>Cigna</a:t>
            </a:r>
            <a:r>
              <a:rPr sz="1100" spc="-35" dirty="0">
                <a:latin typeface="Century Gothic"/>
                <a:cs typeface="Century Gothic"/>
              </a:rPr>
              <a:t> </a:t>
            </a:r>
            <a:r>
              <a:rPr sz="1100" dirty="0">
                <a:latin typeface="Century Gothic"/>
                <a:cs typeface="Century Gothic"/>
              </a:rPr>
              <a:t>offers</a:t>
            </a:r>
            <a:r>
              <a:rPr sz="1100" spc="-50" dirty="0">
                <a:latin typeface="Century Gothic"/>
                <a:cs typeface="Century Gothic"/>
              </a:rPr>
              <a:t> </a:t>
            </a:r>
            <a:r>
              <a:rPr sz="1100" spc="-20" dirty="0">
                <a:latin typeface="Century Gothic"/>
                <a:cs typeface="Century Gothic"/>
              </a:rPr>
              <a:t>free </a:t>
            </a:r>
            <a:r>
              <a:rPr sz="1100" dirty="0">
                <a:latin typeface="Century Gothic"/>
                <a:cs typeface="Century Gothic"/>
              </a:rPr>
              <a:t>monthly</a:t>
            </a:r>
            <a:r>
              <a:rPr sz="1100" spc="-30" dirty="0">
                <a:latin typeface="Century Gothic"/>
                <a:cs typeface="Century Gothic"/>
              </a:rPr>
              <a:t> </a:t>
            </a:r>
            <a:r>
              <a:rPr sz="1100" dirty="0">
                <a:latin typeface="Century Gothic"/>
                <a:cs typeface="Century Gothic"/>
              </a:rPr>
              <a:t>behavioral</a:t>
            </a:r>
            <a:r>
              <a:rPr sz="1100" spc="-70" dirty="0">
                <a:latin typeface="Century Gothic"/>
                <a:cs typeface="Century Gothic"/>
              </a:rPr>
              <a:t> </a:t>
            </a:r>
            <a:r>
              <a:rPr sz="1100" dirty="0">
                <a:latin typeface="Century Gothic"/>
                <a:cs typeface="Century Gothic"/>
              </a:rPr>
              <a:t>health</a:t>
            </a:r>
            <a:r>
              <a:rPr sz="1100" spc="-35" dirty="0">
                <a:latin typeface="Century Gothic"/>
                <a:cs typeface="Century Gothic"/>
              </a:rPr>
              <a:t> </a:t>
            </a:r>
            <a:r>
              <a:rPr sz="1100" dirty="0">
                <a:latin typeface="Century Gothic"/>
                <a:cs typeface="Century Gothic"/>
              </a:rPr>
              <a:t>awareness</a:t>
            </a:r>
            <a:r>
              <a:rPr sz="1100" spc="-60" dirty="0">
                <a:latin typeface="Century Gothic"/>
                <a:cs typeface="Century Gothic"/>
              </a:rPr>
              <a:t> </a:t>
            </a:r>
            <a:r>
              <a:rPr sz="1100" dirty="0">
                <a:latin typeface="Century Gothic"/>
                <a:cs typeface="Century Gothic"/>
              </a:rPr>
              <a:t>seminars</a:t>
            </a:r>
            <a:r>
              <a:rPr sz="1100" spc="-65" dirty="0">
                <a:latin typeface="Century Gothic"/>
                <a:cs typeface="Century Gothic"/>
              </a:rPr>
              <a:t> </a:t>
            </a:r>
            <a:r>
              <a:rPr sz="1100" spc="-25" dirty="0">
                <a:latin typeface="Century Gothic"/>
                <a:cs typeface="Century Gothic"/>
              </a:rPr>
              <a:t>on </a:t>
            </a:r>
            <a:r>
              <a:rPr sz="1100" dirty="0">
                <a:latin typeface="Century Gothic"/>
                <a:cs typeface="Century Gothic"/>
              </a:rPr>
              <a:t>autism,</a:t>
            </a:r>
            <a:r>
              <a:rPr sz="1100" spc="-35" dirty="0">
                <a:latin typeface="Century Gothic"/>
                <a:cs typeface="Century Gothic"/>
              </a:rPr>
              <a:t> </a:t>
            </a:r>
            <a:r>
              <a:rPr sz="1100" dirty="0">
                <a:latin typeface="Century Gothic"/>
                <a:cs typeface="Century Gothic"/>
              </a:rPr>
              <a:t>eating</a:t>
            </a:r>
            <a:r>
              <a:rPr sz="1100" spc="-40" dirty="0">
                <a:latin typeface="Century Gothic"/>
                <a:cs typeface="Century Gothic"/>
              </a:rPr>
              <a:t> </a:t>
            </a:r>
            <a:r>
              <a:rPr sz="1100" dirty="0">
                <a:latin typeface="Century Gothic"/>
                <a:cs typeface="Century Gothic"/>
              </a:rPr>
              <a:t>disorders,</a:t>
            </a:r>
            <a:r>
              <a:rPr sz="1100" spc="-60" dirty="0">
                <a:latin typeface="Century Gothic"/>
                <a:cs typeface="Century Gothic"/>
              </a:rPr>
              <a:t> </a:t>
            </a:r>
            <a:r>
              <a:rPr sz="1100" dirty="0">
                <a:latin typeface="Century Gothic"/>
                <a:cs typeface="Century Gothic"/>
              </a:rPr>
              <a:t>substance</a:t>
            </a:r>
            <a:r>
              <a:rPr sz="1100" spc="-65" dirty="0">
                <a:latin typeface="Century Gothic"/>
                <a:cs typeface="Century Gothic"/>
              </a:rPr>
              <a:t> </a:t>
            </a:r>
            <a:r>
              <a:rPr sz="1100" dirty="0">
                <a:latin typeface="Century Gothic"/>
                <a:cs typeface="Century Gothic"/>
              </a:rPr>
              <a:t>use</a:t>
            </a:r>
            <a:r>
              <a:rPr sz="1100" spc="-35" dirty="0">
                <a:latin typeface="Century Gothic"/>
                <a:cs typeface="Century Gothic"/>
              </a:rPr>
              <a:t> </a:t>
            </a:r>
            <a:r>
              <a:rPr sz="1100" spc="-25" dirty="0">
                <a:latin typeface="Century Gothic"/>
                <a:cs typeface="Century Gothic"/>
              </a:rPr>
              <a:t>and </a:t>
            </a:r>
            <a:r>
              <a:rPr sz="1100" dirty="0">
                <a:latin typeface="Century Gothic"/>
                <a:cs typeface="Century Gothic"/>
              </a:rPr>
              <a:t>children’s</a:t>
            </a:r>
            <a:r>
              <a:rPr sz="1100" spc="-60" dirty="0">
                <a:latin typeface="Century Gothic"/>
                <a:cs typeface="Century Gothic"/>
              </a:rPr>
              <a:t> </a:t>
            </a:r>
            <a:r>
              <a:rPr sz="1100" dirty="0">
                <a:latin typeface="Century Gothic"/>
                <a:cs typeface="Century Gothic"/>
              </a:rPr>
              <a:t>behavioral</a:t>
            </a:r>
            <a:r>
              <a:rPr sz="1100" spc="-50" dirty="0">
                <a:latin typeface="Century Gothic"/>
                <a:cs typeface="Century Gothic"/>
              </a:rPr>
              <a:t> </a:t>
            </a:r>
            <a:r>
              <a:rPr sz="1100" dirty="0">
                <a:latin typeface="Century Gothic"/>
                <a:cs typeface="Century Gothic"/>
              </a:rPr>
              <a:t>health</a:t>
            </a:r>
            <a:r>
              <a:rPr sz="1100" spc="-30" dirty="0">
                <a:latin typeface="Century Gothic"/>
                <a:cs typeface="Century Gothic"/>
              </a:rPr>
              <a:t> </a:t>
            </a:r>
            <a:r>
              <a:rPr sz="1100" dirty="0">
                <a:latin typeface="Century Gothic"/>
                <a:cs typeface="Century Gothic"/>
              </a:rPr>
              <a:t>issues.</a:t>
            </a:r>
            <a:r>
              <a:rPr sz="1100" spc="-70" dirty="0">
                <a:latin typeface="Century Gothic"/>
                <a:cs typeface="Century Gothic"/>
              </a:rPr>
              <a:t> </a:t>
            </a:r>
            <a:r>
              <a:rPr sz="1100" dirty="0">
                <a:latin typeface="Century Gothic"/>
                <a:cs typeface="Century Gothic"/>
              </a:rPr>
              <a:t>For</a:t>
            </a:r>
            <a:r>
              <a:rPr sz="1100" spc="-35" dirty="0">
                <a:latin typeface="Century Gothic"/>
                <a:cs typeface="Century Gothic"/>
              </a:rPr>
              <a:t> </a:t>
            </a:r>
            <a:r>
              <a:rPr sz="1100" spc="-20" dirty="0">
                <a:latin typeface="Century Gothic"/>
                <a:cs typeface="Century Gothic"/>
              </a:rPr>
              <a:t>more </a:t>
            </a:r>
            <a:r>
              <a:rPr sz="1100" dirty="0">
                <a:latin typeface="Century Gothic"/>
                <a:cs typeface="Century Gothic"/>
              </a:rPr>
              <a:t>information,</a:t>
            </a:r>
            <a:r>
              <a:rPr sz="1100" spc="-20" dirty="0">
                <a:latin typeface="Century Gothic"/>
                <a:cs typeface="Century Gothic"/>
              </a:rPr>
              <a:t> </a:t>
            </a:r>
            <a:r>
              <a:rPr sz="1100" dirty="0">
                <a:latin typeface="Century Gothic"/>
                <a:cs typeface="Century Gothic"/>
              </a:rPr>
              <a:t>visit:</a:t>
            </a:r>
            <a:r>
              <a:rPr sz="1100" spc="-45" dirty="0">
                <a:latin typeface="Century Gothic"/>
                <a:cs typeface="Century Gothic"/>
              </a:rPr>
              <a:t> </a:t>
            </a:r>
            <a:r>
              <a:rPr sz="1100" b="1" u="sng" spc="-10" dirty="0">
                <a:solidFill>
                  <a:srgbClr val="0000FF"/>
                </a:solidFill>
                <a:uFill>
                  <a:solidFill>
                    <a:srgbClr val="0000FF"/>
                  </a:solidFill>
                </a:uFill>
                <a:latin typeface="Century Gothic"/>
                <a:cs typeface="Century Gothic"/>
                <a:hlinkClick r:id="rId4"/>
              </a:rPr>
              <a:t>www.cigna.com/personal/health-and-well-being/behavioral-awareness-series/</a:t>
            </a:r>
            <a:endParaRPr sz="1100">
              <a:latin typeface="Century Gothic"/>
              <a:cs typeface="Century Gothic"/>
            </a:endParaRPr>
          </a:p>
        </p:txBody>
      </p:sp>
      <p:sp>
        <p:nvSpPr>
          <p:cNvPr id="24" name="object 24"/>
          <p:cNvSpPr txBox="1"/>
          <p:nvPr/>
        </p:nvSpPr>
        <p:spPr>
          <a:xfrm>
            <a:off x="4263390" y="8801506"/>
            <a:ext cx="2911475" cy="864869"/>
          </a:xfrm>
          <a:prstGeom prst="rect">
            <a:avLst/>
          </a:prstGeom>
        </p:spPr>
        <p:txBody>
          <a:bodyPr vert="horz" wrap="square" lIns="0" tIns="12700" rIns="0" bIns="0" rtlCol="0">
            <a:spAutoFit/>
          </a:bodyPr>
          <a:lstStyle/>
          <a:p>
            <a:pPr marL="12700" marR="5080" algn="ctr">
              <a:lnSpc>
                <a:spcPct val="100000"/>
              </a:lnSpc>
              <a:spcBef>
                <a:spcPts val="100"/>
              </a:spcBef>
            </a:pPr>
            <a:r>
              <a:rPr sz="1100" dirty="0">
                <a:latin typeface="Century Gothic"/>
                <a:cs typeface="Century Gothic"/>
              </a:rPr>
              <a:t>Have</a:t>
            </a:r>
            <a:r>
              <a:rPr sz="1100" spc="-60" dirty="0">
                <a:latin typeface="Century Gothic"/>
                <a:cs typeface="Century Gothic"/>
              </a:rPr>
              <a:t> </a:t>
            </a:r>
            <a:r>
              <a:rPr sz="1100" dirty="0">
                <a:latin typeface="Century Gothic"/>
                <a:cs typeface="Century Gothic"/>
              </a:rPr>
              <a:t>questions?</a:t>
            </a:r>
            <a:r>
              <a:rPr sz="1100" spc="-50" dirty="0">
                <a:latin typeface="Century Gothic"/>
                <a:cs typeface="Century Gothic"/>
              </a:rPr>
              <a:t> </a:t>
            </a:r>
            <a:r>
              <a:rPr sz="1100" dirty="0">
                <a:latin typeface="Century Gothic"/>
                <a:cs typeface="Century Gothic"/>
              </a:rPr>
              <a:t>Contact</a:t>
            </a:r>
            <a:r>
              <a:rPr sz="1100" spc="-25" dirty="0">
                <a:latin typeface="Century Gothic"/>
                <a:cs typeface="Century Gothic"/>
              </a:rPr>
              <a:t> </a:t>
            </a:r>
            <a:r>
              <a:rPr sz="1100" dirty="0">
                <a:latin typeface="Century Gothic"/>
                <a:cs typeface="Century Gothic"/>
              </a:rPr>
              <a:t>Cigna</a:t>
            </a:r>
            <a:r>
              <a:rPr sz="1100" spc="-40" dirty="0">
                <a:latin typeface="Century Gothic"/>
                <a:cs typeface="Century Gothic"/>
              </a:rPr>
              <a:t> </a:t>
            </a:r>
            <a:r>
              <a:rPr sz="1100" dirty="0">
                <a:latin typeface="Century Gothic"/>
                <a:cs typeface="Century Gothic"/>
              </a:rPr>
              <a:t>to</a:t>
            </a:r>
            <a:r>
              <a:rPr sz="1100" spc="-20" dirty="0">
                <a:latin typeface="Century Gothic"/>
                <a:cs typeface="Century Gothic"/>
              </a:rPr>
              <a:t> </a:t>
            </a:r>
            <a:r>
              <a:rPr sz="1100" dirty="0">
                <a:latin typeface="Century Gothic"/>
                <a:cs typeface="Century Gothic"/>
              </a:rPr>
              <a:t>get</a:t>
            </a:r>
            <a:r>
              <a:rPr sz="1100" spc="-35" dirty="0">
                <a:latin typeface="Century Gothic"/>
                <a:cs typeface="Century Gothic"/>
              </a:rPr>
              <a:t> </a:t>
            </a:r>
            <a:r>
              <a:rPr sz="1100" spc="-25" dirty="0">
                <a:latin typeface="Century Gothic"/>
                <a:cs typeface="Century Gothic"/>
              </a:rPr>
              <a:t>the </a:t>
            </a:r>
            <a:r>
              <a:rPr sz="1100" dirty="0">
                <a:latin typeface="Century Gothic"/>
                <a:cs typeface="Century Gothic"/>
              </a:rPr>
              <a:t>assistance</a:t>
            </a:r>
            <a:r>
              <a:rPr sz="1100" spc="-60" dirty="0">
                <a:latin typeface="Century Gothic"/>
                <a:cs typeface="Century Gothic"/>
              </a:rPr>
              <a:t> </a:t>
            </a:r>
            <a:r>
              <a:rPr sz="1100" dirty="0">
                <a:latin typeface="Century Gothic"/>
                <a:cs typeface="Century Gothic"/>
              </a:rPr>
              <a:t>you</a:t>
            </a:r>
            <a:r>
              <a:rPr sz="1100" spc="-15" dirty="0">
                <a:latin typeface="Century Gothic"/>
                <a:cs typeface="Century Gothic"/>
              </a:rPr>
              <a:t> </a:t>
            </a:r>
            <a:r>
              <a:rPr sz="1100" spc="-10" dirty="0">
                <a:latin typeface="Century Gothic"/>
                <a:cs typeface="Century Gothic"/>
              </a:rPr>
              <a:t>need.</a:t>
            </a:r>
            <a:endParaRPr sz="1100">
              <a:latin typeface="Century Gothic"/>
              <a:cs typeface="Century Gothic"/>
            </a:endParaRPr>
          </a:p>
          <a:p>
            <a:pPr marL="635" algn="ctr">
              <a:lnSpc>
                <a:spcPct val="100000"/>
              </a:lnSpc>
              <a:spcBef>
                <a:spcPts val="5"/>
              </a:spcBef>
            </a:pPr>
            <a:r>
              <a:rPr sz="1100" b="1" dirty="0">
                <a:latin typeface="Century Gothic"/>
                <a:cs typeface="Century Gothic"/>
              </a:rPr>
              <a:t>Call:</a:t>
            </a:r>
            <a:r>
              <a:rPr sz="1100" b="1" spc="25" dirty="0">
                <a:latin typeface="Century Gothic"/>
                <a:cs typeface="Century Gothic"/>
              </a:rPr>
              <a:t> </a:t>
            </a:r>
            <a:r>
              <a:rPr sz="1100" b="1" dirty="0">
                <a:latin typeface="Century Gothic"/>
                <a:cs typeface="Century Gothic"/>
              </a:rPr>
              <a:t>1-</a:t>
            </a:r>
            <a:r>
              <a:rPr sz="1100" b="1" spc="-10" dirty="0">
                <a:latin typeface="Century Gothic"/>
                <a:cs typeface="Century Gothic"/>
              </a:rPr>
              <a:t>877-622-</a:t>
            </a:r>
            <a:r>
              <a:rPr sz="1100" b="1" spc="-20" dirty="0">
                <a:latin typeface="Century Gothic"/>
                <a:cs typeface="Century Gothic"/>
              </a:rPr>
              <a:t>4327</a:t>
            </a:r>
            <a:endParaRPr sz="1100">
              <a:latin typeface="Century Gothic"/>
              <a:cs typeface="Century Gothic"/>
            </a:endParaRPr>
          </a:p>
          <a:p>
            <a:pPr marL="607060" marR="599440" algn="ctr">
              <a:lnSpc>
                <a:spcPct val="100000"/>
              </a:lnSpc>
            </a:pPr>
            <a:r>
              <a:rPr sz="1100" b="1" dirty="0">
                <a:latin typeface="Century Gothic"/>
                <a:cs typeface="Century Gothic"/>
              </a:rPr>
              <a:t>Visit:</a:t>
            </a:r>
            <a:r>
              <a:rPr sz="1100" b="1" spc="-20" dirty="0">
                <a:latin typeface="Century Gothic"/>
                <a:cs typeface="Century Gothic"/>
              </a:rPr>
              <a:t> </a:t>
            </a:r>
            <a:r>
              <a:rPr sz="1100" b="1" u="sng" spc="-10" dirty="0">
                <a:solidFill>
                  <a:srgbClr val="0000FF"/>
                </a:solidFill>
                <a:uFill>
                  <a:solidFill>
                    <a:srgbClr val="0000FF"/>
                  </a:solidFill>
                </a:uFill>
                <a:latin typeface="Century Gothic"/>
                <a:cs typeface="Century Gothic"/>
                <a:hlinkClick r:id="rId5"/>
              </a:rPr>
              <a:t>www.myCigna.com</a:t>
            </a:r>
            <a:r>
              <a:rPr sz="1100" b="1" u="none" spc="-10" dirty="0">
                <a:solidFill>
                  <a:srgbClr val="0000FF"/>
                </a:solidFill>
                <a:latin typeface="Century Gothic"/>
                <a:cs typeface="Century Gothic"/>
              </a:rPr>
              <a:t> </a:t>
            </a:r>
            <a:r>
              <a:rPr sz="1100" b="1" u="none" dirty="0">
                <a:latin typeface="Century Gothic"/>
                <a:cs typeface="Century Gothic"/>
              </a:rPr>
              <a:t>Employer</a:t>
            </a:r>
            <a:r>
              <a:rPr sz="1100" b="1" u="none" spc="-40" dirty="0">
                <a:latin typeface="Century Gothic"/>
                <a:cs typeface="Century Gothic"/>
              </a:rPr>
              <a:t> </a:t>
            </a:r>
            <a:r>
              <a:rPr sz="1100" b="1" u="none" dirty="0">
                <a:latin typeface="Century Gothic"/>
                <a:cs typeface="Century Gothic"/>
              </a:rPr>
              <a:t>ID:</a:t>
            </a:r>
            <a:r>
              <a:rPr sz="1100" b="1" u="none" spc="-25" dirty="0">
                <a:latin typeface="Century Gothic"/>
                <a:cs typeface="Century Gothic"/>
              </a:rPr>
              <a:t> </a:t>
            </a:r>
            <a:r>
              <a:rPr sz="1100" b="1" u="none" spc="-10" dirty="0">
                <a:latin typeface="Century Gothic"/>
                <a:cs typeface="Century Gothic"/>
              </a:rPr>
              <a:t>CokeNE</a:t>
            </a:r>
            <a:endParaRPr sz="1100">
              <a:latin typeface="Century Gothic"/>
              <a:cs typeface="Century Gothic"/>
            </a:endParaRPr>
          </a:p>
        </p:txBody>
      </p:sp>
      <p:sp>
        <p:nvSpPr>
          <p:cNvPr id="25" name="object 25"/>
          <p:cNvSpPr txBox="1"/>
          <p:nvPr/>
        </p:nvSpPr>
        <p:spPr>
          <a:xfrm>
            <a:off x="5002529" y="9640011"/>
            <a:ext cx="1432560" cy="193675"/>
          </a:xfrm>
          <a:prstGeom prst="rect">
            <a:avLst/>
          </a:prstGeom>
        </p:spPr>
        <p:txBody>
          <a:bodyPr vert="horz" wrap="square" lIns="0" tIns="12700" rIns="0" bIns="0" rtlCol="0">
            <a:spAutoFit/>
          </a:bodyPr>
          <a:lstStyle/>
          <a:p>
            <a:pPr marL="12700">
              <a:lnSpc>
                <a:spcPct val="100000"/>
              </a:lnSpc>
              <a:spcBef>
                <a:spcPts val="100"/>
              </a:spcBef>
            </a:pPr>
            <a:r>
              <a:rPr sz="1100" dirty="0">
                <a:latin typeface="Century Gothic"/>
                <a:cs typeface="Century Gothic"/>
              </a:rPr>
              <a:t>For</a:t>
            </a:r>
            <a:r>
              <a:rPr sz="1100" spc="-40" dirty="0">
                <a:latin typeface="Century Gothic"/>
                <a:cs typeface="Century Gothic"/>
              </a:rPr>
              <a:t> </a:t>
            </a:r>
            <a:r>
              <a:rPr sz="1100" dirty="0">
                <a:latin typeface="Century Gothic"/>
                <a:cs typeface="Century Gothic"/>
              </a:rPr>
              <a:t>initial</a:t>
            </a:r>
            <a:r>
              <a:rPr sz="1100" spc="-25" dirty="0">
                <a:latin typeface="Century Gothic"/>
                <a:cs typeface="Century Gothic"/>
              </a:rPr>
              <a:t> </a:t>
            </a:r>
            <a:r>
              <a:rPr sz="1100" spc="-10" dirty="0">
                <a:latin typeface="Century Gothic"/>
                <a:cs typeface="Century Gothic"/>
              </a:rPr>
              <a:t>registration.</a:t>
            </a:r>
            <a:endParaRPr sz="1100">
              <a:latin typeface="Century Gothic"/>
              <a:cs typeface="Century Gothic"/>
            </a:endParaRPr>
          </a:p>
        </p:txBody>
      </p:sp>
      <p:sp>
        <p:nvSpPr>
          <p:cNvPr id="26" name="object 26"/>
          <p:cNvSpPr txBox="1"/>
          <p:nvPr/>
        </p:nvSpPr>
        <p:spPr>
          <a:xfrm>
            <a:off x="3986276" y="808685"/>
            <a:ext cx="3482340" cy="2038985"/>
          </a:xfrm>
          <a:prstGeom prst="rect">
            <a:avLst/>
          </a:prstGeom>
        </p:spPr>
        <p:txBody>
          <a:bodyPr vert="horz" wrap="square" lIns="0" tIns="13335" rIns="0" bIns="0" rtlCol="0">
            <a:spAutoFit/>
          </a:bodyPr>
          <a:lstStyle/>
          <a:p>
            <a:pPr marL="12700">
              <a:lnSpc>
                <a:spcPct val="100000"/>
              </a:lnSpc>
              <a:spcBef>
                <a:spcPts val="105"/>
              </a:spcBef>
            </a:pPr>
            <a:r>
              <a:rPr sz="1100" b="1" dirty="0">
                <a:solidFill>
                  <a:srgbClr val="DF1522"/>
                </a:solidFill>
                <a:latin typeface="Century Gothic"/>
                <a:cs typeface="Century Gothic"/>
              </a:rPr>
              <a:t>A well-</a:t>
            </a:r>
            <a:r>
              <a:rPr sz="1100" b="1" spc="-10" dirty="0">
                <a:solidFill>
                  <a:srgbClr val="DF1522"/>
                </a:solidFill>
                <a:latin typeface="Century Gothic"/>
                <a:cs typeface="Century Gothic"/>
              </a:rPr>
              <a:t>balanced</a:t>
            </a:r>
            <a:r>
              <a:rPr sz="1100" b="1" spc="-30" dirty="0">
                <a:solidFill>
                  <a:srgbClr val="DF1522"/>
                </a:solidFill>
                <a:latin typeface="Century Gothic"/>
                <a:cs typeface="Century Gothic"/>
              </a:rPr>
              <a:t> </a:t>
            </a:r>
            <a:r>
              <a:rPr sz="1100" b="1" dirty="0">
                <a:solidFill>
                  <a:srgbClr val="DF1522"/>
                </a:solidFill>
                <a:latin typeface="Century Gothic"/>
                <a:cs typeface="Century Gothic"/>
              </a:rPr>
              <a:t>offering</a:t>
            </a:r>
            <a:r>
              <a:rPr sz="1100" b="1" spc="-20" dirty="0">
                <a:solidFill>
                  <a:srgbClr val="DF1522"/>
                </a:solidFill>
                <a:latin typeface="Century Gothic"/>
                <a:cs typeface="Century Gothic"/>
              </a:rPr>
              <a:t> </a:t>
            </a:r>
            <a:r>
              <a:rPr sz="1100" b="1" dirty="0">
                <a:solidFill>
                  <a:srgbClr val="DF1522"/>
                </a:solidFill>
                <a:latin typeface="Century Gothic"/>
                <a:cs typeface="Century Gothic"/>
              </a:rPr>
              <a:t>to</a:t>
            </a:r>
            <a:r>
              <a:rPr sz="1100" b="1" spc="-5" dirty="0">
                <a:solidFill>
                  <a:srgbClr val="DF1522"/>
                </a:solidFill>
                <a:latin typeface="Century Gothic"/>
                <a:cs typeface="Century Gothic"/>
              </a:rPr>
              <a:t> </a:t>
            </a:r>
            <a:r>
              <a:rPr sz="1100" b="1" dirty="0">
                <a:solidFill>
                  <a:srgbClr val="DF1522"/>
                </a:solidFill>
                <a:latin typeface="Century Gothic"/>
                <a:cs typeface="Century Gothic"/>
              </a:rPr>
              <a:t>help</a:t>
            </a:r>
            <a:r>
              <a:rPr sz="1100" b="1" spc="-10" dirty="0">
                <a:solidFill>
                  <a:srgbClr val="DF1522"/>
                </a:solidFill>
                <a:latin typeface="Century Gothic"/>
                <a:cs typeface="Century Gothic"/>
              </a:rPr>
              <a:t> </a:t>
            </a:r>
            <a:r>
              <a:rPr sz="1100" b="1" dirty="0">
                <a:solidFill>
                  <a:srgbClr val="DF1522"/>
                </a:solidFill>
                <a:latin typeface="Century Gothic"/>
                <a:cs typeface="Century Gothic"/>
              </a:rPr>
              <a:t>you</a:t>
            </a:r>
            <a:r>
              <a:rPr sz="1100" b="1" spc="-10" dirty="0">
                <a:solidFill>
                  <a:srgbClr val="DF1522"/>
                </a:solidFill>
                <a:latin typeface="Century Gothic"/>
                <a:cs typeface="Century Gothic"/>
              </a:rPr>
              <a:t> </a:t>
            </a:r>
            <a:r>
              <a:rPr sz="1100" b="1" dirty="0">
                <a:solidFill>
                  <a:srgbClr val="DF1522"/>
                </a:solidFill>
                <a:latin typeface="Century Gothic"/>
                <a:cs typeface="Century Gothic"/>
              </a:rPr>
              <a:t>live</a:t>
            </a:r>
            <a:r>
              <a:rPr sz="1100" b="1" spc="-20" dirty="0">
                <a:solidFill>
                  <a:srgbClr val="DF1522"/>
                </a:solidFill>
                <a:latin typeface="Century Gothic"/>
                <a:cs typeface="Century Gothic"/>
              </a:rPr>
              <a:t> </a:t>
            </a:r>
            <a:r>
              <a:rPr sz="1100" b="1" dirty="0">
                <a:solidFill>
                  <a:srgbClr val="DF1522"/>
                </a:solidFill>
                <a:latin typeface="Century Gothic"/>
                <a:cs typeface="Century Gothic"/>
              </a:rPr>
              <a:t>a</a:t>
            </a:r>
            <a:r>
              <a:rPr sz="1100" b="1" spc="10" dirty="0">
                <a:solidFill>
                  <a:srgbClr val="DF1522"/>
                </a:solidFill>
                <a:latin typeface="Century Gothic"/>
                <a:cs typeface="Century Gothic"/>
              </a:rPr>
              <a:t> </a:t>
            </a:r>
            <a:r>
              <a:rPr sz="1100" b="1" spc="-10" dirty="0">
                <a:solidFill>
                  <a:srgbClr val="DF1522"/>
                </a:solidFill>
                <a:latin typeface="Century Gothic"/>
                <a:cs typeface="Century Gothic"/>
              </a:rPr>
              <a:t>well-</a:t>
            </a:r>
            <a:endParaRPr sz="1100">
              <a:latin typeface="Century Gothic"/>
              <a:cs typeface="Century Gothic"/>
            </a:endParaRPr>
          </a:p>
          <a:p>
            <a:pPr marL="12700">
              <a:lnSpc>
                <a:spcPct val="100000"/>
              </a:lnSpc>
              <a:spcBef>
                <a:spcPts val="5"/>
              </a:spcBef>
            </a:pPr>
            <a:r>
              <a:rPr sz="1100" b="1" dirty="0">
                <a:solidFill>
                  <a:srgbClr val="DF1522"/>
                </a:solidFill>
                <a:latin typeface="Century Gothic"/>
                <a:cs typeface="Century Gothic"/>
              </a:rPr>
              <a:t>balanced</a:t>
            </a:r>
            <a:r>
              <a:rPr sz="1100" b="1" spc="-65" dirty="0">
                <a:solidFill>
                  <a:srgbClr val="DF1522"/>
                </a:solidFill>
                <a:latin typeface="Century Gothic"/>
                <a:cs typeface="Century Gothic"/>
              </a:rPr>
              <a:t> </a:t>
            </a:r>
            <a:r>
              <a:rPr sz="1100" b="1" spc="-10" dirty="0">
                <a:solidFill>
                  <a:srgbClr val="DF1522"/>
                </a:solidFill>
                <a:latin typeface="Century Gothic"/>
                <a:cs typeface="Century Gothic"/>
              </a:rPr>
              <a:t>life.</a:t>
            </a:r>
            <a:endParaRPr sz="1100">
              <a:latin typeface="Century Gothic"/>
              <a:cs typeface="Century Gothic"/>
            </a:endParaRPr>
          </a:p>
          <a:p>
            <a:pPr marL="12700" marR="118745">
              <a:lnSpc>
                <a:spcPct val="100000"/>
              </a:lnSpc>
              <a:spcBef>
                <a:spcPts val="1320"/>
              </a:spcBef>
            </a:pPr>
            <a:r>
              <a:rPr sz="1100" dirty="0">
                <a:latin typeface="Century Gothic"/>
                <a:cs typeface="Century Gothic"/>
              </a:rPr>
              <a:t>Call</a:t>
            </a:r>
            <a:r>
              <a:rPr sz="1100" spc="-5" dirty="0">
                <a:latin typeface="Century Gothic"/>
                <a:cs typeface="Century Gothic"/>
              </a:rPr>
              <a:t> </a:t>
            </a:r>
            <a:r>
              <a:rPr sz="1100" dirty="0">
                <a:latin typeface="Century Gothic"/>
                <a:cs typeface="Century Gothic"/>
              </a:rPr>
              <a:t>or</a:t>
            </a:r>
            <a:r>
              <a:rPr sz="1100" spc="-10" dirty="0">
                <a:latin typeface="Century Gothic"/>
                <a:cs typeface="Century Gothic"/>
              </a:rPr>
              <a:t> </a:t>
            </a:r>
            <a:r>
              <a:rPr sz="1100" dirty="0">
                <a:latin typeface="Century Gothic"/>
                <a:cs typeface="Century Gothic"/>
              </a:rPr>
              <a:t>visit</a:t>
            </a:r>
            <a:r>
              <a:rPr sz="1100" spc="-5" dirty="0">
                <a:latin typeface="Century Gothic"/>
                <a:cs typeface="Century Gothic"/>
              </a:rPr>
              <a:t> </a:t>
            </a:r>
            <a:r>
              <a:rPr sz="1100" u="sng" spc="-10" dirty="0">
                <a:solidFill>
                  <a:srgbClr val="0000FF"/>
                </a:solidFill>
                <a:uFill>
                  <a:solidFill>
                    <a:srgbClr val="0000FF"/>
                  </a:solidFill>
                </a:uFill>
                <a:latin typeface="Century Gothic"/>
                <a:cs typeface="Century Gothic"/>
                <a:hlinkClick r:id="rId5"/>
              </a:rPr>
              <a:t>www.myCigna.com</a:t>
            </a:r>
            <a:r>
              <a:rPr sz="1100" u="none" spc="-25" dirty="0">
                <a:solidFill>
                  <a:srgbClr val="0000FF"/>
                </a:solidFill>
                <a:latin typeface="Century Gothic"/>
                <a:cs typeface="Century Gothic"/>
              </a:rPr>
              <a:t> </a:t>
            </a:r>
            <a:r>
              <a:rPr sz="1100" u="none" dirty="0">
                <a:latin typeface="Century Gothic"/>
                <a:cs typeface="Century Gothic"/>
              </a:rPr>
              <a:t>to</a:t>
            </a:r>
            <a:r>
              <a:rPr sz="1100" u="none" spc="10" dirty="0">
                <a:latin typeface="Century Gothic"/>
                <a:cs typeface="Century Gothic"/>
              </a:rPr>
              <a:t> </a:t>
            </a:r>
            <a:r>
              <a:rPr sz="1100" u="none" dirty="0">
                <a:latin typeface="Century Gothic"/>
                <a:cs typeface="Century Gothic"/>
              </a:rPr>
              <a:t>locate</a:t>
            </a:r>
            <a:r>
              <a:rPr sz="1100" u="none" spc="-10" dirty="0">
                <a:latin typeface="Century Gothic"/>
                <a:cs typeface="Century Gothic"/>
              </a:rPr>
              <a:t> referrals </a:t>
            </a:r>
            <a:r>
              <a:rPr sz="1100" u="none" dirty="0">
                <a:latin typeface="Century Gothic"/>
                <a:cs typeface="Century Gothic"/>
              </a:rPr>
              <a:t>and</a:t>
            </a:r>
            <a:r>
              <a:rPr sz="1100" u="none" spc="-25" dirty="0">
                <a:latin typeface="Century Gothic"/>
                <a:cs typeface="Century Gothic"/>
              </a:rPr>
              <a:t> </a:t>
            </a:r>
            <a:r>
              <a:rPr sz="1100" u="none" dirty="0">
                <a:latin typeface="Century Gothic"/>
                <a:cs typeface="Century Gothic"/>
              </a:rPr>
              <a:t>resources</a:t>
            </a:r>
            <a:r>
              <a:rPr sz="1100" u="none" spc="-55" dirty="0">
                <a:latin typeface="Century Gothic"/>
                <a:cs typeface="Century Gothic"/>
              </a:rPr>
              <a:t> </a:t>
            </a:r>
            <a:r>
              <a:rPr sz="1100" u="none" dirty="0">
                <a:latin typeface="Century Gothic"/>
                <a:cs typeface="Century Gothic"/>
              </a:rPr>
              <a:t>for</a:t>
            </a:r>
            <a:r>
              <a:rPr sz="1100" u="none" spc="-10" dirty="0">
                <a:latin typeface="Century Gothic"/>
                <a:cs typeface="Century Gothic"/>
              </a:rPr>
              <a:t> </a:t>
            </a:r>
            <a:r>
              <a:rPr sz="1100" u="none" dirty="0">
                <a:latin typeface="Century Gothic"/>
                <a:cs typeface="Century Gothic"/>
              </a:rPr>
              <a:t>services</a:t>
            </a:r>
            <a:r>
              <a:rPr sz="1100" u="none" spc="-45" dirty="0">
                <a:latin typeface="Century Gothic"/>
                <a:cs typeface="Century Gothic"/>
              </a:rPr>
              <a:t> </a:t>
            </a:r>
            <a:r>
              <a:rPr sz="1100" u="none" dirty="0">
                <a:latin typeface="Century Gothic"/>
                <a:cs typeface="Century Gothic"/>
              </a:rPr>
              <a:t>such</a:t>
            </a:r>
            <a:r>
              <a:rPr sz="1100" u="none" spc="-35" dirty="0">
                <a:latin typeface="Century Gothic"/>
                <a:cs typeface="Century Gothic"/>
              </a:rPr>
              <a:t> </a:t>
            </a:r>
            <a:r>
              <a:rPr sz="1100" u="none" spc="-25" dirty="0">
                <a:latin typeface="Century Gothic"/>
                <a:cs typeface="Century Gothic"/>
              </a:rPr>
              <a:t>as:</a:t>
            </a:r>
            <a:endParaRPr sz="1100">
              <a:latin typeface="Century Gothic"/>
              <a:cs typeface="Century Gothic"/>
            </a:endParaRPr>
          </a:p>
          <a:p>
            <a:pPr marL="12700">
              <a:lnSpc>
                <a:spcPct val="100000"/>
              </a:lnSpc>
              <a:spcBef>
                <a:spcPts val="1320"/>
              </a:spcBef>
            </a:pPr>
            <a:r>
              <a:rPr sz="1100" b="1" dirty="0">
                <a:latin typeface="Century Gothic"/>
                <a:cs typeface="Century Gothic"/>
              </a:rPr>
              <a:t>Childcare:</a:t>
            </a:r>
            <a:r>
              <a:rPr sz="1100" b="1" spc="-40" dirty="0">
                <a:latin typeface="Century Gothic"/>
                <a:cs typeface="Century Gothic"/>
              </a:rPr>
              <a:t> </a:t>
            </a:r>
            <a:r>
              <a:rPr sz="1100" dirty="0">
                <a:latin typeface="Century Gothic"/>
                <a:cs typeface="Century Gothic"/>
              </a:rPr>
              <a:t>Cigna</a:t>
            </a:r>
            <a:r>
              <a:rPr sz="1100" spc="-35" dirty="0">
                <a:latin typeface="Century Gothic"/>
                <a:cs typeface="Century Gothic"/>
              </a:rPr>
              <a:t> </a:t>
            </a:r>
            <a:r>
              <a:rPr sz="1100" dirty="0">
                <a:latin typeface="Century Gothic"/>
                <a:cs typeface="Century Gothic"/>
              </a:rPr>
              <a:t>w</a:t>
            </a:r>
            <a:r>
              <a:rPr sz="1100" b="1" dirty="0">
                <a:latin typeface="Century Gothic"/>
                <a:cs typeface="Century Gothic"/>
              </a:rPr>
              <a:t>i</a:t>
            </a:r>
            <a:r>
              <a:rPr sz="1100" dirty="0">
                <a:latin typeface="Century Gothic"/>
                <a:cs typeface="Century Gothic"/>
              </a:rPr>
              <a:t>ll</a:t>
            </a:r>
            <a:r>
              <a:rPr sz="1100" spc="-25" dirty="0">
                <a:latin typeface="Century Gothic"/>
                <a:cs typeface="Century Gothic"/>
              </a:rPr>
              <a:t> </a:t>
            </a:r>
            <a:r>
              <a:rPr sz="1100" dirty="0">
                <a:latin typeface="Century Gothic"/>
                <a:cs typeface="Century Gothic"/>
              </a:rPr>
              <a:t>help</a:t>
            </a:r>
            <a:r>
              <a:rPr sz="1100" spc="-30" dirty="0">
                <a:latin typeface="Century Gothic"/>
                <a:cs typeface="Century Gothic"/>
              </a:rPr>
              <a:t> </a:t>
            </a:r>
            <a:r>
              <a:rPr sz="1100" dirty="0">
                <a:latin typeface="Century Gothic"/>
                <a:cs typeface="Century Gothic"/>
              </a:rPr>
              <a:t>you</a:t>
            </a:r>
            <a:r>
              <a:rPr sz="1100" spc="-35" dirty="0">
                <a:latin typeface="Century Gothic"/>
                <a:cs typeface="Century Gothic"/>
              </a:rPr>
              <a:t> </a:t>
            </a:r>
            <a:r>
              <a:rPr sz="1100" dirty="0">
                <a:latin typeface="Century Gothic"/>
                <a:cs typeface="Century Gothic"/>
              </a:rPr>
              <a:t>find</a:t>
            </a:r>
            <a:r>
              <a:rPr sz="1100" spc="-25" dirty="0">
                <a:latin typeface="Century Gothic"/>
                <a:cs typeface="Century Gothic"/>
              </a:rPr>
              <a:t> </a:t>
            </a:r>
            <a:r>
              <a:rPr sz="1100" dirty="0">
                <a:latin typeface="Century Gothic"/>
                <a:cs typeface="Century Gothic"/>
              </a:rPr>
              <a:t>a</a:t>
            </a:r>
            <a:r>
              <a:rPr sz="1100" spc="-25" dirty="0">
                <a:latin typeface="Century Gothic"/>
                <a:cs typeface="Century Gothic"/>
              </a:rPr>
              <a:t> </a:t>
            </a:r>
            <a:r>
              <a:rPr sz="1100" spc="-10" dirty="0">
                <a:latin typeface="Century Gothic"/>
                <a:cs typeface="Century Gothic"/>
              </a:rPr>
              <a:t>place,</a:t>
            </a:r>
            <a:endParaRPr sz="1100">
              <a:latin typeface="Century Gothic"/>
              <a:cs typeface="Century Gothic"/>
            </a:endParaRPr>
          </a:p>
          <a:p>
            <a:pPr marL="12700">
              <a:lnSpc>
                <a:spcPct val="100000"/>
              </a:lnSpc>
            </a:pPr>
            <a:r>
              <a:rPr sz="1100" dirty="0">
                <a:latin typeface="Century Gothic"/>
                <a:cs typeface="Century Gothic"/>
              </a:rPr>
              <a:t>program</a:t>
            </a:r>
            <a:r>
              <a:rPr sz="1100" spc="-55" dirty="0">
                <a:latin typeface="Century Gothic"/>
                <a:cs typeface="Century Gothic"/>
              </a:rPr>
              <a:t> </a:t>
            </a:r>
            <a:r>
              <a:rPr sz="1100" dirty="0">
                <a:latin typeface="Century Gothic"/>
                <a:cs typeface="Century Gothic"/>
              </a:rPr>
              <a:t>or</a:t>
            </a:r>
            <a:r>
              <a:rPr sz="1100" spc="-15" dirty="0">
                <a:latin typeface="Century Gothic"/>
                <a:cs typeface="Century Gothic"/>
              </a:rPr>
              <a:t> </a:t>
            </a:r>
            <a:r>
              <a:rPr sz="1100" dirty="0">
                <a:latin typeface="Century Gothic"/>
                <a:cs typeface="Century Gothic"/>
              </a:rPr>
              <a:t>person</a:t>
            </a:r>
            <a:r>
              <a:rPr sz="1100" spc="-40" dirty="0">
                <a:latin typeface="Century Gothic"/>
                <a:cs typeface="Century Gothic"/>
              </a:rPr>
              <a:t> </a:t>
            </a:r>
            <a:r>
              <a:rPr sz="1100" dirty="0">
                <a:latin typeface="Century Gothic"/>
                <a:cs typeface="Century Gothic"/>
              </a:rPr>
              <a:t>that’s</a:t>
            </a:r>
            <a:r>
              <a:rPr sz="1100" spc="-15" dirty="0">
                <a:latin typeface="Century Gothic"/>
                <a:cs typeface="Century Gothic"/>
              </a:rPr>
              <a:t> </a:t>
            </a:r>
            <a:r>
              <a:rPr sz="1100" dirty="0">
                <a:latin typeface="Century Gothic"/>
                <a:cs typeface="Century Gothic"/>
              </a:rPr>
              <a:t>right</a:t>
            </a:r>
            <a:r>
              <a:rPr sz="1100" spc="-30" dirty="0">
                <a:latin typeface="Century Gothic"/>
                <a:cs typeface="Century Gothic"/>
              </a:rPr>
              <a:t> </a:t>
            </a:r>
            <a:r>
              <a:rPr sz="1100" dirty="0">
                <a:latin typeface="Century Gothic"/>
                <a:cs typeface="Century Gothic"/>
              </a:rPr>
              <a:t>for</a:t>
            </a:r>
            <a:r>
              <a:rPr sz="1100" spc="-20"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spc="-10" dirty="0">
                <a:latin typeface="Century Gothic"/>
                <a:cs typeface="Century Gothic"/>
              </a:rPr>
              <a:t>family.</a:t>
            </a:r>
            <a:endParaRPr sz="1100">
              <a:latin typeface="Century Gothic"/>
              <a:cs typeface="Century Gothic"/>
            </a:endParaRPr>
          </a:p>
          <a:p>
            <a:pPr marL="12700" marR="5080">
              <a:lnSpc>
                <a:spcPct val="100000"/>
              </a:lnSpc>
              <a:spcBef>
                <a:spcPts val="1320"/>
              </a:spcBef>
            </a:pPr>
            <a:r>
              <a:rPr sz="1100" b="1" dirty="0">
                <a:latin typeface="Century Gothic"/>
                <a:cs typeface="Century Gothic"/>
              </a:rPr>
              <a:t>Financial</a:t>
            </a:r>
            <a:r>
              <a:rPr sz="1100" b="1" spc="-35" dirty="0">
                <a:latin typeface="Century Gothic"/>
                <a:cs typeface="Century Gothic"/>
              </a:rPr>
              <a:t> </a:t>
            </a:r>
            <a:r>
              <a:rPr sz="1100" b="1" dirty="0">
                <a:latin typeface="Century Gothic"/>
                <a:cs typeface="Century Gothic"/>
              </a:rPr>
              <a:t>Services</a:t>
            </a:r>
            <a:r>
              <a:rPr sz="1100" b="1" spc="-35" dirty="0">
                <a:latin typeface="Century Gothic"/>
                <a:cs typeface="Century Gothic"/>
              </a:rPr>
              <a:t> </a:t>
            </a:r>
            <a:r>
              <a:rPr sz="1100" b="1" dirty="0">
                <a:latin typeface="Century Gothic"/>
                <a:cs typeface="Century Gothic"/>
              </a:rPr>
              <a:t>Referral:</a:t>
            </a:r>
            <a:r>
              <a:rPr sz="1100" b="1" spc="-25" dirty="0">
                <a:latin typeface="Century Gothic"/>
                <a:cs typeface="Century Gothic"/>
              </a:rPr>
              <a:t> </a:t>
            </a:r>
            <a:r>
              <a:rPr sz="1100" dirty="0">
                <a:latin typeface="Century Gothic"/>
                <a:cs typeface="Century Gothic"/>
              </a:rPr>
              <a:t>Free</a:t>
            </a:r>
            <a:r>
              <a:rPr sz="1100" spc="-45" dirty="0">
                <a:latin typeface="Century Gothic"/>
                <a:cs typeface="Century Gothic"/>
              </a:rPr>
              <a:t> </a:t>
            </a:r>
            <a:r>
              <a:rPr sz="1100" spc="-10" dirty="0">
                <a:latin typeface="Century Gothic"/>
                <a:cs typeface="Century Gothic"/>
              </a:rPr>
              <a:t>30-</a:t>
            </a:r>
            <a:r>
              <a:rPr sz="1100" dirty="0">
                <a:latin typeface="Century Gothic"/>
                <a:cs typeface="Century Gothic"/>
              </a:rPr>
              <a:t>minute</a:t>
            </a:r>
            <a:r>
              <a:rPr sz="1100" spc="-40" dirty="0">
                <a:latin typeface="Century Gothic"/>
                <a:cs typeface="Century Gothic"/>
              </a:rPr>
              <a:t> </a:t>
            </a:r>
            <a:r>
              <a:rPr sz="1100" spc="-10" dirty="0">
                <a:latin typeface="Century Gothic"/>
                <a:cs typeface="Century Gothic"/>
              </a:rPr>
              <a:t>financial consultations</a:t>
            </a:r>
            <a:r>
              <a:rPr sz="1100" spc="-30" dirty="0">
                <a:latin typeface="Century Gothic"/>
                <a:cs typeface="Century Gothic"/>
              </a:rPr>
              <a:t> </a:t>
            </a:r>
            <a:r>
              <a:rPr sz="1100" dirty="0">
                <a:latin typeface="Century Gothic"/>
                <a:cs typeface="Century Gothic"/>
              </a:rPr>
              <a:t>by phone</a:t>
            </a:r>
            <a:r>
              <a:rPr sz="1100" spc="-5" dirty="0">
                <a:latin typeface="Century Gothic"/>
                <a:cs typeface="Century Gothic"/>
              </a:rPr>
              <a:t> </a:t>
            </a:r>
            <a:r>
              <a:rPr sz="1100" dirty="0">
                <a:latin typeface="Century Gothic"/>
                <a:cs typeface="Century Gothic"/>
              </a:rPr>
              <a:t>and</a:t>
            </a:r>
            <a:r>
              <a:rPr sz="1100" spc="-15" dirty="0">
                <a:latin typeface="Century Gothic"/>
                <a:cs typeface="Century Gothic"/>
              </a:rPr>
              <a:t> </a:t>
            </a:r>
            <a:r>
              <a:rPr sz="1100" dirty="0">
                <a:latin typeface="Century Gothic"/>
                <a:cs typeface="Century Gothic"/>
              </a:rPr>
              <a:t>25%</a:t>
            </a:r>
            <a:r>
              <a:rPr sz="1100" spc="-5" dirty="0">
                <a:latin typeface="Century Gothic"/>
                <a:cs typeface="Century Gothic"/>
              </a:rPr>
              <a:t> </a:t>
            </a:r>
            <a:r>
              <a:rPr sz="1100" dirty="0">
                <a:latin typeface="Century Gothic"/>
                <a:cs typeface="Century Gothic"/>
              </a:rPr>
              <a:t>off</a:t>
            </a:r>
            <a:r>
              <a:rPr sz="1100" spc="-5" dirty="0">
                <a:latin typeface="Century Gothic"/>
                <a:cs typeface="Century Gothic"/>
              </a:rPr>
              <a:t> </a:t>
            </a:r>
            <a:r>
              <a:rPr sz="1100" spc="-25" dirty="0">
                <a:latin typeface="Century Gothic"/>
                <a:cs typeface="Century Gothic"/>
              </a:rPr>
              <a:t>tax </a:t>
            </a:r>
            <a:r>
              <a:rPr sz="1100" spc="-10" dirty="0">
                <a:latin typeface="Century Gothic"/>
                <a:cs typeface="Century Gothic"/>
              </a:rPr>
              <a:t>preparation.</a:t>
            </a:r>
            <a:endParaRPr sz="1100">
              <a:latin typeface="Century Gothic"/>
              <a:cs typeface="Century Gothic"/>
            </a:endParaRPr>
          </a:p>
        </p:txBody>
      </p:sp>
      <p:sp>
        <p:nvSpPr>
          <p:cNvPr id="27" name="object 27"/>
          <p:cNvSpPr txBox="1"/>
          <p:nvPr/>
        </p:nvSpPr>
        <p:spPr>
          <a:xfrm>
            <a:off x="3986276" y="2988386"/>
            <a:ext cx="3379470" cy="529590"/>
          </a:xfrm>
          <a:prstGeom prst="rect">
            <a:avLst/>
          </a:prstGeom>
        </p:spPr>
        <p:txBody>
          <a:bodyPr vert="horz" wrap="square" lIns="0" tIns="13335" rIns="0" bIns="0" rtlCol="0">
            <a:spAutoFit/>
          </a:bodyPr>
          <a:lstStyle/>
          <a:p>
            <a:pPr marL="12700" marR="5080">
              <a:lnSpc>
                <a:spcPct val="100000"/>
              </a:lnSpc>
              <a:spcBef>
                <a:spcPts val="105"/>
              </a:spcBef>
            </a:pPr>
            <a:r>
              <a:rPr sz="1100" b="1" dirty="0">
                <a:latin typeface="Century Gothic"/>
                <a:cs typeface="Century Gothic"/>
              </a:rPr>
              <a:t>Identity</a:t>
            </a:r>
            <a:r>
              <a:rPr sz="1100" b="1" spc="-40" dirty="0">
                <a:latin typeface="Century Gothic"/>
                <a:cs typeface="Century Gothic"/>
              </a:rPr>
              <a:t> </a:t>
            </a:r>
            <a:r>
              <a:rPr sz="1100" b="1" dirty="0">
                <a:latin typeface="Century Gothic"/>
                <a:cs typeface="Century Gothic"/>
              </a:rPr>
              <a:t>Theft:</a:t>
            </a:r>
            <a:r>
              <a:rPr sz="1100" b="1" spc="-25" dirty="0">
                <a:latin typeface="Century Gothic"/>
                <a:cs typeface="Century Gothic"/>
              </a:rPr>
              <a:t> </a:t>
            </a:r>
            <a:r>
              <a:rPr sz="1100" dirty="0">
                <a:latin typeface="Century Gothic"/>
                <a:cs typeface="Century Gothic"/>
              </a:rPr>
              <a:t>Get</a:t>
            </a:r>
            <a:r>
              <a:rPr sz="1100" spc="-10" dirty="0">
                <a:latin typeface="Century Gothic"/>
                <a:cs typeface="Century Gothic"/>
              </a:rPr>
              <a:t> </a:t>
            </a:r>
            <a:r>
              <a:rPr sz="1100" dirty="0">
                <a:latin typeface="Century Gothic"/>
                <a:cs typeface="Century Gothic"/>
              </a:rPr>
              <a:t>a</a:t>
            </a:r>
            <a:r>
              <a:rPr sz="1100" spc="-5" dirty="0">
                <a:latin typeface="Century Gothic"/>
                <a:cs typeface="Century Gothic"/>
              </a:rPr>
              <a:t> </a:t>
            </a:r>
            <a:r>
              <a:rPr sz="1100" dirty="0">
                <a:latin typeface="Century Gothic"/>
                <a:cs typeface="Century Gothic"/>
              </a:rPr>
              <a:t>free</a:t>
            </a:r>
            <a:r>
              <a:rPr sz="1100" spc="-30" dirty="0">
                <a:latin typeface="Century Gothic"/>
                <a:cs typeface="Century Gothic"/>
              </a:rPr>
              <a:t> </a:t>
            </a:r>
            <a:r>
              <a:rPr sz="1100" spc="-10" dirty="0">
                <a:latin typeface="Century Gothic"/>
                <a:cs typeface="Century Gothic"/>
              </a:rPr>
              <a:t>60-</a:t>
            </a:r>
            <a:r>
              <a:rPr sz="1100" dirty="0">
                <a:latin typeface="Century Gothic"/>
                <a:cs typeface="Century Gothic"/>
              </a:rPr>
              <a:t>minute</a:t>
            </a:r>
            <a:r>
              <a:rPr sz="1100" spc="-40" dirty="0">
                <a:latin typeface="Century Gothic"/>
                <a:cs typeface="Century Gothic"/>
              </a:rPr>
              <a:t> </a:t>
            </a:r>
            <a:r>
              <a:rPr sz="1100" spc="-10" dirty="0">
                <a:latin typeface="Century Gothic"/>
                <a:cs typeface="Century Gothic"/>
              </a:rPr>
              <a:t>expert consultation</a:t>
            </a:r>
            <a:r>
              <a:rPr sz="1100" spc="-25" dirty="0">
                <a:latin typeface="Century Gothic"/>
                <a:cs typeface="Century Gothic"/>
              </a:rPr>
              <a:t> </a:t>
            </a:r>
            <a:r>
              <a:rPr sz="1100" dirty="0">
                <a:latin typeface="Century Gothic"/>
                <a:cs typeface="Century Gothic"/>
              </a:rPr>
              <a:t>by</a:t>
            </a:r>
            <a:r>
              <a:rPr sz="1100" spc="-20" dirty="0">
                <a:latin typeface="Century Gothic"/>
                <a:cs typeface="Century Gothic"/>
              </a:rPr>
              <a:t> </a:t>
            </a:r>
            <a:r>
              <a:rPr sz="1100" dirty="0">
                <a:latin typeface="Century Gothic"/>
                <a:cs typeface="Century Gothic"/>
              </a:rPr>
              <a:t>phone</a:t>
            </a:r>
            <a:r>
              <a:rPr sz="1100" spc="-10" dirty="0">
                <a:latin typeface="Century Gothic"/>
                <a:cs typeface="Century Gothic"/>
              </a:rPr>
              <a:t> </a:t>
            </a:r>
            <a:r>
              <a:rPr sz="1100" dirty="0">
                <a:latin typeface="Century Gothic"/>
                <a:cs typeface="Century Gothic"/>
              </a:rPr>
              <a:t>for prevention</a:t>
            </a:r>
            <a:r>
              <a:rPr sz="1100" spc="-35" dirty="0">
                <a:latin typeface="Century Gothic"/>
                <a:cs typeface="Century Gothic"/>
              </a:rPr>
              <a:t> </a:t>
            </a:r>
            <a:r>
              <a:rPr sz="1100" dirty="0">
                <a:latin typeface="Century Gothic"/>
                <a:cs typeface="Century Gothic"/>
              </a:rPr>
              <a:t>or</a:t>
            </a:r>
            <a:r>
              <a:rPr sz="1100" spc="-5" dirty="0">
                <a:latin typeface="Century Gothic"/>
                <a:cs typeface="Century Gothic"/>
              </a:rPr>
              <a:t> </a:t>
            </a:r>
            <a:r>
              <a:rPr sz="1100" dirty="0">
                <a:latin typeface="Century Gothic"/>
                <a:cs typeface="Century Gothic"/>
              </a:rPr>
              <a:t>if</a:t>
            </a:r>
            <a:r>
              <a:rPr sz="1100" spc="-15" dirty="0">
                <a:latin typeface="Century Gothic"/>
                <a:cs typeface="Century Gothic"/>
              </a:rPr>
              <a:t> </a:t>
            </a:r>
            <a:r>
              <a:rPr sz="1100" dirty="0">
                <a:latin typeface="Century Gothic"/>
                <a:cs typeface="Century Gothic"/>
              </a:rPr>
              <a:t>you</a:t>
            </a:r>
            <a:r>
              <a:rPr sz="1100" spc="-10" dirty="0">
                <a:latin typeface="Century Gothic"/>
                <a:cs typeface="Century Gothic"/>
              </a:rPr>
              <a:t> </a:t>
            </a:r>
            <a:r>
              <a:rPr sz="1100" spc="-25" dirty="0">
                <a:latin typeface="Century Gothic"/>
                <a:cs typeface="Century Gothic"/>
              </a:rPr>
              <a:t>are </a:t>
            </a:r>
            <a:r>
              <a:rPr sz="1100" spc="-10" dirty="0">
                <a:latin typeface="Century Gothic"/>
                <a:cs typeface="Century Gothic"/>
              </a:rPr>
              <a:t>victimized.</a:t>
            </a:r>
            <a:endParaRPr sz="1100">
              <a:latin typeface="Century Gothic"/>
              <a:cs typeface="Century Gothic"/>
            </a:endParaRPr>
          </a:p>
        </p:txBody>
      </p:sp>
      <p:sp>
        <p:nvSpPr>
          <p:cNvPr id="28" name="object 28"/>
          <p:cNvSpPr txBox="1"/>
          <p:nvPr/>
        </p:nvSpPr>
        <p:spPr>
          <a:xfrm>
            <a:off x="3986276" y="3659504"/>
            <a:ext cx="3502025" cy="361315"/>
          </a:xfrm>
          <a:prstGeom prst="rect">
            <a:avLst/>
          </a:prstGeom>
        </p:spPr>
        <p:txBody>
          <a:bodyPr vert="horz" wrap="square" lIns="0" tIns="13335" rIns="0" bIns="0" rtlCol="0">
            <a:spAutoFit/>
          </a:bodyPr>
          <a:lstStyle/>
          <a:p>
            <a:pPr marL="12700" marR="5080">
              <a:lnSpc>
                <a:spcPct val="100000"/>
              </a:lnSpc>
              <a:spcBef>
                <a:spcPts val="105"/>
              </a:spcBef>
            </a:pPr>
            <a:r>
              <a:rPr sz="1100" b="1" dirty="0">
                <a:latin typeface="Century Gothic"/>
                <a:cs typeface="Century Gothic"/>
              </a:rPr>
              <a:t>Legal</a:t>
            </a:r>
            <a:r>
              <a:rPr sz="1100" b="1" spc="-25" dirty="0">
                <a:latin typeface="Century Gothic"/>
                <a:cs typeface="Century Gothic"/>
              </a:rPr>
              <a:t> </a:t>
            </a:r>
            <a:r>
              <a:rPr sz="1100" b="1" dirty="0">
                <a:latin typeface="Century Gothic"/>
                <a:cs typeface="Century Gothic"/>
              </a:rPr>
              <a:t>Consulting:</a:t>
            </a:r>
            <a:r>
              <a:rPr sz="1100" b="1" spc="-30" dirty="0">
                <a:latin typeface="Century Gothic"/>
                <a:cs typeface="Century Gothic"/>
              </a:rPr>
              <a:t> </a:t>
            </a:r>
            <a:r>
              <a:rPr sz="1100" dirty="0">
                <a:latin typeface="Century Gothic"/>
                <a:cs typeface="Century Gothic"/>
              </a:rPr>
              <a:t>Get</a:t>
            </a:r>
            <a:r>
              <a:rPr sz="1100" spc="-20" dirty="0">
                <a:latin typeface="Century Gothic"/>
                <a:cs typeface="Century Gothic"/>
              </a:rPr>
              <a:t> </a:t>
            </a:r>
            <a:r>
              <a:rPr sz="1100" dirty="0">
                <a:latin typeface="Century Gothic"/>
                <a:cs typeface="Century Gothic"/>
              </a:rPr>
              <a:t>a</a:t>
            </a:r>
            <a:r>
              <a:rPr sz="1100" spc="-15" dirty="0">
                <a:latin typeface="Century Gothic"/>
                <a:cs typeface="Century Gothic"/>
              </a:rPr>
              <a:t> </a:t>
            </a:r>
            <a:r>
              <a:rPr sz="1100" dirty="0">
                <a:latin typeface="Century Gothic"/>
                <a:cs typeface="Century Gothic"/>
              </a:rPr>
              <a:t>free</a:t>
            </a:r>
            <a:r>
              <a:rPr sz="1100" spc="-40" dirty="0">
                <a:latin typeface="Century Gothic"/>
                <a:cs typeface="Century Gothic"/>
              </a:rPr>
              <a:t> </a:t>
            </a:r>
            <a:r>
              <a:rPr sz="1100" spc="-10" dirty="0">
                <a:latin typeface="Century Gothic"/>
                <a:cs typeface="Century Gothic"/>
              </a:rPr>
              <a:t>30-</a:t>
            </a:r>
            <a:r>
              <a:rPr sz="1100" dirty="0">
                <a:latin typeface="Century Gothic"/>
                <a:cs typeface="Century Gothic"/>
              </a:rPr>
              <a:t>minute</a:t>
            </a:r>
            <a:r>
              <a:rPr sz="1100" spc="-40" dirty="0">
                <a:latin typeface="Century Gothic"/>
                <a:cs typeface="Century Gothic"/>
              </a:rPr>
              <a:t> </a:t>
            </a:r>
            <a:r>
              <a:rPr sz="1100" spc="-10" dirty="0">
                <a:latin typeface="Century Gothic"/>
                <a:cs typeface="Century Gothic"/>
              </a:rPr>
              <a:t>consultation </a:t>
            </a:r>
            <a:r>
              <a:rPr sz="1100" dirty="0">
                <a:latin typeface="Century Gothic"/>
                <a:cs typeface="Century Gothic"/>
              </a:rPr>
              <a:t>with</a:t>
            </a:r>
            <a:r>
              <a:rPr sz="1100" spc="-25" dirty="0">
                <a:latin typeface="Century Gothic"/>
                <a:cs typeface="Century Gothic"/>
              </a:rPr>
              <a:t> </a:t>
            </a:r>
            <a:r>
              <a:rPr sz="1100" dirty="0">
                <a:latin typeface="Century Gothic"/>
                <a:cs typeface="Century Gothic"/>
              </a:rPr>
              <a:t>a</a:t>
            </a:r>
            <a:r>
              <a:rPr sz="1100" spc="-15" dirty="0">
                <a:latin typeface="Century Gothic"/>
                <a:cs typeface="Century Gothic"/>
              </a:rPr>
              <a:t> </a:t>
            </a:r>
            <a:r>
              <a:rPr sz="1100" dirty="0">
                <a:latin typeface="Century Gothic"/>
                <a:cs typeface="Century Gothic"/>
              </a:rPr>
              <a:t>network</a:t>
            </a:r>
            <a:r>
              <a:rPr sz="1100" spc="-30" dirty="0">
                <a:latin typeface="Century Gothic"/>
                <a:cs typeface="Century Gothic"/>
              </a:rPr>
              <a:t> </a:t>
            </a:r>
            <a:r>
              <a:rPr sz="1100" dirty="0">
                <a:latin typeface="Century Gothic"/>
                <a:cs typeface="Century Gothic"/>
              </a:rPr>
              <a:t>attorney</a:t>
            </a:r>
            <a:r>
              <a:rPr sz="1100" spc="-30" dirty="0">
                <a:latin typeface="Century Gothic"/>
                <a:cs typeface="Century Gothic"/>
              </a:rPr>
              <a:t> </a:t>
            </a:r>
            <a:r>
              <a:rPr sz="1100" dirty="0">
                <a:latin typeface="Century Gothic"/>
                <a:cs typeface="Century Gothic"/>
              </a:rPr>
              <a:t>and</a:t>
            </a:r>
            <a:r>
              <a:rPr sz="1100" spc="-30" dirty="0">
                <a:latin typeface="Century Gothic"/>
                <a:cs typeface="Century Gothic"/>
              </a:rPr>
              <a:t> </a:t>
            </a:r>
            <a:r>
              <a:rPr sz="1100" dirty="0">
                <a:latin typeface="Century Gothic"/>
                <a:cs typeface="Century Gothic"/>
              </a:rPr>
              <a:t>25%</a:t>
            </a:r>
            <a:r>
              <a:rPr sz="1100" spc="-20" dirty="0">
                <a:latin typeface="Century Gothic"/>
                <a:cs typeface="Century Gothic"/>
              </a:rPr>
              <a:t> </a:t>
            </a:r>
            <a:r>
              <a:rPr sz="1100" dirty="0">
                <a:latin typeface="Century Gothic"/>
                <a:cs typeface="Century Gothic"/>
              </a:rPr>
              <a:t>off</a:t>
            </a:r>
            <a:r>
              <a:rPr sz="1100" spc="-5" dirty="0">
                <a:latin typeface="Century Gothic"/>
                <a:cs typeface="Century Gothic"/>
              </a:rPr>
              <a:t> </a:t>
            </a:r>
            <a:r>
              <a:rPr sz="1100" dirty="0">
                <a:latin typeface="Century Gothic"/>
                <a:cs typeface="Century Gothic"/>
              </a:rPr>
              <a:t>select</a:t>
            </a:r>
            <a:r>
              <a:rPr sz="1100" spc="-45" dirty="0">
                <a:latin typeface="Century Gothic"/>
                <a:cs typeface="Century Gothic"/>
              </a:rPr>
              <a:t> </a:t>
            </a:r>
            <a:r>
              <a:rPr sz="1100" spc="-20" dirty="0">
                <a:latin typeface="Century Gothic"/>
                <a:cs typeface="Century Gothic"/>
              </a:rPr>
              <a:t>fees.</a:t>
            </a:r>
            <a:endParaRPr sz="1100">
              <a:latin typeface="Century Gothic"/>
              <a:cs typeface="Century Gothic"/>
            </a:endParaRPr>
          </a:p>
        </p:txBody>
      </p:sp>
      <p:sp>
        <p:nvSpPr>
          <p:cNvPr id="29" name="object 29"/>
          <p:cNvSpPr txBox="1"/>
          <p:nvPr/>
        </p:nvSpPr>
        <p:spPr>
          <a:xfrm>
            <a:off x="3986276" y="4162425"/>
            <a:ext cx="3413125" cy="361315"/>
          </a:xfrm>
          <a:prstGeom prst="rect">
            <a:avLst/>
          </a:prstGeom>
        </p:spPr>
        <p:txBody>
          <a:bodyPr vert="horz" wrap="square" lIns="0" tIns="13335" rIns="0" bIns="0" rtlCol="0">
            <a:spAutoFit/>
          </a:bodyPr>
          <a:lstStyle/>
          <a:p>
            <a:pPr marL="12700">
              <a:lnSpc>
                <a:spcPct val="100000"/>
              </a:lnSpc>
              <a:spcBef>
                <a:spcPts val="105"/>
              </a:spcBef>
            </a:pPr>
            <a:r>
              <a:rPr sz="1100" b="1" dirty="0">
                <a:latin typeface="Century Gothic"/>
                <a:cs typeface="Century Gothic"/>
              </a:rPr>
              <a:t>Pet</a:t>
            </a:r>
            <a:r>
              <a:rPr sz="1100" b="1" spc="-40" dirty="0">
                <a:latin typeface="Century Gothic"/>
                <a:cs typeface="Century Gothic"/>
              </a:rPr>
              <a:t> </a:t>
            </a:r>
            <a:r>
              <a:rPr sz="1100" b="1" dirty="0">
                <a:latin typeface="Century Gothic"/>
                <a:cs typeface="Century Gothic"/>
              </a:rPr>
              <a:t>Care:</a:t>
            </a:r>
            <a:r>
              <a:rPr sz="1100" b="1" spc="285" dirty="0">
                <a:latin typeface="Century Gothic"/>
                <a:cs typeface="Century Gothic"/>
              </a:rPr>
              <a:t> </a:t>
            </a:r>
            <a:r>
              <a:rPr sz="1100" dirty="0">
                <a:latin typeface="Century Gothic"/>
                <a:cs typeface="Century Gothic"/>
              </a:rPr>
              <a:t>From</a:t>
            </a:r>
            <a:r>
              <a:rPr sz="1100" spc="-15" dirty="0">
                <a:latin typeface="Century Gothic"/>
                <a:cs typeface="Century Gothic"/>
              </a:rPr>
              <a:t> </a:t>
            </a:r>
            <a:r>
              <a:rPr sz="1100" dirty="0">
                <a:latin typeface="Century Gothic"/>
                <a:cs typeface="Century Gothic"/>
              </a:rPr>
              <a:t>vets</a:t>
            </a:r>
            <a:r>
              <a:rPr sz="1100" spc="-35" dirty="0">
                <a:latin typeface="Century Gothic"/>
                <a:cs typeface="Century Gothic"/>
              </a:rPr>
              <a:t> </a:t>
            </a:r>
            <a:r>
              <a:rPr sz="1100" dirty="0">
                <a:latin typeface="Century Gothic"/>
                <a:cs typeface="Century Gothic"/>
              </a:rPr>
              <a:t>to</a:t>
            </a:r>
            <a:r>
              <a:rPr sz="1100" spc="-5" dirty="0">
                <a:latin typeface="Century Gothic"/>
                <a:cs typeface="Century Gothic"/>
              </a:rPr>
              <a:t> </a:t>
            </a:r>
            <a:r>
              <a:rPr sz="1100" dirty="0">
                <a:latin typeface="Century Gothic"/>
                <a:cs typeface="Century Gothic"/>
              </a:rPr>
              <a:t>dog</a:t>
            </a:r>
            <a:r>
              <a:rPr sz="1100" spc="-30" dirty="0">
                <a:latin typeface="Century Gothic"/>
                <a:cs typeface="Century Gothic"/>
              </a:rPr>
              <a:t> </a:t>
            </a:r>
            <a:r>
              <a:rPr sz="1100" dirty="0">
                <a:latin typeface="Century Gothic"/>
                <a:cs typeface="Century Gothic"/>
              </a:rPr>
              <a:t>walkers,</a:t>
            </a:r>
            <a:r>
              <a:rPr sz="1100" spc="-55" dirty="0">
                <a:latin typeface="Century Gothic"/>
                <a:cs typeface="Century Gothic"/>
              </a:rPr>
              <a:t> </a:t>
            </a:r>
            <a:r>
              <a:rPr sz="1100" dirty="0">
                <a:latin typeface="Century Gothic"/>
                <a:cs typeface="Century Gothic"/>
              </a:rPr>
              <a:t>we’ll</a:t>
            </a:r>
            <a:r>
              <a:rPr sz="1100" spc="-15" dirty="0">
                <a:latin typeface="Century Gothic"/>
                <a:cs typeface="Century Gothic"/>
              </a:rPr>
              <a:t> </a:t>
            </a:r>
            <a:r>
              <a:rPr sz="1100" dirty="0">
                <a:latin typeface="Century Gothic"/>
                <a:cs typeface="Century Gothic"/>
              </a:rPr>
              <a:t>help</a:t>
            </a:r>
            <a:r>
              <a:rPr sz="1100" spc="-20" dirty="0">
                <a:latin typeface="Century Gothic"/>
                <a:cs typeface="Century Gothic"/>
              </a:rPr>
              <a:t> </a:t>
            </a:r>
            <a:r>
              <a:rPr sz="1100" spc="-25" dirty="0">
                <a:latin typeface="Century Gothic"/>
                <a:cs typeface="Century Gothic"/>
              </a:rPr>
              <a:t>you</a:t>
            </a:r>
            <a:endParaRPr sz="1100">
              <a:latin typeface="Century Gothic"/>
              <a:cs typeface="Century Gothic"/>
            </a:endParaRPr>
          </a:p>
          <a:p>
            <a:pPr marL="12700">
              <a:lnSpc>
                <a:spcPct val="100000"/>
              </a:lnSpc>
            </a:pPr>
            <a:r>
              <a:rPr sz="1100" dirty="0">
                <a:latin typeface="Century Gothic"/>
                <a:cs typeface="Century Gothic"/>
              </a:rPr>
              <a:t>ensure</a:t>
            </a:r>
            <a:r>
              <a:rPr sz="1100" spc="-45"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pets</a:t>
            </a:r>
            <a:r>
              <a:rPr sz="1100" spc="-20" dirty="0">
                <a:latin typeface="Century Gothic"/>
                <a:cs typeface="Century Gothic"/>
              </a:rPr>
              <a:t> </a:t>
            </a:r>
            <a:r>
              <a:rPr sz="1100" dirty="0">
                <a:latin typeface="Century Gothic"/>
                <a:cs typeface="Century Gothic"/>
              </a:rPr>
              <a:t>are</a:t>
            </a:r>
            <a:r>
              <a:rPr sz="1100" spc="-30" dirty="0">
                <a:latin typeface="Century Gothic"/>
                <a:cs typeface="Century Gothic"/>
              </a:rPr>
              <a:t> </a:t>
            </a:r>
            <a:r>
              <a:rPr sz="1100" dirty="0">
                <a:latin typeface="Century Gothic"/>
                <a:cs typeface="Century Gothic"/>
              </a:rPr>
              <a:t>well</a:t>
            </a:r>
            <a:r>
              <a:rPr sz="1100" spc="-10" dirty="0">
                <a:latin typeface="Century Gothic"/>
                <a:cs typeface="Century Gothic"/>
              </a:rPr>
              <a:t> </a:t>
            </a:r>
            <a:r>
              <a:rPr sz="1100" dirty="0">
                <a:latin typeface="Century Gothic"/>
                <a:cs typeface="Century Gothic"/>
              </a:rPr>
              <a:t>taken</a:t>
            </a:r>
            <a:r>
              <a:rPr sz="1100" spc="-20" dirty="0">
                <a:latin typeface="Century Gothic"/>
                <a:cs typeface="Century Gothic"/>
              </a:rPr>
              <a:t> </a:t>
            </a:r>
            <a:r>
              <a:rPr sz="1100" dirty="0">
                <a:latin typeface="Century Gothic"/>
                <a:cs typeface="Century Gothic"/>
              </a:rPr>
              <a:t>care</a:t>
            </a:r>
            <a:r>
              <a:rPr sz="1100" spc="-40" dirty="0">
                <a:latin typeface="Century Gothic"/>
                <a:cs typeface="Century Gothic"/>
              </a:rPr>
              <a:t> </a:t>
            </a:r>
            <a:r>
              <a:rPr sz="1100" spc="-25" dirty="0">
                <a:latin typeface="Century Gothic"/>
                <a:cs typeface="Century Gothic"/>
              </a:rPr>
              <a:t>of.</a:t>
            </a:r>
            <a:endParaRPr sz="1100">
              <a:latin typeface="Century Gothic"/>
              <a:cs typeface="Century Gothic"/>
            </a:endParaRPr>
          </a:p>
        </p:txBody>
      </p:sp>
      <p:sp>
        <p:nvSpPr>
          <p:cNvPr id="30" name="object 30"/>
          <p:cNvSpPr txBox="1"/>
          <p:nvPr/>
        </p:nvSpPr>
        <p:spPr>
          <a:xfrm>
            <a:off x="3986276" y="4665345"/>
            <a:ext cx="3506470" cy="361315"/>
          </a:xfrm>
          <a:prstGeom prst="rect">
            <a:avLst/>
          </a:prstGeom>
        </p:spPr>
        <p:txBody>
          <a:bodyPr vert="horz" wrap="square" lIns="0" tIns="13335" rIns="0" bIns="0" rtlCol="0">
            <a:spAutoFit/>
          </a:bodyPr>
          <a:lstStyle/>
          <a:p>
            <a:pPr marL="12700" marR="5080">
              <a:lnSpc>
                <a:spcPct val="100000"/>
              </a:lnSpc>
              <a:spcBef>
                <a:spcPts val="105"/>
              </a:spcBef>
            </a:pPr>
            <a:r>
              <a:rPr sz="1100" b="1" dirty="0">
                <a:latin typeface="Century Gothic"/>
                <a:cs typeface="Century Gothic"/>
              </a:rPr>
              <a:t>Senior</a:t>
            </a:r>
            <a:r>
              <a:rPr sz="1100" b="1" spc="-30" dirty="0">
                <a:latin typeface="Century Gothic"/>
                <a:cs typeface="Century Gothic"/>
              </a:rPr>
              <a:t> </a:t>
            </a:r>
            <a:r>
              <a:rPr sz="1100" b="1" dirty="0">
                <a:latin typeface="Century Gothic"/>
                <a:cs typeface="Century Gothic"/>
              </a:rPr>
              <a:t>Care:</a:t>
            </a:r>
            <a:r>
              <a:rPr sz="1100" b="1" spc="-30" dirty="0">
                <a:latin typeface="Century Gothic"/>
                <a:cs typeface="Century Gothic"/>
              </a:rPr>
              <a:t> </a:t>
            </a:r>
            <a:r>
              <a:rPr sz="1100" dirty="0">
                <a:latin typeface="Century Gothic"/>
                <a:cs typeface="Century Gothic"/>
              </a:rPr>
              <a:t>Learn</a:t>
            </a:r>
            <a:r>
              <a:rPr sz="1100" spc="-45" dirty="0">
                <a:latin typeface="Century Gothic"/>
                <a:cs typeface="Century Gothic"/>
              </a:rPr>
              <a:t> </a:t>
            </a:r>
            <a:r>
              <a:rPr sz="1100" dirty="0">
                <a:latin typeface="Century Gothic"/>
                <a:cs typeface="Century Gothic"/>
              </a:rPr>
              <a:t>about</a:t>
            </a:r>
            <a:r>
              <a:rPr sz="1100" spc="-40" dirty="0">
                <a:latin typeface="Century Gothic"/>
                <a:cs typeface="Century Gothic"/>
              </a:rPr>
              <a:t> </a:t>
            </a:r>
            <a:r>
              <a:rPr sz="1100" dirty="0">
                <a:latin typeface="Century Gothic"/>
                <a:cs typeface="Century Gothic"/>
              </a:rPr>
              <a:t>solutions</a:t>
            </a:r>
            <a:r>
              <a:rPr sz="1100" spc="-45" dirty="0">
                <a:latin typeface="Century Gothic"/>
                <a:cs typeface="Century Gothic"/>
              </a:rPr>
              <a:t> </a:t>
            </a:r>
            <a:r>
              <a:rPr sz="1100" dirty="0">
                <a:latin typeface="Century Gothic"/>
                <a:cs typeface="Century Gothic"/>
              </a:rPr>
              <a:t>related</a:t>
            </a:r>
            <a:r>
              <a:rPr sz="1100" spc="-50" dirty="0">
                <a:latin typeface="Century Gothic"/>
                <a:cs typeface="Century Gothic"/>
              </a:rPr>
              <a:t> </a:t>
            </a:r>
            <a:r>
              <a:rPr sz="1100" dirty="0">
                <a:latin typeface="Century Gothic"/>
                <a:cs typeface="Century Gothic"/>
              </a:rPr>
              <a:t>to</a:t>
            </a:r>
            <a:r>
              <a:rPr sz="1100" spc="-15" dirty="0">
                <a:latin typeface="Century Gothic"/>
                <a:cs typeface="Century Gothic"/>
              </a:rPr>
              <a:t> </a:t>
            </a:r>
            <a:r>
              <a:rPr sz="1100" spc="-10" dirty="0">
                <a:latin typeface="Century Gothic"/>
                <a:cs typeface="Century Gothic"/>
              </a:rPr>
              <a:t>caring </a:t>
            </a:r>
            <a:r>
              <a:rPr sz="1100" dirty="0">
                <a:latin typeface="Century Gothic"/>
                <a:cs typeface="Century Gothic"/>
              </a:rPr>
              <a:t>for</a:t>
            </a:r>
            <a:r>
              <a:rPr sz="1100" spc="-15" dirty="0">
                <a:latin typeface="Century Gothic"/>
                <a:cs typeface="Century Gothic"/>
              </a:rPr>
              <a:t> </a:t>
            </a:r>
            <a:r>
              <a:rPr sz="1100" dirty="0">
                <a:latin typeface="Century Gothic"/>
                <a:cs typeface="Century Gothic"/>
              </a:rPr>
              <a:t>an</a:t>
            </a:r>
            <a:r>
              <a:rPr sz="1100" spc="-25" dirty="0">
                <a:latin typeface="Century Gothic"/>
                <a:cs typeface="Century Gothic"/>
              </a:rPr>
              <a:t> </a:t>
            </a:r>
            <a:r>
              <a:rPr sz="1100" dirty="0">
                <a:latin typeface="Century Gothic"/>
                <a:cs typeface="Century Gothic"/>
              </a:rPr>
              <a:t>aging</a:t>
            </a:r>
            <a:r>
              <a:rPr sz="1100" spc="-25" dirty="0">
                <a:latin typeface="Century Gothic"/>
                <a:cs typeface="Century Gothic"/>
              </a:rPr>
              <a:t> </a:t>
            </a:r>
            <a:r>
              <a:rPr sz="1100" dirty="0">
                <a:latin typeface="Century Gothic"/>
                <a:cs typeface="Century Gothic"/>
              </a:rPr>
              <a:t>loved</a:t>
            </a:r>
            <a:r>
              <a:rPr sz="1100" spc="-35" dirty="0">
                <a:latin typeface="Century Gothic"/>
                <a:cs typeface="Century Gothic"/>
              </a:rPr>
              <a:t> </a:t>
            </a:r>
            <a:r>
              <a:rPr sz="1100" spc="-20" dirty="0">
                <a:latin typeface="Century Gothic"/>
                <a:cs typeface="Century Gothic"/>
              </a:rPr>
              <a:t>one.</a:t>
            </a:r>
            <a:endParaRPr sz="1100">
              <a:latin typeface="Century Gothic"/>
              <a:cs typeface="Century Gothic"/>
            </a:endParaRPr>
          </a:p>
        </p:txBody>
      </p:sp>
      <p:sp>
        <p:nvSpPr>
          <p:cNvPr id="31" name="object 31"/>
          <p:cNvSpPr txBox="1"/>
          <p:nvPr/>
        </p:nvSpPr>
        <p:spPr>
          <a:xfrm>
            <a:off x="3955541" y="5167960"/>
            <a:ext cx="3559175" cy="2319020"/>
          </a:xfrm>
          <a:prstGeom prst="rect">
            <a:avLst/>
          </a:prstGeom>
        </p:spPr>
        <p:txBody>
          <a:bodyPr vert="horz" wrap="square" lIns="0" tIns="13335" rIns="0" bIns="0" rtlCol="0">
            <a:spAutoFit/>
          </a:bodyPr>
          <a:lstStyle/>
          <a:p>
            <a:pPr marL="43180">
              <a:lnSpc>
                <a:spcPct val="100000"/>
              </a:lnSpc>
              <a:spcBef>
                <a:spcPts val="105"/>
              </a:spcBef>
            </a:pPr>
            <a:r>
              <a:rPr sz="1100" b="1" dirty="0">
                <a:solidFill>
                  <a:srgbClr val="DF1522"/>
                </a:solidFill>
                <a:latin typeface="Century Gothic"/>
                <a:cs typeface="Century Gothic"/>
              </a:rPr>
              <a:t>Take</a:t>
            </a:r>
            <a:r>
              <a:rPr sz="1100" b="1" spc="-35" dirty="0">
                <a:solidFill>
                  <a:srgbClr val="DF1522"/>
                </a:solidFill>
                <a:latin typeface="Century Gothic"/>
                <a:cs typeface="Century Gothic"/>
              </a:rPr>
              <a:t> </a:t>
            </a:r>
            <a:r>
              <a:rPr sz="1100" b="1" dirty="0">
                <a:solidFill>
                  <a:srgbClr val="DF1522"/>
                </a:solidFill>
                <a:latin typeface="Century Gothic"/>
                <a:cs typeface="Century Gothic"/>
              </a:rPr>
              <a:t>advantage</a:t>
            </a:r>
            <a:r>
              <a:rPr sz="1100" b="1" spc="-55" dirty="0">
                <a:solidFill>
                  <a:srgbClr val="DF1522"/>
                </a:solidFill>
                <a:latin typeface="Century Gothic"/>
                <a:cs typeface="Century Gothic"/>
              </a:rPr>
              <a:t> </a:t>
            </a:r>
            <a:r>
              <a:rPr sz="1100" b="1" dirty="0">
                <a:solidFill>
                  <a:srgbClr val="DF1522"/>
                </a:solidFill>
                <a:latin typeface="Century Gothic"/>
                <a:cs typeface="Century Gothic"/>
              </a:rPr>
              <a:t>of</a:t>
            </a:r>
            <a:r>
              <a:rPr sz="1100" b="1" spc="-5" dirty="0">
                <a:solidFill>
                  <a:srgbClr val="DF1522"/>
                </a:solidFill>
                <a:latin typeface="Century Gothic"/>
                <a:cs typeface="Century Gothic"/>
              </a:rPr>
              <a:t> </a:t>
            </a:r>
            <a:r>
              <a:rPr sz="1100" b="1" dirty="0">
                <a:solidFill>
                  <a:srgbClr val="DF1522"/>
                </a:solidFill>
                <a:latin typeface="Century Gothic"/>
                <a:cs typeface="Century Gothic"/>
              </a:rPr>
              <a:t>the</a:t>
            </a:r>
            <a:r>
              <a:rPr sz="1100" b="1" spc="-35" dirty="0">
                <a:solidFill>
                  <a:srgbClr val="DF1522"/>
                </a:solidFill>
                <a:latin typeface="Century Gothic"/>
                <a:cs typeface="Century Gothic"/>
              </a:rPr>
              <a:t> </a:t>
            </a:r>
            <a:r>
              <a:rPr sz="1100" b="1" dirty="0">
                <a:solidFill>
                  <a:srgbClr val="DF1522"/>
                </a:solidFill>
                <a:latin typeface="Century Gothic"/>
                <a:cs typeface="Century Gothic"/>
              </a:rPr>
              <a:t>convenience</a:t>
            </a:r>
            <a:r>
              <a:rPr sz="1100" b="1" spc="-55" dirty="0">
                <a:solidFill>
                  <a:srgbClr val="DF1522"/>
                </a:solidFill>
                <a:latin typeface="Century Gothic"/>
                <a:cs typeface="Century Gothic"/>
              </a:rPr>
              <a:t> </a:t>
            </a:r>
            <a:r>
              <a:rPr sz="1100" b="1" dirty="0">
                <a:solidFill>
                  <a:srgbClr val="DF1522"/>
                </a:solidFill>
                <a:latin typeface="Century Gothic"/>
                <a:cs typeface="Century Gothic"/>
              </a:rPr>
              <a:t>of</a:t>
            </a:r>
            <a:r>
              <a:rPr sz="1100" b="1" spc="-20" dirty="0">
                <a:solidFill>
                  <a:srgbClr val="DF1522"/>
                </a:solidFill>
                <a:latin typeface="Century Gothic"/>
                <a:cs typeface="Century Gothic"/>
              </a:rPr>
              <a:t> </a:t>
            </a:r>
            <a:r>
              <a:rPr sz="1100" b="1" spc="-10" dirty="0">
                <a:solidFill>
                  <a:srgbClr val="DF1522"/>
                </a:solidFill>
                <a:latin typeface="Century Gothic"/>
                <a:cs typeface="Century Gothic"/>
              </a:rPr>
              <a:t>consultation</a:t>
            </a:r>
            <a:endParaRPr sz="1100">
              <a:latin typeface="Century Gothic"/>
              <a:cs typeface="Century Gothic"/>
            </a:endParaRPr>
          </a:p>
          <a:p>
            <a:pPr marL="43180">
              <a:lnSpc>
                <a:spcPct val="100000"/>
              </a:lnSpc>
              <a:spcBef>
                <a:spcPts val="5"/>
              </a:spcBef>
            </a:pPr>
            <a:r>
              <a:rPr sz="1100" b="1" dirty="0">
                <a:solidFill>
                  <a:srgbClr val="DF1522"/>
                </a:solidFill>
                <a:latin typeface="Century Gothic"/>
                <a:cs typeface="Century Gothic"/>
              </a:rPr>
              <a:t>by</a:t>
            </a:r>
            <a:r>
              <a:rPr sz="1100" b="1" spc="-5" dirty="0">
                <a:solidFill>
                  <a:srgbClr val="DF1522"/>
                </a:solidFill>
                <a:latin typeface="Century Gothic"/>
                <a:cs typeface="Century Gothic"/>
              </a:rPr>
              <a:t> </a:t>
            </a:r>
            <a:r>
              <a:rPr sz="1100" b="1" dirty="0">
                <a:solidFill>
                  <a:srgbClr val="DF1522"/>
                </a:solidFill>
                <a:latin typeface="Century Gothic"/>
                <a:cs typeface="Century Gothic"/>
              </a:rPr>
              <a:t>the</a:t>
            </a:r>
            <a:r>
              <a:rPr sz="1100" b="1" spc="-25" dirty="0">
                <a:solidFill>
                  <a:srgbClr val="DF1522"/>
                </a:solidFill>
                <a:latin typeface="Century Gothic"/>
                <a:cs typeface="Century Gothic"/>
              </a:rPr>
              <a:t> </a:t>
            </a:r>
            <a:r>
              <a:rPr sz="1100" b="1" spc="-10" dirty="0">
                <a:solidFill>
                  <a:srgbClr val="DF1522"/>
                </a:solidFill>
                <a:latin typeface="Century Gothic"/>
                <a:cs typeface="Century Gothic"/>
              </a:rPr>
              <a:t>phone:</a:t>
            </a:r>
            <a:endParaRPr sz="1100">
              <a:latin typeface="Century Gothic"/>
              <a:cs typeface="Century Gothic"/>
            </a:endParaRPr>
          </a:p>
          <a:p>
            <a:pPr marL="214629" indent="-171450">
              <a:lnSpc>
                <a:spcPct val="100000"/>
              </a:lnSpc>
              <a:buFont typeface="Wingdings"/>
              <a:buChar char=""/>
              <a:tabLst>
                <a:tab pos="214629" algn="l"/>
              </a:tabLst>
            </a:pPr>
            <a:r>
              <a:rPr sz="1100" spc="-10" dirty="0">
                <a:latin typeface="Century Gothic"/>
                <a:cs typeface="Century Gothic"/>
              </a:rPr>
              <a:t>Confidential</a:t>
            </a:r>
            <a:endParaRPr sz="1100">
              <a:latin typeface="Century Gothic"/>
              <a:cs typeface="Century Gothic"/>
            </a:endParaRPr>
          </a:p>
          <a:p>
            <a:pPr marL="214629" indent="-171450">
              <a:lnSpc>
                <a:spcPct val="100000"/>
              </a:lnSpc>
              <a:buFont typeface="Wingdings"/>
              <a:buChar char=""/>
              <a:tabLst>
                <a:tab pos="214629" algn="l"/>
              </a:tabLst>
            </a:pPr>
            <a:r>
              <a:rPr sz="1100" dirty="0">
                <a:latin typeface="Century Gothic"/>
                <a:cs typeface="Century Gothic"/>
              </a:rPr>
              <a:t>No</a:t>
            </a:r>
            <a:r>
              <a:rPr sz="1100" spc="-15" dirty="0">
                <a:latin typeface="Century Gothic"/>
                <a:cs typeface="Century Gothic"/>
              </a:rPr>
              <a:t> </a:t>
            </a:r>
            <a:r>
              <a:rPr sz="1100" dirty="0">
                <a:latin typeface="Century Gothic"/>
                <a:cs typeface="Century Gothic"/>
              </a:rPr>
              <a:t>cost</a:t>
            </a:r>
            <a:r>
              <a:rPr sz="1100" spc="-15" dirty="0">
                <a:latin typeface="Century Gothic"/>
                <a:cs typeface="Century Gothic"/>
              </a:rPr>
              <a:t> </a:t>
            </a:r>
            <a:r>
              <a:rPr sz="1100" dirty="0">
                <a:latin typeface="Century Gothic"/>
                <a:cs typeface="Century Gothic"/>
              </a:rPr>
              <a:t>to</a:t>
            </a:r>
            <a:r>
              <a:rPr sz="1100" spc="-15" dirty="0">
                <a:latin typeface="Century Gothic"/>
                <a:cs typeface="Century Gothic"/>
              </a:rPr>
              <a:t> </a:t>
            </a:r>
            <a:r>
              <a:rPr sz="1100" dirty="0">
                <a:latin typeface="Century Gothic"/>
                <a:cs typeface="Century Gothic"/>
              </a:rPr>
              <a:t>you</a:t>
            </a:r>
            <a:r>
              <a:rPr sz="1100" spc="-10" dirty="0">
                <a:latin typeface="Century Gothic"/>
                <a:cs typeface="Century Gothic"/>
              </a:rPr>
              <a:t> </a:t>
            </a:r>
            <a:r>
              <a:rPr sz="1100" dirty="0">
                <a:latin typeface="Century Gothic"/>
                <a:cs typeface="Century Gothic"/>
              </a:rPr>
              <a:t>or</a:t>
            </a:r>
            <a:r>
              <a:rPr sz="1100" spc="-25" dirty="0">
                <a:latin typeface="Century Gothic"/>
                <a:cs typeface="Century Gothic"/>
              </a:rPr>
              <a:t> </a:t>
            </a:r>
            <a:r>
              <a:rPr sz="1100" dirty="0">
                <a:latin typeface="Century Gothic"/>
                <a:cs typeface="Century Gothic"/>
              </a:rPr>
              <a:t>anyone</a:t>
            </a:r>
            <a:r>
              <a:rPr sz="1100" spc="-10" dirty="0">
                <a:latin typeface="Century Gothic"/>
                <a:cs typeface="Century Gothic"/>
              </a:rPr>
              <a:t> </a:t>
            </a:r>
            <a:r>
              <a:rPr sz="1100" dirty="0">
                <a:latin typeface="Century Gothic"/>
                <a:cs typeface="Century Gothic"/>
              </a:rPr>
              <a:t>living</a:t>
            </a:r>
            <a:r>
              <a:rPr sz="1100" spc="-30" dirty="0">
                <a:latin typeface="Century Gothic"/>
                <a:cs typeface="Century Gothic"/>
              </a:rPr>
              <a:t> </a:t>
            </a:r>
            <a:r>
              <a:rPr sz="1100" dirty="0">
                <a:latin typeface="Century Gothic"/>
                <a:cs typeface="Century Gothic"/>
              </a:rPr>
              <a:t>in</a:t>
            </a:r>
            <a:r>
              <a:rPr sz="1100" spc="-15" dirty="0">
                <a:latin typeface="Century Gothic"/>
                <a:cs typeface="Century Gothic"/>
              </a:rPr>
              <a:t> </a:t>
            </a:r>
            <a:r>
              <a:rPr sz="1100" dirty="0">
                <a:latin typeface="Century Gothic"/>
                <a:cs typeface="Century Gothic"/>
              </a:rPr>
              <a:t>your</a:t>
            </a:r>
            <a:r>
              <a:rPr sz="1100" spc="-25" dirty="0">
                <a:latin typeface="Century Gothic"/>
                <a:cs typeface="Century Gothic"/>
              </a:rPr>
              <a:t> </a:t>
            </a:r>
            <a:r>
              <a:rPr sz="1100" spc="-10" dirty="0">
                <a:latin typeface="Century Gothic"/>
                <a:cs typeface="Century Gothic"/>
              </a:rPr>
              <a:t>household</a:t>
            </a:r>
            <a:endParaRPr sz="1100">
              <a:latin typeface="Century Gothic"/>
              <a:cs typeface="Century Gothic"/>
            </a:endParaRPr>
          </a:p>
          <a:p>
            <a:pPr marL="214629" indent="-171450">
              <a:lnSpc>
                <a:spcPct val="100000"/>
              </a:lnSpc>
              <a:buFont typeface="Wingdings"/>
              <a:buChar char=""/>
              <a:tabLst>
                <a:tab pos="214629" algn="l"/>
              </a:tabLst>
            </a:pPr>
            <a:r>
              <a:rPr sz="1100" dirty="0">
                <a:latin typeface="Century Gothic"/>
                <a:cs typeface="Century Gothic"/>
              </a:rPr>
              <a:t>Work</a:t>
            </a:r>
            <a:r>
              <a:rPr sz="1100" spc="-30" dirty="0">
                <a:latin typeface="Century Gothic"/>
                <a:cs typeface="Century Gothic"/>
              </a:rPr>
              <a:t> </a:t>
            </a:r>
            <a:r>
              <a:rPr sz="1100" dirty="0">
                <a:latin typeface="Century Gothic"/>
                <a:cs typeface="Century Gothic"/>
              </a:rPr>
              <a:t>with</a:t>
            </a:r>
            <a:r>
              <a:rPr sz="1100" spc="-30" dirty="0">
                <a:latin typeface="Century Gothic"/>
                <a:cs typeface="Century Gothic"/>
              </a:rPr>
              <a:t> </a:t>
            </a:r>
            <a:r>
              <a:rPr sz="1100" dirty="0">
                <a:latin typeface="Century Gothic"/>
                <a:cs typeface="Century Gothic"/>
              </a:rPr>
              <a:t>a</a:t>
            </a:r>
            <a:r>
              <a:rPr sz="1100" spc="-20" dirty="0">
                <a:latin typeface="Century Gothic"/>
                <a:cs typeface="Century Gothic"/>
              </a:rPr>
              <a:t> </a:t>
            </a:r>
            <a:r>
              <a:rPr sz="1100" dirty="0">
                <a:latin typeface="Century Gothic"/>
                <a:cs typeface="Century Gothic"/>
              </a:rPr>
              <a:t>licensed</a:t>
            </a:r>
            <a:r>
              <a:rPr sz="1100" spc="-70" dirty="0">
                <a:latin typeface="Century Gothic"/>
                <a:cs typeface="Century Gothic"/>
              </a:rPr>
              <a:t> </a:t>
            </a:r>
            <a:r>
              <a:rPr sz="1100" dirty="0">
                <a:latin typeface="Century Gothic"/>
                <a:cs typeface="Century Gothic"/>
              </a:rPr>
              <a:t>EAP</a:t>
            </a:r>
            <a:r>
              <a:rPr sz="1100" spc="-10" dirty="0">
                <a:latin typeface="Century Gothic"/>
                <a:cs typeface="Century Gothic"/>
              </a:rPr>
              <a:t> clinician</a:t>
            </a:r>
            <a:endParaRPr sz="1100">
              <a:latin typeface="Century Gothic"/>
              <a:cs typeface="Century Gothic"/>
            </a:endParaRPr>
          </a:p>
          <a:p>
            <a:pPr marL="214629" indent="-171450">
              <a:lnSpc>
                <a:spcPct val="100000"/>
              </a:lnSpc>
              <a:buFont typeface="Wingdings"/>
              <a:buChar char=""/>
              <a:tabLst>
                <a:tab pos="214629" algn="l"/>
              </a:tabLst>
            </a:pPr>
            <a:r>
              <a:rPr sz="1100" dirty="0">
                <a:latin typeface="Century Gothic"/>
                <a:cs typeface="Century Gothic"/>
              </a:rPr>
              <a:t>20</a:t>
            </a:r>
            <a:r>
              <a:rPr sz="1100" spc="-25" dirty="0">
                <a:latin typeface="Century Gothic"/>
                <a:cs typeface="Century Gothic"/>
              </a:rPr>
              <a:t> </a:t>
            </a:r>
            <a:r>
              <a:rPr sz="1100" dirty="0">
                <a:latin typeface="Century Gothic"/>
                <a:cs typeface="Century Gothic"/>
              </a:rPr>
              <a:t>to</a:t>
            </a:r>
            <a:r>
              <a:rPr sz="1100" spc="-20" dirty="0">
                <a:latin typeface="Century Gothic"/>
                <a:cs typeface="Century Gothic"/>
              </a:rPr>
              <a:t> </a:t>
            </a:r>
            <a:r>
              <a:rPr sz="1100" dirty="0">
                <a:latin typeface="Century Gothic"/>
                <a:cs typeface="Century Gothic"/>
              </a:rPr>
              <a:t>30</a:t>
            </a:r>
            <a:r>
              <a:rPr sz="1100" spc="-20" dirty="0">
                <a:latin typeface="Century Gothic"/>
                <a:cs typeface="Century Gothic"/>
              </a:rPr>
              <a:t> </a:t>
            </a:r>
            <a:r>
              <a:rPr sz="1100" dirty="0">
                <a:latin typeface="Century Gothic"/>
                <a:cs typeface="Century Gothic"/>
              </a:rPr>
              <a:t>minutes</a:t>
            </a:r>
            <a:r>
              <a:rPr sz="1100" spc="-30" dirty="0">
                <a:latin typeface="Century Gothic"/>
                <a:cs typeface="Century Gothic"/>
              </a:rPr>
              <a:t> </a:t>
            </a:r>
            <a:r>
              <a:rPr sz="1100" dirty="0">
                <a:latin typeface="Century Gothic"/>
                <a:cs typeface="Century Gothic"/>
              </a:rPr>
              <a:t>in</a:t>
            </a:r>
            <a:r>
              <a:rPr sz="1100" spc="-30" dirty="0">
                <a:latin typeface="Century Gothic"/>
                <a:cs typeface="Century Gothic"/>
              </a:rPr>
              <a:t> </a:t>
            </a:r>
            <a:r>
              <a:rPr sz="1100" spc="-10" dirty="0">
                <a:latin typeface="Century Gothic"/>
                <a:cs typeface="Century Gothic"/>
              </a:rPr>
              <a:t>length</a:t>
            </a:r>
            <a:endParaRPr sz="1100">
              <a:latin typeface="Century Gothic"/>
              <a:cs typeface="Century Gothic"/>
            </a:endParaRPr>
          </a:p>
          <a:p>
            <a:pPr marL="214629" indent="-171450">
              <a:lnSpc>
                <a:spcPct val="100000"/>
              </a:lnSpc>
              <a:buFont typeface="Wingdings"/>
              <a:buChar char=""/>
              <a:tabLst>
                <a:tab pos="214629" algn="l"/>
              </a:tabLst>
            </a:pPr>
            <a:r>
              <a:rPr sz="1100" dirty="0">
                <a:latin typeface="Century Gothic"/>
                <a:cs typeface="Century Gothic"/>
              </a:rPr>
              <a:t>Unlimited</a:t>
            </a:r>
            <a:r>
              <a:rPr sz="1100" spc="-25" dirty="0">
                <a:latin typeface="Century Gothic"/>
                <a:cs typeface="Century Gothic"/>
              </a:rPr>
              <a:t> </a:t>
            </a:r>
            <a:r>
              <a:rPr sz="1100" dirty="0">
                <a:latin typeface="Century Gothic"/>
                <a:cs typeface="Century Gothic"/>
              </a:rPr>
              <a:t>number</a:t>
            </a:r>
            <a:r>
              <a:rPr sz="1100" spc="-30" dirty="0">
                <a:latin typeface="Century Gothic"/>
                <a:cs typeface="Century Gothic"/>
              </a:rPr>
              <a:t> </a:t>
            </a:r>
            <a:r>
              <a:rPr sz="1100" dirty="0">
                <a:latin typeface="Century Gothic"/>
                <a:cs typeface="Century Gothic"/>
              </a:rPr>
              <a:t>of </a:t>
            </a:r>
            <a:r>
              <a:rPr sz="1100" spc="-10" dirty="0">
                <a:latin typeface="Century Gothic"/>
                <a:cs typeface="Century Gothic"/>
              </a:rPr>
              <a:t>consultations</a:t>
            </a:r>
            <a:r>
              <a:rPr sz="1100" spc="-30" dirty="0">
                <a:latin typeface="Century Gothic"/>
                <a:cs typeface="Century Gothic"/>
              </a:rPr>
              <a:t> </a:t>
            </a:r>
            <a:r>
              <a:rPr sz="1100" dirty="0">
                <a:latin typeface="Century Gothic"/>
                <a:cs typeface="Century Gothic"/>
              </a:rPr>
              <a:t>each</a:t>
            </a:r>
            <a:r>
              <a:rPr sz="1100" spc="-20" dirty="0">
                <a:latin typeface="Century Gothic"/>
                <a:cs typeface="Century Gothic"/>
              </a:rPr>
              <a:t> year</a:t>
            </a:r>
            <a:endParaRPr sz="1100">
              <a:latin typeface="Century Gothic"/>
              <a:cs typeface="Century Gothic"/>
            </a:endParaRPr>
          </a:p>
          <a:p>
            <a:pPr marL="12700">
              <a:lnSpc>
                <a:spcPct val="100000"/>
              </a:lnSpc>
              <a:spcBef>
                <a:spcPts val="880"/>
              </a:spcBef>
            </a:pPr>
            <a:r>
              <a:rPr sz="1100" b="1" dirty="0">
                <a:solidFill>
                  <a:srgbClr val="DF1522"/>
                </a:solidFill>
                <a:latin typeface="Century Gothic"/>
                <a:cs typeface="Century Gothic"/>
              </a:rPr>
              <a:t>Make</a:t>
            </a:r>
            <a:r>
              <a:rPr sz="1100" b="1" spc="-25" dirty="0">
                <a:solidFill>
                  <a:srgbClr val="DF1522"/>
                </a:solidFill>
                <a:latin typeface="Century Gothic"/>
                <a:cs typeface="Century Gothic"/>
              </a:rPr>
              <a:t> </a:t>
            </a:r>
            <a:r>
              <a:rPr sz="1100" b="1" dirty="0">
                <a:solidFill>
                  <a:srgbClr val="DF1522"/>
                </a:solidFill>
                <a:latin typeface="Century Gothic"/>
                <a:cs typeface="Century Gothic"/>
              </a:rPr>
              <a:t>health</a:t>
            </a:r>
            <a:r>
              <a:rPr sz="1100" b="1" spc="-30" dirty="0">
                <a:solidFill>
                  <a:srgbClr val="DF1522"/>
                </a:solidFill>
                <a:latin typeface="Century Gothic"/>
                <a:cs typeface="Century Gothic"/>
              </a:rPr>
              <a:t> </a:t>
            </a:r>
            <a:r>
              <a:rPr sz="1100" b="1" dirty="0">
                <a:solidFill>
                  <a:srgbClr val="DF1522"/>
                </a:solidFill>
                <a:latin typeface="Century Gothic"/>
                <a:cs typeface="Century Gothic"/>
              </a:rPr>
              <a:t>and</a:t>
            </a:r>
            <a:r>
              <a:rPr sz="1100" b="1" spc="-20" dirty="0">
                <a:solidFill>
                  <a:srgbClr val="DF1522"/>
                </a:solidFill>
                <a:latin typeface="Century Gothic"/>
                <a:cs typeface="Century Gothic"/>
              </a:rPr>
              <a:t> </a:t>
            </a:r>
            <a:r>
              <a:rPr sz="1100" b="1" dirty="0">
                <a:solidFill>
                  <a:srgbClr val="DF1522"/>
                </a:solidFill>
                <a:latin typeface="Century Gothic"/>
                <a:cs typeface="Century Gothic"/>
              </a:rPr>
              <a:t>well-being</a:t>
            </a:r>
            <a:r>
              <a:rPr sz="1100" b="1" spc="-45" dirty="0">
                <a:solidFill>
                  <a:srgbClr val="DF1522"/>
                </a:solidFill>
                <a:latin typeface="Century Gothic"/>
                <a:cs typeface="Century Gothic"/>
              </a:rPr>
              <a:t> </a:t>
            </a:r>
            <a:r>
              <a:rPr sz="1100" b="1" dirty="0">
                <a:solidFill>
                  <a:srgbClr val="DF1522"/>
                </a:solidFill>
                <a:latin typeface="Century Gothic"/>
                <a:cs typeface="Century Gothic"/>
              </a:rPr>
              <a:t>a</a:t>
            </a:r>
            <a:r>
              <a:rPr sz="1100" b="1" spc="-5" dirty="0">
                <a:solidFill>
                  <a:srgbClr val="DF1522"/>
                </a:solidFill>
                <a:latin typeface="Century Gothic"/>
                <a:cs typeface="Century Gothic"/>
              </a:rPr>
              <a:t> </a:t>
            </a:r>
            <a:r>
              <a:rPr sz="1100" b="1" spc="-10" dirty="0">
                <a:solidFill>
                  <a:srgbClr val="DF1522"/>
                </a:solidFill>
                <a:latin typeface="Century Gothic"/>
                <a:cs typeface="Century Gothic"/>
              </a:rPr>
              <a:t>priority.</a:t>
            </a:r>
            <a:endParaRPr sz="1100">
              <a:latin typeface="Century Gothic"/>
              <a:cs typeface="Century Gothic"/>
            </a:endParaRPr>
          </a:p>
          <a:p>
            <a:pPr marL="12700" marR="182880">
              <a:lnSpc>
                <a:spcPct val="100000"/>
              </a:lnSpc>
            </a:pPr>
            <a:r>
              <a:rPr sz="1100" b="1" dirty="0">
                <a:latin typeface="Century Gothic"/>
                <a:cs typeface="Century Gothic"/>
              </a:rPr>
              <a:t>EAP</a:t>
            </a:r>
            <a:r>
              <a:rPr sz="1100" b="1" spc="-25" dirty="0">
                <a:latin typeface="Century Gothic"/>
                <a:cs typeface="Century Gothic"/>
              </a:rPr>
              <a:t> </a:t>
            </a:r>
            <a:r>
              <a:rPr sz="1100" b="1" dirty="0">
                <a:latin typeface="Century Gothic"/>
                <a:cs typeface="Century Gothic"/>
              </a:rPr>
              <a:t>National</a:t>
            </a:r>
            <a:r>
              <a:rPr sz="1100" b="1" spc="-50" dirty="0">
                <a:latin typeface="Century Gothic"/>
                <a:cs typeface="Century Gothic"/>
              </a:rPr>
              <a:t> </a:t>
            </a:r>
            <a:r>
              <a:rPr sz="1100" b="1" dirty="0">
                <a:latin typeface="Century Gothic"/>
                <a:cs typeface="Century Gothic"/>
              </a:rPr>
              <a:t>Wellness</a:t>
            </a:r>
            <a:r>
              <a:rPr sz="1100" b="1" spc="-30" dirty="0">
                <a:latin typeface="Century Gothic"/>
                <a:cs typeface="Century Gothic"/>
              </a:rPr>
              <a:t> </a:t>
            </a:r>
            <a:r>
              <a:rPr sz="1100" b="1" dirty="0">
                <a:latin typeface="Century Gothic"/>
                <a:cs typeface="Century Gothic"/>
              </a:rPr>
              <a:t>Seminars:</a:t>
            </a:r>
            <a:r>
              <a:rPr sz="1100" b="1" spc="-5" dirty="0">
                <a:latin typeface="Century Gothic"/>
                <a:cs typeface="Century Gothic"/>
              </a:rPr>
              <a:t> </a:t>
            </a:r>
            <a:r>
              <a:rPr sz="1100" dirty="0">
                <a:latin typeface="Century Gothic"/>
                <a:cs typeface="Century Gothic"/>
              </a:rPr>
              <a:t>Take</a:t>
            </a:r>
            <a:r>
              <a:rPr sz="1100" spc="-45" dirty="0">
                <a:latin typeface="Century Gothic"/>
                <a:cs typeface="Century Gothic"/>
              </a:rPr>
              <a:t> </a:t>
            </a:r>
            <a:r>
              <a:rPr sz="1100" dirty="0">
                <a:latin typeface="Century Gothic"/>
                <a:cs typeface="Century Gothic"/>
              </a:rPr>
              <a:t>part</a:t>
            </a:r>
            <a:r>
              <a:rPr sz="1100" spc="-35" dirty="0">
                <a:latin typeface="Century Gothic"/>
                <a:cs typeface="Century Gothic"/>
              </a:rPr>
              <a:t> </a:t>
            </a:r>
            <a:r>
              <a:rPr sz="1100" spc="-25" dirty="0">
                <a:latin typeface="Century Gothic"/>
                <a:cs typeface="Century Gothic"/>
              </a:rPr>
              <a:t>in </a:t>
            </a:r>
            <a:r>
              <a:rPr sz="1100" dirty="0">
                <a:latin typeface="Century Gothic"/>
                <a:cs typeface="Century Gothic"/>
              </a:rPr>
              <a:t>monthly</a:t>
            </a:r>
            <a:r>
              <a:rPr sz="1100" spc="-30" dirty="0">
                <a:latin typeface="Century Gothic"/>
                <a:cs typeface="Century Gothic"/>
              </a:rPr>
              <a:t> </a:t>
            </a:r>
            <a:r>
              <a:rPr sz="1100" dirty="0">
                <a:latin typeface="Century Gothic"/>
                <a:cs typeface="Century Gothic"/>
              </a:rPr>
              <a:t>seminars</a:t>
            </a:r>
            <a:r>
              <a:rPr sz="1100" spc="-50" dirty="0">
                <a:latin typeface="Century Gothic"/>
                <a:cs typeface="Century Gothic"/>
              </a:rPr>
              <a:t> </a:t>
            </a:r>
            <a:r>
              <a:rPr sz="1100" dirty="0">
                <a:latin typeface="Century Gothic"/>
                <a:cs typeface="Century Gothic"/>
              </a:rPr>
              <a:t>year-round</a:t>
            </a:r>
            <a:r>
              <a:rPr sz="1100" spc="-70" dirty="0">
                <a:latin typeface="Century Gothic"/>
                <a:cs typeface="Century Gothic"/>
              </a:rPr>
              <a:t> </a:t>
            </a:r>
            <a:r>
              <a:rPr sz="1100" dirty="0">
                <a:latin typeface="Century Gothic"/>
                <a:cs typeface="Century Gothic"/>
              </a:rPr>
              <a:t>on</a:t>
            </a:r>
            <a:r>
              <a:rPr sz="1100" spc="-25" dirty="0">
                <a:latin typeface="Century Gothic"/>
                <a:cs typeface="Century Gothic"/>
              </a:rPr>
              <a:t> </a:t>
            </a:r>
            <a:r>
              <a:rPr sz="1100" dirty="0">
                <a:latin typeface="Century Gothic"/>
                <a:cs typeface="Century Gothic"/>
              </a:rPr>
              <a:t>topics</a:t>
            </a:r>
            <a:r>
              <a:rPr sz="1100" spc="-40" dirty="0">
                <a:latin typeface="Century Gothic"/>
                <a:cs typeface="Century Gothic"/>
              </a:rPr>
              <a:t> </a:t>
            </a:r>
            <a:r>
              <a:rPr sz="1100" dirty="0">
                <a:latin typeface="Century Gothic"/>
                <a:cs typeface="Century Gothic"/>
              </a:rPr>
              <a:t>that</a:t>
            </a:r>
            <a:r>
              <a:rPr sz="1100" spc="-35" dirty="0">
                <a:latin typeface="Century Gothic"/>
                <a:cs typeface="Century Gothic"/>
              </a:rPr>
              <a:t> </a:t>
            </a:r>
            <a:r>
              <a:rPr sz="1100" spc="-10" dirty="0">
                <a:latin typeface="Century Gothic"/>
                <a:cs typeface="Century Gothic"/>
              </a:rPr>
              <a:t>apply </a:t>
            </a:r>
            <a:r>
              <a:rPr sz="1100" dirty="0">
                <a:latin typeface="Century Gothic"/>
                <a:cs typeface="Century Gothic"/>
              </a:rPr>
              <a:t>to real-life</a:t>
            </a:r>
            <a:r>
              <a:rPr sz="1100" spc="-45" dirty="0">
                <a:latin typeface="Century Gothic"/>
                <a:cs typeface="Century Gothic"/>
              </a:rPr>
              <a:t> </a:t>
            </a:r>
            <a:r>
              <a:rPr sz="1100" dirty="0">
                <a:latin typeface="Century Gothic"/>
                <a:cs typeface="Century Gothic"/>
              </a:rPr>
              <a:t>concerns.</a:t>
            </a:r>
            <a:r>
              <a:rPr sz="1100" spc="-45" dirty="0">
                <a:latin typeface="Century Gothic"/>
                <a:cs typeface="Century Gothic"/>
              </a:rPr>
              <a:t> </a:t>
            </a:r>
            <a:r>
              <a:rPr sz="1100" dirty="0">
                <a:latin typeface="Century Gothic"/>
                <a:cs typeface="Century Gothic"/>
              </a:rPr>
              <a:t>Watch</a:t>
            </a:r>
            <a:r>
              <a:rPr sz="1100" spc="-10" dirty="0">
                <a:latin typeface="Century Gothic"/>
                <a:cs typeface="Century Gothic"/>
              </a:rPr>
              <a:t> </a:t>
            </a:r>
            <a:r>
              <a:rPr sz="1100" dirty="0">
                <a:latin typeface="Century Gothic"/>
                <a:cs typeface="Century Gothic"/>
              </a:rPr>
              <a:t>live</a:t>
            </a:r>
            <a:r>
              <a:rPr sz="1100" spc="-30" dirty="0">
                <a:latin typeface="Century Gothic"/>
                <a:cs typeface="Century Gothic"/>
              </a:rPr>
              <a:t> </a:t>
            </a:r>
            <a:r>
              <a:rPr sz="1100" dirty="0">
                <a:latin typeface="Century Gothic"/>
                <a:cs typeface="Century Gothic"/>
              </a:rPr>
              <a:t>or</a:t>
            </a:r>
            <a:r>
              <a:rPr sz="1100" spc="-20" dirty="0">
                <a:latin typeface="Century Gothic"/>
                <a:cs typeface="Century Gothic"/>
              </a:rPr>
              <a:t> </a:t>
            </a:r>
            <a:r>
              <a:rPr sz="1100" spc="-10" dirty="0">
                <a:latin typeface="Century Gothic"/>
                <a:cs typeface="Century Gothic"/>
              </a:rPr>
              <a:t>on-demand </a:t>
            </a:r>
            <a:r>
              <a:rPr sz="1100" dirty="0">
                <a:latin typeface="Century Gothic"/>
                <a:cs typeface="Century Gothic"/>
              </a:rPr>
              <a:t>from</a:t>
            </a:r>
            <a:r>
              <a:rPr sz="1100" spc="-25" dirty="0">
                <a:latin typeface="Century Gothic"/>
                <a:cs typeface="Century Gothic"/>
              </a:rPr>
              <a:t> </a:t>
            </a:r>
            <a:r>
              <a:rPr sz="1100" dirty="0">
                <a:latin typeface="Century Gothic"/>
                <a:cs typeface="Century Gothic"/>
              </a:rPr>
              <a:t>a</a:t>
            </a:r>
            <a:r>
              <a:rPr sz="1100" spc="-10" dirty="0">
                <a:latin typeface="Century Gothic"/>
                <a:cs typeface="Century Gothic"/>
              </a:rPr>
              <a:t> </a:t>
            </a:r>
            <a:r>
              <a:rPr sz="1100" dirty="0">
                <a:latin typeface="Century Gothic"/>
                <a:cs typeface="Century Gothic"/>
              </a:rPr>
              <a:t>computer,</a:t>
            </a:r>
            <a:r>
              <a:rPr sz="1100" spc="-60" dirty="0">
                <a:latin typeface="Century Gothic"/>
                <a:cs typeface="Century Gothic"/>
              </a:rPr>
              <a:t> </a:t>
            </a:r>
            <a:r>
              <a:rPr sz="1100" dirty="0">
                <a:latin typeface="Century Gothic"/>
                <a:cs typeface="Century Gothic"/>
              </a:rPr>
              <a:t>smartphone</a:t>
            </a:r>
            <a:r>
              <a:rPr sz="1100" spc="-25" dirty="0">
                <a:latin typeface="Century Gothic"/>
                <a:cs typeface="Century Gothic"/>
              </a:rPr>
              <a:t> </a:t>
            </a:r>
            <a:r>
              <a:rPr sz="1100" dirty="0">
                <a:latin typeface="Century Gothic"/>
                <a:cs typeface="Century Gothic"/>
              </a:rPr>
              <a:t>or</a:t>
            </a:r>
            <a:r>
              <a:rPr sz="1100" spc="-20" dirty="0">
                <a:latin typeface="Century Gothic"/>
                <a:cs typeface="Century Gothic"/>
              </a:rPr>
              <a:t> </a:t>
            </a:r>
            <a:r>
              <a:rPr sz="1100" dirty="0">
                <a:latin typeface="Century Gothic"/>
                <a:cs typeface="Century Gothic"/>
              </a:rPr>
              <a:t>tablet</a:t>
            </a:r>
            <a:r>
              <a:rPr sz="1100" spc="-30" dirty="0">
                <a:latin typeface="Century Gothic"/>
                <a:cs typeface="Century Gothic"/>
              </a:rPr>
              <a:t> </a:t>
            </a:r>
            <a:r>
              <a:rPr sz="1100" spc="-25" dirty="0">
                <a:latin typeface="Century Gothic"/>
                <a:cs typeface="Century Gothic"/>
              </a:rPr>
              <a:t>at: </a:t>
            </a:r>
            <a:r>
              <a:rPr sz="1100" b="1" u="sng" spc="-10" dirty="0">
                <a:solidFill>
                  <a:srgbClr val="0000FF"/>
                </a:solidFill>
                <a:uFill>
                  <a:solidFill>
                    <a:srgbClr val="0000FF"/>
                  </a:solidFill>
                </a:uFill>
                <a:latin typeface="Century Gothic"/>
                <a:cs typeface="Century Gothic"/>
                <a:hlinkClick r:id="rId6"/>
              </a:rPr>
              <a:t>www.Cigna.com/EAPWebCasts</a:t>
            </a:r>
            <a:r>
              <a:rPr sz="1100" b="1" u="none" spc="-10" dirty="0">
                <a:latin typeface="Century Gothic"/>
                <a:cs typeface="Century Gothic"/>
              </a:rPr>
              <a:t>.</a:t>
            </a:r>
            <a:endParaRPr sz="1100">
              <a:latin typeface="Century Gothic"/>
              <a:cs typeface="Century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3" name="object 3"/>
          <p:cNvGrpSpPr/>
          <p:nvPr/>
        </p:nvGrpSpPr>
        <p:grpSpPr>
          <a:xfrm>
            <a:off x="3646932" y="9698735"/>
            <a:ext cx="4125595" cy="359410"/>
            <a:chOff x="3646932" y="9698735"/>
            <a:chExt cx="4125595" cy="359410"/>
          </a:xfrm>
        </p:grpSpPr>
        <p:sp>
          <p:nvSpPr>
            <p:cNvPr id="4" name="object 4"/>
            <p:cNvSpPr/>
            <p:nvPr/>
          </p:nvSpPr>
          <p:spPr>
            <a:xfrm>
              <a:off x="4124896" y="9855707"/>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6" name="object 6"/>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sp>
        <p:nvSpPr>
          <p:cNvPr id="7" name="object 7"/>
          <p:cNvSpPr txBox="1"/>
          <p:nvPr/>
        </p:nvSpPr>
        <p:spPr>
          <a:xfrm>
            <a:off x="293319" y="209803"/>
            <a:ext cx="397192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Total</a:t>
            </a:r>
            <a:r>
              <a:rPr sz="2000" spc="-50" dirty="0">
                <a:latin typeface="Century Gothic"/>
                <a:cs typeface="Century Gothic"/>
              </a:rPr>
              <a:t> </a:t>
            </a:r>
            <a:r>
              <a:rPr sz="2000" dirty="0">
                <a:latin typeface="Century Gothic"/>
                <a:cs typeface="Century Gothic"/>
              </a:rPr>
              <a:t>Behavioral</a:t>
            </a:r>
            <a:r>
              <a:rPr sz="2000" spc="-50" dirty="0">
                <a:latin typeface="Century Gothic"/>
                <a:cs typeface="Century Gothic"/>
              </a:rPr>
              <a:t> </a:t>
            </a:r>
            <a:r>
              <a:rPr sz="2000" dirty="0">
                <a:latin typeface="Century Gothic"/>
                <a:cs typeface="Century Gothic"/>
              </a:rPr>
              <a:t>Health</a:t>
            </a:r>
            <a:r>
              <a:rPr sz="2000" spc="-40" dirty="0">
                <a:latin typeface="Century Gothic"/>
                <a:cs typeface="Century Gothic"/>
              </a:rPr>
              <a:t> </a:t>
            </a:r>
            <a:r>
              <a:rPr sz="2000" spc="-10" dirty="0">
                <a:latin typeface="Century Gothic"/>
                <a:cs typeface="Century Gothic"/>
              </a:rPr>
              <a:t>Program</a:t>
            </a:r>
            <a:endParaRPr sz="2000">
              <a:latin typeface="Century Gothic"/>
              <a:cs typeface="Century Gothic"/>
            </a:endParaRPr>
          </a:p>
        </p:txBody>
      </p:sp>
      <p:sp>
        <p:nvSpPr>
          <p:cNvPr id="11" name="object 11"/>
          <p:cNvSpPr txBox="1"/>
          <p:nvPr/>
        </p:nvSpPr>
        <p:spPr>
          <a:xfrm>
            <a:off x="369519" y="3322700"/>
            <a:ext cx="6983730" cy="528955"/>
          </a:xfrm>
          <a:prstGeom prst="rect">
            <a:avLst/>
          </a:prstGeom>
        </p:spPr>
        <p:txBody>
          <a:bodyPr vert="horz" wrap="square" lIns="0" tIns="12700" rIns="0" bIns="0" rtlCol="0">
            <a:spAutoFit/>
          </a:bodyPr>
          <a:lstStyle/>
          <a:p>
            <a:pPr marL="12700" marR="5080">
              <a:lnSpc>
                <a:spcPct val="100000"/>
              </a:lnSpc>
              <a:spcBef>
                <a:spcPts val="100"/>
              </a:spcBef>
            </a:pPr>
            <a:r>
              <a:rPr sz="1100" dirty="0">
                <a:latin typeface="Century Gothic"/>
                <a:cs typeface="Century Gothic"/>
              </a:rPr>
              <a:t>Studies</a:t>
            </a:r>
            <a:r>
              <a:rPr sz="1100" spc="-55" dirty="0">
                <a:latin typeface="Century Gothic"/>
                <a:cs typeface="Century Gothic"/>
              </a:rPr>
              <a:t> </a:t>
            </a:r>
            <a:r>
              <a:rPr sz="1100" dirty="0">
                <a:latin typeface="Century Gothic"/>
                <a:cs typeface="Century Gothic"/>
              </a:rPr>
              <a:t>show</a:t>
            </a:r>
            <a:r>
              <a:rPr sz="1100" spc="-25" dirty="0">
                <a:latin typeface="Century Gothic"/>
                <a:cs typeface="Century Gothic"/>
              </a:rPr>
              <a:t> </a:t>
            </a:r>
            <a:r>
              <a:rPr sz="1100" dirty="0">
                <a:latin typeface="Century Gothic"/>
                <a:cs typeface="Century Gothic"/>
              </a:rPr>
              <a:t>that</a:t>
            </a:r>
            <a:r>
              <a:rPr sz="1100" spc="-10" dirty="0">
                <a:latin typeface="Century Gothic"/>
                <a:cs typeface="Century Gothic"/>
              </a:rPr>
              <a:t> </a:t>
            </a:r>
            <a:r>
              <a:rPr sz="1100" dirty="0">
                <a:latin typeface="Century Gothic"/>
                <a:cs typeface="Century Gothic"/>
              </a:rPr>
              <a:t>behavioral</a:t>
            </a:r>
            <a:r>
              <a:rPr sz="1100" spc="-45" dirty="0">
                <a:latin typeface="Century Gothic"/>
                <a:cs typeface="Century Gothic"/>
              </a:rPr>
              <a:t> </a:t>
            </a:r>
            <a:r>
              <a:rPr sz="1100" dirty="0">
                <a:latin typeface="Century Gothic"/>
                <a:cs typeface="Century Gothic"/>
              </a:rPr>
              <a:t>problems,</a:t>
            </a:r>
            <a:r>
              <a:rPr sz="1100" spc="-60" dirty="0">
                <a:latin typeface="Century Gothic"/>
                <a:cs typeface="Century Gothic"/>
              </a:rPr>
              <a:t> </a:t>
            </a:r>
            <a:r>
              <a:rPr sz="1100" dirty="0">
                <a:latin typeface="Century Gothic"/>
                <a:cs typeface="Century Gothic"/>
              </a:rPr>
              <a:t>such</a:t>
            </a:r>
            <a:r>
              <a:rPr sz="1100" spc="-35" dirty="0">
                <a:latin typeface="Century Gothic"/>
                <a:cs typeface="Century Gothic"/>
              </a:rPr>
              <a:t> </a:t>
            </a:r>
            <a:r>
              <a:rPr sz="1100" dirty="0">
                <a:latin typeface="Century Gothic"/>
                <a:cs typeface="Century Gothic"/>
              </a:rPr>
              <a:t>as</a:t>
            </a:r>
            <a:r>
              <a:rPr sz="1100" spc="-30" dirty="0">
                <a:latin typeface="Century Gothic"/>
                <a:cs typeface="Century Gothic"/>
              </a:rPr>
              <a:t> </a:t>
            </a:r>
            <a:r>
              <a:rPr sz="1100" dirty="0">
                <a:latin typeface="Century Gothic"/>
                <a:cs typeface="Century Gothic"/>
              </a:rPr>
              <a:t>depression,</a:t>
            </a:r>
            <a:r>
              <a:rPr sz="1100" spc="-45" dirty="0">
                <a:latin typeface="Century Gothic"/>
                <a:cs typeface="Century Gothic"/>
              </a:rPr>
              <a:t> </a:t>
            </a:r>
            <a:r>
              <a:rPr sz="1100" dirty="0">
                <a:latin typeface="Century Gothic"/>
                <a:cs typeface="Century Gothic"/>
              </a:rPr>
              <a:t>can</a:t>
            </a:r>
            <a:r>
              <a:rPr sz="1100" spc="-35" dirty="0">
                <a:latin typeface="Century Gothic"/>
                <a:cs typeface="Century Gothic"/>
              </a:rPr>
              <a:t> </a:t>
            </a:r>
            <a:r>
              <a:rPr sz="1100" dirty="0">
                <a:latin typeface="Century Gothic"/>
                <a:cs typeface="Century Gothic"/>
              </a:rPr>
              <a:t>contribute</a:t>
            </a:r>
            <a:r>
              <a:rPr sz="1100" spc="-55" dirty="0">
                <a:latin typeface="Century Gothic"/>
                <a:cs typeface="Century Gothic"/>
              </a:rPr>
              <a:t> </a:t>
            </a:r>
            <a:r>
              <a:rPr sz="1100" dirty="0">
                <a:latin typeface="Century Gothic"/>
                <a:cs typeface="Century Gothic"/>
              </a:rPr>
              <a:t>to</a:t>
            </a:r>
            <a:r>
              <a:rPr sz="1100" spc="-15" dirty="0">
                <a:latin typeface="Century Gothic"/>
                <a:cs typeface="Century Gothic"/>
              </a:rPr>
              <a:t> </a:t>
            </a:r>
            <a:r>
              <a:rPr sz="1100" dirty="0">
                <a:latin typeface="Century Gothic"/>
                <a:cs typeface="Century Gothic"/>
              </a:rPr>
              <a:t>heart</a:t>
            </a:r>
            <a:r>
              <a:rPr sz="1100" spc="-50" dirty="0">
                <a:latin typeface="Century Gothic"/>
                <a:cs typeface="Century Gothic"/>
              </a:rPr>
              <a:t> </a:t>
            </a:r>
            <a:r>
              <a:rPr sz="1100" dirty="0">
                <a:latin typeface="Century Gothic"/>
                <a:cs typeface="Century Gothic"/>
              </a:rPr>
              <a:t>disease.</a:t>
            </a:r>
            <a:r>
              <a:rPr sz="1100" spc="-55" dirty="0">
                <a:latin typeface="Century Gothic"/>
                <a:cs typeface="Century Gothic"/>
              </a:rPr>
              <a:t> </a:t>
            </a:r>
            <a:r>
              <a:rPr sz="1100" spc="-20" dirty="0">
                <a:latin typeface="Century Gothic"/>
                <a:cs typeface="Century Gothic"/>
              </a:rPr>
              <a:t>Many </a:t>
            </a:r>
            <a:r>
              <a:rPr sz="1100" dirty="0">
                <a:latin typeface="Century Gothic"/>
                <a:cs typeface="Century Gothic"/>
              </a:rPr>
              <a:t>physical</a:t>
            </a:r>
            <a:r>
              <a:rPr sz="1100" spc="-50" dirty="0">
                <a:latin typeface="Century Gothic"/>
                <a:cs typeface="Century Gothic"/>
              </a:rPr>
              <a:t> </a:t>
            </a:r>
            <a:r>
              <a:rPr sz="1100" dirty="0">
                <a:latin typeface="Century Gothic"/>
                <a:cs typeface="Century Gothic"/>
              </a:rPr>
              <a:t>conditions</a:t>
            </a:r>
            <a:r>
              <a:rPr sz="1100" spc="-20" dirty="0">
                <a:latin typeface="Century Gothic"/>
                <a:cs typeface="Century Gothic"/>
              </a:rPr>
              <a:t> </a:t>
            </a:r>
            <a:r>
              <a:rPr sz="1100" dirty="0">
                <a:latin typeface="Century Gothic"/>
                <a:cs typeface="Century Gothic"/>
              </a:rPr>
              <a:t>can</a:t>
            </a:r>
            <a:r>
              <a:rPr sz="1100" spc="-35" dirty="0">
                <a:latin typeface="Century Gothic"/>
                <a:cs typeface="Century Gothic"/>
              </a:rPr>
              <a:t> </a:t>
            </a:r>
            <a:r>
              <a:rPr sz="1100" dirty="0">
                <a:latin typeface="Century Gothic"/>
                <a:cs typeface="Century Gothic"/>
              </a:rPr>
              <a:t>worsen</a:t>
            </a:r>
            <a:r>
              <a:rPr sz="1100" spc="-35" dirty="0">
                <a:latin typeface="Century Gothic"/>
                <a:cs typeface="Century Gothic"/>
              </a:rPr>
              <a:t> </a:t>
            </a:r>
            <a:r>
              <a:rPr sz="1100" dirty="0">
                <a:latin typeface="Century Gothic"/>
                <a:cs typeface="Century Gothic"/>
              </a:rPr>
              <a:t>with</a:t>
            </a:r>
            <a:r>
              <a:rPr sz="1100" spc="-25" dirty="0">
                <a:latin typeface="Century Gothic"/>
                <a:cs typeface="Century Gothic"/>
              </a:rPr>
              <a:t> </a:t>
            </a:r>
            <a:r>
              <a:rPr sz="1100" dirty="0">
                <a:latin typeface="Century Gothic"/>
                <a:cs typeface="Century Gothic"/>
              </a:rPr>
              <a:t>stress,</a:t>
            </a:r>
            <a:r>
              <a:rPr sz="1100" spc="-65" dirty="0">
                <a:latin typeface="Century Gothic"/>
                <a:cs typeface="Century Gothic"/>
              </a:rPr>
              <a:t> </a:t>
            </a:r>
            <a:r>
              <a:rPr sz="1100" dirty="0">
                <a:latin typeface="Century Gothic"/>
                <a:cs typeface="Century Gothic"/>
              </a:rPr>
              <a:t>substance</a:t>
            </a:r>
            <a:r>
              <a:rPr sz="1100" spc="-65" dirty="0">
                <a:latin typeface="Century Gothic"/>
                <a:cs typeface="Century Gothic"/>
              </a:rPr>
              <a:t> </a:t>
            </a:r>
            <a:r>
              <a:rPr sz="1100" dirty="0">
                <a:latin typeface="Century Gothic"/>
                <a:cs typeface="Century Gothic"/>
              </a:rPr>
              <a:t>use</a:t>
            </a:r>
            <a:r>
              <a:rPr sz="1100" spc="-45" dirty="0">
                <a:latin typeface="Century Gothic"/>
                <a:cs typeface="Century Gothic"/>
              </a:rPr>
              <a:t> </a:t>
            </a:r>
            <a:r>
              <a:rPr sz="1100" dirty="0">
                <a:latin typeface="Century Gothic"/>
                <a:cs typeface="Century Gothic"/>
              </a:rPr>
              <a:t>and</a:t>
            </a:r>
            <a:r>
              <a:rPr sz="1100" spc="-35" dirty="0">
                <a:latin typeface="Century Gothic"/>
                <a:cs typeface="Century Gothic"/>
              </a:rPr>
              <a:t> </a:t>
            </a:r>
            <a:r>
              <a:rPr sz="1100" dirty="0">
                <a:latin typeface="Century Gothic"/>
                <a:cs typeface="Century Gothic"/>
              </a:rPr>
              <a:t>other</a:t>
            </a:r>
            <a:r>
              <a:rPr sz="1100" spc="-20" dirty="0">
                <a:latin typeface="Century Gothic"/>
                <a:cs typeface="Century Gothic"/>
              </a:rPr>
              <a:t> </a:t>
            </a:r>
            <a:r>
              <a:rPr sz="1100" dirty="0">
                <a:latin typeface="Century Gothic"/>
                <a:cs typeface="Century Gothic"/>
              </a:rPr>
              <a:t>behavioral</a:t>
            </a:r>
            <a:r>
              <a:rPr sz="1100" spc="-50" dirty="0">
                <a:latin typeface="Century Gothic"/>
                <a:cs typeface="Century Gothic"/>
              </a:rPr>
              <a:t> </a:t>
            </a:r>
            <a:r>
              <a:rPr sz="1100" dirty="0">
                <a:latin typeface="Century Gothic"/>
                <a:cs typeface="Century Gothic"/>
              </a:rPr>
              <a:t>health</a:t>
            </a:r>
            <a:r>
              <a:rPr sz="1100" spc="-30" dirty="0">
                <a:latin typeface="Century Gothic"/>
                <a:cs typeface="Century Gothic"/>
              </a:rPr>
              <a:t> </a:t>
            </a:r>
            <a:r>
              <a:rPr sz="1100" dirty="0">
                <a:latin typeface="Century Gothic"/>
                <a:cs typeface="Century Gothic"/>
              </a:rPr>
              <a:t>issues,</a:t>
            </a:r>
            <a:r>
              <a:rPr sz="1100" spc="-65" dirty="0">
                <a:latin typeface="Century Gothic"/>
                <a:cs typeface="Century Gothic"/>
              </a:rPr>
              <a:t> </a:t>
            </a:r>
            <a:r>
              <a:rPr sz="1100" dirty="0">
                <a:latin typeface="Century Gothic"/>
                <a:cs typeface="Century Gothic"/>
              </a:rPr>
              <a:t>the</a:t>
            </a:r>
            <a:r>
              <a:rPr sz="1100" spc="-20" dirty="0">
                <a:latin typeface="Century Gothic"/>
                <a:cs typeface="Century Gothic"/>
              </a:rPr>
              <a:t> </a:t>
            </a:r>
            <a:r>
              <a:rPr sz="1100" spc="-10" dirty="0">
                <a:latin typeface="Century Gothic"/>
                <a:cs typeface="Century Gothic"/>
              </a:rPr>
              <a:t>Cigna </a:t>
            </a:r>
            <a:r>
              <a:rPr sz="1100" dirty="0">
                <a:latin typeface="Century Gothic"/>
                <a:cs typeface="Century Gothic"/>
              </a:rPr>
              <a:t>Total</a:t>
            </a:r>
            <a:r>
              <a:rPr sz="1100" spc="-35" dirty="0">
                <a:latin typeface="Century Gothic"/>
                <a:cs typeface="Century Gothic"/>
              </a:rPr>
              <a:t> </a:t>
            </a:r>
            <a:r>
              <a:rPr sz="1100" dirty="0">
                <a:latin typeface="Century Gothic"/>
                <a:cs typeface="Century Gothic"/>
              </a:rPr>
              <a:t>Behavioral</a:t>
            </a:r>
            <a:r>
              <a:rPr sz="1100" spc="-50" dirty="0">
                <a:latin typeface="Century Gothic"/>
                <a:cs typeface="Century Gothic"/>
              </a:rPr>
              <a:t> </a:t>
            </a:r>
            <a:r>
              <a:rPr sz="1100" dirty="0">
                <a:latin typeface="Century Gothic"/>
                <a:cs typeface="Century Gothic"/>
              </a:rPr>
              <a:t>Health</a:t>
            </a:r>
            <a:r>
              <a:rPr sz="1100" spc="-35" dirty="0">
                <a:latin typeface="Century Gothic"/>
                <a:cs typeface="Century Gothic"/>
              </a:rPr>
              <a:t> </a:t>
            </a:r>
            <a:r>
              <a:rPr sz="1100" dirty="0" err="1">
                <a:latin typeface="Century Gothic"/>
                <a:cs typeface="Century Gothic"/>
              </a:rPr>
              <a:t>progm</a:t>
            </a:r>
            <a:r>
              <a:rPr sz="1100" spc="-60" dirty="0">
                <a:latin typeface="Century Gothic"/>
                <a:cs typeface="Century Gothic"/>
              </a:rPr>
              <a:t> </a:t>
            </a:r>
            <a:r>
              <a:rPr sz="1100" dirty="0">
                <a:latin typeface="Century Gothic"/>
                <a:cs typeface="Century Gothic"/>
              </a:rPr>
              <a:t>can</a:t>
            </a:r>
            <a:r>
              <a:rPr sz="1100" spc="-20" dirty="0">
                <a:latin typeface="Century Gothic"/>
                <a:cs typeface="Century Gothic"/>
              </a:rPr>
              <a:t> help.</a:t>
            </a:r>
            <a:endParaRPr sz="1100" dirty="0">
              <a:latin typeface="Century Gothic"/>
              <a:cs typeface="Century Gothic"/>
            </a:endParaRPr>
          </a:p>
        </p:txBody>
      </p:sp>
      <p:sp>
        <p:nvSpPr>
          <p:cNvPr id="12" name="object 12"/>
          <p:cNvSpPr txBox="1"/>
          <p:nvPr/>
        </p:nvSpPr>
        <p:spPr>
          <a:xfrm>
            <a:off x="296062" y="4210050"/>
            <a:ext cx="3414395" cy="1199515"/>
          </a:xfrm>
          <a:prstGeom prst="rect">
            <a:avLst/>
          </a:prstGeom>
        </p:spPr>
        <p:txBody>
          <a:bodyPr vert="horz" wrap="square" lIns="0" tIns="13335" rIns="0" bIns="0" rtlCol="0">
            <a:spAutoFit/>
          </a:bodyPr>
          <a:lstStyle/>
          <a:p>
            <a:pPr marL="12700">
              <a:lnSpc>
                <a:spcPct val="100000"/>
              </a:lnSpc>
              <a:spcBef>
                <a:spcPts val="105"/>
              </a:spcBef>
            </a:pPr>
            <a:r>
              <a:rPr sz="1100" b="1" dirty="0">
                <a:solidFill>
                  <a:srgbClr val="E21D2A"/>
                </a:solidFill>
                <a:latin typeface="Century Gothic"/>
                <a:cs typeface="Century Gothic"/>
              </a:rPr>
              <a:t>Cigna’s</a:t>
            </a:r>
            <a:r>
              <a:rPr sz="1100" b="1" spc="-30" dirty="0">
                <a:solidFill>
                  <a:srgbClr val="E21D2A"/>
                </a:solidFill>
                <a:latin typeface="Century Gothic"/>
                <a:cs typeface="Century Gothic"/>
              </a:rPr>
              <a:t> </a:t>
            </a:r>
            <a:r>
              <a:rPr sz="1100" b="1" spc="-10" dirty="0">
                <a:solidFill>
                  <a:srgbClr val="E21D2A"/>
                </a:solidFill>
                <a:latin typeface="Century Gothic"/>
                <a:cs typeface="Century Gothic"/>
              </a:rPr>
              <a:t>whole-</a:t>
            </a:r>
            <a:r>
              <a:rPr sz="1100" b="1" dirty="0">
                <a:solidFill>
                  <a:srgbClr val="E21D2A"/>
                </a:solidFill>
                <a:latin typeface="Century Gothic"/>
                <a:cs typeface="Century Gothic"/>
              </a:rPr>
              <a:t>person</a:t>
            </a:r>
            <a:r>
              <a:rPr sz="1100" b="1" spc="-40" dirty="0">
                <a:solidFill>
                  <a:srgbClr val="E21D2A"/>
                </a:solidFill>
                <a:latin typeface="Century Gothic"/>
                <a:cs typeface="Century Gothic"/>
              </a:rPr>
              <a:t> </a:t>
            </a:r>
            <a:r>
              <a:rPr sz="1100" b="1" spc="-10" dirty="0">
                <a:solidFill>
                  <a:srgbClr val="E21D2A"/>
                </a:solidFill>
                <a:latin typeface="Century Gothic"/>
                <a:cs typeface="Century Gothic"/>
              </a:rPr>
              <a:t>approach</a:t>
            </a:r>
            <a:endParaRPr sz="1100" dirty="0">
              <a:latin typeface="Century Gothic"/>
              <a:cs typeface="Century Gothic"/>
            </a:endParaRPr>
          </a:p>
          <a:p>
            <a:pPr marL="12700" marR="5080">
              <a:lnSpc>
                <a:spcPct val="100000"/>
              </a:lnSpc>
            </a:pPr>
            <a:r>
              <a:rPr sz="1100" dirty="0">
                <a:latin typeface="Century Gothic"/>
                <a:cs typeface="Century Gothic"/>
              </a:rPr>
              <a:t>If</a:t>
            </a:r>
            <a:r>
              <a:rPr sz="1100" spc="-35" dirty="0">
                <a:latin typeface="Century Gothic"/>
                <a:cs typeface="Century Gothic"/>
              </a:rPr>
              <a:t> </a:t>
            </a:r>
            <a:r>
              <a:rPr sz="1100" dirty="0">
                <a:latin typeface="Century Gothic"/>
                <a:cs typeface="Century Gothic"/>
              </a:rPr>
              <a:t>you</a:t>
            </a:r>
            <a:r>
              <a:rPr sz="1100" spc="-15" dirty="0">
                <a:latin typeface="Century Gothic"/>
                <a:cs typeface="Century Gothic"/>
              </a:rPr>
              <a:t> </a:t>
            </a:r>
            <a:r>
              <a:rPr sz="1100" dirty="0">
                <a:latin typeface="Century Gothic"/>
                <a:cs typeface="Century Gothic"/>
              </a:rPr>
              <a:t>or</a:t>
            </a:r>
            <a:r>
              <a:rPr sz="1100" spc="-25" dirty="0">
                <a:latin typeface="Century Gothic"/>
                <a:cs typeface="Century Gothic"/>
              </a:rPr>
              <a:t> </a:t>
            </a:r>
            <a:r>
              <a:rPr sz="1100" dirty="0">
                <a:latin typeface="Century Gothic"/>
                <a:cs typeface="Century Gothic"/>
              </a:rPr>
              <a:t>a</a:t>
            </a:r>
            <a:r>
              <a:rPr sz="1100" spc="-10" dirty="0">
                <a:latin typeface="Century Gothic"/>
                <a:cs typeface="Century Gothic"/>
              </a:rPr>
              <a:t> </a:t>
            </a:r>
            <a:r>
              <a:rPr sz="1100" dirty="0">
                <a:latin typeface="Century Gothic"/>
                <a:cs typeface="Century Gothic"/>
              </a:rPr>
              <a:t>loved</a:t>
            </a:r>
            <a:r>
              <a:rPr sz="1100" spc="-35" dirty="0">
                <a:latin typeface="Century Gothic"/>
                <a:cs typeface="Century Gothic"/>
              </a:rPr>
              <a:t> </a:t>
            </a:r>
            <a:r>
              <a:rPr sz="1100" dirty="0">
                <a:latin typeface="Century Gothic"/>
                <a:cs typeface="Century Gothic"/>
              </a:rPr>
              <a:t>one</a:t>
            </a:r>
            <a:r>
              <a:rPr sz="1100" spc="-10" dirty="0">
                <a:latin typeface="Century Gothic"/>
                <a:cs typeface="Century Gothic"/>
              </a:rPr>
              <a:t> </a:t>
            </a:r>
            <a:r>
              <a:rPr sz="1100" dirty="0">
                <a:latin typeface="Century Gothic"/>
                <a:cs typeface="Century Gothic"/>
              </a:rPr>
              <a:t>has</a:t>
            </a:r>
            <a:r>
              <a:rPr sz="1100" spc="-20" dirty="0">
                <a:latin typeface="Century Gothic"/>
                <a:cs typeface="Century Gothic"/>
              </a:rPr>
              <a:t> </a:t>
            </a:r>
            <a:r>
              <a:rPr sz="1100" dirty="0">
                <a:latin typeface="Century Gothic"/>
                <a:cs typeface="Century Gothic"/>
              </a:rPr>
              <a:t>been</a:t>
            </a:r>
            <a:r>
              <a:rPr sz="1100" spc="-35" dirty="0">
                <a:latin typeface="Century Gothic"/>
                <a:cs typeface="Century Gothic"/>
              </a:rPr>
              <a:t> </a:t>
            </a:r>
            <a:r>
              <a:rPr sz="1100" dirty="0">
                <a:latin typeface="Century Gothic"/>
                <a:cs typeface="Century Gothic"/>
              </a:rPr>
              <a:t>diagnosed</a:t>
            </a:r>
            <a:r>
              <a:rPr sz="1100" spc="-35" dirty="0">
                <a:latin typeface="Century Gothic"/>
                <a:cs typeface="Century Gothic"/>
              </a:rPr>
              <a:t> </a:t>
            </a:r>
            <a:r>
              <a:rPr sz="1100" dirty="0">
                <a:latin typeface="Century Gothic"/>
                <a:cs typeface="Century Gothic"/>
              </a:rPr>
              <a:t>with</a:t>
            </a:r>
            <a:r>
              <a:rPr sz="1100" spc="-15" dirty="0">
                <a:latin typeface="Century Gothic"/>
                <a:cs typeface="Century Gothic"/>
              </a:rPr>
              <a:t> </a:t>
            </a:r>
            <a:r>
              <a:rPr sz="1100" spc="-60" dirty="0">
                <a:latin typeface="Century Gothic"/>
                <a:cs typeface="Century Gothic"/>
              </a:rPr>
              <a:t>a </a:t>
            </a:r>
            <a:r>
              <a:rPr sz="1100" dirty="0">
                <a:latin typeface="Century Gothic"/>
                <a:cs typeface="Century Gothic"/>
              </a:rPr>
              <a:t>behavioral</a:t>
            </a:r>
            <a:r>
              <a:rPr sz="1100" spc="-50" dirty="0">
                <a:latin typeface="Century Gothic"/>
                <a:cs typeface="Century Gothic"/>
              </a:rPr>
              <a:t> </a:t>
            </a:r>
            <a:r>
              <a:rPr sz="1100" dirty="0">
                <a:latin typeface="Century Gothic"/>
                <a:cs typeface="Century Gothic"/>
              </a:rPr>
              <a:t>health</a:t>
            </a:r>
            <a:r>
              <a:rPr sz="1100" spc="-30" dirty="0">
                <a:latin typeface="Century Gothic"/>
                <a:cs typeface="Century Gothic"/>
              </a:rPr>
              <a:t> </a:t>
            </a:r>
            <a:r>
              <a:rPr sz="1100" dirty="0">
                <a:latin typeface="Century Gothic"/>
                <a:cs typeface="Century Gothic"/>
              </a:rPr>
              <a:t>condition,</a:t>
            </a:r>
            <a:r>
              <a:rPr sz="1100" spc="-25" dirty="0">
                <a:latin typeface="Century Gothic"/>
                <a:cs typeface="Century Gothic"/>
              </a:rPr>
              <a:t> </a:t>
            </a:r>
            <a:r>
              <a:rPr sz="1100" dirty="0">
                <a:latin typeface="Century Gothic"/>
                <a:cs typeface="Century Gothic"/>
              </a:rPr>
              <a:t>Cigna</a:t>
            </a:r>
            <a:r>
              <a:rPr sz="1100" spc="-45" dirty="0">
                <a:latin typeface="Century Gothic"/>
                <a:cs typeface="Century Gothic"/>
              </a:rPr>
              <a:t> </a:t>
            </a:r>
            <a:r>
              <a:rPr sz="1100" dirty="0">
                <a:latin typeface="Century Gothic"/>
                <a:cs typeface="Century Gothic"/>
              </a:rPr>
              <a:t>is</a:t>
            </a:r>
            <a:r>
              <a:rPr sz="1100" spc="-20" dirty="0">
                <a:latin typeface="Century Gothic"/>
                <a:cs typeface="Century Gothic"/>
              </a:rPr>
              <a:t> </a:t>
            </a:r>
            <a:r>
              <a:rPr sz="1100" dirty="0">
                <a:latin typeface="Century Gothic"/>
                <a:cs typeface="Century Gothic"/>
              </a:rPr>
              <a:t>here</a:t>
            </a:r>
            <a:r>
              <a:rPr sz="1100" spc="-45" dirty="0">
                <a:latin typeface="Century Gothic"/>
                <a:cs typeface="Century Gothic"/>
              </a:rPr>
              <a:t> </a:t>
            </a:r>
            <a:r>
              <a:rPr sz="1100" dirty="0">
                <a:latin typeface="Century Gothic"/>
                <a:cs typeface="Century Gothic"/>
              </a:rPr>
              <a:t>for</a:t>
            </a:r>
            <a:r>
              <a:rPr sz="1100" spc="-30" dirty="0">
                <a:latin typeface="Century Gothic"/>
                <a:cs typeface="Century Gothic"/>
              </a:rPr>
              <a:t> </a:t>
            </a:r>
            <a:r>
              <a:rPr sz="1100" spc="-20" dirty="0">
                <a:latin typeface="Century Gothic"/>
                <a:cs typeface="Century Gothic"/>
              </a:rPr>
              <a:t>you. </a:t>
            </a:r>
            <a:r>
              <a:rPr sz="1100" dirty="0">
                <a:latin typeface="Century Gothic"/>
                <a:cs typeface="Century Gothic"/>
              </a:rPr>
              <a:t>Cigna’s</a:t>
            </a:r>
            <a:r>
              <a:rPr sz="1100" spc="-5" dirty="0">
                <a:latin typeface="Century Gothic"/>
                <a:cs typeface="Century Gothic"/>
              </a:rPr>
              <a:t> </a:t>
            </a:r>
            <a:r>
              <a:rPr sz="1100" spc="-10" dirty="0">
                <a:latin typeface="Century Gothic"/>
                <a:cs typeface="Century Gothic"/>
              </a:rPr>
              <a:t>comprehensive</a:t>
            </a:r>
            <a:r>
              <a:rPr sz="1100" spc="-35" dirty="0">
                <a:latin typeface="Century Gothic"/>
                <a:cs typeface="Century Gothic"/>
              </a:rPr>
              <a:t> </a:t>
            </a:r>
            <a:r>
              <a:rPr sz="1100" dirty="0">
                <a:latin typeface="Century Gothic"/>
                <a:cs typeface="Century Gothic"/>
              </a:rPr>
              <a:t>program</a:t>
            </a:r>
            <a:r>
              <a:rPr sz="1100" spc="-15" dirty="0">
                <a:latin typeface="Century Gothic"/>
                <a:cs typeface="Century Gothic"/>
              </a:rPr>
              <a:t> </a:t>
            </a:r>
            <a:r>
              <a:rPr sz="1100" spc="-10" dirty="0">
                <a:latin typeface="Century Gothic"/>
                <a:cs typeface="Century Gothic"/>
              </a:rPr>
              <a:t>provides dedicated</a:t>
            </a:r>
            <a:r>
              <a:rPr sz="1100" spc="-55" dirty="0">
                <a:latin typeface="Century Gothic"/>
                <a:cs typeface="Century Gothic"/>
              </a:rPr>
              <a:t> </a:t>
            </a:r>
            <a:r>
              <a:rPr sz="1100" dirty="0">
                <a:latin typeface="Century Gothic"/>
                <a:cs typeface="Century Gothic"/>
              </a:rPr>
              <a:t>support,</a:t>
            </a:r>
            <a:r>
              <a:rPr sz="1100" spc="-45" dirty="0">
                <a:latin typeface="Century Gothic"/>
                <a:cs typeface="Century Gothic"/>
              </a:rPr>
              <a:t> </a:t>
            </a:r>
            <a:r>
              <a:rPr sz="1100" dirty="0">
                <a:latin typeface="Century Gothic"/>
                <a:cs typeface="Century Gothic"/>
              </a:rPr>
              <a:t>lifestyle</a:t>
            </a:r>
            <a:r>
              <a:rPr sz="1100" spc="-25" dirty="0">
                <a:latin typeface="Century Gothic"/>
                <a:cs typeface="Century Gothic"/>
              </a:rPr>
              <a:t> </a:t>
            </a:r>
            <a:r>
              <a:rPr sz="1100" dirty="0">
                <a:latin typeface="Century Gothic"/>
                <a:cs typeface="Century Gothic"/>
              </a:rPr>
              <a:t>coaching,</a:t>
            </a:r>
            <a:r>
              <a:rPr sz="1100" spc="-20" dirty="0">
                <a:latin typeface="Century Gothic"/>
                <a:cs typeface="Century Gothic"/>
              </a:rPr>
              <a:t> </a:t>
            </a:r>
            <a:r>
              <a:rPr sz="1100" dirty="0">
                <a:latin typeface="Century Gothic"/>
                <a:cs typeface="Century Gothic"/>
              </a:rPr>
              <a:t>and</a:t>
            </a:r>
            <a:r>
              <a:rPr sz="1100" spc="-15" dirty="0">
                <a:latin typeface="Century Gothic"/>
                <a:cs typeface="Century Gothic"/>
              </a:rPr>
              <a:t> </a:t>
            </a:r>
            <a:r>
              <a:rPr sz="1100" spc="-10" dirty="0">
                <a:latin typeface="Century Gothic"/>
                <a:cs typeface="Century Gothic"/>
              </a:rPr>
              <a:t>online </a:t>
            </a:r>
            <a:r>
              <a:rPr sz="1100" dirty="0">
                <a:latin typeface="Century Gothic"/>
                <a:cs typeface="Century Gothic"/>
              </a:rPr>
              <a:t>tools.</a:t>
            </a:r>
            <a:r>
              <a:rPr sz="1100" spc="260" dirty="0">
                <a:latin typeface="Century Gothic"/>
                <a:cs typeface="Century Gothic"/>
              </a:rPr>
              <a:t> </a:t>
            </a:r>
            <a:r>
              <a:rPr sz="1100" dirty="0">
                <a:latin typeface="Century Gothic"/>
                <a:cs typeface="Century Gothic"/>
              </a:rPr>
              <a:t>You</a:t>
            </a:r>
            <a:r>
              <a:rPr sz="1100" spc="-20" dirty="0">
                <a:latin typeface="Century Gothic"/>
                <a:cs typeface="Century Gothic"/>
              </a:rPr>
              <a:t> </a:t>
            </a:r>
            <a:r>
              <a:rPr sz="1100" dirty="0">
                <a:latin typeface="Century Gothic"/>
                <a:cs typeface="Century Gothic"/>
              </a:rPr>
              <a:t>can</a:t>
            </a:r>
            <a:r>
              <a:rPr sz="1100" spc="-30" dirty="0">
                <a:latin typeface="Century Gothic"/>
                <a:cs typeface="Century Gothic"/>
              </a:rPr>
              <a:t> </a:t>
            </a:r>
            <a:r>
              <a:rPr sz="1100" dirty="0">
                <a:latin typeface="Century Gothic"/>
                <a:cs typeface="Century Gothic"/>
              </a:rPr>
              <a:t>call</a:t>
            </a:r>
            <a:r>
              <a:rPr sz="1100" spc="-20" dirty="0">
                <a:latin typeface="Century Gothic"/>
                <a:cs typeface="Century Gothic"/>
              </a:rPr>
              <a:t> </a:t>
            </a:r>
            <a:r>
              <a:rPr sz="1100" dirty="0">
                <a:latin typeface="Century Gothic"/>
                <a:cs typeface="Century Gothic"/>
              </a:rPr>
              <a:t>24/7</a:t>
            </a:r>
            <a:r>
              <a:rPr sz="1100" spc="-30" dirty="0">
                <a:latin typeface="Century Gothic"/>
                <a:cs typeface="Century Gothic"/>
              </a:rPr>
              <a:t> </a:t>
            </a:r>
            <a:r>
              <a:rPr sz="1100" dirty="0">
                <a:latin typeface="Century Gothic"/>
                <a:cs typeface="Century Gothic"/>
              </a:rPr>
              <a:t>and</a:t>
            </a:r>
            <a:r>
              <a:rPr sz="1100" spc="-15" dirty="0">
                <a:latin typeface="Century Gothic"/>
                <a:cs typeface="Century Gothic"/>
              </a:rPr>
              <a:t> </a:t>
            </a:r>
            <a:r>
              <a:rPr sz="1100" dirty="0">
                <a:latin typeface="Century Gothic"/>
                <a:cs typeface="Century Gothic"/>
              </a:rPr>
              <a:t>have</a:t>
            </a:r>
            <a:r>
              <a:rPr sz="1100" spc="-40" dirty="0">
                <a:latin typeface="Century Gothic"/>
                <a:cs typeface="Century Gothic"/>
              </a:rPr>
              <a:t> </a:t>
            </a:r>
            <a:r>
              <a:rPr sz="1100" dirty="0">
                <a:latin typeface="Century Gothic"/>
                <a:cs typeface="Century Gothic"/>
              </a:rPr>
              <a:t>Cigna</a:t>
            </a:r>
            <a:r>
              <a:rPr sz="1100" spc="-30" dirty="0">
                <a:latin typeface="Century Gothic"/>
                <a:cs typeface="Century Gothic"/>
              </a:rPr>
              <a:t> </a:t>
            </a:r>
            <a:r>
              <a:rPr sz="1100" spc="-10" dirty="0">
                <a:latin typeface="Century Gothic"/>
                <a:cs typeface="Century Gothic"/>
              </a:rPr>
              <a:t>assist</a:t>
            </a:r>
            <a:r>
              <a:rPr sz="1100" spc="500" dirty="0">
                <a:latin typeface="Century Gothic"/>
                <a:cs typeface="Century Gothic"/>
              </a:rPr>
              <a:t> </a:t>
            </a:r>
            <a:r>
              <a:rPr sz="1100" dirty="0">
                <a:latin typeface="Century Gothic"/>
                <a:cs typeface="Century Gothic"/>
              </a:rPr>
              <a:t>you</a:t>
            </a:r>
            <a:r>
              <a:rPr sz="1100" spc="-15" dirty="0">
                <a:latin typeface="Century Gothic"/>
                <a:cs typeface="Century Gothic"/>
              </a:rPr>
              <a:t> </a:t>
            </a:r>
            <a:r>
              <a:rPr sz="1100" dirty="0">
                <a:latin typeface="Century Gothic"/>
                <a:cs typeface="Century Gothic"/>
              </a:rPr>
              <a:t>with</a:t>
            </a:r>
            <a:r>
              <a:rPr sz="1100" spc="-15" dirty="0">
                <a:latin typeface="Century Gothic"/>
                <a:cs typeface="Century Gothic"/>
              </a:rPr>
              <a:t> </a:t>
            </a:r>
            <a:r>
              <a:rPr sz="1100" dirty="0">
                <a:latin typeface="Century Gothic"/>
                <a:cs typeface="Century Gothic"/>
              </a:rPr>
              <a:t>your</a:t>
            </a:r>
            <a:r>
              <a:rPr sz="1100" spc="-25" dirty="0">
                <a:latin typeface="Century Gothic"/>
                <a:cs typeface="Century Gothic"/>
              </a:rPr>
              <a:t> </a:t>
            </a:r>
            <a:r>
              <a:rPr sz="1100" dirty="0">
                <a:latin typeface="Century Gothic"/>
                <a:cs typeface="Century Gothic"/>
              </a:rPr>
              <a:t>routine</a:t>
            </a:r>
            <a:r>
              <a:rPr sz="1100" spc="-35" dirty="0">
                <a:latin typeface="Century Gothic"/>
                <a:cs typeface="Century Gothic"/>
              </a:rPr>
              <a:t> </a:t>
            </a:r>
            <a:r>
              <a:rPr sz="1100" dirty="0">
                <a:latin typeface="Century Gothic"/>
                <a:cs typeface="Century Gothic"/>
              </a:rPr>
              <a:t>or</a:t>
            </a:r>
            <a:r>
              <a:rPr sz="1100" spc="-25" dirty="0">
                <a:latin typeface="Century Gothic"/>
                <a:cs typeface="Century Gothic"/>
              </a:rPr>
              <a:t> </a:t>
            </a:r>
            <a:r>
              <a:rPr sz="1100" dirty="0">
                <a:latin typeface="Century Gothic"/>
                <a:cs typeface="Century Gothic"/>
              </a:rPr>
              <a:t>urgent</a:t>
            </a:r>
            <a:r>
              <a:rPr sz="1100" spc="-35" dirty="0">
                <a:latin typeface="Century Gothic"/>
                <a:cs typeface="Century Gothic"/>
              </a:rPr>
              <a:t> </a:t>
            </a:r>
            <a:r>
              <a:rPr sz="1100" spc="-10" dirty="0">
                <a:latin typeface="Century Gothic"/>
                <a:cs typeface="Century Gothic"/>
              </a:rPr>
              <a:t>needs.</a:t>
            </a:r>
            <a:endParaRPr sz="1100" dirty="0">
              <a:latin typeface="Century Gothic"/>
              <a:cs typeface="Century Gothic"/>
            </a:endParaRPr>
          </a:p>
        </p:txBody>
      </p:sp>
      <p:sp>
        <p:nvSpPr>
          <p:cNvPr id="13" name="object 13"/>
          <p:cNvSpPr txBox="1"/>
          <p:nvPr/>
        </p:nvSpPr>
        <p:spPr>
          <a:xfrm>
            <a:off x="296062" y="5551423"/>
            <a:ext cx="3406140" cy="1031875"/>
          </a:xfrm>
          <a:prstGeom prst="rect">
            <a:avLst/>
          </a:prstGeom>
        </p:spPr>
        <p:txBody>
          <a:bodyPr vert="horz" wrap="square" lIns="0" tIns="13335" rIns="0" bIns="0" rtlCol="0">
            <a:spAutoFit/>
          </a:bodyPr>
          <a:lstStyle/>
          <a:p>
            <a:pPr marL="12700" marR="5080">
              <a:lnSpc>
                <a:spcPct val="100000"/>
              </a:lnSpc>
              <a:spcBef>
                <a:spcPts val="105"/>
              </a:spcBef>
            </a:pPr>
            <a:r>
              <a:rPr sz="1100" b="1" dirty="0">
                <a:latin typeface="Century Gothic"/>
                <a:cs typeface="Century Gothic"/>
              </a:rPr>
              <a:t>myCigna.com</a:t>
            </a:r>
            <a:r>
              <a:rPr sz="1100" b="1" spc="-35" dirty="0">
                <a:latin typeface="Century Gothic"/>
                <a:cs typeface="Century Gothic"/>
              </a:rPr>
              <a:t> </a:t>
            </a:r>
            <a:r>
              <a:rPr sz="1100" b="1" dirty="0">
                <a:latin typeface="Century Gothic"/>
                <a:cs typeface="Century Gothic"/>
              </a:rPr>
              <a:t>guided</a:t>
            </a:r>
            <a:r>
              <a:rPr sz="1100" b="1" spc="-55" dirty="0">
                <a:latin typeface="Century Gothic"/>
                <a:cs typeface="Century Gothic"/>
              </a:rPr>
              <a:t> </a:t>
            </a:r>
            <a:r>
              <a:rPr sz="1100" b="1" dirty="0">
                <a:latin typeface="Century Gothic"/>
                <a:cs typeface="Century Gothic"/>
              </a:rPr>
              <a:t>navigation</a:t>
            </a:r>
            <a:r>
              <a:rPr sz="1100" b="1" spc="-50" dirty="0">
                <a:latin typeface="Century Gothic"/>
                <a:cs typeface="Century Gothic"/>
              </a:rPr>
              <a:t> </a:t>
            </a:r>
            <a:r>
              <a:rPr sz="1100" dirty="0">
                <a:latin typeface="Century Gothic"/>
                <a:cs typeface="Century Gothic"/>
              </a:rPr>
              <a:t>–</a:t>
            </a:r>
            <a:r>
              <a:rPr sz="1100" spc="-25" dirty="0">
                <a:latin typeface="Century Gothic"/>
                <a:cs typeface="Century Gothic"/>
              </a:rPr>
              <a:t> </a:t>
            </a:r>
            <a:r>
              <a:rPr sz="1100" dirty="0">
                <a:latin typeface="Century Gothic"/>
                <a:cs typeface="Century Gothic"/>
              </a:rPr>
              <a:t>Cigna’s</a:t>
            </a:r>
            <a:r>
              <a:rPr sz="1100" spc="-45" dirty="0">
                <a:latin typeface="Century Gothic"/>
                <a:cs typeface="Century Gothic"/>
              </a:rPr>
              <a:t> </a:t>
            </a:r>
            <a:r>
              <a:rPr sz="1100" spc="-10" dirty="0">
                <a:latin typeface="Century Gothic"/>
                <a:cs typeface="Century Gothic"/>
              </a:rPr>
              <a:t>digital </a:t>
            </a:r>
            <a:r>
              <a:rPr sz="1100" dirty="0">
                <a:latin typeface="Century Gothic"/>
                <a:cs typeface="Century Gothic"/>
              </a:rPr>
              <a:t>portal</a:t>
            </a:r>
            <a:r>
              <a:rPr sz="1100" spc="-45" dirty="0">
                <a:latin typeface="Century Gothic"/>
                <a:cs typeface="Century Gothic"/>
              </a:rPr>
              <a:t> </a:t>
            </a:r>
            <a:r>
              <a:rPr sz="1100" dirty="0">
                <a:latin typeface="Century Gothic"/>
                <a:cs typeface="Century Gothic"/>
              </a:rPr>
              <a:t>includes</a:t>
            </a:r>
            <a:r>
              <a:rPr sz="1100" spc="-60" dirty="0">
                <a:latin typeface="Century Gothic"/>
                <a:cs typeface="Century Gothic"/>
              </a:rPr>
              <a:t> </a:t>
            </a:r>
            <a:r>
              <a:rPr sz="1100" dirty="0">
                <a:latin typeface="Century Gothic"/>
                <a:cs typeface="Century Gothic"/>
              </a:rPr>
              <a:t>guided</a:t>
            </a:r>
            <a:r>
              <a:rPr sz="1100" spc="-55" dirty="0">
                <a:latin typeface="Century Gothic"/>
                <a:cs typeface="Century Gothic"/>
              </a:rPr>
              <a:t> </a:t>
            </a:r>
            <a:r>
              <a:rPr sz="1100" dirty="0">
                <a:latin typeface="Century Gothic"/>
                <a:cs typeface="Century Gothic"/>
              </a:rPr>
              <a:t>navigation</a:t>
            </a:r>
            <a:r>
              <a:rPr sz="1100" spc="-55" dirty="0">
                <a:latin typeface="Century Gothic"/>
                <a:cs typeface="Century Gothic"/>
              </a:rPr>
              <a:t> </a:t>
            </a:r>
            <a:r>
              <a:rPr sz="1100" dirty="0">
                <a:latin typeface="Century Gothic"/>
                <a:cs typeface="Century Gothic"/>
              </a:rPr>
              <a:t>that</a:t>
            </a:r>
            <a:r>
              <a:rPr sz="1100" spc="-30" dirty="0">
                <a:latin typeface="Century Gothic"/>
                <a:cs typeface="Century Gothic"/>
              </a:rPr>
              <a:t> </a:t>
            </a:r>
            <a:r>
              <a:rPr sz="1100" spc="-10" dirty="0">
                <a:latin typeface="Century Gothic"/>
                <a:cs typeface="Century Gothic"/>
              </a:rPr>
              <a:t>provides </a:t>
            </a:r>
            <a:r>
              <a:rPr sz="1100" dirty="0">
                <a:latin typeface="Century Gothic"/>
                <a:cs typeface="Century Gothic"/>
              </a:rPr>
              <a:t>you</a:t>
            </a:r>
            <a:r>
              <a:rPr sz="1100" spc="-15" dirty="0">
                <a:latin typeface="Century Gothic"/>
                <a:cs typeface="Century Gothic"/>
              </a:rPr>
              <a:t> </a:t>
            </a:r>
            <a:r>
              <a:rPr sz="1100" dirty="0">
                <a:latin typeface="Century Gothic"/>
                <a:cs typeface="Century Gothic"/>
              </a:rPr>
              <a:t>with</a:t>
            </a:r>
            <a:r>
              <a:rPr sz="1100" spc="-10" dirty="0">
                <a:latin typeface="Century Gothic"/>
                <a:cs typeface="Century Gothic"/>
              </a:rPr>
              <a:t> personalized,</a:t>
            </a:r>
            <a:r>
              <a:rPr sz="1100" spc="-50" dirty="0">
                <a:latin typeface="Century Gothic"/>
                <a:cs typeface="Century Gothic"/>
              </a:rPr>
              <a:t> </a:t>
            </a:r>
            <a:r>
              <a:rPr sz="1100" dirty="0">
                <a:latin typeface="Century Gothic"/>
                <a:cs typeface="Century Gothic"/>
              </a:rPr>
              <a:t>convenient</a:t>
            </a:r>
            <a:r>
              <a:rPr sz="1100" spc="-20" dirty="0">
                <a:latin typeface="Century Gothic"/>
                <a:cs typeface="Century Gothic"/>
              </a:rPr>
              <a:t> </a:t>
            </a:r>
            <a:r>
              <a:rPr sz="1100" dirty="0">
                <a:latin typeface="Century Gothic"/>
                <a:cs typeface="Century Gothic"/>
              </a:rPr>
              <a:t>care</a:t>
            </a:r>
            <a:r>
              <a:rPr sz="1100" spc="-40" dirty="0">
                <a:latin typeface="Century Gothic"/>
                <a:cs typeface="Century Gothic"/>
              </a:rPr>
              <a:t> </a:t>
            </a:r>
            <a:r>
              <a:rPr sz="1100" dirty="0">
                <a:latin typeface="Century Gothic"/>
                <a:cs typeface="Century Gothic"/>
              </a:rPr>
              <a:t>options</a:t>
            </a:r>
            <a:r>
              <a:rPr sz="1100" spc="-10" dirty="0">
                <a:latin typeface="Century Gothic"/>
                <a:cs typeface="Century Gothic"/>
              </a:rPr>
              <a:t> </a:t>
            </a:r>
            <a:r>
              <a:rPr sz="1100" spc="-35" dirty="0">
                <a:latin typeface="Century Gothic"/>
                <a:cs typeface="Century Gothic"/>
              </a:rPr>
              <a:t>to </a:t>
            </a:r>
            <a:r>
              <a:rPr sz="1100" dirty="0">
                <a:latin typeface="Century Gothic"/>
                <a:cs typeface="Century Gothic"/>
              </a:rPr>
              <a:t>help</a:t>
            </a:r>
            <a:r>
              <a:rPr sz="1100" spc="-25" dirty="0">
                <a:latin typeface="Century Gothic"/>
                <a:cs typeface="Century Gothic"/>
              </a:rPr>
              <a:t> </a:t>
            </a:r>
            <a:r>
              <a:rPr sz="1100" dirty="0">
                <a:latin typeface="Century Gothic"/>
                <a:cs typeface="Century Gothic"/>
              </a:rPr>
              <a:t>you</a:t>
            </a:r>
            <a:r>
              <a:rPr sz="1100" spc="-25" dirty="0">
                <a:latin typeface="Century Gothic"/>
                <a:cs typeface="Century Gothic"/>
              </a:rPr>
              <a:t> </a:t>
            </a:r>
            <a:r>
              <a:rPr sz="1100" dirty="0">
                <a:latin typeface="Century Gothic"/>
                <a:cs typeface="Century Gothic"/>
              </a:rPr>
              <a:t>along</a:t>
            </a:r>
            <a:r>
              <a:rPr sz="1100" spc="-15" dirty="0">
                <a:latin typeface="Century Gothic"/>
                <a:cs typeface="Century Gothic"/>
              </a:rPr>
              <a:t> </a:t>
            </a:r>
            <a:r>
              <a:rPr sz="1100" dirty="0">
                <a:latin typeface="Century Gothic"/>
                <a:cs typeface="Century Gothic"/>
              </a:rPr>
              <a:t>your</a:t>
            </a:r>
            <a:r>
              <a:rPr sz="1100" spc="-35" dirty="0">
                <a:latin typeface="Century Gothic"/>
                <a:cs typeface="Century Gothic"/>
              </a:rPr>
              <a:t> </a:t>
            </a:r>
            <a:r>
              <a:rPr sz="1100" dirty="0">
                <a:latin typeface="Century Gothic"/>
                <a:cs typeface="Century Gothic"/>
              </a:rPr>
              <a:t>journey.</a:t>
            </a:r>
            <a:r>
              <a:rPr sz="1100" spc="254" dirty="0">
                <a:latin typeface="Century Gothic"/>
                <a:cs typeface="Century Gothic"/>
              </a:rPr>
              <a:t> </a:t>
            </a:r>
            <a:r>
              <a:rPr sz="1100" dirty="0">
                <a:latin typeface="Century Gothic"/>
                <a:cs typeface="Century Gothic"/>
              </a:rPr>
              <a:t>Care</a:t>
            </a:r>
            <a:r>
              <a:rPr sz="1100" spc="-40" dirty="0">
                <a:latin typeface="Century Gothic"/>
                <a:cs typeface="Century Gothic"/>
              </a:rPr>
              <a:t> </a:t>
            </a:r>
            <a:r>
              <a:rPr sz="1100" spc="-10" dirty="0">
                <a:latin typeface="Century Gothic"/>
                <a:cs typeface="Century Gothic"/>
              </a:rPr>
              <a:t>options</a:t>
            </a:r>
            <a:r>
              <a:rPr sz="1100" spc="500" dirty="0">
                <a:latin typeface="Century Gothic"/>
                <a:cs typeface="Century Gothic"/>
              </a:rPr>
              <a:t> </a:t>
            </a:r>
            <a:r>
              <a:rPr sz="1100" dirty="0">
                <a:latin typeface="Century Gothic"/>
                <a:cs typeface="Century Gothic"/>
              </a:rPr>
              <a:t>include</a:t>
            </a:r>
            <a:r>
              <a:rPr sz="1100" spc="-50" dirty="0">
                <a:latin typeface="Century Gothic"/>
                <a:cs typeface="Century Gothic"/>
              </a:rPr>
              <a:t> </a:t>
            </a:r>
            <a:r>
              <a:rPr sz="1100" dirty="0">
                <a:latin typeface="Century Gothic"/>
                <a:cs typeface="Century Gothic"/>
              </a:rPr>
              <a:t>digital,</a:t>
            </a:r>
            <a:r>
              <a:rPr sz="1100" spc="-45" dirty="0">
                <a:latin typeface="Century Gothic"/>
                <a:cs typeface="Century Gothic"/>
              </a:rPr>
              <a:t> </a:t>
            </a:r>
            <a:r>
              <a:rPr sz="1100" dirty="0">
                <a:latin typeface="Century Gothic"/>
                <a:cs typeface="Century Gothic"/>
              </a:rPr>
              <a:t>coaching,</a:t>
            </a:r>
            <a:r>
              <a:rPr sz="1100" spc="-35" dirty="0">
                <a:latin typeface="Century Gothic"/>
                <a:cs typeface="Century Gothic"/>
              </a:rPr>
              <a:t> </a:t>
            </a:r>
            <a:r>
              <a:rPr sz="1100" dirty="0">
                <a:latin typeface="Century Gothic"/>
                <a:cs typeface="Century Gothic"/>
              </a:rPr>
              <a:t>virtual,</a:t>
            </a:r>
            <a:r>
              <a:rPr sz="1100" spc="-60" dirty="0">
                <a:latin typeface="Century Gothic"/>
                <a:cs typeface="Century Gothic"/>
              </a:rPr>
              <a:t> </a:t>
            </a:r>
            <a:r>
              <a:rPr sz="1100" dirty="0">
                <a:latin typeface="Century Gothic"/>
                <a:cs typeface="Century Gothic"/>
              </a:rPr>
              <a:t>and</a:t>
            </a:r>
            <a:r>
              <a:rPr sz="1100" spc="-30" dirty="0">
                <a:latin typeface="Century Gothic"/>
                <a:cs typeface="Century Gothic"/>
              </a:rPr>
              <a:t> </a:t>
            </a:r>
            <a:r>
              <a:rPr sz="1100" dirty="0">
                <a:latin typeface="Century Gothic"/>
                <a:cs typeface="Century Gothic"/>
              </a:rPr>
              <a:t>in</a:t>
            </a:r>
            <a:r>
              <a:rPr sz="1100" spc="-20" dirty="0">
                <a:latin typeface="Century Gothic"/>
                <a:cs typeface="Century Gothic"/>
              </a:rPr>
              <a:t> </a:t>
            </a:r>
            <a:r>
              <a:rPr sz="1100" spc="-10" dirty="0">
                <a:latin typeface="Century Gothic"/>
                <a:cs typeface="Century Gothic"/>
              </a:rPr>
              <a:t>person options.</a:t>
            </a:r>
            <a:endParaRPr sz="1100" dirty="0">
              <a:latin typeface="Century Gothic"/>
              <a:cs typeface="Century Gothic"/>
            </a:endParaRPr>
          </a:p>
        </p:txBody>
      </p:sp>
      <p:sp>
        <p:nvSpPr>
          <p:cNvPr id="14" name="object 14"/>
          <p:cNvSpPr txBox="1"/>
          <p:nvPr/>
        </p:nvSpPr>
        <p:spPr>
          <a:xfrm>
            <a:off x="296062" y="6724904"/>
            <a:ext cx="3119120" cy="696595"/>
          </a:xfrm>
          <a:prstGeom prst="rect">
            <a:avLst/>
          </a:prstGeom>
        </p:spPr>
        <p:txBody>
          <a:bodyPr vert="horz" wrap="square" lIns="0" tIns="13335" rIns="0" bIns="0" rtlCol="0">
            <a:spAutoFit/>
          </a:bodyPr>
          <a:lstStyle/>
          <a:p>
            <a:pPr marL="12700" marR="5080">
              <a:lnSpc>
                <a:spcPct val="100000"/>
              </a:lnSpc>
              <a:spcBef>
                <a:spcPts val="105"/>
              </a:spcBef>
            </a:pPr>
            <a:r>
              <a:rPr sz="1100" b="1" dirty="0">
                <a:latin typeface="Century Gothic"/>
                <a:cs typeface="Century Gothic"/>
              </a:rPr>
              <a:t>Enhanced</a:t>
            </a:r>
            <a:r>
              <a:rPr sz="1100" b="1" spc="-35" dirty="0">
                <a:latin typeface="Century Gothic"/>
                <a:cs typeface="Century Gothic"/>
              </a:rPr>
              <a:t> </a:t>
            </a:r>
            <a:r>
              <a:rPr sz="1100" b="1" dirty="0">
                <a:latin typeface="Century Gothic"/>
                <a:cs typeface="Century Gothic"/>
              </a:rPr>
              <a:t>ways</a:t>
            </a:r>
            <a:r>
              <a:rPr sz="1100" b="1" spc="-30" dirty="0">
                <a:latin typeface="Century Gothic"/>
                <a:cs typeface="Century Gothic"/>
              </a:rPr>
              <a:t> </a:t>
            </a:r>
            <a:r>
              <a:rPr sz="1100" b="1" dirty="0">
                <a:latin typeface="Century Gothic"/>
                <a:cs typeface="Century Gothic"/>
              </a:rPr>
              <a:t>to</a:t>
            </a:r>
            <a:r>
              <a:rPr sz="1100" b="1" spc="-25" dirty="0">
                <a:latin typeface="Century Gothic"/>
                <a:cs typeface="Century Gothic"/>
              </a:rPr>
              <a:t> </a:t>
            </a:r>
            <a:r>
              <a:rPr sz="1100" b="1" dirty="0">
                <a:latin typeface="Century Gothic"/>
                <a:cs typeface="Century Gothic"/>
              </a:rPr>
              <a:t>access</a:t>
            </a:r>
            <a:r>
              <a:rPr sz="1100" b="1" spc="-45" dirty="0">
                <a:latin typeface="Century Gothic"/>
                <a:cs typeface="Century Gothic"/>
              </a:rPr>
              <a:t> </a:t>
            </a:r>
            <a:r>
              <a:rPr sz="1100" b="1" dirty="0">
                <a:latin typeface="Century Gothic"/>
                <a:cs typeface="Century Gothic"/>
              </a:rPr>
              <a:t>care</a:t>
            </a:r>
            <a:r>
              <a:rPr sz="1100" b="1" spc="-15" dirty="0">
                <a:latin typeface="Century Gothic"/>
                <a:cs typeface="Century Gothic"/>
              </a:rPr>
              <a:t> </a:t>
            </a:r>
            <a:r>
              <a:rPr sz="1100" b="1" dirty="0">
                <a:latin typeface="Century Gothic"/>
                <a:cs typeface="Century Gothic"/>
              </a:rPr>
              <a:t>–</a:t>
            </a:r>
            <a:r>
              <a:rPr sz="1100" b="1" spc="-15" dirty="0">
                <a:latin typeface="Century Gothic"/>
                <a:cs typeface="Century Gothic"/>
              </a:rPr>
              <a:t> </a:t>
            </a:r>
            <a:r>
              <a:rPr sz="1100" dirty="0">
                <a:latin typeface="Century Gothic"/>
                <a:cs typeface="Century Gothic"/>
              </a:rPr>
              <a:t>Cigna</a:t>
            </a:r>
            <a:r>
              <a:rPr sz="1100" spc="-35" dirty="0">
                <a:latin typeface="Century Gothic"/>
                <a:cs typeface="Century Gothic"/>
              </a:rPr>
              <a:t> </a:t>
            </a:r>
            <a:r>
              <a:rPr sz="1100" spc="-10" dirty="0">
                <a:latin typeface="Century Gothic"/>
                <a:cs typeface="Century Gothic"/>
              </a:rPr>
              <a:t>offers </a:t>
            </a:r>
            <a:r>
              <a:rPr sz="1100" dirty="0">
                <a:latin typeface="Century Gothic"/>
                <a:cs typeface="Century Gothic"/>
              </a:rPr>
              <a:t>provider</a:t>
            </a:r>
            <a:r>
              <a:rPr sz="1100" spc="-55" dirty="0">
                <a:latin typeface="Century Gothic"/>
                <a:cs typeface="Century Gothic"/>
              </a:rPr>
              <a:t> </a:t>
            </a:r>
            <a:r>
              <a:rPr sz="1100" dirty="0">
                <a:latin typeface="Century Gothic"/>
                <a:cs typeface="Century Gothic"/>
              </a:rPr>
              <a:t>search</a:t>
            </a:r>
            <a:r>
              <a:rPr sz="1100" spc="-35" dirty="0">
                <a:latin typeface="Century Gothic"/>
                <a:cs typeface="Century Gothic"/>
              </a:rPr>
              <a:t> </a:t>
            </a:r>
            <a:r>
              <a:rPr sz="1100" dirty="0">
                <a:latin typeface="Century Gothic"/>
                <a:cs typeface="Century Gothic"/>
              </a:rPr>
              <a:t>and</a:t>
            </a:r>
            <a:r>
              <a:rPr sz="1100" spc="-25" dirty="0">
                <a:latin typeface="Century Gothic"/>
                <a:cs typeface="Century Gothic"/>
              </a:rPr>
              <a:t> </a:t>
            </a:r>
            <a:r>
              <a:rPr sz="1100" dirty="0">
                <a:latin typeface="Century Gothic"/>
                <a:cs typeface="Century Gothic"/>
              </a:rPr>
              <a:t>match</a:t>
            </a:r>
            <a:r>
              <a:rPr sz="1100" spc="-15" dirty="0">
                <a:latin typeface="Century Gothic"/>
                <a:cs typeface="Century Gothic"/>
              </a:rPr>
              <a:t> </a:t>
            </a:r>
            <a:r>
              <a:rPr sz="1100" dirty="0">
                <a:latin typeface="Century Gothic"/>
                <a:cs typeface="Century Gothic"/>
              </a:rPr>
              <a:t>support,</a:t>
            </a:r>
            <a:r>
              <a:rPr sz="1100" spc="-55" dirty="0">
                <a:latin typeface="Century Gothic"/>
                <a:cs typeface="Century Gothic"/>
              </a:rPr>
              <a:t> </a:t>
            </a:r>
            <a:r>
              <a:rPr sz="1100" dirty="0">
                <a:latin typeface="Century Gothic"/>
                <a:cs typeface="Century Gothic"/>
              </a:rPr>
              <a:t>in-</a:t>
            </a:r>
            <a:r>
              <a:rPr sz="1100" spc="-20" dirty="0">
                <a:latin typeface="Century Gothic"/>
                <a:cs typeface="Century Gothic"/>
              </a:rPr>
              <a:t>the-</a:t>
            </a:r>
            <a:r>
              <a:rPr sz="1100" dirty="0">
                <a:latin typeface="Century Gothic"/>
                <a:cs typeface="Century Gothic"/>
              </a:rPr>
              <a:t>moment</a:t>
            </a:r>
            <a:r>
              <a:rPr sz="1100" spc="-30" dirty="0">
                <a:latin typeface="Century Gothic"/>
                <a:cs typeface="Century Gothic"/>
              </a:rPr>
              <a:t> </a:t>
            </a:r>
            <a:r>
              <a:rPr sz="1100" dirty="0">
                <a:latin typeface="Century Gothic"/>
                <a:cs typeface="Century Gothic"/>
              </a:rPr>
              <a:t>appointment</a:t>
            </a:r>
            <a:r>
              <a:rPr sz="1100" spc="-35" dirty="0">
                <a:latin typeface="Century Gothic"/>
                <a:cs typeface="Century Gothic"/>
              </a:rPr>
              <a:t> </a:t>
            </a:r>
            <a:r>
              <a:rPr sz="1100" dirty="0">
                <a:latin typeface="Century Gothic"/>
                <a:cs typeface="Century Gothic"/>
              </a:rPr>
              <a:t>scheduling,</a:t>
            </a:r>
            <a:r>
              <a:rPr sz="1100" spc="-70" dirty="0">
                <a:latin typeface="Century Gothic"/>
                <a:cs typeface="Century Gothic"/>
              </a:rPr>
              <a:t> </a:t>
            </a:r>
            <a:r>
              <a:rPr sz="1100" dirty="0">
                <a:latin typeface="Century Gothic"/>
                <a:cs typeface="Century Gothic"/>
              </a:rPr>
              <a:t>and</a:t>
            </a:r>
            <a:r>
              <a:rPr sz="1100" spc="-45" dirty="0">
                <a:latin typeface="Century Gothic"/>
                <a:cs typeface="Century Gothic"/>
              </a:rPr>
              <a:t> </a:t>
            </a:r>
            <a:r>
              <a:rPr sz="1100" spc="-25" dirty="0">
                <a:latin typeface="Century Gothic"/>
                <a:cs typeface="Century Gothic"/>
              </a:rPr>
              <a:t>new </a:t>
            </a:r>
            <a:r>
              <a:rPr sz="1100" dirty="0">
                <a:latin typeface="Century Gothic"/>
                <a:cs typeface="Century Gothic"/>
              </a:rPr>
              <a:t>online</a:t>
            </a:r>
            <a:r>
              <a:rPr sz="1100" spc="-30" dirty="0">
                <a:latin typeface="Century Gothic"/>
                <a:cs typeface="Century Gothic"/>
              </a:rPr>
              <a:t> </a:t>
            </a:r>
            <a:r>
              <a:rPr sz="1100" dirty="0">
                <a:latin typeface="Century Gothic"/>
                <a:cs typeface="Century Gothic"/>
              </a:rPr>
              <a:t>scheduling</a:t>
            </a:r>
            <a:r>
              <a:rPr sz="1100" spc="-65" dirty="0">
                <a:latin typeface="Century Gothic"/>
                <a:cs typeface="Century Gothic"/>
              </a:rPr>
              <a:t> </a:t>
            </a:r>
            <a:r>
              <a:rPr sz="1100" spc="-10" dirty="0">
                <a:latin typeface="Century Gothic"/>
                <a:cs typeface="Century Gothic"/>
              </a:rPr>
              <a:t>options.</a:t>
            </a:r>
            <a:endParaRPr sz="1100">
              <a:latin typeface="Century Gothic"/>
              <a:cs typeface="Century Gothic"/>
            </a:endParaRPr>
          </a:p>
        </p:txBody>
      </p:sp>
      <p:sp>
        <p:nvSpPr>
          <p:cNvPr id="15" name="object 15"/>
          <p:cNvSpPr txBox="1"/>
          <p:nvPr/>
        </p:nvSpPr>
        <p:spPr>
          <a:xfrm>
            <a:off x="296062" y="7563357"/>
            <a:ext cx="3382645" cy="696595"/>
          </a:xfrm>
          <a:prstGeom prst="rect">
            <a:avLst/>
          </a:prstGeom>
        </p:spPr>
        <p:txBody>
          <a:bodyPr vert="horz" wrap="square" lIns="0" tIns="12700" rIns="0" bIns="0" rtlCol="0">
            <a:spAutoFit/>
          </a:bodyPr>
          <a:lstStyle/>
          <a:p>
            <a:pPr marL="12700" marR="5080">
              <a:lnSpc>
                <a:spcPct val="100000"/>
              </a:lnSpc>
              <a:spcBef>
                <a:spcPts val="100"/>
              </a:spcBef>
            </a:pPr>
            <a:r>
              <a:rPr sz="1100" b="1" dirty="0">
                <a:latin typeface="Century Gothic"/>
                <a:cs typeface="Century Gothic"/>
              </a:rPr>
              <a:t>Unlimited</a:t>
            </a:r>
            <a:r>
              <a:rPr sz="1100" b="1" spc="-25" dirty="0">
                <a:latin typeface="Century Gothic"/>
                <a:cs typeface="Century Gothic"/>
              </a:rPr>
              <a:t> </a:t>
            </a:r>
            <a:r>
              <a:rPr sz="1100" b="1" spc="-10" dirty="0">
                <a:latin typeface="Century Gothic"/>
                <a:cs typeface="Century Gothic"/>
              </a:rPr>
              <a:t>in-the-</a:t>
            </a:r>
            <a:r>
              <a:rPr sz="1100" b="1" dirty="0">
                <a:latin typeface="Century Gothic"/>
                <a:cs typeface="Century Gothic"/>
              </a:rPr>
              <a:t>moment</a:t>
            </a:r>
            <a:r>
              <a:rPr sz="1100" b="1" spc="-20" dirty="0">
                <a:latin typeface="Century Gothic"/>
                <a:cs typeface="Century Gothic"/>
              </a:rPr>
              <a:t> </a:t>
            </a:r>
            <a:r>
              <a:rPr sz="1100" b="1" dirty="0">
                <a:latin typeface="Century Gothic"/>
                <a:cs typeface="Century Gothic"/>
              </a:rPr>
              <a:t>consultations</a:t>
            </a:r>
            <a:r>
              <a:rPr sz="1100" b="1" spc="-30" dirty="0">
                <a:latin typeface="Century Gothic"/>
                <a:cs typeface="Century Gothic"/>
              </a:rPr>
              <a:t> </a:t>
            </a:r>
            <a:r>
              <a:rPr sz="1100" b="1" dirty="0">
                <a:latin typeface="Century Gothic"/>
                <a:cs typeface="Century Gothic"/>
              </a:rPr>
              <a:t>–</a:t>
            </a:r>
            <a:r>
              <a:rPr sz="1100" b="1" spc="10" dirty="0">
                <a:latin typeface="Century Gothic"/>
                <a:cs typeface="Century Gothic"/>
              </a:rPr>
              <a:t> </a:t>
            </a:r>
            <a:r>
              <a:rPr sz="1100" spc="-25" dirty="0">
                <a:latin typeface="Century Gothic"/>
                <a:cs typeface="Century Gothic"/>
              </a:rPr>
              <a:t>The </a:t>
            </a:r>
            <a:r>
              <a:rPr sz="1100" dirty="0">
                <a:latin typeface="Century Gothic"/>
                <a:cs typeface="Century Gothic"/>
              </a:rPr>
              <a:t>Cigna</a:t>
            </a:r>
            <a:r>
              <a:rPr sz="1100" spc="-30" dirty="0">
                <a:latin typeface="Century Gothic"/>
                <a:cs typeface="Century Gothic"/>
              </a:rPr>
              <a:t> </a:t>
            </a:r>
            <a:r>
              <a:rPr sz="1100" dirty="0">
                <a:latin typeface="Century Gothic"/>
                <a:cs typeface="Century Gothic"/>
              </a:rPr>
              <a:t>team</a:t>
            </a:r>
            <a:r>
              <a:rPr sz="1100" spc="-15" dirty="0">
                <a:latin typeface="Century Gothic"/>
                <a:cs typeface="Century Gothic"/>
              </a:rPr>
              <a:t> </a:t>
            </a:r>
            <a:r>
              <a:rPr sz="1100" dirty="0">
                <a:latin typeface="Century Gothic"/>
                <a:cs typeface="Century Gothic"/>
              </a:rPr>
              <a:t>will</a:t>
            </a:r>
            <a:r>
              <a:rPr sz="1100" spc="-20" dirty="0">
                <a:latin typeface="Century Gothic"/>
                <a:cs typeface="Century Gothic"/>
              </a:rPr>
              <a:t> </a:t>
            </a:r>
            <a:r>
              <a:rPr sz="1100" dirty="0">
                <a:latin typeface="Century Gothic"/>
                <a:cs typeface="Century Gothic"/>
              </a:rPr>
              <a:t>take</a:t>
            </a:r>
            <a:r>
              <a:rPr sz="1100" spc="-30" dirty="0">
                <a:latin typeface="Century Gothic"/>
                <a:cs typeface="Century Gothic"/>
              </a:rPr>
              <a:t> </a:t>
            </a:r>
            <a:r>
              <a:rPr sz="1100" dirty="0">
                <a:latin typeface="Century Gothic"/>
                <a:cs typeface="Century Gothic"/>
              </a:rPr>
              <a:t>time</a:t>
            </a:r>
            <a:r>
              <a:rPr sz="1100" spc="-15" dirty="0">
                <a:latin typeface="Century Gothic"/>
                <a:cs typeface="Century Gothic"/>
              </a:rPr>
              <a:t> </a:t>
            </a:r>
            <a:r>
              <a:rPr sz="1100" dirty="0">
                <a:latin typeface="Century Gothic"/>
                <a:cs typeface="Century Gothic"/>
              </a:rPr>
              <a:t>to</a:t>
            </a:r>
            <a:r>
              <a:rPr sz="1100" spc="-20" dirty="0">
                <a:latin typeface="Century Gothic"/>
                <a:cs typeface="Century Gothic"/>
              </a:rPr>
              <a:t> </a:t>
            </a:r>
            <a:r>
              <a:rPr sz="1100" dirty="0">
                <a:latin typeface="Century Gothic"/>
                <a:cs typeface="Century Gothic"/>
              </a:rPr>
              <a:t>talk</a:t>
            </a:r>
            <a:r>
              <a:rPr sz="1100" spc="-20" dirty="0">
                <a:latin typeface="Century Gothic"/>
                <a:cs typeface="Century Gothic"/>
              </a:rPr>
              <a:t> </a:t>
            </a:r>
            <a:r>
              <a:rPr sz="1100" dirty="0">
                <a:latin typeface="Century Gothic"/>
                <a:cs typeface="Century Gothic"/>
              </a:rPr>
              <a:t>through</a:t>
            </a:r>
            <a:r>
              <a:rPr sz="1100" spc="-30" dirty="0">
                <a:latin typeface="Century Gothic"/>
                <a:cs typeface="Century Gothic"/>
              </a:rPr>
              <a:t> </a:t>
            </a:r>
            <a:r>
              <a:rPr sz="1100" spc="-20" dirty="0">
                <a:latin typeface="Century Gothic"/>
                <a:cs typeface="Century Gothic"/>
              </a:rPr>
              <a:t>your </a:t>
            </a:r>
            <a:r>
              <a:rPr sz="1100" dirty="0">
                <a:latin typeface="Century Gothic"/>
                <a:cs typeface="Century Gothic"/>
              </a:rPr>
              <a:t>issue</a:t>
            </a:r>
            <a:r>
              <a:rPr sz="1100" spc="-45" dirty="0">
                <a:latin typeface="Century Gothic"/>
                <a:cs typeface="Century Gothic"/>
              </a:rPr>
              <a:t> </a:t>
            </a:r>
            <a:r>
              <a:rPr sz="1100" dirty="0">
                <a:latin typeface="Century Gothic"/>
                <a:cs typeface="Century Gothic"/>
              </a:rPr>
              <a:t>and</a:t>
            </a:r>
            <a:r>
              <a:rPr sz="1100" spc="-25" dirty="0">
                <a:latin typeface="Century Gothic"/>
                <a:cs typeface="Century Gothic"/>
              </a:rPr>
              <a:t> </a:t>
            </a:r>
            <a:r>
              <a:rPr sz="1100" dirty="0">
                <a:latin typeface="Century Gothic"/>
                <a:cs typeface="Century Gothic"/>
              </a:rPr>
              <a:t>get</a:t>
            </a:r>
            <a:r>
              <a:rPr sz="1100" spc="-25" dirty="0">
                <a:latin typeface="Century Gothic"/>
                <a:cs typeface="Century Gothic"/>
              </a:rPr>
              <a:t> </a:t>
            </a:r>
            <a:r>
              <a:rPr sz="1100" dirty="0">
                <a:latin typeface="Century Gothic"/>
                <a:cs typeface="Century Gothic"/>
              </a:rPr>
              <a:t>you</a:t>
            </a:r>
            <a:r>
              <a:rPr sz="1100" spc="-15" dirty="0">
                <a:latin typeface="Century Gothic"/>
                <a:cs typeface="Century Gothic"/>
              </a:rPr>
              <a:t> </a:t>
            </a:r>
            <a:r>
              <a:rPr sz="1100" dirty="0">
                <a:latin typeface="Century Gothic"/>
                <a:cs typeface="Century Gothic"/>
              </a:rPr>
              <a:t>to</a:t>
            </a:r>
            <a:r>
              <a:rPr sz="1100" spc="-5" dirty="0">
                <a:latin typeface="Century Gothic"/>
                <a:cs typeface="Century Gothic"/>
              </a:rPr>
              <a:t> </a:t>
            </a:r>
            <a:r>
              <a:rPr sz="1100" dirty="0">
                <a:latin typeface="Century Gothic"/>
                <a:cs typeface="Century Gothic"/>
              </a:rPr>
              <a:t>the</a:t>
            </a:r>
            <a:r>
              <a:rPr sz="1100" spc="-10" dirty="0">
                <a:latin typeface="Century Gothic"/>
                <a:cs typeface="Century Gothic"/>
              </a:rPr>
              <a:t> </a:t>
            </a:r>
            <a:r>
              <a:rPr sz="1100" dirty="0">
                <a:latin typeface="Century Gothic"/>
                <a:cs typeface="Century Gothic"/>
              </a:rPr>
              <a:t>right</a:t>
            </a:r>
            <a:r>
              <a:rPr sz="1100" spc="-40" dirty="0">
                <a:latin typeface="Century Gothic"/>
                <a:cs typeface="Century Gothic"/>
              </a:rPr>
              <a:t> </a:t>
            </a:r>
            <a:r>
              <a:rPr sz="1100" dirty="0">
                <a:latin typeface="Century Gothic"/>
                <a:cs typeface="Century Gothic"/>
              </a:rPr>
              <a:t>resource</a:t>
            </a:r>
            <a:r>
              <a:rPr sz="1100" spc="-45" dirty="0">
                <a:latin typeface="Century Gothic"/>
                <a:cs typeface="Century Gothic"/>
              </a:rPr>
              <a:t> </a:t>
            </a:r>
            <a:r>
              <a:rPr sz="1100" dirty="0">
                <a:latin typeface="Century Gothic"/>
                <a:cs typeface="Century Gothic"/>
              </a:rPr>
              <a:t>or</a:t>
            </a:r>
            <a:r>
              <a:rPr sz="1100" spc="-25" dirty="0">
                <a:latin typeface="Century Gothic"/>
                <a:cs typeface="Century Gothic"/>
              </a:rPr>
              <a:t> </a:t>
            </a:r>
            <a:r>
              <a:rPr sz="1100" spc="-10" dirty="0">
                <a:latin typeface="Century Gothic"/>
                <a:cs typeface="Century Gothic"/>
              </a:rPr>
              <a:t>licensed </a:t>
            </a:r>
            <a:r>
              <a:rPr sz="1100" dirty="0">
                <a:latin typeface="Century Gothic"/>
                <a:cs typeface="Century Gothic"/>
              </a:rPr>
              <a:t>clinician</a:t>
            </a:r>
            <a:r>
              <a:rPr sz="1100" spc="-45" dirty="0">
                <a:latin typeface="Century Gothic"/>
                <a:cs typeface="Century Gothic"/>
              </a:rPr>
              <a:t> </a:t>
            </a:r>
            <a:r>
              <a:rPr sz="1100" dirty="0">
                <a:latin typeface="Century Gothic"/>
                <a:cs typeface="Century Gothic"/>
              </a:rPr>
              <a:t>based</a:t>
            </a:r>
            <a:r>
              <a:rPr sz="1100" spc="-45" dirty="0">
                <a:latin typeface="Century Gothic"/>
                <a:cs typeface="Century Gothic"/>
              </a:rPr>
              <a:t> </a:t>
            </a:r>
            <a:r>
              <a:rPr sz="1100" dirty="0">
                <a:latin typeface="Century Gothic"/>
                <a:cs typeface="Century Gothic"/>
              </a:rPr>
              <a:t>on</a:t>
            </a:r>
            <a:r>
              <a:rPr sz="1100" spc="-15" dirty="0">
                <a:latin typeface="Century Gothic"/>
                <a:cs typeface="Century Gothic"/>
              </a:rPr>
              <a:t> </a:t>
            </a:r>
            <a:r>
              <a:rPr sz="1100" dirty="0">
                <a:latin typeface="Century Gothic"/>
                <a:cs typeface="Century Gothic"/>
              </a:rPr>
              <a:t>your</a:t>
            </a:r>
            <a:r>
              <a:rPr sz="1100" spc="-40" dirty="0">
                <a:latin typeface="Century Gothic"/>
                <a:cs typeface="Century Gothic"/>
              </a:rPr>
              <a:t> </a:t>
            </a:r>
            <a:r>
              <a:rPr sz="1100" spc="-10" dirty="0">
                <a:latin typeface="Century Gothic"/>
                <a:cs typeface="Century Gothic"/>
              </a:rPr>
              <a:t>needs.</a:t>
            </a:r>
            <a:endParaRPr sz="1100">
              <a:latin typeface="Century Gothic"/>
              <a:cs typeface="Century Gothic"/>
            </a:endParaRPr>
          </a:p>
        </p:txBody>
      </p:sp>
      <p:sp>
        <p:nvSpPr>
          <p:cNvPr id="16" name="object 16"/>
          <p:cNvSpPr txBox="1"/>
          <p:nvPr/>
        </p:nvSpPr>
        <p:spPr>
          <a:xfrm>
            <a:off x="3893311" y="4176521"/>
            <a:ext cx="3527425" cy="2205990"/>
          </a:xfrm>
          <a:prstGeom prst="rect">
            <a:avLst/>
          </a:prstGeom>
        </p:spPr>
        <p:txBody>
          <a:bodyPr vert="horz" wrap="square" lIns="0" tIns="13335" rIns="0" bIns="0" rtlCol="0">
            <a:spAutoFit/>
          </a:bodyPr>
          <a:lstStyle/>
          <a:p>
            <a:pPr marL="12700" marR="5080">
              <a:lnSpc>
                <a:spcPct val="100000"/>
              </a:lnSpc>
              <a:spcBef>
                <a:spcPts val="105"/>
              </a:spcBef>
            </a:pPr>
            <a:r>
              <a:rPr sz="1100" b="1" spc="-10" dirty="0">
                <a:latin typeface="Century Gothic"/>
                <a:cs typeface="Century Gothic"/>
              </a:rPr>
              <a:t>On-</a:t>
            </a:r>
            <a:r>
              <a:rPr sz="1100" b="1" dirty="0">
                <a:latin typeface="Century Gothic"/>
                <a:cs typeface="Century Gothic"/>
              </a:rPr>
              <a:t>demand</a:t>
            </a:r>
            <a:r>
              <a:rPr sz="1100" b="1" spc="-35" dirty="0">
                <a:latin typeface="Century Gothic"/>
                <a:cs typeface="Century Gothic"/>
              </a:rPr>
              <a:t> </a:t>
            </a:r>
            <a:r>
              <a:rPr sz="1100" b="1" dirty="0">
                <a:latin typeface="Century Gothic"/>
                <a:cs typeface="Century Gothic"/>
              </a:rPr>
              <a:t>coaching</a:t>
            </a:r>
            <a:r>
              <a:rPr sz="1100" b="1" spc="-40" dirty="0">
                <a:latin typeface="Century Gothic"/>
                <a:cs typeface="Century Gothic"/>
              </a:rPr>
              <a:t> </a:t>
            </a:r>
            <a:r>
              <a:rPr sz="1100" b="1" dirty="0">
                <a:latin typeface="Century Gothic"/>
                <a:cs typeface="Century Gothic"/>
              </a:rPr>
              <a:t>and</a:t>
            </a:r>
            <a:r>
              <a:rPr sz="1100" b="1" spc="-25" dirty="0">
                <a:latin typeface="Century Gothic"/>
                <a:cs typeface="Century Gothic"/>
              </a:rPr>
              <a:t> </a:t>
            </a:r>
            <a:r>
              <a:rPr sz="1100" b="1" dirty="0">
                <a:latin typeface="Century Gothic"/>
                <a:cs typeface="Century Gothic"/>
              </a:rPr>
              <a:t>personalized</a:t>
            </a:r>
            <a:r>
              <a:rPr sz="1100" b="1" spc="-40" dirty="0">
                <a:latin typeface="Century Gothic"/>
                <a:cs typeface="Century Gothic"/>
              </a:rPr>
              <a:t> </a:t>
            </a:r>
            <a:r>
              <a:rPr sz="1100" b="1" spc="-10" dirty="0">
                <a:latin typeface="Century Gothic"/>
                <a:cs typeface="Century Gothic"/>
              </a:rPr>
              <a:t>learning </a:t>
            </a:r>
            <a:r>
              <a:rPr sz="1100" b="1" dirty="0">
                <a:latin typeface="Century Gothic"/>
                <a:cs typeface="Century Gothic"/>
              </a:rPr>
              <a:t>with</a:t>
            </a:r>
            <a:r>
              <a:rPr sz="1100" b="1" spc="-40" dirty="0">
                <a:latin typeface="Century Gothic"/>
                <a:cs typeface="Century Gothic"/>
              </a:rPr>
              <a:t> </a:t>
            </a:r>
            <a:r>
              <a:rPr sz="1100" b="1" dirty="0">
                <a:latin typeface="Century Gothic"/>
                <a:cs typeface="Century Gothic"/>
              </a:rPr>
              <a:t>iPrevail</a:t>
            </a:r>
            <a:r>
              <a:rPr sz="1100" b="1" spc="-45" dirty="0">
                <a:latin typeface="Century Gothic"/>
                <a:cs typeface="Century Gothic"/>
              </a:rPr>
              <a:t> </a:t>
            </a:r>
            <a:r>
              <a:rPr sz="1100" b="1" dirty="0">
                <a:latin typeface="Century Gothic"/>
                <a:cs typeface="Century Gothic"/>
              </a:rPr>
              <a:t>offered</a:t>
            </a:r>
            <a:r>
              <a:rPr sz="1100" b="1" spc="-40" dirty="0">
                <a:latin typeface="Century Gothic"/>
                <a:cs typeface="Century Gothic"/>
              </a:rPr>
              <a:t> </a:t>
            </a:r>
            <a:r>
              <a:rPr sz="1100" b="1" dirty="0">
                <a:latin typeface="Century Gothic"/>
                <a:cs typeface="Century Gothic"/>
              </a:rPr>
              <a:t>through</a:t>
            </a:r>
            <a:r>
              <a:rPr sz="1100" b="1" spc="-25" dirty="0">
                <a:latin typeface="Century Gothic"/>
                <a:cs typeface="Century Gothic"/>
              </a:rPr>
              <a:t> </a:t>
            </a:r>
            <a:r>
              <a:rPr sz="1100" b="1" dirty="0">
                <a:latin typeface="Century Gothic"/>
                <a:cs typeface="Century Gothic"/>
              </a:rPr>
              <a:t>Cigna</a:t>
            </a:r>
            <a:r>
              <a:rPr sz="1100" b="1" spc="-15" dirty="0">
                <a:latin typeface="Century Gothic"/>
                <a:cs typeface="Century Gothic"/>
              </a:rPr>
              <a:t> </a:t>
            </a:r>
            <a:r>
              <a:rPr sz="1100" dirty="0">
                <a:latin typeface="Century Gothic"/>
                <a:cs typeface="Century Gothic"/>
              </a:rPr>
              <a:t>–</a:t>
            </a:r>
            <a:r>
              <a:rPr sz="1100" spc="-20" dirty="0">
                <a:latin typeface="Century Gothic"/>
                <a:cs typeface="Century Gothic"/>
              </a:rPr>
              <a:t> </a:t>
            </a:r>
            <a:r>
              <a:rPr sz="1100" dirty="0">
                <a:latin typeface="Century Gothic"/>
                <a:cs typeface="Century Gothic"/>
              </a:rPr>
              <a:t>Learn</a:t>
            </a:r>
            <a:r>
              <a:rPr sz="1100" spc="-40" dirty="0">
                <a:latin typeface="Century Gothic"/>
                <a:cs typeface="Century Gothic"/>
              </a:rPr>
              <a:t> </a:t>
            </a:r>
            <a:r>
              <a:rPr sz="1100" dirty="0">
                <a:latin typeface="Century Gothic"/>
                <a:cs typeface="Century Gothic"/>
              </a:rPr>
              <a:t>how</a:t>
            </a:r>
            <a:r>
              <a:rPr sz="1100" spc="-25" dirty="0">
                <a:latin typeface="Century Gothic"/>
                <a:cs typeface="Century Gothic"/>
              </a:rPr>
              <a:t> to </a:t>
            </a:r>
            <a:r>
              <a:rPr sz="1100" dirty="0">
                <a:latin typeface="Century Gothic"/>
                <a:cs typeface="Century Gothic"/>
              </a:rPr>
              <a:t>boost</a:t>
            </a:r>
            <a:r>
              <a:rPr sz="1100" spc="-30" dirty="0">
                <a:latin typeface="Century Gothic"/>
                <a:cs typeface="Century Gothic"/>
              </a:rPr>
              <a:t> </a:t>
            </a:r>
            <a:r>
              <a:rPr sz="1100" dirty="0">
                <a:latin typeface="Century Gothic"/>
                <a:cs typeface="Century Gothic"/>
              </a:rPr>
              <a:t>your</a:t>
            </a:r>
            <a:r>
              <a:rPr sz="1100" spc="-40" dirty="0">
                <a:latin typeface="Century Gothic"/>
                <a:cs typeface="Century Gothic"/>
              </a:rPr>
              <a:t> </a:t>
            </a:r>
            <a:r>
              <a:rPr sz="1100" dirty="0">
                <a:latin typeface="Century Gothic"/>
                <a:cs typeface="Century Gothic"/>
              </a:rPr>
              <a:t>mood</a:t>
            </a:r>
            <a:r>
              <a:rPr sz="1100" spc="-25" dirty="0">
                <a:latin typeface="Century Gothic"/>
                <a:cs typeface="Century Gothic"/>
              </a:rPr>
              <a:t> </a:t>
            </a:r>
            <a:r>
              <a:rPr sz="1100" dirty="0">
                <a:latin typeface="Century Gothic"/>
                <a:cs typeface="Century Gothic"/>
              </a:rPr>
              <a:t>and</a:t>
            </a:r>
            <a:r>
              <a:rPr sz="1100" spc="-25" dirty="0">
                <a:latin typeface="Century Gothic"/>
                <a:cs typeface="Century Gothic"/>
              </a:rPr>
              <a:t> </a:t>
            </a:r>
            <a:r>
              <a:rPr sz="1100" dirty="0">
                <a:latin typeface="Century Gothic"/>
                <a:cs typeface="Century Gothic"/>
              </a:rPr>
              <a:t>improve</a:t>
            </a:r>
            <a:r>
              <a:rPr sz="1100" spc="-60" dirty="0">
                <a:latin typeface="Century Gothic"/>
                <a:cs typeface="Century Gothic"/>
              </a:rPr>
              <a:t> </a:t>
            </a:r>
            <a:r>
              <a:rPr sz="1100" dirty="0">
                <a:latin typeface="Century Gothic"/>
                <a:cs typeface="Century Gothic"/>
              </a:rPr>
              <a:t>mental</a:t>
            </a:r>
            <a:r>
              <a:rPr sz="1100" spc="-20" dirty="0">
                <a:latin typeface="Century Gothic"/>
                <a:cs typeface="Century Gothic"/>
              </a:rPr>
              <a:t> </a:t>
            </a:r>
            <a:r>
              <a:rPr sz="1100" dirty="0">
                <a:latin typeface="Century Gothic"/>
                <a:cs typeface="Century Gothic"/>
              </a:rPr>
              <a:t>health</a:t>
            </a:r>
            <a:r>
              <a:rPr sz="1100" spc="-35" dirty="0">
                <a:latin typeface="Century Gothic"/>
                <a:cs typeface="Century Gothic"/>
              </a:rPr>
              <a:t> </a:t>
            </a:r>
            <a:r>
              <a:rPr sz="1100" spc="-20" dirty="0">
                <a:latin typeface="Century Gothic"/>
                <a:cs typeface="Century Gothic"/>
              </a:rPr>
              <a:t>with </a:t>
            </a:r>
            <a:r>
              <a:rPr sz="1100" spc="-10" dirty="0">
                <a:latin typeface="Century Gothic"/>
                <a:cs typeface="Century Gothic"/>
              </a:rPr>
              <a:t>on-</a:t>
            </a:r>
            <a:r>
              <a:rPr sz="1100" dirty="0">
                <a:latin typeface="Century Gothic"/>
                <a:cs typeface="Century Gothic"/>
              </a:rPr>
              <a:t>demand</a:t>
            </a:r>
            <a:r>
              <a:rPr sz="1100" spc="-50" dirty="0">
                <a:latin typeface="Century Gothic"/>
                <a:cs typeface="Century Gothic"/>
              </a:rPr>
              <a:t> </a:t>
            </a:r>
            <a:r>
              <a:rPr sz="1100" dirty="0">
                <a:latin typeface="Century Gothic"/>
                <a:cs typeface="Century Gothic"/>
              </a:rPr>
              <a:t>coaching</a:t>
            </a:r>
            <a:r>
              <a:rPr sz="1100" spc="-40" dirty="0">
                <a:latin typeface="Century Gothic"/>
                <a:cs typeface="Century Gothic"/>
              </a:rPr>
              <a:t> </a:t>
            </a:r>
            <a:r>
              <a:rPr sz="1100" dirty="0">
                <a:latin typeface="Century Gothic"/>
                <a:cs typeface="Century Gothic"/>
              </a:rPr>
              <a:t>24/7.</a:t>
            </a:r>
            <a:r>
              <a:rPr sz="1100" spc="-35" dirty="0">
                <a:latin typeface="Century Gothic"/>
                <a:cs typeface="Century Gothic"/>
              </a:rPr>
              <a:t> </a:t>
            </a:r>
            <a:r>
              <a:rPr sz="1100" dirty="0">
                <a:latin typeface="Century Gothic"/>
                <a:cs typeface="Century Gothic"/>
              </a:rPr>
              <a:t>After</a:t>
            </a:r>
            <a:r>
              <a:rPr sz="1100" spc="-20" dirty="0">
                <a:latin typeface="Century Gothic"/>
                <a:cs typeface="Century Gothic"/>
              </a:rPr>
              <a:t> </a:t>
            </a:r>
            <a:r>
              <a:rPr sz="1100" dirty="0">
                <a:latin typeface="Century Gothic"/>
                <a:cs typeface="Century Gothic"/>
              </a:rPr>
              <a:t>completing</a:t>
            </a:r>
            <a:r>
              <a:rPr sz="1100" spc="-40" dirty="0">
                <a:latin typeface="Century Gothic"/>
                <a:cs typeface="Century Gothic"/>
              </a:rPr>
              <a:t> </a:t>
            </a:r>
            <a:r>
              <a:rPr sz="1100" spc="-50" dirty="0">
                <a:latin typeface="Century Gothic"/>
                <a:cs typeface="Century Gothic"/>
              </a:rPr>
              <a:t>a</a:t>
            </a:r>
            <a:r>
              <a:rPr sz="1100" spc="500" dirty="0">
                <a:latin typeface="Century Gothic"/>
                <a:cs typeface="Century Gothic"/>
              </a:rPr>
              <a:t> </a:t>
            </a:r>
            <a:r>
              <a:rPr sz="1100" dirty="0">
                <a:latin typeface="Century Gothic"/>
                <a:cs typeface="Century Gothic"/>
              </a:rPr>
              <a:t>brief</a:t>
            </a:r>
            <a:r>
              <a:rPr sz="1100" spc="-45" dirty="0">
                <a:latin typeface="Century Gothic"/>
                <a:cs typeface="Century Gothic"/>
              </a:rPr>
              <a:t> </a:t>
            </a:r>
            <a:r>
              <a:rPr sz="1100" dirty="0">
                <a:latin typeface="Century Gothic"/>
                <a:cs typeface="Century Gothic"/>
              </a:rPr>
              <a:t>assessment,</a:t>
            </a:r>
            <a:r>
              <a:rPr sz="1100" spc="-45" dirty="0">
                <a:latin typeface="Century Gothic"/>
                <a:cs typeface="Century Gothic"/>
              </a:rPr>
              <a:t> </a:t>
            </a:r>
            <a:r>
              <a:rPr sz="1100" dirty="0">
                <a:latin typeface="Century Gothic"/>
                <a:cs typeface="Century Gothic"/>
              </a:rPr>
              <a:t>you</a:t>
            </a:r>
            <a:r>
              <a:rPr sz="1100" spc="-30" dirty="0">
                <a:latin typeface="Century Gothic"/>
                <a:cs typeface="Century Gothic"/>
              </a:rPr>
              <a:t> </a:t>
            </a:r>
            <a:r>
              <a:rPr sz="1100" dirty="0">
                <a:latin typeface="Century Gothic"/>
                <a:cs typeface="Century Gothic"/>
              </a:rPr>
              <a:t>receive</a:t>
            </a:r>
            <a:r>
              <a:rPr sz="1100" spc="-50" dirty="0">
                <a:latin typeface="Century Gothic"/>
                <a:cs typeface="Century Gothic"/>
              </a:rPr>
              <a:t> </a:t>
            </a:r>
            <a:r>
              <a:rPr sz="1100" dirty="0">
                <a:latin typeface="Century Gothic"/>
                <a:cs typeface="Century Gothic"/>
              </a:rPr>
              <a:t>a</a:t>
            </a:r>
            <a:r>
              <a:rPr sz="1100" spc="-30" dirty="0">
                <a:latin typeface="Century Gothic"/>
                <a:cs typeface="Century Gothic"/>
              </a:rPr>
              <a:t> </a:t>
            </a:r>
            <a:r>
              <a:rPr sz="1100" dirty="0">
                <a:latin typeface="Century Gothic"/>
                <a:cs typeface="Century Gothic"/>
              </a:rPr>
              <a:t>program</a:t>
            </a:r>
            <a:r>
              <a:rPr sz="1100" spc="-45" dirty="0">
                <a:latin typeface="Century Gothic"/>
                <a:cs typeface="Century Gothic"/>
              </a:rPr>
              <a:t> </a:t>
            </a:r>
            <a:r>
              <a:rPr sz="1100" dirty="0">
                <a:latin typeface="Century Gothic"/>
                <a:cs typeface="Century Gothic"/>
              </a:rPr>
              <a:t>tailored</a:t>
            </a:r>
            <a:r>
              <a:rPr sz="1100" spc="-50" dirty="0">
                <a:latin typeface="Century Gothic"/>
                <a:cs typeface="Century Gothic"/>
              </a:rPr>
              <a:t> </a:t>
            </a:r>
            <a:r>
              <a:rPr sz="1100" spc="-25" dirty="0">
                <a:latin typeface="Century Gothic"/>
                <a:cs typeface="Century Gothic"/>
              </a:rPr>
              <a:t>to </a:t>
            </a:r>
            <a:r>
              <a:rPr sz="1100" dirty="0">
                <a:latin typeface="Century Gothic"/>
                <a:cs typeface="Century Gothic"/>
              </a:rPr>
              <a:t>your</a:t>
            </a:r>
            <a:r>
              <a:rPr sz="1100" spc="-35" dirty="0">
                <a:latin typeface="Century Gothic"/>
                <a:cs typeface="Century Gothic"/>
              </a:rPr>
              <a:t> </a:t>
            </a:r>
            <a:r>
              <a:rPr sz="1100" dirty="0">
                <a:latin typeface="Century Gothic"/>
                <a:cs typeface="Century Gothic"/>
              </a:rPr>
              <a:t>needs</a:t>
            </a:r>
            <a:r>
              <a:rPr sz="1100" spc="-40" dirty="0">
                <a:latin typeface="Century Gothic"/>
                <a:cs typeface="Century Gothic"/>
              </a:rPr>
              <a:t> </a:t>
            </a:r>
            <a:r>
              <a:rPr sz="1100" dirty="0">
                <a:latin typeface="Century Gothic"/>
                <a:cs typeface="Century Gothic"/>
              </a:rPr>
              <a:t>that</a:t>
            </a:r>
            <a:r>
              <a:rPr sz="1100" spc="-25" dirty="0">
                <a:latin typeface="Century Gothic"/>
                <a:cs typeface="Century Gothic"/>
              </a:rPr>
              <a:t> </a:t>
            </a:r>
            <a:r>
              <a:rPr sz="1100" dirty="0">
                <a:latin typeface="Century Gothic"/>
                <a:cs typeface="Century Gothic"/>
              </a:rPr>
              <a:t>includes</a:t>
            </a:r>
            <a:r>
              <a:rPr sz="1100" spc="-60" dirty="0">
                <a:latin typeface="Century Gothic"/>
                <a:cs typeface="Century Gothic"/>
              </a:rPr>
              <a:t> </a:t>
            </a:r>
            <a:r>
              <a:rPr sz="1100" dirty="0">
                <a:latin typeface="Century Gothic"/>
                <a:cs typeface="Century Gothic"/>
              </a:rPr>
              <a:t>interactive</a:t>
            </a:r>
            <a:r>
              <a:rPr sz="1100" spc="-65" dirty="0">
                <a:latin typeface="Century Gothic"/>
                <a:cs typeface="Century Gothic"/>
              </a:rPr>
              <a:t> </a:t>
            </a:r>
            <a:r>
              <a:rPr sz="1100" dirty="0">
                <a:latin typeface="Century Gothic"/>
                <a:cs typeface="Century Gothic"/>
              </a:rPr>
              <a:t>and</a:t>
            </a:r>
            <a:r>
              <a:rPr sz="1100" spc="-20" dirty="0">
                <a:latin typeface="Century Gothic"/>
                <a:cs typeface="Century Gothic"/>
              </a:rPr>
              <a:t> </a:t>
            </a:r>
            <a:r>
              <a:rPr sz="1100" dirty="0">
                <a:latin typeface="Century Gothic"/>
                <a:cs typeface="Century Gothic"/>
              </a:rPr>
              <a:t>tools.</a:t>
            </a:r>
            <a:r>
              <a:rPr sz="1100" spc="-20" dirty="0">
                <a:latin typeface="Century Gothic"/>
                <a:cs typeface="Century Gothic"/>
              </a:rPr>
              <a:t> </a:t>
            </a:r>
            <a:r>
              <a:rPr sz="1100" spc="-25" dirty="0">
                <a:latin typeface="Century Gothic"/>
                <a:cs typeface="Century Gothic"/>
              </a:rPr>
              <a:t>You </a:t>
            </a:r>
            <a:r>
              <a:rPr sz="1100" dirty="0">
                <a:latin typeface="Century Gothic"/>
                <a:cs typeface="Century Gothic"/>
              </a:rPr>
              <a:t>get</a:t>
            </a:r>
            <a:r>
              <a:rPr sz="1100" spc="-30" dirty="0">
                <a:latin typeface="Century Gothic"/>
                <a:cs typeface="Century Gothic"/>
              </a:rPr>
              <a:t> </a:t>
            </a:r>
            <a:r>
              <a:rPr sz="1100" dirty="0">
                <a:latin typeface="Century Gothic"/>
                <a:cs typeface="Century Gothic"/>
              </a:rPr>
              <a:t>access</a:t>
            </a:r>
            <a:r>
              <a:rPr sz="1100" spc="-45" dirty="0">
                <a:latin typeface="Century Gothic"/>
                <a:cs typeface="Century Gothic"/>
              </a:rPr>
              <a:t> </a:t>
            </a:r>
            <a:r>
              <a:rPr sz="1100" dirty="0">
                <a:latin typeface="Century Gothic"/>
                <a:cs typeface="Century Gothic"/>
              </a:rPr>
              <a:t>to</a:t>
            </a:r>
            <a:r>
              <a:rPr sz="1100" spc="-15" dirty="0">
                <a:latin typeface="Century Gothic"/>
                <a:cs typeface="Century Gothic"/>
              </a:rPr>
              <a:t> </a:t>
            </a:r>
            <a:r>
              <a:rPr sz="1100" dirty="0">
                <a:latin typeface="Century Gothic"/>
                <a:cs typeface="Century Gothic"/>
              </a:rPr>
              <a:t>a</a:t>
            </a:r>
            <a:r>
              <a:rPr sz="1100" spc="-15" dirty="0">
                <a:latin typeface="Century Gothic"/>
                <a:cs typeface="Century Gothic"/>
              </a:rPr>
              <a:t> </a:t>
            </a:r>
            <a:r>
              <a:rPr sz="1100" dirty="0">
                <a:latin typeface="Century Gothic"/>
                <a:cs typeface="Century Gothic"/>
              </a:rPr>
              <a:t>peer</a:t>
            </a:r>
            <a:r>
              <a:rPr sz="1100" spc="-40" dirty="0">
                <a:latin typeface="Century Gothic"/>
                <a:cs typeface="Century Gothic"/>
              </a:rPr>
              <a:t> </a:t>
            </a:r>
            <a:r>
              <a:rPr sz="1100" dirty="0">
                <a:latin typeface="Century Gothic"/>
                <a:cs typeface="Century Gothic"/>
              </a:rPr>
              <a:t>coach</a:t>
            </a:r>
            <a:r>
              <a:rPr sz="1100" spc="-25" dirty="0">
                <a:latin typeface="Century Gothic"/>
                <a:cs typeface="Century Gothic"/>
              </a:rPr>
              <a:t> </a:t>
            </a:r>
            <a:r>
              <a:rPr sz="1100" dirty="0">
                <a:latin typeface="Century Gothic"/>
                <a:cs typeface="Century Gothic"/>
              </a:rPr>
              <a:t>who</a:t>
            </a:r>
            <a:r>
              <a:rPr sz="1100" spc="-10" dirty="0">
                <a:latin typeface="Century Gothic"/>
                <a:cs typeface="Century Gothic"/>
              </a:rPr>
              <a:t> </a:t>
            </a:r>
            <a:r>
              <a:rPr sz="1100" dirty="0">
                <a:latin typeface="Century Gothic"/>
                <a:cs typeface="Century Gothic"/>
              </a:rPr>
              <a:t>is</a:t>
            </a:r>
            <a:r>
              <a:rPr sz="1100" spc="-20" dirty="0">
                <a:latin typeface="Century Gothic"/>
                <a:cs typeface="Century Gothic"/>
              </a:rPr>
              <a:t> </a:t>
            </a:r>
            <a:r>
              <a:rPr sz="1100" dirty="0">
                <a:latin typeface="Century Gothic"/>
                <a:cs typeface="Century Gothic"/>
              </a:rPr>
              <a:t>matched</a:t>
            </a:r>
            <a:r>
              <a:rPr sz="1100" spc="-25" dirty="0">
                <a:latin typeface="Century Gothic"/>
                <a:cs typeface="Century Gothic"/>
              </a:rPr>
              <a:t> </a:t>
            </a:r>
            <a:r>
              <a:rPr sz="1100" spc="-20" dirty="0">
                <a:latin typeface="Century Gothic"/>
                <a:cs typeface="Century Gothic"/>
              </a:rPr>
              <a:t>based </a:t>
            </a:r>
            <a:r>
              <a:rPr sz="1100" dirty="0">
                <a:latin typeface="Century Gothic"/>
                <a:cs typeface="Century Gothic"/>
              </a:rPr>
              <a:t>on</a:t>
            </a:r>
            <a:r>
              <a:rPr sz="1100" spc="-20" dirty="0">
                <a:latin typeface="Century Gothic"/>
                <a:cs typeface="Century Gothic"/>
              </a:rPr>
              <a:t> </a:t>
            </a:r>
            <a:r>
              <a:rPr sz="1100" dirty="0">
                <a:latin typeface="Century Gothic"/>
                <a:cs typeface="Century Gothic"/>
              </a:rPr>
              <a:t>your</a:t>
            </a:r>
            <a:r>
              <a:rPr sz="1100" spc="-45" dirty="0">
                <a:latin typeface="Century Gothic"/>
                <a:cs typeface="Century Gothic"/>
              </a:rPr>
              <a:t> </a:t>
            </a:r>
            <a:r>
              <a:rPr sz="1100" dirty="0">
                <a:latin typeface="Century Gothic"/>
                <a:cs typeface="Century Gothic"/>
              </a:rPr>
              <a:t>symptoms.</a:t>
            </a:r>
            <a:r>
              <a:rPr sz="1100" spc="-25" dirty="0">
                <a:latin typeface="Century Gothic"/>
                <a:cs typeface="Century Gothic"/>
              </a:rPr>
              <a:t> </a:t>
            </a:r>
            <a:r>
              <a:rPr sz="1100" dirty="0">
                <a:latin typeface="Century Gothic"/>
                <a:cs typeface="Century Gothic"/>
              </a:rPr>
              <a:t>You</a:t>
            </a:r>
            <a:r>
              <a:rPr sz="1100" spc="-30" dirty="0">
                <a:latin typeface="Century Gothic"/>
                <a:cs typeface="Century Gothic"/>
              </a:rPr>
              <a:t> </a:t>
            </a:r>
            <a:r>
              <a:rPr sz="1100" dirty="0">
                <a:latin typeface="Century Gothic"/>
                <a:cs typeface="Century Gothic"/>
              </a:rPr>
              <a:t>can</a:t>
            </a:r>
            <a:r>
              <a:rPr sz="1100" spc="-35" dirty="0">
                <a:latin typeface="Century Gothic"/>
                <a:cs typeface="Century Gothic"/>
              </a:rPr>
              <a:t> </a:t>
            </a:r>
            <a:r>
              <a:rPr sz="1100" dirty="0">
                <a:latin typeface="Century Gothic"/>
                <a:cs typeface="Century Gothic"/>
              </a:rPr>
              <a:t>also</a:t>
            </a:r>
            <a:r>
              <a:rPr sz="1100" spc="-35" dirty="0">
                <a:latin typeface="Century Gothic"/>
                <a:cs typeface="Century Gothic"/>
              </a:rPr>
              <a:t> </a:t>
            </a:r>
            <a:r>
              <a:rPr sz="1100" dirty="0">
                <a:latin typeface="Century Gothic"/>
                <a:cs typeface="Century Gothic"/>
              </a:rPr>
              <a:t>join</a:t>
            </a:r>
            <a:r>
              <a:rPr sz="1100" spc="-30" dirty="0">
                <a:latin typeface="Century Gothic"/>
                <a:cs typeface="Century Gothic"/>
              </a:rPr>
              <a:t> </a:t>
            </a:r>
            <a:r>
              <a:rPr sz="1100" spc="-10" dirty="0">
                <a:latin typeface="Century Gothic"/>
                <a:cs typeface="Century Gothic"/>
              </a:rPr>
              <a:t>support communities</a:t>
            </a:r>
            <a:r>
              <a:rPr sz="1100" spc="-20" dirty="0">
                <a:latin typeface="Century Gothic"/>
                <a:cs typeface="Century Gothic"/>
              </a:rPr>
              <a:t> </a:t>
            </a:r>
            <a:r>
              <a:rPr sz="1100" dirty="0">
                <a:latin typeface="Century Gothic"/>
                <a:cs typeface="Century Gothic"/>
              </a:rPr>
              <a:t>focused</a:t>
            </a:r>
            <a:r>
              <a:rPr sz="1100" spc="-40" dirty="0">
                <a:latin typeface="Century Gothic"/>
                <a:cs typeface="Century Gothic"/>
              </a:rPr>
              <a:t> </a:t>
            </a:r>
            <a:r>
              <a:rPr sz="1100" dirty="0">
                <a:latin typeface="Century Gothic"/>
                <a:cs typeface="Century Gothic"/>
              </a:rPr>
              <a:t>on</a:t>
            </a:r>
            <a:r>
              <a:rPr sz="1100" spc="-5" dirty="0">
                <a:latin typeface="Century Gothic"/>
                <a:cs typeface="Century Gothic"/>
              </a:rPr>
              <a:t> </a:t>
            </a:r>
            <a:r>
              <a:rPr sz="1100" dirty="0">
                <a:latin typeface="Century Gothic"/>
                <a:cs typeface="Century Gothic"/>
              </a:rPr>
              <a:t>stress,</a:t>
            </a:r>
            <a:r>
              <a:rPr sz="1100" spc="-50" dirty="0">
                <a:latin typeface="Century Gothic"/>
                <a:cs typeface="Century Gothic"/>
              </a:rPr>
              <a:t> </a:t>
            </a:r>
            <a:r>
              <a:rPr sz="1100" dirty="0">
                <a:latin typeface="Century Gothic"/>
                <a:cs typeface="Century Gothic"/>
              </a:rPr>
              <a:t>anxiety,</a:t>
            </a:r>
            <a:r>
              <a:rPr sz="1100" spc="-25" dirty="0">
                <a:latin typeface="Century Gothic"/>
                <a:cs typeface="Century Gothic"/>
              </a:rPr>
              <a:t> </a:t>
            </a:r>
            <a:r>
              <a:rPr sz="1100" spc="-10" dirty="0">
                <a:latin typeface="Century Gothic"/>
                <a:cs typeface="Century Gothic"/>
              </a:rPr>
              <a:t>depression </a:t>
            </a:r>
            <a:r>
              <a:rPr sz="1100" dirty="0">
                <a:latin typeface="Century Gothic"/>
                <a:cs typeface="Century Gothic"/>
              </a:rPr>
              <a:t>and</a:t>
            </a:r>
            <a:r>
              <a:rPr sz="1100" spc="-30" dirty="0">
                <a:latin typeface="Century Gothic"/>
                <a:cs typeface="Century Gothic"/>
              </a:rPr>
              <a:t> </a:t>
            </a:r>
            <a:r>
              <a:rPr sz="1100" dirty="0">
                <a:latin typeface="Century Gothic"/>
                <a:cs typeface="Century Gothic"/>
              </a:rPr>
              <a:t>more.</a:t>
            </a:r>
            <a:r>
              <a:rPr sz="1100" spc="-20" dirty="0">
                <a:latin typeface="Century Gothic"/>
                <a:cs typeface="Century Gothic"/>
              </a:rPr>
              <a:t> </a:t>
            </a:r>
            <a:r>
              <a:rPr sz="1100" dirty="0">
                <a:latin typeface="Century Gothic"/>
                <a:cs typeface="Century Gothic"/>
              </a:rPr>
              <a:t>iPrevail</a:t>
            </a:r>
            <a:r>
              <a:rPr sz="1100" spc="-40" dirty="0">
                <a:latin typeface="Century Gothic"/>
                <a:cs typeface="Century Gothic"/>
              </a:rPr>
              <a:t> </a:t>
            </a:r>
            <a:r>
              <a:rPr sz="1100" dirty="0">
                <a:latin typeface="Century Gothic"/>
                <a:cs typeface="Century Gothic"/>
              </a:rPr>
              <a:t>also</a:t>
            </a:r>
            <a:r>
              <a:rPr sz="1100" spc="-25" dirty="0">
                <a:latin typeface="Century Gothic"/>
                <a:cs typeface="Century Gothic"/>
              </a:rPr>
              <a:t> </a:t>
            </a:r>
            <a:r>
              <a:rPr sz="1100" dirty="0">
                <a:latin typeface="Century Gothic"/>
                <a:cs typeface="Century Gothic"/>
              </a:rPr>
              <a:t>includes</a:t>
            </a:r>
            <a:r>
              <a:rPr sz="1100" spc="-50" dirty="0">
                <a:latin typeface="Century Gothic"/>
                <a:cs typeface="Century Gothic"/>
              </a:rPr>
              <a:t> </a:t>
            </a:r>
            <a:r>
              <a:rPr sz="1100" dirty="0">
                <a:latin typeface="Century Gothic"/>
                <a:cs typeface="Century Gothic"/>
              </a:rPr>
              <a:t>a</a:t>
            </a:r>
            <a:r>
              <a:rPr sz="1100" spc="-20" dirty="0">
                <a:latin typeface="Century Gothic"/>
                <a:cs typeface="Century Gothic"/>
              </a:rPr>
              <a:t> </a:t>
            </a:r>
            <a:r>
              <a:rPr sz="1100" dirty="0">
                <a:latin typeface="Century Gothic"/>
                <a:cs typeface="Century Gothic"/>
              </a:rPr>
              <a:t>caregiver</a:t>
            </a:r>
            <a:r>
              <a:rPr sz="1100" spc="-60" dirty="0">
                <a:latin typeface="Century Gothic"/>
                <a:cs typeface="Century Gothic"/>
              </a:rPr>
              <a:t> </a:t>
            </a:r>
            <a:r>
              <a:rPr sz="1100" spc="-10" dirty="0">
                <a:latin typeface="Century Gothic"/>
                <a:cs typeface="Century Gothic"/>
              </a:rPr>
              <a:t>support </a:t>
            </a:r>
            <a:r>
              <a:rPr sz="1100" dirty="0">
                <a:latin typeface="Century Gothic"/>
                <a:cs typeface="Century Gothic"/>
              </a:rPr>
              <a:t>program</a:t>
            </a:r>
            <a:r>
              <a:rPr sz="1100" spc="-60" dirty="0">
                <a:latin typeface="Century Gothic"/>
                <a:cs typeface="Century Gothic"/>
              </a:rPr>
              <a:t> </a:t>
            </a:r>
            <a:r>
              <a:rPr sz="1100" dirty="0">
                <a:latin typeface="Century Gothic"/>
                <a:cs typeface="Century Gothic"/>
              </a:rPr>
              <a:t>designed</a:t>
            </a:r>
            <a:r>
              <a:rPr sz="1100" spc="-55" dirty="0">
                <a:latin typeface="Century Gothic"/>
                <a:cs typeface="Century Gothic"/>
              </a:rPr>
              <a:t> </a:t>
            </a:r>
            <a:r>
              <a:rPr sz="1100" dirty="0">
                <a:latin typeface="Century Gothic"/>
                <a:cs typeface="Century Gothic"/>
              </a:rPr>
              <a:t>to</a:t>
            </a:r>
            <a:r>
              <a:rPr sz="1100" spc="-15" dirty="0">
                <a:latin typeface="Century Gothic"/>
                <a:cs typeface="Century Gothic"/>
              </a:rPr>
              <a:t> </a:t>
            </a:r>
            <a:r>
              <a:rPr sz="1100" dirty="0">
                <a:latin typeface="Century Gothic"/>
                <a:cs typeface="Century Gothic"/>
              </a:rPr>
              <a:t>help</a:t>
            </a:r>
            <a:r>
              <a:rPr sz="1100" spc="-30" dirty="0">
                <a:latin typeface="Century Gothic"/>
                <a:cs typeface="Century Gothic"/>
              </a:rPr>
              <a:t> </a:t>
            </a:r>
            <a:r>
              <a:rPr sz="1100" dirty="0">
                <a:latin typeface="Century Gothic"/>
                <a:cs typeface="Century Gothic"/>
              </a:rPr>
              <a:t>you</a:t>
            </a:r>
            <a:r>
              <a:rPr sz="1100" spc="-35" dirty="0">
                <a:latin typeface="Century Gothic"/>
                <a:cs typeface="Century Gothic"/>
              </a:rPr>
              <a:t> </a:t>
            </a:r>
            <a:r>
              <a:rPr sz="1100" dirty="0">
                <a:latin typeface="Century Gothic"/>
                <a:cs typeface="Century Gothic"/>
              </a:rPr>
              <a:t>cope</a:t>
            </a:r>
            <a:r>
              <a:rPr sz="1100" spc="-30" dirty="0">
                <a:latin typeface="Century Gothic"/>
                <a:cs typeface="Century Gothic"/>
              </a:rPr>
              <a:t> </a:t>
            </a:r>
            <a:r>
              <a:rPr sz="1100" dirty="0">
                <a:latin typeface="Century Gothic"/>
                <a:cs typeface="Century Gothic"/>
              </a:rPr>
              <a:t>with</a:t>
            </a:r>
            <a:r>
              <a:rPr sz="1100" spc="-25" dirty="0">
                <a:latin typeface="Century Gothic"/>
                <a:cs typeface="Century Gothic"/>
              </a:rPr>
              <a:t> </a:t>
            </a:r>
            <a:r>
              <a:rPr sz="1100" spc="-10" dirty="0">
                <a:latin typeface="Century Gothic"/>
                <a:cs typeface="Century Gothic"/>
              </a:rPr>
              <a:t>stress, </a:t>
            </a:r>
            <a:r>
              <a:rPr sz="1100" dirty="0">
                <a:latin typeface="Century Gothic"/>
                <a:cs typeface="Century Gothic"/>
              </a:rPr>
              <a:t>improve</a:t>
            </a:r>
            <a:r>
              <a:rPr sz="1100" spc="-40" dirty="0">
                <a:latin typeface="Century Gothic"/>
                <a:cs typeface="Century Gothic"/>
              </a:rPr>
              <a:t> </a:t>
            </a:r>
            <a:r>
              <a:rPr sz="1100" dirty="0">
                <a:latin typeface="Century Gothic"/>
                <a:cs typeface="Century Gothic"/>
              </a:rPr>
              <a:t>resilience</a:t>
            </a:r>
            <a:r>
              <a:rPr sz="1100" spc="-65" dirty="0">
                <a:latin typeface="Century Gothic"/>
                <a:cs typeface="Century Gothic"/>
              </a:rPr>
              <a:t> </a:t>
            </a:r>
            <a:r>
              <a:rPr sz="1100" dirty="0">
                <a:latin typeface="Century Gothic"/>
                <a:cs typeface="Century Gothic"/>
              </a:rPr>
              <a:t>and</a:t>
            </a:r>
            <a:r>
              <a:rPr sz="1100" spc="-25" dirty="0">
                <a:latin typeface="Century Gothic"/>
                <a:cs typeface="Century Gothic"/>
              </a:rPr>
              <a:t> </a:t>
            </a:r>
            <a:r>
              <a:rPr sz="1100" dirty="0">
                <a:latin typeface="Century Gothic"/>
                <a:cs typeface="Century Gothic"/>
              </a:rPr>
              <a:t>enhance</a:t>
            </a:r>
            <a:r>
              <a:rPr sz="1100" spc="-25" dirty="0">
                <a:latin typeface="Century Gothic"/>
                <a:cs typeface="Century Gothic"/>
              </a:rPr>
              <a:t> </a:t>
            </a:r>
            <a:r>
              <a:rPr sz="1100" dirty="0">
                <a:latin typeface="Century Gothic"/>
                <a:cs typeface="Century Gothic"/>
              </a:rPr>
              <a:t>your</a:t>
            </a:r>
            <a:r>
              <a:rPr sz="1100" spc="-35" dirty="0">
                <a:latin typeface="Century Gothic"/>
                <a:cs typeface="Century Gothic"/>
              </a:rPr>
              <a:t> </a:t>
            </a:r>
            <a:r>
              <a:rPr sz="1100" dirty="0">
                <a:latin typeface="Century Gothic"/>
                <a:cs typeface="Century Gothic"/>
              </a:rPr>
              <a:t>overall</a:t>
            </a:r>
            <a:r>
              <a:rPr sz="1100" spc="-45" dirty="0">
                <a:latin typeface="Century Gothic"/>
                <a:cs typeface="Century Gothic"/>
              </a:rPr>
              <a:t> </a:t>
            </a:r>
            <a:r>
              <a:rPr sz="1100" spc="-10" dirty="0">
                <a:latin typeface="Century Gothic"/>
                <a:cs typeface="Century Gothic"/>
              </a:rPr>
              <a:t>health </a:t>
            </a:r>
            <a:r>
              <a:rPr sz="1100" dirty="0">
                <a:latin typeface="Century Gothic"/>
                <a:cs typeface="Century Gothic"/>
              </a:rPr>
              <a:t>and</a:t>
            </a:r>
            <a:r>
              <a:rPr sz="1100" spc="15" dirty="0">
                <a:latin typeface="Century Gothic"/>
                <a:cs typeface="Century Gothic"/>
              </a:rPr>
              <a:t> </a:t>
            </a:r>
            <a:r>
              <a:rPr sz="1100" spc="-10" dirty="0">
                <a:latin typeface="Century Gothic"/>
                <a:cs typeface="Century Gothic"/>
              </a:rPr>
              <a:t>well-being.</a:t>
            </a:r>
            <a:endParaRPr sz="1100">
              <a:latin typeface="Century Gothic"/>
              <a:cs typeface="Century Gothic"/>
            </a:endParaRPr>
          </a:p>
        </p:txBody>
      </p:sp>
      <p:pic>
        <p:nvPicPr>
          <p:cNvPr id="17" name="object 17"/>
          <p:cNvPicPr/>
          <p:nvPr/>
        </p:nvPicPr>
        <p:blipFill>
          <a:blip r:embed="rId2" cstate="print"/>
          <a:stretch>
            <a:fillRect/>
          </a:stretch>
        </p:blipFill>
        <p:spPr>
          <a:xfrm>
            <a:off x="3937352" y="3861308"/>
            <a:ext cx="843525" cy="240284"/>
          </a:xfrm>
          <a:prstGeom prst="rect">
            <a:avLst/>
          </a:prstGeom>
        </p:spPr>
      </p:pic>
      <p:sp>
        <p:nvSpPr>
          <p:cNvPr id="18" name="object 18"/>
          <p:cNvSpPr txBox="1"/>
          <p:nvPr/>
        </p:nvSpPr>
        <p:spPr>
          <a:xfrm>
            <a:off x="3893311" y="6795261"/>
            <a:ext cx="3542029" cy="1367155"/>
          </a:xfrm>
          <a:prstGeom prst="rect">
            <a:avLst/>
          </a:prstGeom>
        </p:spPr>
        <p:txBody>
          <a:bodyPr vert="horz" wrap="square" lIns="0" tIns="12700" rIns="0" bIns="0" rtlCol="0">
            <a:spAutoFit/>
          </a:bodyPr>
          <a:lstStyle/>
          <a:p>
            <a:pPr marL="12700" marR="5080">
              <a:lnSpc>
                <a:spcPct val="100000"/>
              </a:lnSpc>
              <a:spcBef>
                <a:spcPts val="100"/>
              </a:spcBef>
            </a:pPr>
            <a:r>
              <a:rPr sz="1100" b="1" spc="-10" dirty="0">
                <a:latin typeface="Century Gothic"/>
                <a:cs typeface="Century Gothic"/>
              </a:rPr>
              <a:t>Science-</a:t>
            </a:r>
            <a:r>
              <a:rPr sz="1100" b="1" dirty="0">
                <a:latin typeface="Century Gothic"/>
                <a:cs typeface="Century Gothic"/>
              </a:rPr>
              <a:t>based</a:t>
            </a:r>
            <a:r>
              <a:rPr sz="1100" b="1" spc="-45" dirty="0">
                <a:latin typeface="Century Gothic"/>
                <a:cs typeface="Century Gothic"/>
              </a:rPr>
              <a:t> </a:t>
            </a:r>
            <a:r>
              <a:rPr sz="1100" b="1" dirty="0">
                <a:latin typeface="Century Gothic"/>
                <a:cs typeface="Century Gothic"/>
              </a:rPr>
              <a:t>activities</a:t>
            </a:r>
            <a:r>
              <a:rPr sz="1100" b="1" spc="-35" dirty="0">
                <a:latin typeface="Century Gothic"/>
                <a:cs typeface="Century Gothic"/>
              </a:rPr>
              <a:t> </a:t>
            </a:r>
            <a:r>
              <a:rPr sz="1100" b="1" dirty="0">
                <a:latin typeface="Century Gothic"/>
                <a:cs typeface="Century Gothic"/>
              </a:rPr>
              <a:t>and</a:t>
            </a:r>
            <a:r>
              <a:rPr sz="1100" b="1" spc="-15" dirty="0">
                <a:latin typeface="Century Gothic"/>
                <a:cs typeface="Century Gothic"/>
              </a:rPr>
              <a:t> </a:t>
            </a:r>
            <a:r>
              <a:rPr sz="1100" b="1" dirty="0">
                <a:latin typeface="Century Gothic"/>
                <a:cs typeface="Century Gothic"/>
              </a:rPr>
              <a:t>games</a:t>
            </a:r>
            <a:r>
              <a:rPr sz="1100" b="1" spc="-20" dirty="0">
                <a:latin typeface="Century Gothic"/>
                <a:cs typeface="Century Gothic"/>
              </a:rPr>
              <a:t> </a:t>
            </a:r>
            <a:r>
              <a:rPr sz="1100" b="1" dirty="0">
                <a:latin typeface="Century Gothic"/>
                <a:cs typeface="Century Gothic"/>
              </a:rPr>
              <a:t>for</a:t>
            </a:r>
            <a:r>
              <a:rPr sz="1100" b="1" spc="-10" dirty="0">
                <a:latin typeface="Century Gothic"/>
                <a:cs typeface="Century Gothic"/>
              </a:rPr>
              <a:t> </a:t>
            </a:r>
            <a:r>
              <a:rPr sz="1100" b="1" dirty="0">
                <a:latin typeface="Century Gothic"/>
                <a:cs typeface="Century Gothic"/>
              </a:rPr>
              <a:t>stress</a:t>
            </a:r>
            <a:r>
              <a:rPr sz="1100" b="1" spc="-10" dirty="0">
                <a:latin typeface="Century Gothic"/>
                <a:cs typeface="Century Gothic"/>
              </a:rPr>
              <a:t> </a:t>
            </a:r>
            <a:r>
              <a:rPr sz="1100" b="1" spc="-25" dirty="0">
                <a:latin typeface="Century Gothic"/>
                <a:cs typeface="Century Gothic"/>
              </a:rPr>
              <a:t>and </a:t>
            </a:r>
            <a:r>
              <a:rPr sz="1100" b="1" dirty="0">
                <a:latin typeface="Century Gothic"/>
                <a:cs typeface="Century Gothic"/>
              </a:rPr>
              <a:t>worries,</a:t>
            </a:r>
            <a:r>
              <a:rPr sz="1100" b="1" spc="-40" dirty="0">
                <a:latin typeface="Century Gothic"/>
                <a:cs typeface="Century Gothic"/>
              </a:rPr>
              <a:t> </a:t>
            </a:r>
            <a:r>
              <a:rPr sz="1100" b="1" dirty="0">
                <a:latin typeface="Century Gothic"/>
                <a:cs typeface="Century Gothic"/>
              </a:rPr>
              <a:t>with</a:t>
            </a:r>
            <a:r>
              <a:rPr sz="1100" b="1" spc="-25" dirty="0">
                <a:latin typeface="Century Gothic"/>
                <a:cs typeface="Century Gothic"/>
              </a:rPr>
              <a:t> </a:t>
            </a:r>
            <a:r>
              <a:rPr sz="1100" b="1" dirty="0">
                <a:latin typeface="Century Gothic"/>
                <a:cs typeface="Century Gothic"/>
              </a:rPr>
              <a:t>Happify</a:t>
            </a:r>
            <a:r>
              <a:rPr sz="1100" b="1" spc="-45" dirty="0">
                <a:latin typeface="Century Gothic"/>
                <a:cs typeface="Century Gothic"/>
              </a:rPr>
              <a:t> </a:t>
            </a:r>
            <a:r>
              <a:rPr sz="1100" b="1" dirty="0">
                <a:latin typeface="Century Gothic"/>
                <a:cs typeface="Century Gothic"/>
              </a:rPr>
              <a:t>offered</a:t>
            </a:r>
            <a:r>
              <a:rPr sz="1100" b="1" spc="-35" dirty="0">
                <a:latin typeface="Century Gothic"/>
                <a:cs typeface="Century Gothic"/>
              </a:rPr>
              <a:t> </a:t>
            </a:r>
            <a:r>
              <a:rPr sz="1100" b="1" dirty="0">
                <a:latin typeface="Century Gothic"/>
                <a:cs typeface="Century Gothic"/>
              </a:rPr>
              <a:t>through</a:t>
            </a:r>
            <a:r>
              <a:rPr sz="1100" b="1" spc="-30" dirty="0">
                <a:latin typeface="Century Gothic"/>
                <a:cs typeface="Century Gothic"/>
              </a:rPr>
              <a:t> </a:t>
            </a:r>
            <a:r>
              <a:rPr sz="1100" b="1" dirty="0">
                <a:latin typeface="Century Gothic"/>
                <a:cs typeface="Century Gothic"/>
              </a:rPr>
              <a:t>Cigna</a:t>
            </a:r>
            <a:r>
              <a:rPr sz="1100" b="1" spc="-5" dirty="0">
                <a:latin typeface="Century Gothic"/>
                <a:cs typeface="Century Gothic"/>
              </a:rPr>
              <a:t> </a:t>
            </a:r>
            <a:r>
              <a:rPr sz="1100" spc="-50" dirty="0">
                <a:latin typeface="Century Gothic"/>
                <a:cs typeface="Century Gothic"/>
              </a:rPr>
              <a:t>– </a:t>
            </a:r>
            <a:r>
              <a:rPr sz="1100" dirty="0">
                <a:latin typeface="Century Gothic"/>
                <a:cs typeface="Century Gothic"/>
              </a:rPr>
              <a:t>Everyday</a:t>
            </a:r>
            <a:r>
              <a:rPr sz="1100" spc="-55" dirty="0">
                <a:latin typeface="Century Gothic"/>
                <a:cs typeface="Century Gothic"/>
              </a:rPr>
              <a:t> </a:t>
            </a:r>
            <a:r>
              <a:rPr sz="1100" dirty="0">
                <a:latin typeface="Century Gothic"/>
                <a:cs typeface="Century Gothic"/>
              </a:rPr>
              <a:t>stressors</a:t>
            </a:r>
            <a:r>
              <a:rPr sz="1100" spc="-60" dirty="0">
                <a:latin typeface="Century Gothic"/>
                <a:cs typeface="Century Gothic"/>
              </a:rPr>
              <a:t> </a:t>
            </a:r>
            <a:r>
              <a:rPr sz="1100" dirty="0">
                <a:latin typeface="Century Gothic"/>
                <a:cs typeface="Century Gothic"/>
              </a:rPr>
              <a:t>can</a:t>
            </a:r>
            <a:r>
              <a:rPr sz="1100" spc="-30" dirty="0">
                <a:latin typeface="Century Gothic"/>
                <a:cs typeface="Century Gothic"/>
              </a:rPr>
              <a:t> </a:t>
            </a:r>
            <a:r>
              <a:rPr sz="1100" dirty="0">
                <a:latin typeface="Century Gothic"/>
                <a:cs typeface="Century Gothic"/>
              </a:rPr>
              <a:t>impact</a:t>
            </a:r>
            <a:r>
              <a:rPr sz="1100" spc="-30"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spc="-10" dirty="0">
                <a:latin typeface="Century Gothic"/>
                <a:cs typeface="Century Gothic"/>
              </a:rPr>
              <a:t>relationships, </a:t>
            </a:r>
            <a:r>
              <a:rPr sz="1100" dirty="0">
                <a:latin typeface="Century Gothic"/>
                <a:cs typeface="Century Gothic"/>
              </a:rPr>
              <a:t>work,</a:t>
            </a:r>
            <a:r>
              <a:rPr sz="1100" spc="-40" dirty="0">
                <a:latin typeface="Century Gothic"/>
                <a:cs typeface="Century Gothic"/>
              </a:rPr>
              <a:t> </a:t>
            </a:r>
            <a:r>
              <a:rPr sz="1100" dirty="0">
                <a:latin typeface="Century Gothic"/>
                <a:cs typeface="Century Gothic"/>
              </a:rPr>
              <a:t>health</a:t>
            </a:r>
            <a:r>
              <a:rPr sz="1100" spc="-20" dirty="0">
                <a:latin typeface="Century Gothic"/>
                <a:cs typeface="Century Gothic"/>
              </a:rPr>
              <a:t> </a:t>
            </a:r>
            <a:r>
              <a:rPr sz="1100" dirty="0">
                <a:latin typeface="Century Gothic"/>
                <a:cs typeface="Century Gothic"/>
              </a:rPr>
              <a:t>and</a:t>
            </a:r>
            <a:r>
              <a:rPr sz="1100" spc="-30" dirty="0">
                <a:latin typeface="Century Gothic"/>
                <a:cs typeface="Century Gothic"/>
              </a:rPr>
              <a:t> </a:t>
            </a:r>
            <a:r>
              <a:rPr sz="1100" dirty="0">
                <a:latin typeface="Century Gothic"/>
                <a:cs typeface="Century Gothic"/>
              </a:rPr>
              <a:t>emotional</a:t>
            </a:r>
            <a:r>
              <a:rPr sz="1100" spc="-10" dirty="0">
                <a:latin typeface="Century Gothic"/>
                <a:cs typeface="Century Gothic"/>
              </a:rPr>
              <a:t> </a:t>
            </a:r>
            <a:r>
              <a:rPr sz="1100" dirty="0">
                <a:latin typeface="Century Gothic"/>
                <a:cs typeface="Century Gothic"/>
              </a:rPr>
              <a:t>well-being.</a:t>
            </a:r>
            <a:r>
              <a:rPr sz="1100" spc="-60" dirty="0">
                <a:latin typeface="Century Gothic"/>
                <a:cs typeface="Century Gothic"/>
              </a:rPr>
              <a:t> </a:t>
            </a:r>
            <a:r>
              <a:rPr sz="1100" dirty="0">
                <a:latin typeface="Century Gothic"/>
                <a:cs typeface="Century Gothic"/>
              </a:rPr>
              <a:t>But</a:t>
            </a:r>
            <a:r>
              <a:rPr sz="1100" spc="-30" dirty="0">
                <a:latin typeface="Century Gothic"/>
                <a:cs typeface="Century Gothic"/>
              </a:rPr>
              <a:t> </a:t>
            </a:r>
            <a:r>
              <a:rPr sz="1100" dirty="0">
                <a:latin typeface="Century Gothic"/>
                <a:cs typeface="Century Gothic"/>
              </a:rPr>
              <a:t>you</a:t>
            </a:r>
            <a:r>
              <a:rPr sz="1100" spc="-25" dirty="0">
                <a:latin typeface="Century Gothic"/>
                <a:cs typeface="Century Gothic"/>
              </a:rPr>
              <a:t> can </a:t>
            </a:r>
            <a:r>
              <a:rPr sz="1100" dirty="0">
                <a:latin typeface="Century Gothic"/>
                <a:cs typeface="Century Gothic"/>
              </a:rPr>
              <a:t>change</a:t>
            </a:r>
            <a:r>
              <a:rPr sz="1100" spc="-40"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outlook</a:t>
            </a:r>
            <a:r>
              <a:rPr sz="1100" spc="-15" dirty="0">
                <a:latin typeface="Century Gothic"/>
                <a:cs typeface="Century Gothic"/>
              </a:rPr>
              <a:t> </a:t>
            </a:r>
            <a:r>
              <a:rPr sz="1100" dirty="0">
                <a:latin typeface="Century Gothic"/>
                <a:cs typeface="Century Gothic"/>
              </a:rPr>
              <a:t>–</a:t>
            </a:r>
            <a:r>
              <a:rPr sz="1100" spc="-15" dirty="0">
                <a:latin typeface="Century Gothic"/>
                <a:cs typeface="Century Gothic"/>
              </a:rPr>
              <a:t> </a:t>
            </a:r>
            <a:r>
              <a:rPr sz="1100" dirty="0">
                <a:latin typeface="Century Gothic"/>
                <a:cs typeface="Century Gothic"/>
              </a:rPr>
              <a:t>and</a:t>
            </a:r>
            <a:r>
              <a:rPr sz="1100" spc="-25" dirty="0">
                <a:latin typeface="Century Gothic"/>
                <a:cs typeface="Century Gothic"/>
              </a:rPr>
              <a:t> </a:t>
            </a:r>
            <a:r>
              <a:rPr sz="1100" dirty="0">
                <a:latin typeface="Century Gothic"/>
                <a:cs typeface="Century Gothic"/>
              </a:rPr>
              <a:t>the</a:t>
            </a:r>
            <a:r>
              <a:rPr sz="1100" spc="-15" dirty="0">
                <a:latin typeface="Century Gothic"/>
                <a:cs typeface="Century Gothic"/>
              </a:rPr>
              <a:t> </a:t>
            </a:r>
            <a:r>
              <a:rPr sz="1100" dirty="0">
                <a:latin typeface="Century Gothic"/>
                <a:cs typeface="Century Gothic"/>
              </a:rPr>
              <a:t>way</a:t>
            </a:r>
            <a:r>
              <a:rPr sz="1100" spc="-20" dirty="0">
                <a:latin typeface="Century Gothic"/>
                <a:cs typeface="Century Gothic"/>
              </a:rPr>
              <a:t> </a:t>
            </a:r>
            <a:r>
              <a:rPr sz="1100" dirty="0">
                <a:latin typeface="Century Gothic"/>
                <a:cs typeface="Century Gothic"/>
              </a:rPr>
              <a:t>you</a:t>
            </a:r>
            <a:r>
              <a:rPr sz="1100" spc="-30" dirty="0">
                <a:latin typeface="Century Gothic"/>
                <a:cs typeface="Century Gothic"/>
              </a:rPr>
              <a:t> </a:t>
            </a:r>
            <a:r>
              <a:rPr sz="1100" dirty="0">
                <a:latin typeface="Century Gothic"/>
                <a:cs typeface="Century Gothic"/>
              </a:rPr>
              <a:t>see</a:t>
            </a:r>
            <a:r>
              <a:rPr sz="1100" spc="-35" dirty="0">
                <a:latin typeface="Century Gothic"/>
                <a:cs typeface="Century Gothic"/>
              </a:rPr>
              <a:t> </a:t>
            </a:r>
            <a:r>
              <a:rPr sz="1100" spc="-25" dirty="0">
                <a:latin typeface="Century Gothic"/>
                <a:cs typeface="Century Gothic"/>
              </a:rPr>
              <a:t>the </a:t>
            </a:r>
            <a:r>
              <a:rPr sz="1100" dirty="0">
                <a:latin typeface="Century Gothic"/>
                <a:cs typeface="Century Gothic"/>
              </a:rPr>
              <a:t>world</a:t>
            </a:r>
            <a:r>
              <a:rPr sz="1100" spc="-30" dirty="0">
                <a:latin typeface="Century Gothic"/>
                <a:cs typeface="Century Gothic"/>
              </a:rPr>
              <a:t> </a:t>
            </a:r>
            <a:r>
              <a:rPr sz="1100" dirty="0">
                <a:latin typeface="Century Gothic"/>
                <a:cs typeface="Century Gothic"/>
              </a:rPr>
              <a:t>–</a:t>
            </a:r>
            <a:r>
              <a:rPr sz="1100" spc="-20" dirty="0">
                <a:latin typeface="Century Gothic"/>
                <a:cs typeface="Century Gothic"/>
              </a:rPr>
              <a:t> </a:t>
            </a:r>
            <a:r>
              <a:rPr sz="1100" dirty="0">
                <a:latin typeface="Century Gothic"/>
                <a:cs typeface="Century Gothic"/>
              </a:rPr>
              <a:t>with</a:t>
            </a:r>
            <a:r>
              <a:rPr sz="1100" spc="-25" dirty="0">
                <a:latin typeface="Century Gothic"/>
                <a:cs typeface="Century Gothic"/>
              </a:rPr>
              <a:t> </a:t>
            </a:r>
            <a:r>
              <a:rPr sz="1100" dirty="0">
                <a:latin typeface="Century Gothic"/>
                <a:cs typeface="Century Gothic"/>
              </a:rPr>
              <a:t>Happify.</a:t>
            </a:r>
            <a:r>
              <a:rPr sz="1100" spc="-50" dirty="0">
                <a:latin typeface="Century Gothic"/>
                <a:cs typeface="Century Gothic"/>
              </a:rPr>
              <a:t> </a:t>
            </a:r>
            <a:r>
              <a:rPr sz="1100" dirty="0">
                <a:latin typeface="Century Gothic"/>
                <a:cs typeface="Century Gothic"/>
              </a:rPr>
              <a:t>Happify’s</a:t>
            </a:r>
            <a:r>
              <a:rPr sz="1100" spc="-55" dirty="0">
                <a:latin typeface="Century Gothic"/>
                <a:cs typeface="Century Gothic"/>
              </a:rPr>
              <a:t> </a:t>
            </a:r>
            <a:r>
              <a:rPr sz="1100" dirty="0">
                <a:latin typeface="Century Gothic"/>
                <a:cs typeface="Century Gothic"/>
              </a:rPr>
              <a:t>activities</a:t>
            </a:r>
            <a:r>
              <a:rPr sz="1100" spc="-50" dirty="0">
                <a:latin typeface="Century Gothic"/>
                <a:cs typeface="Century Gothic"/>
              </a:rPr>
              <a:t> </a:t>
            </a:r>
            <a:r>
              <a:rPr sz="1100" dirty="0">
                <a:latin typeface="Century Gothic"/>
                <a:cs typeface="Century Gothic"/>
              </a:rPr>
              <a:t>and</a:t>
            </a:r>
            <a:r>
              <a:rPr sz="1100" spc="-35" dirty="0">
                <a:latin typeface="Century Gothic"/>
                <a:cs typeface="Century Gothic"/>
              </a:rPr>
              <a:t> </a:t>
            </a:r>
            <a:r>
              <a:rPr sz="1100" spc="-10" dirty="0">
                <a:latin typeface="Century Gothic"/>
                <a:cs typeface="Century Gothic"/>
              </a:rPr>
              <a:t>games </a:t>
            </a:r>
            <a:r>
              <a:rPr sz="1100" dirty="0">
                <a:latin typeface="Century Gothic"/>
                <a:cs typeface="Century Gothic"/>
              </a:rPr>
              <a:t>are</a:t>
            </a:r>
            <a:r>
              <a:rPr sz="1100" spc="-45" dirty="0">
                <a:latin typeface="Century Gothic"/>
                <a:cs typeface="Century Gothic"/>
              </a:rPr>
              <a:t> </a:t>
            </a:r>
            <a:r>
              <a:rPr sz="1100" dirty="0">
                <a:latin typeface="Century Gothic"/>
                <a:cs typeface="Century Gothic"/>
              </a:rPr>
              <a:t>designed</a:t>
            </a:r>
            <a:r>
              <a:rPr sz="1100" spc="-50" dirty="0">
                <a:latin typeface="Century Gothic"/>
                <a:cs typeface="Century Gothic"/>
              </a:rPr>
              <a:t> </a:t>
            </a:r>
            <a:r>
              <a:rPr sz="1100" dirty="0">
                <a:latin typeface="Century Gothic"/>
                <a:cs typeface="Century Gothic"/>
              </a:rPr>
              <a:t>to</a:t>
            </a:r>
            <a:r>
              <a:rPr sz="1100" spc="-25" dirty="0">
                <a:latin typeface="Century Gothic"/>
                <a:cs typeface="Century Gothic"/>
              </a:rPr>
              <a:t> </a:t>
            </a:r>
            <a:r>
              <a:rPr sz="1100" dirty="0">
                <a:latin typeface="Century Gothic"/>
                <a:cs typeface="Century Gothic"/>
              </a:rPr>
              <a:t>help</a:t>
            </a:r>
            <a:r>
              <a:rPr sz="1100" spc="-30" dirty="0">
                <a:latin typeface="Century Gothic"/>
                <a:cs typeface="Century Gothic"/>
              </a:rPr>
              <a:t> </a:t>
            </a:r>
            <a:r>
              <a:rPr sz="1100" dirty="0">
                <a:latin typeface="Century Gothic"/>
                <a:cs typeface="Century Gothic"/>
              </a:rPr>
              <a:t>you</a:t>
            </a:r>
            <a:r>
              <a:rPr sz="1100" spc="-20" dirty="0">
                <a:latin typeface="Century Gothic"/>
                <a:cs typeface="Century Gothic"/>
              </a:rPr>
              <a:t> </a:t>
            </a:r>
            <a:r>
              <a:rPr sz="1100" dirty="0">
                <a:latin typeface="Century Gothic"/>
                <a:cs typeface="Century Gothic"/>
              </a:rPr>
              <a:t>overcome</a:t>
            </a:r>
            <a:r>
              <a:rPr sz="1100" spc="-55" dirty="0">
                <a:latin typeface="Century Gothic"/>
                <a:cs typeface="Century Gothic"/>
              </a:rPr>
              <a:t> </a:t>
            </a:r>
            <a:r>
              <a:rPr sz="1100" spc="-10" dirty="0">
                <a:latin typeface="Century Gothic"/>
                <a:cs typeface="Century Gothic"/>
              </a:rPr>
              <a:t>life's</a:t>
            </a:r>
            <a:r>
              <a:rPr sz="1100" spc="500" dirty="0">
                <a:latin typeface="Century Gothic"/>
                <a:cs typeface="Century Gothic"/>
              </a:rPr>
              <a:t> </a:t>
            </a:r>
            <a:r>
              <a:rPr sz="1100" dirty="0">
                <a:latin typeface="Century Gothic"/>
                <a:cs typeface="Century Gothic"/>
              </a:rPr>
              <a:t>challenges</a:t>
            </a:r>
            <a:r>
              <a:rPr sz="1100" spc="-60" dirty="0">
                <a:latin typeface="Century Gothic"/>
                <a:cs typeface="Century Gothic"/>
              </a:rPr>
              <a:t> </a:t>
            </a:r>
            <a:r>
              <a:rPr sz="1100" dirty="0">
                <a:latin typeface="Century Gothic"/>
                <a:cs typeface="Century Gothic"/>
              </a:rPr>
              <a:t>and</a:t>
            </a:r>
            <a:r>
              <a:rPr sz="1100" spc="-15" dirty="0">
                <a:latin typeface="Century Gothic"/>
                <a:cs typeface="Century Gothic"/>
              </a:rPr>
              <a:t> </a:t>
            </a:r>
            <a:r>
              <a:rPr sz="1100" dirty="0">
                <a:latin typeface="Century Gothic"/>
                <a:cs typeface="Century Gothic"/>
              </a:rPr>
              <a:t>can</a:t>
            </a:r>
            <a:r>
              <a:rPr sz="1100" spc="-25" dirty="0">
                <a:latin typeface="Century Gothic"/>
                <a:cs typeface="Century Gothic"/>
              </a:rPr>
              <a:t> </a:t>
            </a:r>
            <a:r>
              <a:rPr sz="1100" dirty="0">
                <a:latin typeface="Century Gothic"/>
                <a:cs typeface="Century Gothic"/>
              </a:rPr>
              <a:t>be</a:t>
            </a:r>
            <a:r>
              <a:rPr sz="1100" spc="-25" dirty="0">
                <a:latin typeface="Century Gothic"/>
                <a:cs typeface="Century Gothic"/>
              </a:rPr>
              <a:t> </a:t>
            </a:r>
            <a:r>
              <a:rPr sz="1100" dirty="0">
                <a:latin typeface="Century Gothic"/>
                <a:cs typeface="Century Gothic"/>
              </a:rPr>
              <a:t>accessed</a:t>
            </a:r>
            <a:r>
              <a:rPr sz="1100" spc="-60" dirty="0">
                <a:latin typeface="Century Gothic"/>
                <a:cs typeface="Century Gothic"/>
              </a:rPr>
              <a:t> </a:t>
            </a:r>
            <a:r>
              <a:rPr sz="1100" dirty="0">
                <a:latin typeface="Century Gothic"/>
                <a:cs typeface="Century Gothic"/>
              </a:rPr>
              <a:t>at</a:t>
            </a:r>
            <a:r>
              <a:rPr sz="1100" spc="-20" dirty="0">
                <a:latin typeface="Century Gothic"/>
                <a:cs typeface="Century Gothic"/>
              </a:rPr>
              <a:t> </a:t>
            </a:r>
            <a:r>
              <a:rPr sz="1100" dirty="0">
                <a:latin typeface="Century Gothic"/>
                <a:cs typeface="Century Gothic"/>
              </a:rPr>
              <a:t>any</a:t>
            </a:r>
            <a:r>
              <a:rPr sz="1100" spc="-20" dirty="0">
                <a:latin typeface="Century Gothic"/>
                <a:cs typeface="Century Gothic"/>
              </a:rPr>
              <a:t> time.</a:t>
            </a:r>
            <a:endParaRPr sz="1100">
              <a:latin typeface="Century Gothic"/>
              <a:cs typeface="Century Gothic"/>
            </a:endParaRPr>
          </a:p>
        </p:txBody>
      </p:sp>
      <p:pic>
        <p:nvPicPr>
          <p:cNvPr id="19" name="object 19"/>
          <p:cNvPicPr/>
          <p:nvPr/>
        </p:nvPicPr>
        <p:blipFill>
          <a:blip r:embed="rId3" cstate="print"/>
          <a:stretch>
            <a:fillRect/>
          </a:stretch>
        </p:blipFill>
        <p:spPr>
          <a:xfrm>
            <a:off x="3911716" y="6477043"/>
            <a:ext cx="942615" cy="257468"/>
          </a:xfrm>
          <a:prstGeom prst="rect">
            <a:avLst/>
          </a:prstGeom>
        </p:spPr>
      </p:pic>
      <p:sp>
        <p:nvSpPr>
          <p:cNvPr id="21" name="object 21"/>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2</a:t>
            </a:r>
            <a:r>
              <a:rPr lang="en-US" spc="-25" dirty="0"/>
              <a:t>7</a:t>
            </a:r>
            <a:r>
              <a:rPr spc="500" dirty="0"/>
              <a:t> </a:t>
            </a:r>
          </a:p>
        </p:txBody>
      </p:sp>
      <p:pic>
        <p:nvPicPr>
          <p:cNvPr id="23" name="Picture 22">
            <a:extLst>
              <a:ext uri="{FF2B5EF4-FFF2-40B4-BE49-F238E27FC236}">
                <a16:creationId xmlns:a16="http://schemas.microsoft.com/office/drawing/2014/main" id="{3174D10C-CED5-10F0-C82D-4D4A886A8025}"/>
              </a:ext>
            </a:extLst>
          </p:cNvPr>
          <p:cNvPicPr>
            <a:picLocks noChangeAspect="1"/>
          </p:cNvPicPr>
          <p:nvPr/>
        </p:nvPicPr>
        <p:blipFill>
          <a:blip r:embed="rId4"/>
          <a:stretch>
            <a:fillRect/>
          </a:stretch>
        </p:blipFill>
        <p:spPr>
          <a:xfrm>
            <a:off x="189457" y="859662"/>
            <a:ext cx="7444518" cy="874190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855707"/>
            <a:ext cx="3647440" cy="0"/>
          </a:xfrm>
          <a:custGeom>
            <a:avLst/>
            <a:gdLst/>
            <a:ahLst/>
            <a:cxnLst/>
            <a:rect l="l" t="t" r="r" b="b"/>
            <a:pathLst>
              <a:path w="3647440">
                <a:moveTo>
                  <a:pt x="0" y="0"/>
                </a:moveTo>
                <a:lnTo>
                  <a:pt x="3646932" y="0"/>
                </a:lnTo>
              </a:path>
            </a:pathLst>
          </a:custGeom>
          <a:ln w="12700">
            <a:solidFill>
              <a:srgbClr val="7E7E7E"/>
            </a:solidFill>
          </a:ln>
        </p:spPr>
        <p:txBody>
          <a:bodyPr wrap="square" lIns="0" tIns="0" rIns="0" bIns="0" rtlCol="0"/>
          <a:lstStyle/>
          <a:p>
            <a:endParaRPr/>
          </a:p>
        </p:txBody>
      </p:sp>
      <p:grpSp>
        <p:nvGrpSpPr>
          <p:cNvPr id="3" name="object 3"/>
          <p:cNvGrpSpPr/>
          <p:nvPr/>
        </p:nvGrpSpPr>
        <p:grpSpPr>
          <a:xfrm>
            <a:off x="0" y="4447032"/>
            <a:ext cx="7772400" cy="5610860"/>
            <a:chOff x="0" y="4447032"/>
            <a:chExt cx="7772400" cy="5610860"/>
          </a:xfrm>
        </p:grpSpPr>
        <p:sp>
          <p:nvSpPr>
            <p:cNvPr id="4" name="object 4"/>
            <p:cNvSpPr/>
            <p:nvPr/>
          </p:nvSpPr>
          <p:spPr>
            <a:xfrm>
              <a:off x="4124896" y="9855708"/>
              <a:ext cx="3648075" cy="0"/>
            </a:xfrm>
            <a:custGeom>
              <a:avLst/>
              <a:gdLst/>
              <a:ahLst/>
              <a:cxnLst/>
              <a:rect l="l" t="t" r="r" b="b"/>
              <a:pathLst>
                <a:path w="3648075">
                  <a:moveTo>
                    <a:pt x="0" y="0"/>
                  </a:moveTo>
                  <a:lnTo>
                    <a:pt x="3647503"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pic>
          <p:nvPicPr>
            <p:cNvPr id="6" name="object 6"/>
            <p:cNvPicPr/>
            <p:nvPr/>
          </p:nvPicPr>
          <p:blipFill>
            <a:blip r:embed="rId2" cstate="print"/>
            <a:stretch>
              <a:fillRect/>
            </a:stretch>
          </p:blipFill>
          <p:spPr>
            <a:xfrm>
              <a:off x="0" y="4447032"/>
              <a:ext cx="7772400" cy="5237988"/>
            </a:xfrm>
            <a:prstGeom prst="rect">
              <a:avLst/>
            </a:prstGeom>
          </p:spPr>
        </p:pic>
      </p:grpSp>
      <p:sp>
        <p:nvSpPr>
          <p:cNvPr id="7" name="object 7"/>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sp>
        <p:nvSpPr>
          <p:cNvPr id="8" name="object 8"/>
          <p:cNvSpPr txBox="1"/>
          <p:nvPr/>
        </p:nvSpPr>
        <p:spPr>
          <a:xfrm>
            <a:off x="293319" y="209803"/>
            <a:ext cx="1985010"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Virtual</a:t>
            </a:r>
            <a:r>
              <a:rPr sz="2000" spc="-50" dirty="0">
                <a:latin typeface="Century Gothic"/>
                <a:cs typeface="Century Gothic"/>
              </a:rPr>
              <a:t> </a:t>
            </a:r>
            <a:r>
              <a:rPr sz="2000" dirty="0">
                <a:latin typeface="Century Gothic"/>
                <a:cs typeface="Century Gothic"/>
              </a:rPr>
              <a:t>Vet</a:t>
            </a:r>
            <a:r>
              <a:rPr sz="2000" spc="-25" dirty="0">
                <a:latin typeface="Century Gothic"/>
                <a:cs typeface="Century Gothic"/>
              </a:rPr>
              <a:t> </a:t>
            </a:r>
            <a:r>
              <a:rPr sz="2000" spc="-20" dirty="0">
                <a:latin typeface="Century Gothic"/>
                <a:cs typeface="Century Gothic"/>
              </a:rPr>
              <a:t>Care</a:t>
            </a:r>
            <a:endParaRPr sz="2000">
              <a:latin typeface="Century Gothic"/>
              <a:cs typeface="Century Gothic"/>
            </a:endParaRPr>
          </a:p>
        </p:txBody>
      </p:sp>
      <p:sp>
        <p:nvSpPr>
          <p:cNvPr id="9" name="object 9"/>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sp>
        <p:nvSpPr>
          <p:cNvPr id="10" name="object 10"/>
          <p:cNvSpPr txBox="1"/>
          <p:nvPr/>
        </p:nvSpPr>
        <p:spPr>
          <a:xfrm>
            <a:off x="261315" y="881634"/>
            <a:ext cx="6926580" cy="777875"/>
          </a:xfrm>
          <a:prstGeom prst="rect">
            <a:avLst/>
          </a:prstGeom>
        </p:spPr>
        <p:txBody>
          <a:bodyPr vert="horz" wrap="square" lIns="0" tIns="12700" rIns="0" bIns="0" rtlCol="0">
            <a:spAutoFit/>
          </a:bodyPr>
          <a:lstStyle/>
          <a:p>
            <a:pPr marR="36830" algn="ctr">
              <a:lnSpc>
                <a:spcPct val="100000"/>
              </a:lnSpc>
              <a:spcBef>
                <a:spcPts val="100"/>
              </a:spcBef>
            </a:pPr>
            <a:r>
              <a:rPr sz="1400" b="1" dirty="0">
                <a:latin typeface="Century Gothic"/>
                <a:cs typeface="Century Gothic"/>
              </a:rPr>
              <a:t>Airvet:</a:t>
            </a:r>
            <a:r>
              <a:rPr sz="1400" b="1" spc="-35" dirty="0">
                <a:latin typeface="Century Gothic"/>
                <a:cs typeface="Century Gothic"/>
              </a:rPr>
              <a:t> </a:t>
            </a:r>
            <a:r>
              <a:rPr sz="1400" b="1" dirty="0">
                <a:latin typeface="Century Gothic"/>
                <a:cs typeface="Century Gothic"/>
              </a:rPr>
              <a:t>24/7</a:t>
            </a:r>
            <a:r>
              <a:rPr sz="1400" b="1" spc="-40" dirty="0">
                <a:latin typeface="Century Gothic"/>
                <a:cs typeface="Century Gothic"/>
              </a:rPr>
              <a:t> </a:t>
            </a:r>
            <a:r>
              <a:rPr sz="1400" b="1" dirty="0">
                <a:latin typeface="Century Gothic"/>
                <a:cs typeface="Century Gothic"/>
              </a:rPr>
              <a:t>virtual</a:t>
            </a:r>
            <a:r>
              <a:rPr sz="1400" b="1" spc="-25" dirty="0">
                <a:latin typeface="Century Gothic"/>
                <a:cs typeface="Century Gothic"/>
              </a:rPr>
              <a:t> </a:t>
            </a:r>
            <a:r>
              <a:rPr sz="1400" b="1" dirty="0">
                <a:latin typeface="Century Gothic"/>
                <a:cs typeface="Century Gothic"/>
              </a:rPr>
              <a:t>vet</a:t>
            </a:r>
            <a:r>
              <a:rPr sz="1400" b="1" spc="-35" dirty="0">
                <a:latin typeface="Century Gothic"/>
                <a:cs typeface="Century Gothic"/>
              </a:rPr>
              <a:t> </a:t>
            </a:r>
            <a:r>
              <a:rPr sz="1400" b="1" dirty="0">
                <a:latin typeface="Century Gothic"/>
                <a:cs typeface="Century Gothic"/>
              </a:rPr>
              <a:t>care</a:t>
            </a:r>
            <a:r>
              <a:rPr sz="1400" b="1" spc="-25" dirty="0">
                <a:latin typeface="Century Gothic"/>
                <a:cs typeface="Century Gothic"/>
              </a:rPr>
              <a:t> </a:t>
            </a:r>
            <a:r>
              <a:rPr sz="1400" b="1" dirty="0">
                <a:latin typeface="Century Gothic"/>
                <a:cs typeface="Century Gothic"/>
              </a:rPr>
              <a:t>at</a:t>
            </a:r>
            <a:r>
              <a:rPr sz="1400" b="1" spc="-30" dirty="0">
                <a:latin typeface="Century Gothic"/>
                <a:cs typeface="Century Gothic"/>
              </a:rPr>
              <a:t> </a:t>
            </a:r>
            <a:r>
              <a:rPr sz="1400" b="1" dirty="0">
                <a:latin typeface="Century Gothic"/>
                <a:cs typeface="Century Gothic"/>
              </a:rPr>
              <a:t>no</a:t>
            </a:r>
            <a:r>
              <a:rPr sz="1400" b="1" spc="-35" dirty="0">
                <a:latin typeface="Century Gothic"/>
                <a:cs typeface="Century Gothic"/>
              </a:rPr>
              <a:t> </a:t>
            </a:r>
            <a:r>
              <a:rPr sz="1400" b="1" dirty="0">
                <a:latin typeface="Century Gothic"/>
                <a:cs typeface="Century Gothic"/>
              </a:rPr>
              <a:t>cost</a:t>
            </a:r>
            <a:r>
              <a:rPr sz="1400" b="1" spc="-25" dirty="0">
                <a:latin typeface="Century Gothic"/>
                <a:cs typeface="Century Gothic"/>
              </a:rPr>
              <a:t> </a:t>
            </a:r>
            <a:r>
              <a:rPr sz="1400" b="1" dirty="0">
                <a:latin typeface="Century Gothic"/>
                <a:cs typeface="Century Gothic"/>
              </a:rPr>
              <a:t>to</a:t>
            </a:r>
            <a:r>
              <a:rPr sz="1400" b="1" spc="-25" dirty="0">
                <a:latin typeface="Century Gothic"/>
                <a:cs typeface="Century Gothic"/>
              </a:rPr>
              <a:t> </a:t>
            </a:r>
            <a:r>
              <a:rPr sz="1400" b="1" spc="-20" dirty="0">
                <a:latin typeface="Century Gothic"/>
                <a:cs typeface="Century Gothic"/>
              </a:rPr>
              <a:t>you.</a:t>
            </a:r>
            <a:endParaRPr sz="1400">
              <a:latin typeface="Century Gothic"/>
              <a:cs typeface="Century Gothic"/>
            </a:endParaRPr>
          </a:p>
          <a:p>
            <a:pPr marL="12700" marR="5080">
              <a:lnSpc>
                <a:spcPct val="100000"/>
              </a:lnSpc>
              <a:spcBef>
                <a:spcPts val="1360"/>
              </a:spcBef>
            </a:pPr>
            <a:r>
              <a:rPr sz="1200" dirty="0">
                <a:latin typeface="Century Gothic"/>
                <a:cs typeface="Century Gothic"/>
              </a:rPr>
              <a:t>With</a:t>
            </a:r>
            <a:r>
              <a:rPr sz="1200" spc="30" dirty="0">
                <a:latin typeface="Century Gothic"/>
                <a:cs typeface="Century Gothic"/>
              </a:rPr>
              <a:t> </a:t>
            </a:r>
            <a:r>
              <a:rPr sz="1200" dirty="0">
                <a:latin typeface="Century Gothic"/>
                <a:cs typeface="Century Gothic"/>
              </a:rPr>
              <a:t>Airvet, you</a:t>
            </a:r>
            <a:r>
              <a:rPr sz="1200" spc="-20" dirty="0">
                <a:latin typeface="Century Gothic"/>
                <a:cs typeface="Century Gothic"/>
              </a:rPr>
              <a:t> </a:t>
            </a:r>
            <a:r>
              <a:rPr sz="1200" dirty="0">
                <a:latin typeface="Century Gothic"/>
                <a:cs typeface="Century Gothic"/>
              </a:rPr>
              <a:t>have</a:t>
            </a:r>
            <a:r>
              <a:rPr sz="1200" spc="-15" dirty="0">
                <a:latin typeface="Century Gothic"/>
                <a:cs typeface="Century Gothic"/>
              </a:rPr>
              <a:t> </a:t>
            </a:r>
            <a:r>
              <a:rPr sz="1200" dirty="0">
                <a:latin typeface="Century Gothic"/>
                <a:cs typeface="Century Gothic"/>
              </a:rPr>
              <a:t>unlimited</a:t>
            </a:r>
            <a:r>
              <a:rPr sz="1200" spc="-25" dirty="0">
                <a:latin typeface="Century Gothic"/>
                <a:cs typeface="Century Gothic"/>
              </a:rPr>
              <a:t> </a:t>
            </a:r>
            <a:r>
              <a:rPr sz="1200" dirty="0">
                <a:latin typeface="Century Gothic"/>
                <a:cs typeface="Century Gothic"/>
              </a:rPr>
              <a:t>24/7</a:t>
            </a:r>
            <a:r>
              <a:rPr sz="1200" spc="-15" dirty="0">
                <a:latin typeface="Century Gothic"/>
                <a:cs typeface="Century Gothic"/>
              </a:rPr>
              <a:t> </a:t>
            </a:r>
            <a:r>
              <a:rPr sz="1200" spc="-10" dirty="0">
                <a:latin typeface="Century Gothic"/>
                <a:cs typeface="Century Gothic"/>
              </a:rPr>
              <a:t>on-</a:t>
            </a:r>
            <a:r>
              <a:rPr sz="1200" dirty="0">
                <a:latin typeface="Century Gothic"/>
                <a:cs typeface="Century Gothic"/>
              </a:rPr>
              <a:t>demand</a:t>
            </a:r>
            <a:r>
              <a:rPr sz="1200" spc="-25" dirty="0">
                <a:latin typeface="Century Gothic"/>
                <a:cs typeface="Century Gothic"/>
              </a:rPr>
              <a:t> </a:t>
            </a:r>
            <a:r>
              <a:rPr sz="1200" dirty="0">
                <a:latin typeface="Century Gothic"/>
                <a:cs typeface="Century Gothic"/>
              </a:rPr>
              <a:t>access</a:t>
            </a:r>
            <a:r>
              <a:rPr sz="1200" spc="-30" dirty="0">
                <a:latin typeface="Century Gothic"/>
                <a:cs typeface="Century Gothic"/>
              </a:rPr>
              <a:t> </a:t>
            </a:r>
            <a:r>
              <a:rPr sz="1200" dirty="0">
                <a:latin typeface="Century Gothic"/>
                <a:cs typeface="Century Gothic"/>
              </a:rPr>
              <a:t>to pet</a:t>
            </a:r>
            <a:r>
              <a:rPr sz="1200" spc="-20" dirty="0">
                <a:latin typeface="Century Gothic"/>
                <a:cs typeface="Century Gothic"/>
              </a:rPr>
              <a:t> </a:t>
            </a:r>
            <a:r>
              <a:rPr sz="1200" dirty="0">
                <a:latin typeface="Century Gothic"/>
                <a:cs typeface="Century Gothic"/>
              </a:rPr>
              <a:t>care</a:t>
            </a:r>
            <a:r>
              <a:rPr sz="1200" spc="-25" dirty="0">
                <a:latin typeface="Century Gothic"/>
                <a:cs typeface="Century Gothic"/>
              </a:rPr>
              <a:t> </a:t>
            </a:r>
            <a:r>
              <a:rPr sz="1200" dirty="0">
                <a:latin typeface="Century Gothic"/>
                <a:cs typeface="Century Gothic"/>
              </a:rPr>
              <a:t>experts.</a:t>
            </a:r>
            <a:r>
              <a:rPr sz="1200" spc="305" dirty="0">
                <a:latin typeface="Century Gothic"/>
                <a:cs typeface="Century Gothic"/>
              </a:rPr>
              <a:t> </a:t>
            </a:r>
            <a:r>
              <a:rPr sz="1200" dirty="0">
                <a:latin typeface="Century Gothic"/>
                <a:cs typeface="Century Gothic"/>
              </a:rPr>
              <a:t>Airvet</a:t>
            </a:r>
            <a:r>
              <a:rPr sz="1200" spc="-15" dirty="0">
                <a:latin typeface="Century Gothic"/>
                <a:cs typeface="Century Gothic"/>
              </a:rPr>
              <a:t> </a:t>
            </a:r>
            <a:r>
              <a:rPr sz="1200" dirty="0">
                <a:latin typeface="Century Gothic"/>
                <a:cs typeface="Century Gothic"/>
              </a:rPr>
              <a:t>is</a:t>
            </a:r>
            <a:r>
              <a:rPr sz="1200" spc="-30" dirty="0">
                <a:latin typeface="Century Gothic"/>
                <a:cs typeface="Century Gothic"/>
              </a:rPr>
              <a:t> </a:t>
            </a:r>
            <a:r>
              <a:rPr sz="1200" dirty="0">
                <a:latin typeface="Century Gothic"/>
                <a:cs typeface="Century Gothic"/>
              </a:rPr>
              <a:t>here</a:t>
            </a:r>
            <a:r>
              <a:rPr sz="1200" spc="-25" dirty="0">
                <a:latin typeface="Century Gothic"/>
                <a:cs typeface="Century Gothic"/>
              </a:rPr>
              <a:t> for </a:t>
            </a:r>
            <a:r>
              <a:rPr sz="1200" dirty="0">
                <a:latin typeface="Century Gothic"/>
                <a:cs typeface="Century Gothic"/>
              </a:rPr>
              <a:t>you</a:t>
            </a:r>
            <a:r>
              <a:rPr sz="1200" spc="-35" dirty="0">
                <a:latin typeface="Century Gothic"/>
                <a:cs typeface="Century Gothic"/>
              </a:rPr>
              <a:t> </a:t>
            </a:r>
            <a:r>
              <a:rPr sz="1200" dirty="0">
                <a:latin typeface="Century Gothic"/>
                <a:cs typeface="Century Gothic"/>
              </a:rPr>
              <a:t>for</a:t>
            </a:r>
            <a:r>
              <a:rPr sz="1200" spc="-30" dirty="0">
                <a:latin typeface="Century Gothic"/>
                <a:cs typeface="Century Gothic"/>
              </a:rPr>
              <a:t> </a:t>
            </a:r>
            <a:r>
              <a:rPr sz="1200" dirty="0">
                <a:latin typeface="Century Gothic"/>
                <a:cs typeface="Century Gothic"/>
              </a:rPr>
              <a:t>everything from</a:t>
            </a:r>
            <a:r>
              <a:rPr sz="1200" spc="-30" dirty="0">
                <a:latin typeface="Century Gothic"/>
                <a:cs typeface="Century Gothic"/>
              </a:rPr>
              <a:t> </a:t>
            </a:r>
            <a:r>
              <a:rPr sz="1200" dirty="0">
                <a:latin typeface="Century Gothic"/>
                <a:cs typeface="Century Gothic"/>
              </a:rPr>
              <a:t>urgent</a:t>
            </a:r>
            <a:r>
              <a:rPr sz="1200" spc="-25" dirty="0">
                <a:latin typeface="Century Gothic"/>
                <a:cs typeface="Century Gothic"/>
              </a:rPr>
              <a:t> </a:t>
            </a:r>
            <a:r>
              <a:rPr sz="1200" dirty="0">
                <a:latin typeface="Century Gothic"/>
                <a:cs typeface="Century Gothic"/>
              </a:rPr>
              <a:t>health</a:t>
            </a:r>
            <a:r>
              <a:rPr sz="1200" spc="-20" dirty="0">
                <a:latin typeface="Century Gothic"/>
                <a:cs typeface="Century Gothic"/>
              </a:rPr>
              <a:t> </a:t>
            </a:r>
            <a:r>
              <a:rPr sz="1200" dirty="0">
                <a:latin typeface="Century Gothic"/>
                <a:cs typeface="Century Gothic"/>
              </a:rPr>
              <a:t>concerns</a:t>
            </a:r>
            <a:r>
              <a:rPr sz="1200" spc="-40" dirty="0">
                <a:latin typeface="Century Gothic"/>
                <a:cs typeface="Century Gothic"/>
              </a:rPr>
              <a:t> </a:t>
            </a:r>
            <a:r>
              <a:rPr sz="1200" dirty="0">
                <a:latin typeface="Century Gothic"/>
                <a:cs typeface="Century Gothic"/>
              </a:rPr>
              <a:t>to</a:t>
            </a:r>
            <a:r>
              <a:rPr sz="1200" spc="-10" dirty="0">
                <a:latin typeface="Century Gothic"/>
                <a:cs typeface="Century Gothic"/>
              </a:rPr>
              <a:t> </a:t>
            </a:r>
            <a:r>
              <a:rPr sz="1200" dirty="0">
                <a:latin typeface="Century Gothic"/>
                <a:cs typeface="Century Gothic"/>
              </a:rPr>
              <a:t>routine</a:t>
            </a:r>
            <a:r>
              <a:rPr sz="1200" spc="-15" dirty="0">
                <a:latin typeface="Century Gothic"/>
                <a:cs typeface="Century Gothic"/>
              </a:rPr>
              <a:t> </a:t>
            </a:r>
            <a:r>
              <a:rPr sz="1200" dirty="0">
                <a:latin typeface="Century Gothic"/>
                <a:cs typeface="Century Gothic"/>
              </a:rPr>
              <a:t>pet</a:t>
            </a:r>
            <a:r>
              <a:rPr sz="1200" spc="-40" dirty="0">
                <a:latin typeface="Century Gothic"/>
                <a:cs typeface="Century Gothic"/>
              </a:rPr>
              <a:t> </a:t>
            </a:r>
            <a:r>
              <a:rPr sz="1200" spc="-10" dirty="0">
                <a:latin typeface="Century Gothic"/>
                <a:cs typeface="Century Gothic"/>
              </a:rPr>
              <a:t>care.</a:t>
            </a:r>
            <a:endParaRPr sz="1200">
              <a:latin typeface="Century Gothic"/>
              <a:cs typeface="Century Gothic"/>
            </a:endParaRPr>
          </a:p>
        </p:txBody>
      </p:sp>
      <p:pic>
        <p:nvPicPr>
          <p:cNvPr id="11" name="object 11"/>
          <p:cNvPicPr/>
          <p:nvPr/>
        </p:nvPicPr>
        <p:blipFill>
          <a:blip r:embed="rId3" cstate="print"/>
          <a:stretch>
            <a:fillRect/>
          </a:stretch>
        </p:blipFill>
        <p:spPr>
          <a:xfrm>
            <a:off x="6672071" y="62484"/>
            <a:ext cx="935735" cy="929640"/>
          </a:xfrm>
          <a:prstGeom prst="rect">
            <a:avLst/>
          </a:prstGeom>
        </p:spPr>
      </p:pic>
      <p:sp>
        <p:nvSpPr>
          <p:cNvPr id="12" name="object 12"/>
          <p:cNvSpPr txBox="1"/>
          <p:nvPr/>
        </p:nvSpPr>
        <p:spPr>
          <a:xfrm>
            <a:off x="845311" y="2559811"/>
            <a:ext cx="108458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Century Gothic"/>
                <a:cs typeface="Century Gothic"/>
              </a:rPr>
              <a:t>Available</a:t>
            </a:r>
            <a:r>
              <a:rPr sz="1200" spc="-50" dirty="0">
                <a:latin typeface="Century Gothic"/>
                <a:cs typeface="Century Gothic"/>
              </a:rPr>
              <a:t> </a:t>
            </a:r>
            <a:r>
              <a:rPr sz="1200" spc="-20" dirty="0">
                <a:latin typeface="Century Gothic"/>
                <a:cs typeface="Century Gothic"/>
              </a:rPr>
              <a:t>24/7</a:t>
            </a:r>
            <a:endParaRPr sz="1200">
              <a:latin typeface="Century Gothic"/>
              <a:cs typeface="Century Gothic"/>
            </a:endParaRPr>
          </a:p>
        </p:txBody>
      </p:sp>
      <p:sp>
        <p:nvSpPr>
          <p:cNvPr id="13" name="object 13"/>
          <p:cNvSpPr/>
          <p:nvPr/>
        </p:nvSpPr>
        <p:spPr>
          <a:xfrm>
            <a:off x="1116558" y="1979231"/>
            <a:ext cx="504825" cy="505459"/>
          </a:xfrm>
          <a:custGeom>
            <a:avLst/>
            <a:gdLst/>
            <a:ahLst/>
            <a:cxnLst/>
            <a:rect l="l" t="t" r="r" b="b"/>
            <a:pathLst>
              <a:path w="504825" h="505460">
                <a:moveTo>
                  <a:pt x="133629" y="22275"/>
                </a:moveTo>
                <a:lnTo>
                  <a:pt x="131927" y="13474"/>
                </a:lnTo>
                <a:lnTo>
                  <a:pt x="127228" y="6400"/>
                </a:lnTo>
                <a:lnTo>
                  <a:pt x="120154" y="1701"/>
                </a:lnTo>
                <a:lnTo>
                  <a:pt x="111353" y="0"/>
                </a:lnTo>
                <a:lnTo>
                  <a:pt x="102552" y="1701"/>
                </a:lnTo>
                <a:lnTo>
                  <a:pt x="95491" y="6400"/>
                </a:lnTo>
                <a:lnTo>
                  <a:pt x="90792" y="13474"/>
                </a:lnTo>
                <a:lnTo>
                  <a:pt x="89077" y="22275"/>
                </a:lnTo>
                <a:lnTo>
                  <a:pt x="89077" y="66852"/>
                </a:lnTo>
                <a:lnTo>
                  <a:pt x="90792" y="75653"/>
                </a:lnTo>
                <a:lnTo>
                  <a:pt x="95491" y="82727"/>
                </a:lnTo>
                <a:lnTo>
                  <a:pt x="102552" y="87426"/>
                </a:lnTo>
                <a:lnTo>
                  <a:pt x="111353" y="89128"/>
                </a:lnTo>
                <a:lnTo>
                  <a:pt x="120154" y="87426"/>
                </a:lnTo>
                <a:lnTo>
                  <a:pt x="127228" y="82727"/>
                </a:lnTo>
                <a:lnTo>
                  <a:pt x="131927" y="75653"/>
                </a:lnTo>
                <a:lnTo>
                  <a:pt x="133629" y="66852"/>
                </a:lnTo>
                <a:lnTo>
                  <a:pt x="133629" y="22275"/>
                </a:lnTo>
                <a:close/>
              </a:path>
              <a:path w="504825" h="505460">
                <a:moveTo>
                  <a:pt x="415734" y="22275"/>
                </a:moveTo>
                <a:lnTo>
                  <a:pt x="414032" y="13474"/>
                </a:lnTo>
                <a:lnTo>
                  <a:pt x="409333" y="6400"/>
                </a:lnTo>
                <a:lnTo>
                  <a:pt x="402272" y="1701"/>
                </a:lnTo>
                <a:lnTo>
                  <a:pt x="393471" y="0"/>
                </a:lnTo>
                <a:lnTo>
                  <a:pt x="384657" y="1701"/>
                </a:lnTo>
                <a:lnTo>
                  <a:pt x="377596" y="6400"/>
                </a:lnTo>
                <a:lnTo>
                  <a:pt x="372897" y="13474"/>
                </a:lnTo>
                <a:lnTo>
                  <a:pt x="371195" y="22275"/>
                </a:lnTo>
                <a:lnTo>
                  <a:pt x="371195" y="66852"/>
                </a:lnTo>
                <a:lnTo>
                  <a:pt x="372897" y="75653"/>
                </a:lnTo>
                <a:lnTo>
                  <a:pt x="377596" y="82727"/>
                </a:lnTo>
                <a:lnTo>
                  <a:pt x="384657" y="87426"/>
                </a:lnTo>
                <a:lnTo>
                  <a:pt x="393471" y="89128"/>
                </a:lnTo>
                <a:lnTo>
                  <a:pt x="402272" y="87426"/>
                </a:lnTo>
                <a:lnTo>
                  <a:pt x="409333" y="82727"/>
                </a:lnTo>
                <a:lnTo>
                  <a:pt x="414032" y="75653"/>
                </a:lnTo>
                <a:lnTo>
                  <a:pt x="415734" y="66852"/>
                </a:lnTo>
                <a:lnTo>
                  <a:pt x="415734" y="22275"/>
                </a:lnTo>
                <a:close/>
              </a:path>
              <a:path w="504825" h="505460">
                <a:moveTo>
                  <a:pt x="504825" y="178371"/>
                </a:moveTo>
                <a:lnTo>
                  <a:pt x="460286" y="178371"/>
                </a:lnTo>
                <a:lnTo>
                  <a:pt x="460286" y="222834"/>
                </a:lnTo>
                <a:lnTo>
                  <a:pt x="460286" y="460387"/>
                </a:lnTo>
                <a:lnTo>
                  <a:pt x="44538" y="460387"/>
                </a:lnTo>
                <a:lnTo>
                  <a:pt x="44538" y="222834"/>
                </a:lnTo>
                <a:lnTo>
                  <a:pt x="460286" y="222834"/>
                </a:lnTo>
                <a:lnTo>
                  <a:pt x="460286" y="178371"/>
                </a:lnTo>
                <a:lnTo>
                  <a:pt x="0" y="178371"/>
                </a:lnTo>
                <a:lnTo>
                  <a:pt x="0" y="222834"/>
                </a:lnTo>
                <a:lnTo>
                  <a:pt x="0" y="460387"/>
                </a:lnTo>
                <a:lnTo>
                  <a:pt x="0" y="504850"/>
                </a:lnTo>
                <a:lnTo>
                  <a:pt x="504825" y="504850"/>
                </a:lnTo>
                <a:lnTo>
                  <a:pt x="504825" y="460540"/>
                </a:lnTo>
                <a:lnTo>
                  <a:pt x="504825" y="460387"/>
                </a:lnTo>
                <a:lnTo>
                  <a:pt x="504825" y="222834"/>
                </a:lnTo>
                <a:lnTo>
                  <a:pt x="504825" y="178371"/>
                </a:lnTo>
                <a:close/>
              </a:path>
              <a:path w="504825" h="505460">
                <a:moveTo>
                  <a:pt x="504825" y="44564"/>
                </a:moveTo>
                <a:lnTo>
                  <a:pt x="445439" y="44564"/>
                </a:lnTo>
                <a:lnTo>
                  <a:pt x="445439" y="66852"/>
                </a:lnTo>
                <a:lnTo>
                  <a:pt x="441388" y="87198"/>
                </a:lnTo>
                <a:lnTo>
                  <a:pt x="430314" y="103708"/>
                </a:lnTo>
                <a:lnTo>
                  <a:pt x="413804" y="114795"/>
                </a:lnTo>
                <a:lnTo>
                  <a:pt x="393471" y="118846"/>
                </a:lnTo>
                <a:lnTo>
                  <a:pt x="373138" y="114795"/>
                </a:lnTo>
                <a:lnTo>
                  <a:pt x="356628" y="103708"/>
                </a:lnTo>
                <a:lnTo>
                  <a:pt x="345541" y="87198"/>
                </a:lnTo>
                <a:lnTo>
                  <a:pt x="341503" y="66852"/>
                </a:lnTo>
                <a:lnTo>
                  <a:pt x="341503" y="44564"/>
                </a:lnTo>
                <a:lnTo>
                  <a:pt x="163322" y="44564"/>
                </a:lnTo>
                <a:lnTo>
                  <a:pt x="163322" y="66852"/>
                </a:lnTo>
                <a:lnTo>
                  <a:pt x="159270" y="87198"/>
                </a:lnTo>
                <a:lnTo>
                  <a:pt x="148196" y="103708"/>
                </a:lnTo>
                <a:lnTo>
                  <a:pt x="131686" y="114795"/>
                </a:lnTo>
                <a:lnTo>
                  <a:pt x="111353" y="118846"/>
                </a:lnTo>
                <a:lnTo>
                  <a:pt x="91020" y="114795"/>
                </a:lnTo>
                <a:lnTo>
                  <a:pt x="74510" y="103708"/>
                </a:lnTo>
                <a:lnTo>
                  <a:pt x="63436" y="87198"/>
                </a:lnTo>
                <a:lnTo>
                  <a:pt x="59385" y="66852"/>
                </a:lnTo>
                <a:lnTo>
                  <a:pt x="59385" y="44564"/>
                </a:lnTo>
                <a:lnTo>
                  <a:pt x="0" y="44564"/>
                </a:lnTo>
                <a:lnTo>
                  <a:pt x="0" y="148551"/>
                </a:lnTo>
                <a:lnTo>
                  <a:pt x="504825" y="148551"/>
                </a:lnTo>
                <a:lnTo>
                  <a:pt x="504825" y="44564"/>
                </a:lnTo>
                <a:close/>
              </a:path>
            </a:pathLst>
          </a:custGeom>
          <a:solidFill>
            <a:srgbClr val="FF0000"/>
          </a:solidFill>
        </p:spPr>
        <p:txBody>
          <a:bodyPr wrap="square" lIns="0" tIns="0" rIns="0" bIns="0" rtlCol="0"/>
          <a:lstStyle/>
          <a:p>
            <a:endParaRPr/>
          </a:p>
        </p:txBody>
      </p:sp>
      <p:sp>
        <p:nvSpPr>
          <p:cNvPr id="14" name="object 14"/>
          <p:cNvSpPr/>
          <p:nvPr/>
        </p:nvSpPr>
        <p:spPr>
          <a:xfrm>
            <a:off x="3422987" y="1949506"/>
            <a:ext cx="563245" cy="565150"/>
          </a:xfrm>
          <a:custGeom>
            <a:avLst/>
            <a:gdLst/>
            <a:ahLst/>
            <a:cxnLst/>
            <a:rect l="l" t="t" r="r" b="b"/>
            <a:pathLst>
              <a:path w="563245" h="565150">
                <a:moveTo>
                  <a:pt x="281518" y="0"/>
                </a:moveTo>
                <a:lnTo>
                  <a:pt x="235831" y="3691"/>
                </a:lnTo>
                <a:lnTo>
                  <a:pt x="192499" y="14380"/>
                </a:lnTo>
                <a:lnTo>
                  <a:pt x="152101" y="31487"/>
                </a:lnTo>
                <a:lnTo>
                  <a:pt x="115215" y="54433"/>
                </a:lnTo>
                <a:lnTo>
                  <a:pt x="82418" y="82637"/>
                </a:lnTo>
                <a:lnTo>
                  <a:pt x="54288" y="115521"/>
                </a:lnTo>
                <a:lnTo>
                  <a:pt x="31404" y="152506"/>
                </a:lnTo>
                <a:lnTo>
                  <a:pt x="14342" y="193011"/>
                </a:lnTo>
                <a:lnTo>
                  <a:pt x="3681" y="236458"/>
                </a:lnTo>
                <a:lnTo>
                  <a:pt x="0" y="282268"/>
                </a:lnTo>
                <a:lnTo>
                  <a:pt x="3681" y="328077"/>
                </a:lnTo>
                <a:lnTo>
                  <a:pt x="14342" y="371524"/>
                </a:lnTo>
                <a:lnTo>
                  <a:pt x="31404" y="412029"/>
                </a:lnTo>
                <a:lnTo>
                  <a:pt x="54288" y="449014"/>
                </a:lnTo>
                <a:lnTo>
                  <a:pt x="82418" y="481898"/>
                </a:lnTo>
                <a:lnTo>
                  <a:pt x="115215" y="510103"/>
                </a:lnTo>
                <a:lnTo>
                  <a:pt x="152101" y="533048"/>
                </a:lnTo>
                <a:lnTo>
                  <a:pt x="192499" y="550155"/>
                </a:lnTo>
                <a:lnTo>
                  <a:pt x="235831" y="560844"/>
                </a:lnTo>
                <a:lnTo>
                  <a:pt x="281518" y="564536"/>
                </a:lnTo>
                <a:lnTo>
                  <a:pt x="327206" y="560844"/>
                </a:lnTo>
                <a:lnTo>
                  <a:pt x="370538" y="550155"/>
                </a:lnTo>
                <a:lnTo>
                  <a:pt x="410935" y="533048"/>
                </a:lnTo>
                <a:lnTo>
                  <a:pt x="447822" y="510103"/>
                </a:lnTo>
                <a:lnTo>
                  <a:pt x="470902" y="490255"/>
                </a:lnTo>
                <a:lnTo>
                  <a:pt x="281518" y="490255"/>
                </a:lnTo>
                <a:lnTo>
                  <a:pt x="266979" y="487376"/>
                </a:lnTo>
                <a:lnTo>
                  <a:pt x="255219" y="479484"/>
                </a:lnTo>
                <a:lnTo>
                  <a:pt x="247347" y="467692"/>
                </a:lnTo>
                <a:lnTo>
                  <a:pt x="244476" y="453114"/>
                </a:lnTo>
                <a:lnTo>
                  <a:pt x="247347" y="438536"/>
                </a:lnTo>
                <a:lnTo>
                  <a:pt x="255219" y="426744"/>
                </a:lnTo>
                <a:lnTo>
                  <a:pt x="266979" y="418852"/>
                </a:lnTo>
                <a:lnTo>
                  <a:pt x="281518" y="415974"/>
                </a:lnTo>
                <a:lnTo>
                  <a:pt x="529192" y="415974"/>
                </a:lnTo>
                <a:lnTo>
                  <a:pt x="531633" y="412029"/>
                </a:lnTo>
                <a:lnTo>
                  <a:pt x="542487" y="386261"/>
                </a:lnTo>
                <a:lnTo>
                  <a:pt x="259293" y="386261"/>
                </a:lnTo>
                <a:lnTo>
                  <a:pt x="259293" y="274839"/>
                </a:lnTo>
                <a:lnTo>
                  <a:pt x="281518" y="274839"/>
                </a:lnTo>
                <a:lnTo>
                  <a:pt x="315192" y="269605"/>
                </a:lnTo>
                <a:lnTo>
                  <a:pt x="340878" y="254691"/>
                </a:lnTo>
                <a:lnTo>
                  <a:pt x="357258" y="231281"/>
                </a:lnTo>
                <a:lnTo>
                  <a:pt x="363011" y="200558"/>
                </a:lnTo>
                <a:lnTo>
                  <a:pt x="155576" y="200558"/>
                </a:lnTo>
                <a:lnTo>
                  <a:pt x="164628" y="148863"/>
                </a:lnTo>
                <a:lnTo>
                  <a:pt x="190210" y="109007"/>
                </a:lnTo>
                <a:lnTo>
                  <a:pt x="229961" y="83357"/>
                </a:lnTo>
                <a:lnTo>
                  <a:pt x="281518" y="74281"/>
                </a:lnTo>
                <a:lnTo>
                  <a:pt x="470902" y="74281"/>
                </a:lnTo>
                <a:lnTo>
                  <a:pt x="447822" y="54433"/>
                </a:lnTo>
                <a:lnTo>
                  <a:pt x="410935" y="31487"/>
                </a:lnTo>
                <a:lnTo>
                  <a:pt x="370538" y="14380"/>
                </a:lnTo>
                <a:lnTo>
                  <a:pt x="327206" y="3691"/>
                </a:lnTo>
                <a:lnTo>
                  <a:pt x="281518" y="0"/>
                </a:lnTo>
                <a:close/>
              </a:path>
              <a:path w="563245" h="565150">
                <a:moveTo>
                  <a:pt x="529192" y="415974"/>
                </a:moveTo>
                <a:lnTo>
                  <a:pt x="281518" y="415974"/>
                </a:lnTo>
                <a:lnTo>
                  <a:pt x="296057" y="418852"/>
                </a:lnTo>
                <a:lnTo>
                  <a:pt x="307818" y="426744"/>
                </a:lnTo>
                <a:lnTo>
                  <a:pt x="315690" y="438536"/>
                </a:lnTo>
                <a:lnTo>
                  <a:pt x="318560" y="453114"/>
                </a:lnTo>
                <a:lnTo>
                  <a:pt x="315690" y="467692"/>
                </a:lnTo>
                <a:lnTo>
                  <a:pt x="307818" y="479484"/>
                </a:lnTo>
                <a:lnTo>
                  <a:pt x="296057" y="487376"/>
                </a:lnTo>
                <a:lnTo>
                  <a:pt x="281518" y="490255"/>
                </a:lnTo>
                <a:lnTo>
                  <a:pt x="470902" y="490255"/>
                </a:lnTo>
                <a:lnTo>
                  <a:pt x="480619" y="481898"/>
                </a:lnTo>
                <a:lnTo>
                  <a:pt x="508748" y="449014"/>
                </a:lnTo>
                <a:lnTo>
                  <a:pt x="529192" y="415974"/>
                </a:lnTo>
                <a:close/>
              </a:path>
              <a:path w="563245" h="565150">
                <a:moveTo>
                  <a:pt x="470902" y="74281"/>
                </a:moveTo>
                <a:lnTo>
                  <a:pt x="281518" y="74281"/>
                </a:lnTo>
                <a:lnTo>
                  <a:pt x="330888" y="84088"/>
                </a:lnTo>
                <a:lnTo>
                  <a:pt x="370882" y="110957"/>
                </a:lnTo>
                <a:lnTo>
                  <a:pt x="397680" y="151057"/>
                </a:lnTo>
                <a:lnTo>
                  <a:pt x="407461" y="200558"/>
                </a:lnTo>
                <a:lnTo>
                  <a:pt x="400006" y="244280"/>
                </a:lnTo>
                <a:lnTo>
                  <a:pt x="378939" y="279575"/>
                </a:lnTo>
                <a:lnTo>
                  <a:pt x="346203" y="304703"/>
                </a:lnTo>
                <a:lnTo>
                  <a:pt x="303743" y="317923"/>
                </a:lnTo>
                <a:lnTo>
                  <a:pt x="303743" y="386261"/>
                </a:lnTo>
                <a:lnTo>
                  <a:pt x="542487" y="386261"/>
                </a:lnTo>
                <a:lnTo>
                  <a:pt x="548694" y="371524"/>
                </a:lnTo>
                <a:lnTo>
                  <a:pt x="559355" y="328077"/>
                </a:lnTo>
                <a:lnTo>
                  <a:pt x="563037" y="282268"/>
                </a:lnTo>
                <a:lnTo>
                  <a:pt x="559355" y="236458"/>
                </a:lnTo>
                <a:lnTo>
                  <a:pt x="548694" y="193011"/>
                </a:lnTo>
                <a:lnTo>
                  <a:pt x="531633" y="152506"/>
                </a:lnTo>
                <a:lnTo>
                  <a:pt x="508748" y="115521"/>
                </a:lnTo>
                <a:lnTo>
                  <a:pt x="480619" y="82637"/>
                </a:lnTo>
                <a:lnTo>
                  <a:pt x="470902" y="74281"/>
                </a:lnTo>
                <a:close/>
              </a:path>
              <a:path w="563245" h="565150">
                <a:moveTo>
                  <a:pt x="281518" y="118849"/>
                </a:moveTo>
                <a:lnTo>
                  <a:pt x="247220" y="124409"/>
                </a:lnTo>
                <a:lnTo>
                  <a:pt x="221603" y="140484"/>
                </a:lnTo>
                <a:lnTo>
                  <a:pt x="205571" y="166169"/>
                </a:lnTo>
                <a:lnTo>
                  <a:pt x="200026" y="200558"/>
                </a:lnTo>
                <a:lnTo>
                  <a:pt x="363011" y="200558"/>
                </a:lnTo>
                <a:lnTo>
                  <a:pt x="356841" y="168049"/>
                </a:lnTo>
                <a:lnTo>
                  <a:pt x="339767" y="142155"/>
                </a:lnTo>
                <a:lnTo>
                  <a:pt x="313942" y="125035"/>
                </a:lnTo>
                <a:lnTo>
                  <a:pt x="281518" y="118849"/>
                </a:lnTo>
                <a:close/>
              </a:path>
            </a:pathLst>
          </a:custGeom>
          <a:solidFill>
            <a:srgbClr val="FF0000"/>
          </a:solidFill>
        </p:spPr>
        <p:txBody>
          <a:bodyPr wrap="square" lIns="0" tIns="0" rIns="0" bIns="0" rtlCol="0"/>
          <a:lstStyle/>
          <a:p>
            <a:endParaRPr/>
          </a:p>
        </p:txBody>
      </p:sp>
      <p:sp>
        <p:nvSpPr>
          <p:cNvPr id="15" name="object 15"/>
          <p:cNvSpPr txBox="1"/>
          <p:nvPr/>
        </p:nvSpPr>
        <p:spPr>
          <a:xfrm>
            <a:off x="3122802" y="2605278"/>
            <a:ext cx="1111885"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Century Gothic"/>
                <a:cs typeface="Century Gothic"/>
              </a:rPr>
              <a:t>2,000 +</a:t>
            </a:r>
            <a:r>
              <a:rPr sz="1200" spc="-15" dirty="0">
                <a:latin typeface="Century Gothic"/>
                <a:cs typeface="Century Gothic"/>
              </a:rPr>
              <a:t> </a:t>
            </a:r>
            <a:r>
              <a:rPr sz="1200" spc="-10" dirty="0">
                <a:latin typeface="Century Gothic"/>
                <a:cs typeface="Century Gothic"/>
              </a:rPr>
              <a:t>experts</a:t>
            </a:r>
            <a:endParaRPr sz="1200">
              <a:latin typeface="Century Gothic"/>
              <a:cs typeface="Century Gothic"/>
            </a:endParaRPr>
          </a:p>
        </p:txBody>
      </p:sp>
      <p:sp>
        <p:nvSpPr>
          <p:cNvPr id="16" name="object 16"/>
          <p:cNvSpPr/>
          <p:nvPr/>
        </p:nvSpPr>
        <p:spPr>
          <a:xfrm>
            <a:off x="5764492" y="1959139"/>
            <a:ext cx="589280" cy="589915"/>
          </a:xfrm>
          <a:custGeom>
            <a:avLst/>
            <a:gdLst/>
            <a:ahLst/>
            <a:cxnLst/>
            <a:rect l="l" t="t" r="r" b="b"/>
            <a:pathLst>
              <a:path w="589279" h="589914">
                <a:moveTo>
                  <a:pt x="116306" y="286270"/>
                </a:moveTo>
                <a:lnTo>
                  <a:pt x="109334" y="279285"/>
                </a:lnTo>
                <a:lnTo>
                  <a:pt x="92265" y="279285"/>
                </a:lnTo>
                <a:lnTo>
                  <a:pt x="85293" y="286270"/>
                </a:lnTo>
                <a:lnTo>
                  <a:pt x="85293" y="303403"/>
                </a:lnTo>
                <a:lnTo>
                  <a:pt x="92265" y="310311"/>
                </a:lnTo>
                <a:lnTo>
                  <a:pt x="109334" y="310311"/>
                </a:lnTo>
                <a:lnTo>
                  <a:pt x="116306" y="303403"/>
                </a:lnTo>
                <a:lnTo>
                  <a:pt x="116306" y="294805"/>
                </a:lnTo>
                <a:lnTo>
                  <a:pt x="116306" y="286270"/>
                </a:lnTo>
                <a:close/>
              </a:path>
              <a:path w="589279" h="589914">
                <a:moveTo>
                  <a:pt x="310146" y="480212"/>
                </a:moveTo>
                <a:lnTo>
                  <a:pt x="303174" y="473227"/>
                </a:lnTo>
                <a:lnTo>
                  <a:pt x="286105" y="473227"/>
                </a:lnTo>
                <a:lnTo>
                  <a:pt x="279133" y="480212"/>
                </a:lnTo>
                <a:lnTo>
                  <a:pt x="279133" y="497344"/>
                </a:lnTo>
                <a:lnTo>
                  <a:pt x="286105" y="504266"/>
                </a:lnTo>
                <a:lnTo>
                  <a:pt x="303174" y="504266"/>
                </a:lnTo>
                <a:lnTo>
                  <a:pt x="310146" y="497344"/>
                </a:lnTo>
                <a:lnTo>
                  <a:pt x="310146" y="488746"/>
                </a:lnTo>
                <a:lnTo>
                  <a:pt x="310146" y="480212"/>
                </a:lnTo>
                <a:close/>
              </a:path>
              <a:path w="589279" h="589914">
                <a:moveTo>
                  <a:pt x="310146" y="92316"/>
                </a:moveTo>
                <a:lnTo>
                  <a:pt x="303174" y="85344"/>
                </a:lnTo>
                <a:lnTo>
                  <a:pt x="286105" y="85344"/>
                </a:lnTo>
                <a:lnTo>
                  <a:pt x="279133" y="92316"/>
                </a:lnTo>
                <a:lnTo>
                  <a:pt x="279133" y="109448"/>
                </a:lnTo>
                <a:lnTo>
                  <a:pt x="286105" y="116370"/>
                </a:lnTo>
                <a:lnTo>
                  <a:pt x="303174" y="116370"/>
                </a:lnTo>
                <a:lnTo>
                  <a:pt x="310146" y="109448"/>
                </a:lnTo>
                <a:lnTo>
                  <a:pt x="310146" y="100850"/>
                </a:lnTo>
                <a:lnTo>
                  <a:pt x="310146" y="92316"/>
                </a:lnTo>
                <a:close/>
              </a:path>
              <a:path w="589279" h="589914">
                <a:moveTo>
                  <a:pt x="408698" y="397903"/>
                </a:moveTo>
                <a:lnTo>
                  <a:pt x="302412" y="291617"/>
                </a:lnTo>
                <a:lnTo>
                  <a:pt x="302412" y="147383"/>
                </a:lnTo>
                <a:lnTo>
                  <a:pt x="286905" y="147383"/>
                </a:lnTo>
                <a:lnTo>
                  <a:pt x="286905" y="296862"/>
                </a:lnTo>
                <a:lnTo>
                  <a:pt x="287680" y="298856"/>
                </a:lnTo>
                <a:lnTo>
                  <a:pt x="397713" y="408889"/>
                </a:lnTo>
                <a:lnTo>
                  <a:pt x="408698" y="397903"/>
                </a:lnTo>
                <a:close/>
              </a:path>
              <a:path w="589279" h="589914">
                <a:moveTo>
                  <a:pt x="503986" y="286270"/>
                </a:moveTo>
                <a:lnTo>
                  <a:pt x="497014" y="279285"/>
                </a:lnTo>
                <a:lnTo>
                  <a:pt x="479882" y="279285"/>
                </a:lnTo>
                <a:lnTo>
                  <a:pt x="472973" y="286270"/>
                </a:lnTo>
                <a:lnTo>
                  <a:pt x="472973" y="303403"/>
                </a:lnTo>
                <a:lnTo>
                  <a:pt x="479882" y="310311"/>
                </a:lnTo>
                <a:lnTo>
                  <a:pt x="497014" y="310311"/>
                </a:lnTo>
                <a:lnTo>
                  <a:pt x="503986" y="303403"/>
                </a:lnTo>
                <a:lnTo>
                  <a:pt x="503986" y="294805"/>
                </a:lnTo>
                <a:lnTo>
                  <a:pt x="503986" y="286270"/>
                </a:lnTo>
                <a:close/>
              </a:path>
              <a:path w="589279" h="589914">
                <a:moveTo>
                  <a:pt x="550506" y="294805"/>
                </a:moveTo>
                <a:lnTo>
                  <a:pt x="546392" y="248780"/>
                </a:lnTo>
                <a:lnTo>
                  <a:pt x="535000" y="207289"/>
                </a:lnTo>
                <a:lnTo>
                  <a:pt x="535000" y="294805"/>
                </a:lnTo>
                <a:lnTo>
                  <a:pt x="530123" y="343255"/>
                </a:lnTo>
                <a:lnTo>
                  <a:pt x="516115" y="388404"/>
                </a:lnTo>
                <a:lnTo>
                  <a:pt x="493966" y="429247"/>
                </a:lnTo>
                <a:lnTo>
                  <a:pt x="464616" y="464845"/>
                </a:lnTo>
                <a:lnTo>
                  <a:pt x="429044" y="494220"/>
                </a:lnTo>
                <a:lnTo>
                  <a:pt x="388213" y="516394"/>
                </a:lnTo>
                <a:lnTo>
                  <a:pt x="343090" y="530402"/>
                </a:lnTo>
                <a:lnTo>
                  <a:pt x="294640" y="535292"/>
                </a:lnTo>
                <a:lnTo>
                  <a:pt x="246202" y="530402"/>
                </a:lnTo>
                <a:lnTo>
                  <a:pt x="201091" y="516394"/>
                </a:lnTo>
                <a:lnTo>
                  <a:pt x="160261" y="494220"/>
                </a:lnTo>
                <a:lnTo>
                  <a:pt x="124688" y="464845"/>
                </a:lnTo>
                <a:lnTo>
                  <a:pt x="95338" y="429247"/>
                </a:lnTo>
                <a:lnTo>
                  <a:pt x="73177" y="388404"/>
                </a:lnTo>
                <a:lnTo>
                  <a:pt x="59156" y="343255"/>
                </a:lnTo>
                <a:lnTo>
                  <a:pt x="54279" y="294805"/>
                </a:lnTo>
                <a:lnTo>
                  <a:pt x="59156" y="246367"/>
                </a:lnTo>
                <a:lnTo>
                  <a:pt x="73152" y="201244"/>
                </a:lnTo>
                <a:lnTo>
                  <a:pt x="95300" y="160413"/>
                </a:lnTo>
                <a:lnTo>
                  <a:pt x="124625" y="124828"/>
                </a:lnTo>
                <a:lnTo>
                  <a:pt x="160172" y="95465"/>
                </a:lnTo>
                <a:lnTo>
                  <a:pt x="200977" y="73279"/>
                </a:lnTo>
                <a:lnTo>
                  <a:pt x="246075" y="59232"/>
                </a:lnTo>
                <a:lnTo>
                  <a:pt x="245808" y="59232"/>
                </a:lnTo>
                <a:lnTo>
                  <a:pt x="294640" y="54305"/>
                </a:lnTo>
                <a:lnTo>
                  <a:pt x="343065" y="59232"/>
                </a:lnTo>
                <a:lnTo>
                  <a:pt x="388162" y="73279"/>
                </a:lnTo>
                <a:lnTo>
                  <a:pt x="428980" y="95465"/>
                </a:lnTo>
                <a:lnTo>
                  <a:pt x="464540" y="124828"/>
                </a:lnTo>
                <a:lnTo>
                  <a:pt x="493890" y="160413"/>
                </a:lnTo>
                <a:lnTo>
                  <a:pt x="516051" y="201244"/>
                </a:lnTo>
                <a:lnTo>
                  <a:pt x="530085" y="246367"/>
                </a:lnTo>
                <a:lnTo>
                  <a:pt x="535000" y="294805"/>
                </a:lnTo>
                <a:lnTo>
                  <a:pt x="535000" y="207289"/>
                </a:lnTo>
                <a:lnTo>
                  <a:pt x="515581" y="165595"/>
                </a:lnTo>
                <a:lnTo>
                  <a:pt x="490334" y="129857"/>
                </a:lnTo>
                <a:lnTo>
                  <a:pt x="459498" y="98996"/>
                </a:lnTo>
                <a:lnTo>
                  <a:pt x="423786" y="73748"/>
                </a:lnTo>
                <a:lnTo>
                  <a:pt x="383921" y="54813"/>
                </a:lnTo>
                <a:lnTo>
                  <a:pt x="340626" y="42913"/>
                </a:lnTo>
                <a:lnTo>
                  <a:pt x="294640" y="38785"/>
                </a:lnTo>
                <a:lnTo>
                  <a:pt x="248653" y="42913"/>
                </a:lnTo>
                <a:lnTo>
                  <a:pt x="205359" y="54813"/>
                </a:lnTo>
                <a:lnTo>
                  <a:pt x="165493" y="73748"/>
                </a:lnTo>
                <a:lnTo>
                  <a:pt x="129794" y="98996"/>
                </a:lnTo>
                <a:lnTo>
                  <a:pt x="98945" y="129857"/>
                </a:lnTo>
                <a:lnTo>
                  <a:pt x="73710" y="165595"/>
                </a:lnTo>
                <a:lnTo>
                  <a:pt x="54775" y="205473"/>
                </a:lnTo>
                <a:lnTo>
                  <a:pt x="42887" y="248780"/>
                </a:lnTo>
                <a:lnTo>
                  <a:pt x="38773" y="294805"/>
                </a:lnTo>
                <a:lnTo>
                  <a:pt x="42887" y="340817"/>
                </a:lnTo>
                <a:lnTo>
                  <a:pt x="54775" y="384124"/>
                </a:lnTo>
                <a:lnTo>
                  <a:pt x="73710" y="424014"/>
                </a:lnTo>
                <a:lnTo>
                  <a:pt x="98945" y="459740"/>
                </a:lnTo>
                <a:lnTo>
                  <a:pt x="129794" y="490601"/>
                </a:lnTo>
                <a:lnTo>
                  <a:pt x="165493" y="515861"/>
                </a:lnTo>
                <a:lnTo>
                  <a:pt x="205359" y="534797"/>
                </a:lnTo>
                <a:lnTo>
                  <a:pt x="248653" y="546684"/>
                </a:lnTo>
                <a:lnTo>
                  <a:pt x="294640" y="550811"/>
                </a:lnTo>
                <a:lnTo>
                  <a:pt x="340207" y="546684"/>
                </a:lnTo>
                <a:lnTo>
                  <a:pt x="340474" y="546684"/>
                </a:lnTo>
                <a:lnTo>
                  <a:pt x="381838" y="535292"/>
                </a:lnTo>
                <a:lnTo>
                  <a:pt x="383654" y="534797"/>
                </a:lnTo>
                <a:lnTo>
                  <a:pt x="423557" y="515861"/>
                </a:lnTo>
                <a:lnTo>
                  <a:pt x="459295" y="490601"/>
                </a:lnTo>
                <a:lnTo>
                  <a:pt x="490156" y="459740"/>
                </a:lnTo>
                <a:lnTo>
                  <a:pt x="515429" y="424014"/>
                </a:lnTo>
                <a:lnTo>
                  <a:pt x="534390" y="384124"/>
                </a:lnTo>
                <a:lnTo>
                  <a:pt x="546328" y="340817"/>
                </a:lnTo>
                <a:lnTo>
                  <a:pt x="550506" y="294805"/>
                </a:lnTo>
                <a:close/>
              </a:path>
              <a:path w="589279" h="589914">
                <a:moveTo>
                  <a:pt x="589280" y="294805"/>
                </a:moveTo>
                <a:lnTo>
                  <a:pt x="585419" y="246989"/>
                </a:lnTo>
                <a:lnTo>
                  <a:pt x="574255" y="201637"/>
                </a:lnTo>
                <a:lnTo>
                  <a:pt x="573773" y="200507"/>
                </a:lnTo>
                <a:lnTo>
                  <a:pt x="573773" y="294805"/>
                </a:lnTo>
                <a:lnTo>
                  <a:pt x="570115" y="340106"/>
                </a:lnTo>
                <a:lnTo>
                  <a:pt x="559536" y="383082"/>
                </a:lnTo>
                <a:lnTo>
                  <a:pt x="542620" y="423151"/>
                </a:lnTo>
                <a:lnTo>
                  <a:pt x="519912" y="459752"/>
                </a:lnTo>
                <a:lnTo>
                  <a:pt x="492023" y="492290"/>
                </a:lnTo>
                <a:lnTo>
                  <a:pt x="459498" y="520204"/>
                </a:lnTo>
                <a:lnTo>
                  <a:pt x="422922" y="542912"/>
                </a:lnTo>
                <a:lnTo>
                  <a:pt x="382866" y="559854"/>
                </a:lnTo>
                <a:lnTo>
                  <a:pt x="339915" y="570433"/>
                </a:lnTo>
                <a:lnTo>
                  <a:pt x="294640" y="574090"/>
                </a:lnTo>
                <a:lnTo>
                  <a:pt x="249364" y="570433"/>
                </a:lnTo>
                <a:lnTo>
                  <a:pt x="206413" y="559854"/>
                </a:lnTo>
                <a:lnTo>
                  <a:pt x="166357" y="542912"/>
                </a:lnTo>
                <a:lnTo>
                  <a:pt x="129781" y="520204"/>
                </a:lnTo>
                <a:lnTo>
                  <a:pt x="97256" y="492290"/>
                </a:lnTo>
                <a:lnTo>
                  <a:pt x="69367" y="459752"/>
                </a:lnTo>
                <a:lnTo>
                  <a:pt x="46659" y="423151"/>
                </a:lnTo>
                <a:lnTo>
                  <a:pt x="29743" y="383082"/>
                </a:lnTo>
                <a:lnTo>
                  <a:pt x="19164" y="340106"/>
                </a:lnTo>
                <a:lnTo>
                  <a:pt x="15506" y="294805"/>
                </a:lnTo>
                <a:lnTo>
                  <a:pt x="19164" y="249516"/>
                </a:lnTo>
                <a:lnTo>
                  <a:pt x="29730" y="206565"/>
                </a:lnTo>
                <a:lnTo>
                  <a:pt x="46634" y="166509"/>
                </a:lnTo>
                <a:lnTo>
                  <a:pt x="69316" y="129933"/>
                </a:lnTo>
                <a:lnTo>
                  <a:pt x="97180" y="97409"/>
                </a:lnTo>
                <a:lnTo>
                  <a:pt x="129667" y="69507"/>
                </a:lnTo>
                <a:lnTo>
                  <a:pt x="166204" y="46786"/>
                </a:lnTo>
                <a:lnTo>
                  <a:pt x="206222" y="29832"/>
                </a:lnTo>
                <a:lnTo>
                  <a:pt x="206082" y="29832"/>
                </a:lnTo>
                <a:lnTo>
                  <a:pt x="249161" y="19215"/>
                </a:lnTo>
                <a:lnTo>
                  <a:pt x="248754" y="19215"/>
                </a:lnTo>
                <a:lnTo>
                  <a:pt x="294640" y="15519"/>
                </a:lnTo>
                <a:lnTo>
                  <a:pt x="339902" y="19215"/>
                </a:lnTo>
                <a:lnTo>
                  <a:pt x="382828" y="29832"/>
                </a:lnTo>
                <a:lnTo>
                  <a:pt x="422859" y="46786"/>
                </a:lnTo>
                <a:lnTo>
                  <a:pt x="459409" y="69507"/>
                </a:lnTo>
                <a:lnTo>
                  <a:pt x="491921" y="97409"/>
                </a:lnTo>
                <a:lnTo>
                  <a:pt x="519811" y="129933"/>
                </a:lnTo>
                <a:lnTo>
                  <a:pt x="542518" y="166509"/>
                </a:lnTo>
                <a:lnTo>
                  <a:pt x="559460" y="206565"/>
                </a:lnTo>
                <a:lnTo>
                  <a:pt x="570064" y="249516"/>
                </a:lnTo>
                <a:lnTo>
                  <a:pt x="573773" y="294805"/>
                </a:lnTo>
                <a:lnTo>
                  <a:pt x="573773" y="200507"/>
                </a:lnTo>
                <a:lnTo>
                  <a:pt x="556387" y="159334"/>
                </a:lnTo>
                <a:lnTo>
                  <a:pt x="532422" y="120713"/>
                </a:lnTo>
                <a:lnTo>
                  <a:pt x="502970" y="86360"/>
                </a:lnTo>
                <a:lnTo>
                  <a:pt x="468642" y="56883"/>
                </a:lnTo>
                <a:lnTo>
                  <a:pt x="430034" y="32905"/>
                </a:lnTo>
                <a:lnTo>
                  <a:pt x="388899" y="15519"/>
                </a:lnTo>
                <a:lnTo>
                  <a:pt x="342430" y="3860"/>
                </a:lnTo>
                <a:lnTo>
                  <a:pt x="294640" y="0"/>
                </a:lnTo>
                <a:lnTo>
                  <a:pt x="246849" y="3860"/>
                </a:lnTo>
                <a:lnTo>
                  <a:pt x="201523" y="15036"/>
                </a:lnTo>
                <a:lnTo>
                  <a:pt x="159245" y="32905"/>
                </a:lnTo>
                <a:lnTo>
                  <a:pt x="120637" y="56883"/>
                </a:lnTo>
                <a:lnTo>
                  <a:pt x="86309" y="86360"/>
                </a:lnTo>
                <a:lnTo>
                  <a:pt x="56857" y="120713"/>
                </a:lnTo>
                <a:lnTo>
                  <a:pt x="32893" y="159334"/>
                </a:lnTo>
                <a:lnTo>
                  <a:pt x="15024" y="201637"/>
                </a:lnTo>
                <a:lnTo>
                  <a:pt x="3860" y="246989"/>
                </a:lnTo>
                <a:lnTo>
                  <a:pt x="0" y="294805"/>
                </a:lnTo>
                <a:lnTo>
                  <a:pt x="3860" y="342607"/>
                </a:lnTo>
                <a:lnTo>
                  <a:pt x="15024" y="387972"/>
                </a:lnTo>
                <a:lnTo>
                  <a:pt x="32893" y="430263"/>
                </a:lnTo>
                <a:lnTo>
                  <a:pt x="56857" y="468896"/>
                </a:lnTo>
                <a:lnTo>
                  <a:pt x="86309" y="503250"/>
                </a:lnTo>
                <a:lnTo>
                  <a:pt x="120637" y="532714"/>
                </a:lnTo>
                <a:lnTo>
                  <a:pt x="159245" y="556691"/>
                </a:lnTo>
                <a:lnTo>
                  <a:pt x="201523" y="574573"/>
                </a:lnTo>
                <a:lnTo>
                  <a:pt x="246849" y="585736"/>
                </a:lnTo>
                <a:lnTo>
                  <a:pt x="294640" y="589597"/>
                </a:lnTo>
                <a:lnTo>
                  <a:pt x="341807" y="585736"/>
                </a:lnTo>
                <a:lnTo>
                  <a:pt x="342201" y="585736"/>
                </a:lnTo>
                <a:lnTo>
                  <a:pt x="387388" y="574573"/>
                </a:lnTo>
                <a:lnTo>
                  <a:pt x="387527" y="574573"/>
                </a:lnTo>
                <a:lnTo>
                  <a:pt x="388670" y="574090"/>
                </a:lnTo>
                <a:lnTo>
                  <a:pt x="429729" y="556691"/>
                </a:lnTo>
                <a:lnTo>
                  <a:pt x="468388" y="532714"/>
                </a:lnTo>
                <a:lnTo>
                  <a:pt x="502754" y="503250"/>
                </a:lnTo>
                <a:lnTo>
                  <a:pt x="532244" y="468896"/>
                </a:lnTo>
                <a:lnTo>
                  <a:pt x="556247" y="430263"/>
                </a:lnTo>
                <a:lnTo>
                  <a:pt x="574154" y="387972"/>
                </a:lnTo>
                <a:lnTo>
                  <a:pt x="585368" y="342607"/>
                </a:lnTo>
                <a:lnTo>
                  <a:pt x="589280" y="294805"/>
                </a:lnTo>
                <a:close/>
              </a:path>
            </a:pathLst>
          </a:custGeom>
          <a:solidFill>
            <a:srgbClr val="FF0000"/>
          </a:solidFill>
        </p:spPr>
        <p:txBody>
          <a:bodyPr wrap="square" lIns="0" tIns="0" rIns="0" bIns="0" rtlCol="0"/>
          <a:lstStyle/>
          <a:p>
            <a:endParaRPr/>
          </a:p>
        </p:txBody>
      </p:sp>
      <p:sp>
        <p:nvSpPr>
          <p:cNvPr id="17" name="object 17"/>
          <p:cNvSpPr txBox="1"/>
          <p:nvPr/>
        </p:nvSpPr>
        <p:spPr>
          <a:xfrm>
            <a:off x="5132070" y="2590038"/>
            <a:ext cx="1871345"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Century Gothic"/>
                <a:cs typeface="Century Gothic"/>
              </a:rPr>
              <a:t>&lt;</a:t>
            </a:r>
            <a:r>
              <a:rPr sz="1200" spc="-15" dirty="0">
                <a:latin typeface="Century Gothic"/>
                <a:cs typeface="Century Gothic"/>
              </a:rPr>
              <a:t> </a:t>
            </a:r>
            <a:r>
              <a:rPr sz="1200" spc="-10" dirty="0">
                <a:latin typeface="Century Gothic"/>
                <a:cs typeface="Century Gothic"/>
              </a:rPr>
              <a:t>2-</a:t>
            </a:r>
            <a:r>
              <a:rPr sz="1200" dirty="0">
                <a:latin typeface="Century Gothic"/>
                <a:cs typeface="Century Gothic"/>
              </a:rPr>
              <a:t>minute</a:t>
            </a:r>
            <a:r>
              <a:rPr sz="1200" spc="-5" dirty="0">
                <a:latin typeface="Century Gothic"/>
                <a:cs typeface="Century Gothic"/>
              </a:rPr>
              <a:t> </a:t>
            </a:r>
            <a:r>
              <a:rPr sz="1200" dirty="0">
                <a:latin typeface="Century Gothic"/>
                <a:cs typeface="Century Gothic"/>
              </a:rPr>
              <a:t>response</a:t>
            </a:r>
            <a:r>
              <a:rPr sz="1200" spc="-25" dirty="0">
                <a:latin typeface="Century Gothic"/>
                <a:cs typeface="Century Gothic"/>
              </a:rPr>
              <a:t> </a:t>
            </a:r>
            <a:r>
              <a:rPr sz="1200" spc="-20" dirty="0">
                <a:latin typeface="Century Gothic"/>
                <a:cs typeface="Century Gothic"/>
              </a:rPr>
              <a:t>time</a:t>
            </a:r>
            <a:endParaRPr sz="1200">
              <a:latin typeface="Century Gothic"/>
              <a:cs typeface="Century Gothic"/>
            </a:endParaRPr>
          </a:p>
        </p:txBody>
      </p:sp>
      <p:sp>
        <p:nvSpPr>
          <p:cNvPr id="18" name="object 18"/>
          <p:cNvSpPr/>
          <p:nvPr/>
        </p:nvSpPr>
        <p:spPr>
          <a:xfrm>
            <a:off x="1267421" y="3175300"/>
            <a:ext cx="318770" cy="584835"/>
          </a:xfrm>
          <a:custGeom>
            <a:avLst/>
            <a:gdLst/>
            <a:ahLst/>
            <a:cxnLst/>
            <a:rect l="l" t="t" r="r" b="b"/>
            <a:pathLst>
              <a:path w="318769" h="584835">
                <a:moveTo>
                  <a:pt x="312709" y="0"/>
                </a:moveTo>
                <a:lnTo>
                  <a:pt x="5975" y="0"/>
                </a:lnTo>
                <a:lnTo>
                  <a:pt x="0" y="5978"/>
                </a:lnTo>
                <a:lnTo>
                  <a:pt x="0" y="578598"/>
                </a:lnTo>
                <a:lnTo>
                  <a:pt x="5975" y="584577"/>
                </a:lnTo>
                <a:lnTo>
                  <a:pt x="312709" y="584577"/>
                </a:lnTo>
                <a:lnTo>
                  <a:pt x="318684" y="578598"/>
                </a:lnTo>
                <a:lnTo>
                  <a:pt x="318684" y="504862"/>
                </a:lnTo>
                <a:lnTo>
                  <a:pt x="39835" y="504862"/>
                </a:lnTo>
                <a:lnTo>
                  <a:pt x="39835" y="79715"/>
                </a:lnTo>
                <a:lnTo>
                  <a:pt x="318684" y="79715"/>
                </a:lnTo>
                <a:lnTo>
                  <a:pt x="318684" y="53143"/>
                </a:lnTo>
                <a:lnTo>
                  <a:pt x="125482" y="53143"/>
                </a:lnTo>
                <a:lnTo>
                  <a:pt x="119506" y="47164"/>
                </a:lnTo>
                <a:lnTo>
                  <a:pt x="119506" y="32550"/>
                </a:lnTo>
                <a:lnTo>
                  <a:pt x="125482" y="26571"/>
                </a:lnTo>
                <a:lnTo>
                  <a:pt x="318684" y="26571"/>
                </a:lnTo>
                <a:lnTo>
                  <a:pt x="318684" y="5978"/>
                </a:lnTo>
                <a:lnTo>
                  <a:pt x="312709" y="0"/>
                </a:lnTo>
                <a:close/>
              </a:path>
              <a:path w="318769" h="584835">
                <a:moveTo>
                  <a:pt x="318684" y="79715"/>
                </a:moveTo>
                <a:lnTo>
                  <a:pt x="278849" y="79715"/>
                </a:lnTo>
                <a:lnTo>
                  <a:pt x="278849" y="504862"/>
                </a:lnTo>
                <a:lnTo>
                  <a:pt x="318684" y="504862"/>
                </a:lnTo>
                <a:lnTo>
                  <a:pt x="318684" y="79715"/>
                </a:lnTo>
                <a:close/>
              </a:path>
              <a:path w="318769" h="584835">
                <a:moveTo>
                  <a:pt x="318684" y="26571"/>
                </a:moveTo>
                <a:lnTo>
                  <a:pt x="193202" y="26571"/>
                </a:lnTo>
                <a:lnTo>
                  <a:pt x="199178" y="32550"/>
                </a:lnTo>
                <a:lnTo>
                  <a:pt x="199178" y="47164"/>
                </a:lnTo>
                <a:lnTo>
                  <a:pt x="193202" y="53143"/>
                </a:lnTo>
                <a:lnTo>
                  <a:pt x="318684" y="53143"/>
                </a:lnTo>
                <a:lnTo>
                  <a:pt x="318684" y="26571"/>
                </a:lnTo>
                <a:close/>
              </a:path>
            </a:pathLst>
          </a:custGeom>
          <a:solidFill>
            <a:srgbClr val="FF0000"/>
          </a:solidFill>
        </p:spPr>
        <p:txBody>
          <a:bodyPr wrap="square" lIns="0" tIns="0" rIns="0" bIns="0" rtlCol="0"/>
          <a:lstStyle/>
          <a:p>
            <a:endParaRPr/>
          </a:p>
        </p:txBody>
      </p:sp>
      <p:sp>
        <p:nvSpPr>
          <p:cNvPr id="19" name="object 19"/>
          <p:cNvSpPr txBox="1"/>
          <p:nvPr/>
        </p:nvSpPr>
        <p:spPr>
          <a:xfrm>
            <a:off x="668223" y="3987749"/>
            <a:ext cx="1512570" cy="208915"/>
          </a:xfrm>
          <a:prstGeom prst="rect">
            <a:avLst/>
          </a:prstGeom>
        </p:spPr>
        <p:txBody>
          <a:bodyPr vert="horz" wrap="square" lIns="0" tIns="12700" rIns="0" bIns="0" rtlCol="0">
            <a:spAutoFit/>
          </a:bodyPr>
          <a:lstStyle/>
          <a:p>
            <a:pPr marL="12700">
              <a:lnSpc>
                <a:spcPct val="100000"/>
              </a:lnSpc>
              <a:spcBef>
                <a:spcPts val="100"/>
              </a:spcBef>
            </a:pPr>
            <a:r>
              <a:rPr sz="1200" spc="-10" dirty="0">
                <a:latin typeface="Century Gothic"/>
                <a:cs typeface="Century Gothic"/>
              </a:rPr>
              <a:t>On-</a:t>
            </a:r>
            <a:r>
              <a:rPr sz="1200" dirty="0">
                <a:latin typeface="Century Gothic"/>
                <a:cs typeface="Century Gothic"/>
              </a:rPr>
              <a:t>demand</a:t>
            </a:r>
            <a:r>
              <a:rPr sz="1200" spc="-40" dirty="0">
                <a:latin typeface="Century Gothic"/>
                <a:cs typeface="Century Gothic"/>
              </a:rPr>
              <a:t> </a:t>
            </a:r>
            <a:r>
              <a:rPr sz="1200" spc="-10" dirty="0">
                <a:latin typeface="Century Gothic"/>
                <a:cs typeface="Century Gothic"/>
              </a:rPr>
              <a:t>access</a:t>
            </a:r>
            <a:endParaRPr sz="1200">
              <a:latin typeface="Century Gothic"/>
              <a:cs typeface="Century Gothic"/>
            </a:endParaRPr>
          </a:p>
        </p:txBody>
      </p:sp>
      <p:sp>
        <p:nvSpPr>
          <p:cNvPr id="20" name="object 20"/>
          <p:cNvSpPr/>
          <p:nvPr/>
        </p:nvSpPr>
        <p:spPr>
          <a:xfrm>
            <a:off x="3384452" y="3259712"/>
            <a:ext cx="590550" cy="538480"/>
          </a:xfrm>
          <a:custGeom>
            <a:avLst/>
            <a:gdLst/>
            <a:ahLst/>
            <a:cxnLst/>
            <a:rect l="l" t="t" r="r" b="b"/>
            <a:pathLst>
              <a:path w="590550" h="538479">
                <a:moveTo>
                  <a:pt x="472177" y="418738"/>
                </a:moveTo>
                <a:lnTo>
                  <a:pt x="354133" y="418738"/>
                </a:lnTo>
                <a:lnTo>
                  <a:pt x="472177" y="538439"/>
                </a:lnTo>
                <a:lnTo>
                  <a:pt x="472177" y="418738"/>
                </a:lnTo>
                <a:close/>
              </a:path>
              <a:path w="590550" h="538479">
                <a:moveTo>
                  <a:pt x="560711" y="0"/>
                </a:moveTo>
                <a:lnTo>
                  <a:pt x="29511" y="0"/>
                </a:lnTo>
                <a:lnTo>
                  <a:pt x="17962" y="2390"/>
                </a:lnTo>
                <a:lnTo>
                  <a:pt x="8571" y="8811"/>
                </a:lnTo>
                <a:lnTo>
                  <a:pt x="2271" y="18298"/>
                </a:lnTo>
                <a:lnTo>
                  <a:pt x="0" y="29889"/>
                </a:lnTo>
                <a:lnTo>
                  <a:pt x="0" y="388921"/>
                </a:lnTo>
                <a:lnTo>
                  <a:pt x="2271" y="400470"/>
                </a:lnTo>
                <a:lnTo>
                  <a:pt x="8571" y="409936"/>
                </a:lnTo>
                <a:lnTo>
                  <a:pt x="17962" y="416349"/>
                </a:lnTo>
                <a:lnTo>
                  <a:pt x="29511" y="418738"/>
                </a:lnTo>
                <a:lnTo>
                  <a:pt x="560711" y="418738"/>
                </a:lnTo>
                <a:lnTo>
                  <a:pt x="572259" y="416349"/>
                </a:lnTo>
                <a:lnTo>
                  <a:pt x="581651" y="409936"/>
                </a:lnTo>
                <a:lnTo>
                  <a:pt x="587950" y="400470"/>
                </a:lnTo>
                <a:lnTo>
                  <a:pt x="590222" y="388921"/>
                </a:lnTo>
                <a:lnTo>
                  <a:pt x="590222" y="251850"/>
                </a:lnTo>
                <a:lnTo>
                  <a:pt x="156235" y="251850"/>
                </a:lnTo>
                <a:lnTo>
                  <a:pt x="139353" y="248434"/>
                </a:lnTo>
                <a:lnTo>
                  <a:pt x="125557" y="239122"/>
                </a:lnTo>
                <a:lnTo>
                  <a:pt x="116250" y="225319"/>
                </a:lnTo>
                <a:lnTo>
                  <a:pt x="112836" y="208428"/>
                </a:lnTo>
                <a:lnTo>
                  <a:pt x="116250" y="191537"/>
                </a:lnTo>
                <a:lnTo>
                  <a:pt x="125557" y="177734"/>
                </a:lnTo>
                <a:lnTo>
                  <a:pt x="139353" y="168421"/>
                </a:lnTo>
                <a:lnTo>
                  <a:pt x="156235" y="165005"/>
                </a:lnTo>
                <a:lnTo>
                  <a:pt x="590222" y="165005"/>
                </a:lnTo>
                <a:lnTo>
                  <a:pt x="590222" y="29889"/>
                </a:lnTo>
                <a:lnTo>
                  <a:pt x="587950" y="18298"/>
                </a:lnTo>
                <a:lnTo>
                  <a:pt x="581651" y="8811"/>
                </a:lnTo>
                <a:lnTo>
                  <a:pt x="572259" y="2390"/>
                </a:lnTo>
                <a:lnTo>
                  <a:pt x="560711" y="0"/>
                </a:lnTo>
                <a:close/>
              </a:path>
              <a:path w="590550" h="538479">
                <a:moveTo>
                  <a:pt x="295111" y="165005"/>
                </a:moveTo>
                <a:lnTo>
                  <a:pt x="156235" y="165005"/>
                </a:lnTo>
                <a:lnTo>
                  <a:pt x="173116" y="168421"/>
                </a:lnTo>
                <a:lnTo>
                  <a:pt x="186912" y="177734"/>
                </a:lnTo>
                <a:lnTo>
                  <a:pt x="196219" y="191537"/>
                </a:lnTo>
                <a:lnTo>
                  <a:pt x="199634" y="208428"/>
                </a:lnTo>
                <a:lnTo>
                  <a:pt x="196219" y="225319"/>
                </a:lnTo>
                <a:lnTo>
                  <a:pt x="186912" y="239122"/>
                </a:lnTo>
                <a:lnTo>
                  <a:pt x="173116" y="248434"/>
                </a:lnTo>
                <a:lnTo>
                  <a:pt x="156235" y="251850"/>
                </a:lnTo>
                <a:lnTo>
                  <a:pt x="295111" y="251850"/>
                </a:lnTo>
                <a:lnTo>
                  <a:pt x="278229" y="248434"/>
                </a:lnTo>
                <a:lnTo>
                  <a:pt x="264433" y="239122"/>
                </a:lnTo>
                <a:lnTo>
                  <a:pt x="255126" y="225319"/>
                </a:lnTo>
                <a:lnTo>
                  <a:pt x="251712" y="208428"/>
                </a:lnTo>
                <a:lnTo>
                  <a:pt x="255126" y="191537"/>
                </a:lnTo>
                <a:lnTo>
                  <a:pt x="264433" y="177734"/>
                </a:lnTo>
                <a:lnTo>
                  <a:pt x="278229" y="168421"/>
                </a:lnTo>
                <a:lnTo>
                  <a:pt x="295111" y="165005"/>
                </a:lnTo>
                <a:close/>
              </a:path>
              <a:path w="590550" h="538479">
                <a:moveTo>
                  <a:pt x="433987" y="165005"/>
                </a:moveTo>
                <a:lnTo>
                  <a:pt x="295111" y="165005"/>
                </a:lnTo>
                <a:lnTo>
                  <a:pt x="311992" y="168421"/>
                </a:lnTo>
                <a:lnTo>
                  <a:pt x="325788" y="177734"/>
                </a:lnTo>
                <a:lnTo>
                  <a:pt x="335095" y="191537"/>
                </a:lnTo>
                <a:lnTo>
                  <a:pt x="338509" y="208428"/>
                </a:lnTo>
                <a:lnTo>
                  <a:pt x="335095" y="225319"/>
                </a:lnTo>
                <a:lnTo>
                  <a:pt x="325788" y="239122"/>
                </a:lnTo>
                <a:lnTo>
                  <a:pt x="311992" y="248434"/>
                </a:lnTo>
                <a:lnTo>
                  <a:pt x="295111" y="251850"/>
                </a:lnTo>
                <a:lnTo>
                  <a:pt x="433987" y="251850"/>
                </a:lnTo>
                <a:lnTo>
                  <a:pt x="417105" y="248434"/>
                </a:lnTo>
                <a:lnTo>
                  <a:pt x="403309" y="239122"/>
                </a:lnTo>
                <a:lnTo>
                  <a:pt x="394002" y="225319"/>
                </a:lnTo>
                <a:lnTo>
                  <a:pt x="390588" y="208428"/>
                </a:lnTo>
                <a:lnTo>
                  <a:pt x="394002" y="191537"/>
                </a:lnTo>
                <a:lnTo>
                  <a:pt x="403309" y="177734"/>
                </a:lnTo>
                <a:lnTo>
                  <a:pt x="417105" y="168421"/>
                </a:lnTo>
                <a:lnTo>
                  <a:pt x="433987" y="165005"/>
                </a:lnTo>
                <a:close/>
              </a:path>
              <a:path w="590550" h="538479">
                <a:moveTo>
                  <a:pt x="590222" y="165005"/>
                </a:moveTo>
                <a:lnTo>
                  <a:pt x="433987" y="165005"/>
                </a:lnTo>
                <a:lnTo>
                  <a:pt x="450868" y="168421"/>
                </a:lnTo>
                <a:lnTo>
                  <a:pt x="464664" y="177734"/>
                </a:lnTo>
                <a:lnTo>
                  <a:pt x="473971" y="191537"/>
                </a:lnTo>
                <a:lnTo>
                  <a:pt x="477385" y="208428"/>
                </a:lnTo>
                <a:lnTo>
                  <a:pt x="473971" y="225319"/>
                </a:lnTo>
                <a:lnTo>
                  <a:pt x="464664" y="239122"/>
                </a:lnTo>
                <a:lnTo>
                  <a:pt x="450868" y="248434"/>
                </a:lnTo>
                <a:lnTo>
                  <a:pt x="433987" y="251850"/>
                </a:lnTo>
                <a:lnTo>
                  <a:pt x="590222" y="251850"/>
                </a:lnTo>
                <a:lnTo>
                  <a:pt x="590222" y="165005"/>
                </a:lnTo>
                <a:close/>
              </a:path>
            </a:pathLst>
          </a:custGeom>
          <a:solidFill>
            <a:srgbClr val="FF0000"/>
          </a:solidFill>
        </p:spPr>
        <p:txBody>
          <a:bodyPr wrap="square" lIns="0" tIns="0" rIns="0" bIns="0" rtlCol="0"/>
          <a:lstStyle/>
          <a:p>
            <a:endParaRPr/>
          </a:p>
        </p:txBody>
      </p:sp>
      <p:sp>
        <p:nvSpPr>
          <p:cNvPr id="21" name="object 21"/>
          <p:cNvSpPr txBox="1"/>
          <p:nvPr/>
        </p:nvSpPr>
        <p:spPr>
          <a:xfrm>
            <a:off x="3001772" y="3978986"/>
            <a:ext cx="1559560" cy="208915"/>
          </a:xfrm>
          <a:prstGeom prst="rect">
            <a:avLst/>
          </a:prstGeom>
        </p:spPr>
        <p:txBody>
          <a:bodyPr vert="horz" wrap="square" lIns="0" tIns="12700" rIns="0" bIns="0" rtlCol="0">
            <a:spAutoFit/>
          </a:bodyPr>
          <a:lstStyle/>
          <a:p>
            <a:pPr marL="12700">
              <a:lnSpc>
                <a:spcPct val="100000"/>
              </a:lnSpc>
              <a:spcBef>
                <a:spcPts val="100"/>
              </a:spcBef>
            </a:pPr>
            <a:r>
              <a:rPr sz="1200" dirty="0">
                <a:latin typeface="Century Gothic"/>
                <a:cs typeface="Century Gothic"/>
              </a:rPr>
              <a:t>Live</a:t>
            </a:r>
            <a:r>
              <a:rPr sz="1200" spc="-30" dirty="0">
                <a:latin typeface="Century Gothic"/>
                <a:cs typeface="Century Gothic"/>
              </a:rPr>
              <a:t> </a:t>
            </a:r>
            <a:r>
              <a:rPr sz="1200" dirty="0">
                <a:latin typeface="Century Gothic"/>
                <a:cs typeface="Century Gothic"/>
              </a:rPr>
              <a:t>Chat</a:t>
            </a:r>
            <a:r>
              <a:rPr sz="1200" spc="-20" dirty="0">
                <a:latin typeface="Century Gothic"/>
                <a:cs typeface="Century Gothic"/>
              </a:rPr>
              <a:t> </a:t>
            </a:r>
            <a:r>
              <a:rPr sz="1200" spc="-10" dirty="0">
                <a:latin typeface="Century Gothic"/>
                <a:cs typeface="Century Gothic"/>
              </a:rPr>
              <a:t>Messaging</a:t>
            </a:r>
            <a:endParaRPr sz="1200">
              <a:latin typeface="Century Gothic"/>
              <a:cs typeface="Century Gothic"/>
            </a:endParaRPr>
          </a:p>
        </p:txBody>
      </p:sp>
      <p:sp>
        <p:nvSpPr>
          <p:cNvPr id="22" name="object 22"/>
          <p:cNvSpPr/>
          <p:nvPr/>
        </p:nvSpPr>
        <p:spPr>
          <a:xfrm>
            <a:off x="5766827" y="3157878"/>
            <a:ext cx="601980" cy="603250"/>
          </a:xfrm>
          <a:custGeom>
            <a:avLst/>
            <a:gdLst/>
            <a:ahLst/>
            <a:cxnLst/>
            <a:rect l="l" t="t" r="r" b="b"/>
            <a:pathLst>
              <a:path w="601979" h="603250">
                <a:moveTo>
                  <a:pt x="300655" y="0"/>
                </a:moveTo>
                <a:lnTo>
                  <a:pt x="225452" y="226267"/>
                </a:lnTo>
                <a:lnTo>
                  <a:pt x="0" y="226267"/>
                </a:lnTo>
                <a:lnTo>
                  <a:pt x="172846" y="376966"/>
                </a:lnTo>
                <a:lnTo>
                  <a:pt x="105182" y="603234"/>
                </a:lnTo>
                <a:lnTo>
                  <a:pt x="158279" y="566360"/>
                </a:lnTo>
                <a:lnTo>
                  <a:pt x="131853" y="566360"/>
                </a:lnTo>
                <a:lnTo>
                  <a:pt x="187256" y="381363"/>
                </a:lnTo>
                <a:lnTo>
                  <a:pt x="189994" y="372066"/>
                </a:lnTo>
                <a:lnTo>
                  <a:pt x="40159" y="241281"/>
                </a:lnTo>
                <a:lnTo>
                  <a:pt x="236291" y="241281"/>
                </a:lnTo>
                <a:lnTo>
                  <a:pt x="239737" y="230979"/>
                </a:lnTo>
                <a:lnTo>
                  <a:pt x="300655" y="47678"/>
                </a:lnTo>
                <a:lnTo>
                  <a:pt x="316497" y="47678"/>
                </a:lnTo>
                <a:lnTo>
                  <a:pt x="300655" y="0"/>
                </a:lnTo>
                <a:close/>
              </a:path>
              <a:path w="601979" h="603250">
                <a:moveTo>
                  <a:pt x="327003" y="467485"/>
                </a:moveTo>
                <a:lnTo>
                  <a:pt x="300655" y="467485"/>
                </a:lnTo>
                <a:lnTo>
                  <a:pt x="496128" y="603234"/>
                </a:lnTo>
                <a:lnTo>
                  <a:pt x="485102" y="566360"/>
                </a:lnTo>
                <a:lnTo>
                  <a:pt x="469439" y="566360"/>
                </a:lnTo>
                <a:lnTo>
                  <a:pt x="327003" y="467485"/>
                </a:lnTo>
                <a:close/>
              </a:path>
              <a:path w="601979" h="603250">
                <a:moveTo>
                  <a:pt x="300655" y="449143"/>
                </a:moveTo>
                <a:lnTo>
                  <a:pt x="131781" y="566360"/>
                </a:lnTo>
                <a:lnTo>
                  <a:pt x="158279" y="566360"/>
                </a:lnTo>
                <a:lnTo>
                  <a:pt x="300655" y="467485"/>
                </a:lnTo>
                <a:lnTo>
                  <a:pt x="327003" y="467485"/>
                </a:lnTo>
                <a:lnTo>
                  <a:pt x="300655" y="449143"/>
                </a:lnTo>
                <a:close/>
              </a:path>
              <a:path w="601979" h="603250">
                <a:moveTo>
                  <a:pt x="316497" y="47678"/>
                </a:moveTo>
                <a:lnTo>
                  <a:pt x="300655" y="47678"/>
                </a:lnTo>
                <a:lnTo>
                  <a:pt x="361553" y="230979"/>
                </a:lnTo>
                <a:lnTo>
                  <a:pt x="364999" y="241281"/>
                </a:lnTo>
                <a:lnTo>
                  <a:pt x="561224" y="241281"/>
                </a:lnTo>
                <a:lnTo>
                  <a:pt x="411298" y="372066"/>
                </a:lnTo>
                <a:lnTo>
                  <a:pt x="414055" y="381363"/>
                </a:lnTo>
                <a:lnTo>
                  <a:pt x="469439" y="566360"/>
                </a:lnTo>
                <a:lnTo>
                  <a:pt x="485102" y="566360"/>
                </a:lnTo>
                <a:lnTo>
                  <a:pt x="428465" y="376966"/>
                </a:lnTo>
                <a:lnTo>
                  <a:pt x="601383" y="226267"/>
                </a:lnTo>
                <a:lnTo>
                  <a:pt x="375837" y="226267"/>
                </a:lnTo>
                <a:lnTo>
                  <a:pt x="316497" y="47678"/>
                </a:lnTo>
                <a:close/>
              </a:path>
            </a:pathLst>
          </a:custGeom>
          <a:solidFill>
            <a:srgbClr val="FF0000"/>
          </a:solidFill>
        </p:spPr>
        <p:txBody>
          <a:bodyPr wrap="square" lIns="0" tIns="0" rIns="0" bIns="0" rtlCol="0"/>
          <a:lstStyle/>
          <a:p>
            <a:endParaRPr/>
          </a:p>
        </p:txBody>
      </p:sp>
      <p:sp>
        <p:nvSpPr>
          <p:cNvPr id="23" name="object 23"/>
          <p:cNvSpPr txBox="1"/>
          <p:nvPr/>
        </p:nvSpPr>
        <p:spPr>
          <a:xfrm>
            <a:off x="5283200" y="3999357"/>
            <a:ext cx="1567180" cy="208279"/>
          </a:xfrm>
          <a:prstGeom prst="rect">
            <a:avLst/>
          </a:prstGeom>
        </p:spPr>
        <p:txBody>
          <a:bodyPr vert="horz" wrap="square" lIns="0" tIns="12700" rIns="0" bIns="0" rtlCol="0">
            <a:spAutoFit/>
          </a:bodyPr>
          <a:lstStyle/>
          <a:p>
            <a:pPr marL="12700">
              <a:lnSpc>
                <a:spcPct val="100000"/>
              </a:lnSpc>
              <a:spcBef>
                <a:spcPts val="100"/>
              </a:spcBef>
            </a:pPr>
            <a:r>
              <a:rPr sz="1200" dirty="0">
                <a:latin typeface="Century Gothic"/>
                <a:cs typeface="Century Gothic"/>
              </a:rPr>
              <a:t>7,500</a:t>
            </a:r>
            <a:r>
              <a:rPr sz="1200" spc="-5" dirty="0">
                <a:latin typeface="Century Gothic"/>
                <a:cs typeface="Century Gothic"/>
              </a:rPr>
              <a:t> </a:t>
            </a:r>
            <a:r>
              <a:rPr sz="1200" dirty="0">
                <a:latin typeface="Century Gothic"/>
                <a:cs typeface="Century Gothic"/>
              </a:rPr>
              <a:t>+</a:t>
            </a:r>
            <a:r>
              <a:rPr sz="1200" spc="-25" dirty="0">
                <a:latin typeface="Century Gothic"/>
                <a:cs typeface="Century Gothic"/>
              </a:rPr>
              <a:t> </a:t>
            </a:r>
            <a:r>
              <a:rPr sz="1200" spc="-10" dirty="0">
                <a:latin typeface="Century Gothic"/>
                <a:cs typeface="Century Gothic"/>
              </a:rPr>
              <a:t>5-</a:t>
            </a:r>
            <a:r>
              <a:rPr sz="1200" dirty="0">
                <a:latin typeface="Century Gothic"/>
                <a:cs typeface="Century Gothic"/>
              </a:rPr>
              <a:t>star</a:t>
            </a:r>
            <a:r>
              <a:rPr sz="1200" spc="10" dirty="0">
                <a:latin typeface="Century Gothic"/>
                <a:cs typeface="Century Gothic"/>
              </a:rPr>
              <a:t> </a:t>
            </a:r>
            <a:r>
              <a:rPr sz="1200" spc="-10" dirty="0">
                <a:latin typeface="Century Gothic"/>
                <a:cs typeface="Century Gothic"/>
              </a:rPr>
              <a:t>reviews</a:t>
            </a:r>
            <a:endParaRPr sz="1200">
              <a:latin typeface="Century Gothic"/>
              <a:cs typeface="Century Gothic"/>
            </a:endParaRPr>
          </a:p>
        </p:txBody>
      </p:sp>
      <p:sp>
        <p:nvSpPr>
          <p:cNvPr id="24" name="object 24"/>
          <p:cNvSpPr txBox="1">
            <a:spLocks noGrp="1"/>
          </p:cNvSpPr>
          <p:nvPr>
            <p:ph type="sldNum" sz="quarter" idx="7"/>
          </p:nvPr>
        </p:nvSpPr>
        <p:spPr>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28</a:t>
            </a:r>
            <a:r>
              <a:rPr spc="500" dirty="0"/>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3319" y="209803"/>
            <a:ext cx="231457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Additional</a:t>
            </a:r>
            <a:r>
              <a:rPr sz="2000" spc="-80" dirty="0">
                <a:latin typeface="Century Gothic"/>
                <a:cs typeface="Century Gothic"/>
              </a:rPr>
              <a:t> </a:t>
            </a:r>
            <a:r>
              <a:rPr sz="2000" spc="-10" dirty="0">
                <a:latin typeface="Century Gothic"/>
                <a:cs typeface="Century Gothic"/>
              </a:rPr>
              <a:t>Benefits</a:t>
            </a:r>
            <a:endParaRPr sz="2000">
              <a:latin typeface="Century Gothic"/>
              <a:cs typeface="Century Gothic"/>
            </a:endParaRPr>
          </a:p>
        </p:txBody>
      </p:sp>
      <p:grpSp>
        <p:nvGrpSpPr>
          <p:cNvPr id="3" name="object 3"/>
          <p:cNvGrpSpPr/>
          <p:nvPr/>
        </p:nvGrpSpPr>
        <p:grpSpPr>
          <a:xfrm>
            <a:off x="0" y="9698735"/>
            <a:ext cx="7772400" cy="359410"/>
            <a:chOff x="0" y="9698735"/>
            <a:chExt cx="7772400" cy="359410"/>
          </a:xfrm>
        </p:grpSpPr>
        <p:sp>
          <p:nvSpPr>
            <p:cNvPr id="4" name="object 4"/>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grpSp>
        <p:nvGrpSpPr>
          <p:cNvPr id="6" name="object 6"/>
          <p:cNvGrpSpPr/>
          <p:nvPr/>
        </p:nvGrpSpPr>
        <p:grpSpPr>
          <a:xfrm>
            <a:off x="0" y="527304"/>
            <a:ext cx="7772400" cy="2376170"/>
            <a:chOff x="0" y="527304"/>
            <a:chExt cx="7772400" cy="2376170"/>
          </a:xfrm>
        </p:grpSpPr>
        <p:sp>
          <p:nvSpPr>
            <p:cNvPr id="7" name="object 7"/>
            <p:cNvSpPr/>
            <p:nvPr/>
          </p:nvSpPr>
          <p:spPr>
            <a:xfrm>
              <a:off x="0" y="528828"/>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sp>
          <p:nvSpPr>
            <p:cNvPr id="8" name="object 8"/>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pic>
          <p:nvPicPr>
            <p:cNvPr id="9" name="object 9"/>
            <p:cNvPicPr/>
            <p:nvPr/>
          </p:nvPicPr>
          <p:blipFill>
            <a:blip r:embed="rId2" cstate="print"/>
            <a:stretch>
              <a:fillRect/>
            </a:stretch>
          </p:blipFill>
          <p:spPr>
            <a:xfrm>
              <a:off x="0" y="673608"/>
              <a:ext cx="7772400" cy="2229612"/>
            </a:xfrm>
            <a:prstGeom prst="rect">
              <a:avLst/>
            </a:prstGeom>
          </p:spPr>
        </p:pic>
      </p:grpSp>
      <p:sp>
        <p:nvSpPr>
          <p:cNvPr id="10" name="object 10"/>
          <p:cNvSpPr txBox="1"/>
          <p:nvPr/>
        </p:nvSpPr>
        <p:spPr>
          <a:xfrm>
            <a:off x="362204" y="4250816"/>
            <a:ext cx="6971665" cy="5346065"/>
          </a:xfrm>
          <a:prstGeom prst="rect">
            <a:avLst/>
          </a:prstGeom>
        </p:spPr>
        <p:txBody>
          <a:bodyPr vert="horz" wrap="square" lIns="0" tIns="13335" rIns="0" bIns="0" rtlCol="0">
            <a:spAutoFit/>
          </a:bodyPr>
          <a:lstStyle/>
          <a:p>
            <a:pPr marL="12700" marR="22860">
              <a:lnSpc>
                <a:spcPct val="100000"/>
              </a:lnSpc>
              <a:spcBef>
                <a:spcPts val="105"/>
              </a:spcBef>
            </a:pPr>
            <a:r>
              <a:rPr sz="1050" dirty="0">
                <a:latin typeface="Century Gothic"/>
                <a:cs typeface="Century Gothic"/>
              </a:rPr>
              <a:t>Eligibility:</a:t>
            </a:r>
            <a:r>
              <a:rPr sz="1050" spc="-50" dirty="0">
                <a:latin typeface="Century Gothic"/>
                <a:cs typeface="Century Gothic"/>
              </a:rPr>
              <a:t> </a:t>
            </a:r>
            <a:r>
              <a:rPr sz="1050" dirty="0">
                <a:latin typeface="Century Gothic"/>
                <a:cs typeface="Century Gothic"/>
              </a:rPr>
              <a:t>Full</a:t>
            </a:r>
            <a:r>
              <a:rPr sz="1050" spc="-35" dirty="0">
                <a:latin typeface="Century Gothic"/>
                <a:cs typeface="Century Gothic"/>
              </a:rPr>
              <a:t> </a:t>
            </a:r>
            <a:r>
              <a:rPr sz="1050" dirty="0">
                <a:latin typeface="Century Gothic"/>
                <a:cs typeface="Century Gothic"/>
              </a:rPr>
              <a:t>Time</a:t>
            </a:r>
            <a:r>
              <a:rPr sz="1050" spc="-30" dirty="0">
                <a:latin typeface="Century Gothic"/>
                <a:cs typeface="Century Gothic"/>
              </a:rPr>
              <a:t> </a:t>
            </a:r>
            <a:r>
              <a:rPr sz="1050" dirty="0">
                <a:latin typeface="Century Gothic"/>
                <a:cs typeface="Century Gothic"/>
              </a:rPr>
              <a:t>Employees</a:t>
            </a:r>
            <a:r>
              <a:rPr sz="1050" spc="-30" dirty="0">
                <a:latin typeface="Century Gothic"/>
                <a:cs typeface="Century Gothic"/>
              </a:rPr>
              <a:t> </a:t>
            </a:r>
            <a:r>
              <a:rPr sz="1050" dirty="0">
                <a:latin typeface="Century Gothic"/>
                <a:cs typeface="Century Gothic"/>
              </a:rPr>
              <a:t>aged</a:t>
            </a:r>
            <a:r>
              <a:rPr sz="1050" spc="-10" dirty="0">
                <a:latin typeface="Century Gothic"/>
                <a:cs typeface="Century Gothic"/>
              </a:rPr>
              <a:t> </a:t>
            </a:r>
            <a:r>
              <a:rPr sz="1050" dirty="0">
                <a:latin typeface="Century Gothic"/>
                <a:cs typeface="Century Gothic"/>
              </a:rPr>
              <a:t>18</a:t>
            </a:r>
            <a:r>
              <a:rPr sz="1050" spc="-25" dirty="0">
                <a:latin typeface="Century Gothic"/>
                <a:cs typeface="Century Gothic"/>
              </a:rPr>
              <a:t> </a:t>
            </a:r>
            <a:r>
              <a:rPr sz="1050" dirty="0">
                <a:latin typeface="Century Gothic"/>
                <a:cs typeface="Century Gothic"/>
              </a:rPr>
              <a:t>or</a:t>
            </a:r>
            <a:r>
              <a:rPr sz="1050" spc="-20" dirty="0">
                <a:latin typeface="Century Gothic"/>
                <a:cs typeface="Century Gothic"/>
              </a:rPr>
              <a:t> </a:t>
            </a:r>
            <a:r>
              <a:rPr sz="1050" dirty="0">
                <a:latin typeface="Century Gothic"/>
                <a:cs typeface="Century Gothic"/>
              </a:rPr>
              <a:t>older</a:t>
            </a:r>
            <a:r>
              <a:rPr sz="1050" spc="-45" dirty="0">
                <a:latin typeface="Century Gothic"/>
                <a:cs typeface="Century Gothic"/>
              </a:rPr>
              <a:t> </a:t>
            </a:r>
            <a:r>
              <a:rPr sz="1050" dirty="0">
                <a:latin typeface="Century Gothic"/>
                <a:cs typeface="Century Gothic"/>
              </a:rPr>
              <a:t>and</a:t>
            </a:r>
            <a:r>
              <a:rPr sz="1050" spc="-30" dirty="0">
                <a:latin typeface="Century Gothic"/>
                <a:cs typeface="Century Gothic"/>
              </a:rPr>
              <a:t> </a:t>
            </a:r>
            <a:r>
              <a:rPr sz="1050" dirty="0">
                <a:latin typeface="Century Gothic"/>
                <a:cs typeface="Century Gothic"/>
              </a:rPr>
              <a:t>have</a:t>
            </a:r>
            <a:r>
              <a:rPr sz="1050" spc="-40" dirty="0">
                <a:latin typeface="Century Gothic"/>
                <a:cs typeface="Century Gothic"/>
              </a:rPr>
              <a:t> </a:t>
            </a:r>
            <a:r>
              <a:rPr sz="1050" dirty="0">
                <a:latin typeface="Century Gothic"/>
                <a:cs typeface="Century Gothic"/>
              </a:rPr>
              <a:t>completed</a:t>
            </a:r>
            <a:r>
              <a:rPr sz="1050" spc="-45" dirty="0">
                <a:latin typeface="Century Gothic"/>
                <a:cs typeface="Century Gothic"/>
              </a:rPr>
              <a:t> </a:t>
            </a:r>
            <a:r>
              <a:rPr sz="1050" dirty="0">
                <a:latin typeface="Century Gothic"/>
                <a:cs typeface="Century Gothic"/>
              </a:rPr>
              <a:t>90</a:t>
            </a:r>
            <a:r>
              <a:rPr sz="1050" spc="-15" dirty="0">
                <a:latin typeface="Century Gothic"/>
                <a:cs typeface="Century Gothic"/>
              </a:rPr>
              <a:t> </a:t>
            </a:r>
            <a:r>
              <a:rPr sz="1050" dirty="0">
                <a:latin typeface="Century Gothic"/>
                <a:cs typeface="Century Gothic"/>
              </a:rPr>
              <a:t>days</a:t>
            </a:r>
            <a:r>
              <a:rPr sz="1050" spc="-5" dirty="0">
                <a:latin typeface="Century Gothic"/>
                <a:cs typeface="Century Gothic"/>
              </a:rPr>
              <a:t> </a:t>
            </a:r>
            <a:r>
              <a:rPr sz="1050" dirty="0">
                <a:latin typeface="Century Gothic"/>
                <a:cs typeface="Century Gothic"/>
              </a:rPr>
              <a:t>of</a:t>
            </a:r>
            <a:r>
              <a:rPr sz="1050" spc="-35" dirty="0">
                <a:latin typeface="Century Gothic"/>
                <a:cs typeface="Century Gothic"/>
              </a:rPr>
              <a:t> </a:t>
            </a:r>
            <a:r>
              <a:rPr sz="1050" dirty="0">
                <a:latin typeface="Century Gothic"/>
                <a:cs typeface="Century Gothic"/>
              </a:rPr>
              <a:t>service.</a:t>
            </a:r>
            <a:r>
              <a:rPr sz="1050" spc="235" dirty="0">
                <a:latin typeface="Century Gothic"/>
                <a:cs typeface="Century Gothic"/>
              </a:rPr>
              <a:t> </a:t>
            </a:r>
            <a:r>
              <a:rPr sz="1050" dirty="0">
                <a:latin typeface="Century Gothic"/>
                <a:cs typeface="Century Gothic"/>
              </a:rPr>
              <a:t>100%</a:t>
            </a:r>
            <a:r>
              <a:rPr sz="1050" spc="-15" dirty="0">
                <a:latin typeface="Century Gothic"/>
                <a:cs typeface="Century Gothic"/>
              </a:rPr>
              <a:t> </a:t>
            </a:r>
            <a:r>
              <a:rPr sz="1050" dirty="0">
                <a:latin typeface="Century Gothic"/>
                <a:cs typeface="Century Gothic"/>
              </a:rPr>
              <a:t>match</a:t>
            </a:r>
            <a:r>
              <a:rPr sz="1050" spc="-60" dirty="0">
                <a:latin typeface="Century Gothic"/>
                <a:cs typeface="Century Gothic"/>
              </a:rPr>
              <a:t> </a:t>
            </a:r>
            <a:r>
              <a:rPr sz="1050" dirty="0">
                <a:latin typeface="Century Gothic"/>
                <a:cs typeface="Century Gothic"/>
              </a:rPr>
              <a:t>on</a:t>
            </a:r>
            <a:r>
              <a:rPr sz="1050" spc="-35" dirty="0">
                <a:latin typeface="Century Gothic"/>
                <a:cs typeface="Century Gothic"/>
              </a:rPr>
              <a:t> </a:t>
            </a:r>
            <a:r>
              <a:rPr sz="1050" spc="-25" dirty="0">
                <a:latin typeface="Century Gothic"/>
                <a:cs typeface="Century Gothic"/>
              </a:rPr>
              <a:t>6% </a:t>
            </a:r>
            <a:r>
              <a:rPr sz="1050" dirty="0">
                <a:latin typeface="Century Gothic"/>
                <a:cs typeface="Century Gothic"/>
              </a:rPr>
              <a:t>contribution.</a:t>
            </a:r>
            <a:r>
              <a:rPr sz="1050" spc="210" dirty="0">
                <a:latin typeface="Century Gothic"/>
                <a:cs typeface="Century Gothic"/>
              </a:rPr>
              <a:t> </a:t>
            </a:r>
            <a:r>
              <a:rPr sz="1050" dirty="0">
                <a:latin typeface="Century Gothic"/>
                <a:cs typeface="Century Gothic"/>
              </a:rPr>
              <a:t>Target</a:t>
            </a:r>
            <a:r>
              <a:rPr sz="1050" spc="-20" dirty="0">
                <a:latin typeface="Century Gothic"/>
                <a:cs typeface="Century Gothic"/>
              </a:rPr>
              <a:t> </a:t>
            </a:r>
            <a:r>
              <a:rPr sz="1050" dirty="0">
                <a:latin typeface="Century Gothic"/>
                <a:cs typeface="Century Gothic"/>
              </a:rPr>
              <a:t>date</a:t>
            </a:r>
            <a:r>
              <a:rPr sz="1050" spc="-25" dirty="0">
                <a:latin typeface="Century Gothic"/>
                <a:cs typeface="Century Gothic"/>
              </a:rPr>
              <a:t> </a:t>
            </a:r>
            <a:r>
              <a:rPr sz="1050" dirty="0">
                <a:latin typeface="Century Gothic"/>
                <a:cs typeface="Century Gothic"/>
              </a:rPr>
              <a:t>funds</a:t>
            </a:r>
            <a:r>
              <a:rPr sz="1050" spc="-35" dirty="0">
                <a:latin typeface="Century Gothic"/>
                <a:cs typeface="Century Gothic"/>
              </a:rPr>
              <a:t> </a:t>
            </a:r>
            <a:r>
              <a:rPr sz="1050" dirty="0">
                <a:latin typeface="Century Gothic"/>
                <a:cs typeface="Century Gothic"/>
              </a:rPr>
              <a:t>available,</a:t>
            </a:r>
            <a:r>
              <a:rPr sz="1050" spc="-60" dirty="0">
                <a:latin typeface="Century Gothic"/>
                <a:cs typeface="Century Gothic"/>
              </a:rPr>
              <a:t> </a:t>
            </a:r>
            <a:r>
              <a:rPr sz="1050" dirty="0">
                <a:latin typeface="Century Gothic"/>
                <a:cs typeface="Century Gothic"/>
              </a:rPr>
              <a:t>one</a:t>
            </a:r>
            <a:r>
              <a:rPr sz="1050" spc="-35" dirty="0">
                <a:latin typeface="Century Gothic"/>
                <a:cs typeface="Century Gothic"/>
              </a:rPr>
              <a:t> </a:t>
            </a:r>
            <a:r>
              <a:rPr sz="1050" dirty="0">
                <a:latin typeface="Century Gothic"/>
                <a:cs typeface="Century Gothic"/>
              </a:rPr>
              <a:t>step</a:t>
            </a:r>
            <a:r>
              <a:rPr sz="1050" spc="-25" dirty="0">
                <a:latin typeface="Century Gothic"/>
                <a:cs typeface="Century Gothic"/>
              </a:rPr>
              <a:t> </a:t>
            </a:r>
            <a:r>
              <a:rPr sz="1050" dirty="0">
                <a:latin typeface="Century Gothic"/>
                <a:cs typeface="Century Gothic"/>
              </a:rPr>
              <a:t>increase</a:t>
            </a:r>
            <a:r>
              <a:rPr sz="1050" spc="-50" dirty="0">
                <a:latin typeface="Century Gothic"/>
                <a:cs typeface="Century Gothic"/>
              </a:rPr>
              <a:t> </a:t>
            </a:r>
            <a:r>
              <a:rPr sz="1050" dirty="0">
                <a:latin typeface="Century Gothic"/>
                <a:cs typeface="Century Gothic"/>
              </a:rPr>
              <a:t>available</a:t>
            </a:r>
            <a:r>
              <a:rPr sz="1050" spc="-55" dirty="0">
                <a:latin typeface="Century Gothic"/>
                <a:cs typeface="Century Gothic"/>
              </a:rPr>
              <a:t> </a:t>
            </a:r>
            <a:r>
              <a:rPr sz="1050" dirty="0">
                <a:latin typeface="Century Gothic"/>
                <a:cs typeface="Century Gothic"/>
              </a:rPr>
              <a:t>yearly.</a:t>
            </a:r>
            <a:r>
              <a:rPr sz="1050" spc="245" dirty="0">
                <a:latin typeface="Century Gothic"/>
                <a:cs typeface="Century Gothic"/>
              </a:rPr>
              <a:t> </a:t>
            </a:r>
            <a:r>
              <a:rPr sz="1050" dirty="0">
                <a:latin typeface="Century Gothic"/>
                <a:cs typeface="Century Gothic"/>
              </a:rPr>
              <a:t>Part-Time</a:t>
            </a:r>
            <a:r>
              <a:rPr sz="1050" spc="-35" dirty="0">
                <a:latin typeface="Century Gothic"/>
                <a:cs typeface="Century Gothic"/>
              </a:rPr>
              <a:t> </a:t>
            </a:r>
            <a:r>
              <a:rPr sz="1050" dirty="0">
                <a:latin typeface="Century Gothic"/>
                <a:cs typeface="Century Gothic"/>
              </a:rPr>
              <a:t>or</a:t>
            </a:r>
            <a:r>
              <a:rPr sz="1050" spc="-40" dirty="0">
                <a:latin typeface="Century Gothic"/>
                <a:cs typeface="Century Gothic"/>
              </a:rPr>
              <a:t> </a:t>
            </a:r>
            <a:r>
              <a:rPr sz="1050" dirty="0">
                <a:latin typeface="Century Gothic"/>
                <a:cs typeface="Century Gothic"/>
              </a:rPr>
              <a:t>seasonal</a:t>
            </a:r>
            <a:r>
              <a:rPr sz="1050" spc="-40" dirty="0">
                <a:latin typeface="Century Gothic"/>
                <a:cs typeface="Century Gothic"/>
              </a:rPr>
              <a:t> </a:t>
            </a:r>
            <a:r>
              <a:rPr sz="1050" dirty="0">
                <a:latin typeface="Century Gothic"/>
                <a:cs typeface="Century Gothic"/>
              </a:rPr>
              <a:t>age</a:t>
            </a:r>
            <a:r>
              <a:rPr sz="1050" spc="-25" dirty="0">
                <a:latin typeface="Century Gothic"/>
                <a:cs typeface="Century Gothic"/>
              </a:rPr>
              <a:t> 18 </a:t>
            </a:r>
            <a:r>
              <a:rPr sz="1050" dirty="0">
                <a:latin typeface="Century Gothic"/>
                <a:cs typeface="Century Gothic"/>
              </a:rPr>
              <a:t>employees</a:t>
            </a:r>
            <a:r>
              <a:rPr sz="1050" spc="-30" dirty="0">
                <a:latin typeface="Century Gothic"/>
                <a:cs typeface="Century Gothic"/>
              </a:rPr>
              <a:t> </a:t>
            </a:r>
            <a:r>
              <a:rPr sz="1050" dirty="0">
                <a:latin typeface="Century Gothic"/>
                <a:cs typeface="Century Gothic"/>
              </a:rPr>
              <a:t>are</a:t>
            </a:r>
            <a:r>
              <a:rPr sz="1050" spc="-30" dirty="0">
                <a:latin typeface="Century Gothic"/>
                <a:cs typeface="Century Gothic"/>
              </a:rPr>
              <a:t> </a:t>
            </a:r>
            <a:r>
              <a:rPr sz="1050" dirty="0">
                <a:latin typeface="Century Gothic"/>
                <a:cs typeface="Century Gothic"/>
              </a:rPr>
              <a:t>eligible</a:t>
            </a:r>
            <a:r>
              <a:rPr sz="1050" spc="-35" dirty="0">
                <a:latin typeface="Century Gothic"/>
                <a:cs typeface="Century Gothic"/>
              </a:rPr>
              <a:t> </a:t>
            </a:r>
            <a:r>
              <a:rPr sz="1050" dirty="0">
                <a:latin typeface="Century Gothic"/>
                <a:cs typeface="Century Gothic"/>
              </a:rPr>
              <a:t>to</a:t>
            </a:r>
            <a:r>
              <a:rPr sz="1050" spc="-25" dirty="0">
                <a:latin typeface="Century Gothic"/>
                <a:cs typeface="Century Gothic"/>
              </a:rPr>
              <a:t> </a:t>
            </a:r>
            <a:r>
              <a:rPr sz="1050" dirty="0">
                <a:latin typeface="Century Gothic"/>
                <a:cs typeface="Century Gothic"/>
              </a:rPr>
              <a:t>enroll</a:t>
            </a:r>
            <a:r>
              <a:rPr sz="1050" spc="-45" dirty="0">
                <a:latin typeface="Century Gothic"/>
                <a:cs typeface="Century Gothic"/>
              </a:rPr>
              <a:t> </a:t>
            </a:r>
            <a:r>
              <a:rPr sz="1050" dirty="0">
                <a:latin typeface="Century Gothic"/>
                <a:cs typeface="Century Gothic"/>
              </a:rPr>
              <a:t>after</a:t>
            </a:r>
            <a:r>
              <a:rPr sz="1050" spc="-30" dirty="0">
                <a:latin typeface="Century Gothic"/>
                <a:cs typeface="Century Gothic"/>
              </a:rPr>
              <a:t> </a:t>
            </a:r>
            <a:r>
              <a:rPr sz="1050" dirty="0">
                <a:latin typeface="Century Gothic"/>
                <a:cs typeface="Century Gothic"/>
              </a:rPr>
              <a:t>one</a:t>
            </a:r>
            <a:r>
              <a:rPr sz="1050" spc="-30" dirty="0">
                <a:latin typeface="Century Gothic"/>
                <a:cs typeface="Century Gothic"/>
              </a:rPr>
              <a:t> </a:t>
            </a:r>
            <a:r>
              <a:rPr sz="1050" dirty="0">
                <a:latin typeface="Century Gothic"/>
                <a:cs typeface="Century Gothic"/>
              </a:rPr>
              <a:t>year</a:t>
            </a:r>
            <a:r>
              <a:rPr sz="1050" spc="-20" dirty="0">
                <a:latin typeface="Century Gothic"/>
                <a:cs typeface="Century Gothic"/>
              </a:rPr>
              <a:t> </a:t>
            </a:r>
            <a:r>
              <a:rPr sz="1050" dirty="0">
                <a:latin typeface="Century Gothic"/>
                <a:cs typeface="Century Gothic"/>
              </a:rPr>
              <a:t>of</a:t>
            </a:r>
            <a:r>
              <a:rPr sz="1050" spc="-20" dirty="0">
                <a:latin typeface="Century Gothic"/>
                <a:cs typeface="Century Gothic"/>
              </a:rPr>
              <a:t> </a:t>
            </a:r>
            <a:r>
              <a:rPr sz="1050" dirty="0">
                <a:latin typeface="Century Gothic"/>
                <a:cs typeface="Century Gothic"/>
              </a:rPr>
              <a:t>service</a:t>
            </a:r>
            <a:r>
              <a:rPr sz="1050" spc="-40" dirty="0">
                <a:latin typeface="Century Gothic"/>
                <a:cs typeface="Century Gothic"/>
              </a:rPr>
              <a:t> </a:t>
            </a:r>
            <a:r>
              <a:rPr sz="1050" dirty="0">
                <a:latin typeface="Century Gothic"/>
                <a:cs typeface="Century Gothic"/>
              </a:rPr>
              <a:t>and</a:t>
            </a:r>
            <a:r>
              <a:rPr sz="1050" spc="-25" dirty="0">
                <a:latin typeface="Century Gothic"/>
                <a:cs typeface="Century Gothic"/>
              </a:rPr>
              <a:t> </a:t>
            </a:r>
            <a:r>
              <a:rPr sz="1050" dirty="0">
                <a:latin typeface="Century Gothic"/>
                <a:cs typeface="Century Gothic"/>
              </a:rPr>
              <a:t>a</a:t>
            </a:r>
            <a:r>
              <a:rPr sz="1050" spc="-15" dirty="0">
                <a:latin typeface="Century Gothic"/>
                <a:cs typeface="Century Gothic"/>
              </a:rPr>
              <a:t> </a:t>
            </a:r>
            <a:r>
              <a:rPr sz="1050" dirty="0">
                <a:latin typeface="Century Gothic"/>
                <a:cs typeface="Century Gothic"/>
              </a:rPr>
              <a:t>minimum</a:t>
            </a:r>
            <a:r>
              <a:rPr sz="1050" spc="-45" dirty="0">
                <a:latin typeface="Century Gothic"/>
                <a:cs typeface="Century Gothic"/>
              </a:rPr>
              <a:t> </a:t>
            </a:r>
            <a:r>
              <a:rPr sz="1050" dirty="0">
                <a:latin typeface="Century Gothic"/>
                <a:cs typeface="Century Gothic"/>
              </a:rPr>
              <a:t>of</a:t>
            </a:r>
            <a:r>
              <a:rPr sz="1050" spc="-30" dirty="0">
                <a:latin typeface="Century Gothic"/>
                <a:cs typeface="Century Gothic"/>
              </a:rPr>
              <a:t> </a:t>
            </a:r>
            <a:r>
              <a:rPr sz="1050" dirty="0">
                <a:latin typeface="Century Gothic"/>
                <a:cs typeface="Century Gothic"/>
              </a:rPr>
              <a:t>1000</a:t>
            </a:r>
            <a:r>
              <a:rPr sz="1050" spc="-10" dirty="0">
                <a:latin typeface="Century Gothic"/>
                <a:cs typeface="Century Gothic"/>
              </a:rPr>
              <a:t> </a:t>
            </a:r>
            <a:r>
              <a:rPr sz="1050" dirty="0">
                <a:latin typeface="Century Gothic"/>
                <a:cs typeface="Century Gothic"/>
              </a:rPr>
              <a:t>hours</a:t>
            </a:r>
            <a:r>
              <a:rPr sz="1050" spc="-30" dirty="0">
                <a:latin typeface="Century Gothic"/>
                <a:cs typeface="Century Gothic"/>
              </a:rPr>
              <a:t> </a:t>
            </a:r>
            <a:r>
              <a:rPr sz="1050" dirty="0">
                <a:latin typeface="Century Gothic"/>
                <a:cs typeface="Century Gothic"/>
              </a:rPr>
              <a:t>worked.</a:t>
            </a:r>
            <a:r>
              <a:rPr sz="1050" spc="245" dirty="0">
                <a:latin typeface="Century Gothic"/>
                <a:cs typeface="Century Gothic"/>
              </a:rPr>
              <a:t> </a:t>
            </a:r>
            <a:r>
              <a:rPr sz="1050" spc="-10" dirty="0">
                <a:latin typeface="Century Gothic"/>
                <a:cs typeface="Century Gothic"/>
              </a:rPr>
              <a:t>Website: </a:t>
            </a:r>
            <a:r>
              <a:rPr sz="1050" u="sng" dirty="0">
                <a:solidFill>
                  <a:srgbClr val="0000FF"/>
                </a:solidFill>
                <a:uFill>
                  <a:solidFill>
                    <a:srgbClr val="0000FF"/>
                  </a:solidFill>
                </a:uFill>
                <a:latin typeface="Century Gothic"/>
                <a:cs typeface="Century Gothic"/>
                <a:hlinkClick r:id="rId3"/>
              </a:rPr>
              <a:t>www.Vanguard.com</a:t>
            </a:r>
            <a:r>
              <a:rPr sz="1050" u="none" spc="-20" dirty="0">
                <a:solidFill>
                  <a:srgbClr val="0000FF"/>
                </a:solidFill>
                <a:latin typeface="Century Gothic"/>
                <a:cs typeface="Century Gothic"/>
              </a:rPr>
              <a:t> </a:t>
            </a:r>
            <a:r>
              <a:rPr sz="1050" u="none" dirty="0">
                <a:latin typeface="Century Gothic"/>
                <a:cs typeface="Century Gothic"/>
              </a:rPr>
              <a:t>or</a:t>
            </a:r>
            <a:r>
              <a:rPr sz="1050" u="none" spc="-10" dirty="0">
                <a:latin typeface="Century Gothic"/>
                <a:cs typeface="Century Gothic"/>
              </a:rPr>
              <a:t> </a:t>
            </a:r>
            <a:r>
              <a:rPr sz="1050" u="none" dirty="0">
                <a:latin typeface="Century Gothic"/>
                <a:cs typeface="Century Gothic"/>
              </a:rPr>
              <a:t>call</a:t>
            </a:r>
            <a:r>
              <a:rPr sz="1050" u="none" spc="-20" dirty="0">
                <a:latin typeface="Century Gothic"/>
                <a:cs typeface="Century Gothic"/>
              </a:rPr>
              <a:t> </a:t>
            </a:r>
            <a:r>
              <a:rPr sz="1050" b="1" u="none" spc="-10" dirty="0">
                <a:latin typeface="Century Gothic"/>
                <a:cs typeface="Century Gothic"/>
              </a:rPr>
              <a:t>1-800-523-1188</a:t>
            </a:r>
            <a:r>
              <a:rPr sz="1050" u="none" spc="-10" dirty="0">
                <a:latin typeface="Century Gothic"/>
                <a:cs typeface="Century Gothic"/>
              </a:rPr>
              <a:t>.</a:t>
            </a:r>
            <a:endParaRPr sz="1050">
              <a:latin typeface="Century Gothic"/>
              <a:cs typeface="Century Gothic"/>
            </a:endParaRPr>
          </a:p>
          <a:p>
            <a:pPr>
              <a:lnSpc>
                <a:spcPct val="100000"/>
              </a:lnSpc>
              <a:spcBef>
                <a:spcPts val="30"/>
              </a:spcBef>
            </a:pPr>
            <a:endParaRPr sz="1050">
              <a:latin typeface="Century Gothic"/>
              <a:cs typeface="Century Gothic"/>
            </a:endParaRPr>
          </a:p>
          <a:p>
            <a:pPr marL="12700">
              <a:lnSpc>
                <a:spcPct val="100000"/>
              </a:lnSpc>
            </a:pPr>
            <a:r>
              <a:rPr sz="1100" b="1" u="sng" dirty="0">
                <a:solidFill>
                  <a:srgbClr val="E21D2A"/>
                </a:solidFill>
                <a:uFill>
                  <a:solidFill>
                    <a:srgbClr val="E21D2A"/>
                  </a:solidFill>
                </a:uFill>
                <a:latin typeface="Century Gothic"/>
                <a:cs typeface="Century Gothic"/>
              </a:rPr>
              <a:t>Tuition</a:t>
            </a:r>
            <a:r>
              <a:rPr sz="1100" b="1" u="sng" spc="-40" dirty="0">
                <a:solidFill>
                  <a:srgbClr val="E21D2A"/>
                </a:solidFill>
                <a:uFill>
                  <a:solidFill>
                    <a:srgbClr val="E21D2A"/>
                  </a:solidFill>
                </a:uFill>
                <a:latin typeface="Century Gothic"/>
                <a:cs typeface="Century Gothic"/>
              </a:rPr>
              <a:t> </a:t>
            </a:r>
            <a:r>
              <a:rPr sz="1100" b="1" u="sng" spc="-10" dirty="0">
                <a:solidFill>
                  <a:srgbClr val="E21D2A"/>
                </a:solidFill>
                <a:uFill>
                  <a:solidFill>
                    <a:srgbClr val="E21D2A"/>
                  </a:solidFill>
                </a:uFill>
                <a:latin typeface="Century Gothic"/>
                <a:cs typeface="Century Gothic"/>
              </a:rPr>
              <a:t>Reimbursement</a:t>
            </a:r>
            <a:endParaRPr sz="1100">
              <a:latin typeface="Century Gothic"/>
              <a:cs typeface="Century Gothic"/>
            </a:endParaRPr>
          </a:p>
          <a:p>
            <a:pPr marL="12700" marR="24765">
              <a:lnSpc>
                <a:spcPct val="100000"/>
              </a:lnSpc>
            </a:pPr>
            <a:r>
              <a:rPr sz="1050" dirty="0">
                <a:latin typeface="Century Gothic"/>
                <a:cs typeface="Century Gothic"/>
              </a:rPr>
              <a:t>Full-time</a:t>
            </a:r>
            <a:r>
              <a:rPr sz="1050" spc="-45" dirty="0">
                <a:latin typeface="Century Gothic"/>
                <a:cs typeface="Century Gothic"/>
              </a:rPr>
              <a:t> </a:t>
            </a:r>
            <a:r>
              <a:rPr sz="1050" spc="-10" dirty="0">
                <a:latin typeface="Century Gothic"/>
                <a:cs typeface="Century Gothic"/>
              </a:rPr>
              <a:t>associates</a:t>
            </a:r>
            <a:r>
              <a:rPr sz="1050" spc="-35" dirty="0">
                <a:latin typeface="Century Gothic"/>
                <a:cs typeface="Century Gothic"/>
              </a:rPr>
              <a:t> </a:t>
            </a:r>
            <a:r>
              <a:rPr sz="1050" dirty="0">
                <a:latin typeface="Century Gothic"/>
                <a:cs typeface="Century Gothic"/>
              </a:rPr>
              <a:t>of</a:t>
            </a:r>
            <a:r>
              <a:rPr sz="1050" spc="-10" dirty="0">
                <a:latin typeface="Century Gothic"/>
                <a:cs typeface="Century Gothic"/>
              </a:rPr>
              <a:t> </a:t>
            </a:r>
            <a:r>
              <a:rPr sz="1050" dirty="0">
                <a:latin typeface="Century Gothic"/>
                <a:cs typeface="Century Gothic"/>
              </a:rPr>
              <a:t>Coke</a:t>
            </a:r>
            <a:r>
              <a:rPr sz="1050" spc="-35" dirty="0">
                <a:latin typeface="Century Gothic"/>
                <a:cs typeface="Century Gothic"/>
              </a:rPr>
              <a:t> </a:t>
            </a:r>
            <a:r>
              <a:rPr sz="1050" dirty="0">
                <a:latin typeface="Century Gothic"/>
                <a:cs typeface="Century Gothic"/>
              </a:rPr>
              <a:t>Northeast</a:t>
            </a:r>
            <a:r>
              <a:rPr sz="1050" spc="-40" dirty="0">
                <a:latin typeface="Century Gothic"/>
                <a:cs typeface="Century Gothic"/>
              </a:rPr>
              <a:t> </a:t>
            </a:r>
            <a:r>
              <a:rPr sz="1050" dirty="0">
                <a:latin typeface="Century Gothic"/>
                <a:cs typeface="Century Gothic"/>
              </a:rPr>
              <a:t>who</a:t>
            </a:r>
            <a:r>
              <a:rPr sz="1050" spc="-20" dirty="0">
                <a:latin typeface="Century Gothic"/>
                <a:cs typeface="Century Gothic"/>
              </a:rPr>
              <a:t> </a:t>
            </a:r>
            <a:r>
              <a:rPr sz="1050" dirty="0">
                <a:latin typeface="Century Gothic"/>
                <a:cs typeface="Century Gothic"/>
              </a:rPr>
              <a:t>have</a:t>
            </a:r>
            <a:r>
              <a:rPr sz="1050" spc="-45" dirty="0">
                <a:latin typeface="Century Gothic"/>
                <a:cs typeface="Century Gothic"/>
              </a:rPr>
              <a:t> </a:t>
            </a:r>
            <a:r>
              <a:rPr sz="1050" dirty="0">
                <a:latin typeface="Century Gothic"/>
                <a:cs typeface="Century Gothic"/>
              </a:rPr>
              <a:t>been</a:t>
            </a:r>
            <a:r>
              <a:rPr sz="1050" spc="-15" dirty="0">
                <a:latin typeface="Century Gothic"/>
                <a:cs typeface="Century Gothic"/>
              </a:rPr>
              <a:t> </a:t>
            </a:r>
            <a:r>
              <a:rPr sz="1050" dirty="0">
                <a:latin typeface="Century Gothic"/>
                <a:cs typeface="Century Gothic"/>
              </a:rPr>
              <a:t>employed</a:t>
            </a:r>
            <a:r>
              <a:rPr sz="1050" spc="-20" dirty="0">
                <a:latin typeface="Century Gothic"/>
                <a:cs typeface="Century Gothic"/>
              </a:rPr>
              <a:t> </a:t>
            </a:r>
            <a:r>
              <a:rPr sz="1050" dirty="0">
                <a:latin typeface="Century Gothic"/>
                <a:cs typeface="Century Gothic"/>
              </a:rPr>
              <a:t>for</a:t>
            </a:r>
            <a:r>
              <a:rPr sz="1050" spc="-35" dirty="0">
                <a:latin typeface="Century Gothic"/>
                <a:cs typeface="Century Gothic"/>
              </a:rPr>
              <a:t> </a:t>
            </a:r>
            <a:r>
              <a:rPr sz="1050" dirty="0">
                <a:latin typeface="Century Gothic"/>
                <a:cs typeface="Century Gothic"/>
              </a:rPr>
              <a:t>one</a:t>
            </a:r>
            <a:r>
              <a:rPr sz="1050" spc="-20" dirty="0">
                <a:latin typeface="Century Gothic"/>
                <a:cs typeface="Century Gothic"/>
              </a:rPr>
              <a:t> </a:t>
            </a:r>
            <a:r>
              <a:rPr sz="1050" dirty="0">
                <a:latin typeface="Century Gothic"/>
                <a:cs typeface="Century Gothic"/>
              </a:rPr>
              <a:t>year</a:t>
            </a:r>
            <a:r>
              <a:rPr sz="1050" spc="-5" dirty="0">
                <a:latin typeface="Century Gothic"/>
                <a:cs typeface="Century Gothic"/>
              </a:rPr>
              <a:t> </a:t>
            </a:r>
            <a:r>
              <a:rPr sz="1050" dirty="0">
                <a:latin typeface="Century Gothic"/>
                <a:cs typeface="Century Gothic"/>
              </a:rPr>
              <a:t>or</a:t>
            </a:r>
            <a:r>
              <a:rPr sz="1050" spc="-10" dirty="0">
                <a:latin typeface="Century Gothic"/>
                <a:cs typeface="Century Gothic"/>
              </a:rPr>
              <a:t> </a:t>
            </a:r>
            <a:r>
              <a:rPr sz="1050" dirty="0">
                <a:latin typeface="Century Gothic"/>
                <a:cs typeface="Century Gothic"/>
              </a:rPr>
              <a:t>longer</a:t>
            </a:r>
            <a:r>
              <a:rPr sz="1050" spc="-45" dirty="0">
                <a:latin typeface="Century Gothic"/>
                <a:cs typeface="Century Gothic"/>
              </a:rPr>
              <a:t> </a:t>
            </a:r>
            <a:r>
              <a:rPr sz="1050" dirty="0">
                <a:latin typeface="Century Gothic"/>
                <a:cs typeface="Century Gothic"/>
              </a:rPr>
              <a:t>are</a:t>
            </a:r>
            <a:r>
              <a:rPr sz="1050" spc="-5" dirty="0">
                <a:latin typeface="Century Gothic"/>
                <a:cs typeface="Century Gothic"/>
              </a:rPr>
              <a:t> </a:t>
            </a:r>
            <a:r>
              <a:rPr sz="1050" dirty="0">
                <a:latin typeface="Century Gothic"/>
                <a:cs typeface="Century Gothic"/>
              </a:rPr>
              <a:t>eligible</a:t>
            </a:r>
            <a:r>
              <a:rPr sz="1050" spc="-45" dirty="0">
                <a:latin typeface="Century Gothic"/>
                <a:cs typeface="Century Gothic"/>
              </a:rPr>
              <a:t> </a:t>
            </a:r>
            <a:r>
              <a:rPr sz="1050" spc="-25" dirty="0">
                <a:latin typeface="Century Gothic"/>
                <a:cs typeface="Century Gothic"/>
              </a:rPr>
              <a:t>for </a:t>
            </a:r>
            <a:r>
              <a:rPr sz="1050" dirty="0">
                <a:latin typeface="Century Gothic"/>
                <a:cs typeface="Century Gothic"/>
              </a:rPr>
              <a:t>tuition</a:t>
            </a:r>
            <a:r>
              <a:rPr sz="1050" spc="-35" dirty="0">
                <a:latin typeface="Century Gothic"/>
                <a:cs typeface="Century Gothic"/>
              </a:rPr>
              <a:t> </a:t>
            </a:r>
            <a:r>
              <a:rPr sz="1050" dirty="0">
                <a:latin typeface="Century Gothic"/>
                <a:cs typeface="Century Gothic"/>
              </a:rPr>
              <a:t>reimbursement</a:t>
            </a:r>
            <a:r>
              <a:rPr sz="1050" spc="-50" dirty="0">
                <a:latin typeface="Century Gothic"/>
                <a:cs typeface="Century Gothic"/>
              </a:rPr>
              <a:t> </a:t>
            </a:r>
            <a:r>
              <a:rPr sz="1050" dirty="0">
                <a:latin typeface="Century Gothic"/>
                <a:cs typeface="Century Gothic"/>
              </a:rPr>
              <a:t>assistance</a:t>
            </a:r>
            <a:r>
              <a:rPr sz="1050" spc="-45" dirty="0">
                <a:latin typeface="Century Gothic"/>
                <a:cs typeface="Century Gothic"/>
              </a:rPr>
              <a:t> </a:t>
            </a:r>
            <a:r>
              <a:rPr sz="1050" dirty="0">
                <a:latin typeface="Century Gothic"/>
                <a:cs typeface="Century Gothic"/>
              </a:rPr>
              <a:t>of</a:t>
            </a:r>
            <a:r>
              <a:rPr sz="1050" spc="-30" dirty="0">
                <a:latin typeface="Century Gothic"/>
                <a:cs typeface="Century Gothic"/>
              </a:rPr>
              <a:t> </a:t>
            </a:r>
            <a:r>
              <a:rPr sz="1050" dirty="0">
                <a:latin typeface="Century Gothic"/>
                <a:cs typeface="Century Gothic"/>
              </a:rPr>
              <a:t>up</a:t>
            </a:r>
            <a:r>
              <a:rPr sz="1050" spc="-20" dirty="0">
                <a:latin typeface="Century Gothic"/>
                <a:cs typeface="Century Gothic"/>
              </a:rPr>
              <a:t> </a:t>
            </a:r>
            <a:r>
              <a:rPr sz="1050" dirty="0">
                <a:latin typeface="Century Gothic"/>
                <a:cs typeface="Century Gothic"/>
              </a:rPr>
              <a:t>to</a:t>
            </a:r>
            <a:r>
              <a:rPr sz="1050" spc="-25" dirty="0">
                <a:latin typeface="Century Gothic"/>
                <a:cs typeface="Century Gothic"/>
              </a:rPr>
              <a:t> </a:t>
            </a:r>
            <a:r>
              <a:rPr sz="1050" dirty="0">
                <a:latin typeface="Century Gothic"/>
                <a:cs typeface="Century Gothic"/>
              </a:rPr>
              <a:t>$5,250</a:t>
            </a:r>
            <a:r>
              <a:rPr sz="1050" spc="-5" dirty="0">
                <a:latin typeface="Century Gothic"/>
                <a:cs typeface="Century Gothic"/>
              </a:rPr>
              <a:t> </a:t>
            </a:r>
            <a:r>
              <a:rPr sz="1050" dirty="0">
                <a:latin typeface="Century Gothic"/>
                <a:cs typeface="Century Gothic"/>
              </a:rPr>
              <a:t>per</a:t>
            </a:r>
            <a:r>
              <a:rPr sz="1050" spc="-20" dirty="0">
                <a:latin typeface="Century Gothic"/>
                <a:cs typeface="Century Gothic"/>
              </a:rPr>
              <a:t> </a:t>
            </a:r>
            <a:r>
              <a:rPr sz="1050" dirty="0">
                <a:latin typeface="Century Gothic"/>
                <a:cs typeface="Century Gothic"/>
              </a:rPr>
              <a:t>calendar</a:t>
            </a:r>
            <a:r>
              <a:rPr sz="1050" spc="-60" dirty="0">
                <a:latin typeface="Century Gothic"/>
                <a:cs typeface="Century Gothic"/>
              </a:rPr>
              <a:t> </a:t>
            </a:r>
            <a:r>
              <a:rPr sz="1050" dirty="0">
                <a:latin typeface="Century Gothic"/>
                <a:cs typeface="Century Gothic"/>
              </a:rPr>
              <a:t>year</a:t>
            </a:r>
            <a:r>
              <a:rPr sz="1050" spc="-15" dirty="0">
                <a:latin typeface="Century Gothic"/>
                <a:cs typeface="Century Gothic"/>
              </a:rPr>
              <a:t> </a:t>
            </a:r>
            <a:r>
              <a:rPr sz="1050" dirty="0">
                <a:latin typeface="Century Gothic"/>
                <a:cs typeface="Century Gothic"/>
              </a:rPr>
              <a:t>to</a:t>
            </a:r>
            <a:r>
              <a:rPr sz="1050" spc="-20" dirty="0">
                <a:latin typeface="Century Gothic"/>
                <a:cs typeface="Century Gothic"/>
              </a:rPr>
              <a:t> </a:t>
            </a:r>
            <a:r>
              <a:rPr sz="1050" dirty="0">
                <a:latin typeface="Century Gothic"/>
                <a:cs typeface="Century Gothic"/>
              </a:rPr>
              <a:t>cover</a:t>
            </a:r>
            <a:r>
              <a:rPr sz="1050" spc="-45" dirty="0">
                <a:latin typeface="Century Gothic"/>
                <a:cs typeface="Century Gothic"/>
              </a:rPr>
              <a:t> </a:t>
            </a:r>
            <a:r>
              <a:rPr sz="1050" dirty="0">
                <a:latin typeface="Century Gothic"/>
                <a:cs typeface="Century Gothic"/>
              </a:rPr>
              <a:t>pre-approved</a:t>
            </a:r>
            <a:r>
              <a:rPr sz="1050" spc="-45" dirty="0">
                <a:latin typeface="Century Gothic"/>
                <a:cs typeface="Century Gothic"/>
              </a:rPr>
              <a:t> </a:t>
            </a:r>
            <a:r>
              <a:rPr sz="1050" dirty="0">
                <a:latin typeface="Century Gothic"/>
                <a:cs typeface="Century Gothic"/>
              </a:rPr>
              <a:t>expenses.</a:t>
            </a:r>
            <a:r>
              <a:rPr sz="1050" spc="250" dirty="0">
                <a:latin typeface="Century Gothic"/>
                <a:cs typeface="Century Gothic"/>
              </a:rPr>
              <a:t> </a:t>
            </a:r>
            <a:r>
              <a:rPr sz="1050" spc="-20" dirty="0">
                <a:latin typeface="Century Gothic"/>
                <a:cs typeface="Century Gothic"/>
              </a:rPr>
              <a:t>Coke </a:t>
            </a:r>
            <a:r>
              <a:rPr sz="1050" dirty="0">
                <a:latin typeface="Century Gothic"/>
                <a:cs typeface="Century Gothic"/>
              </a:rPr>
              <a:t>Northeast</a:t>
            </a:r>
            <a:r>
              <a:rPr sz="1050" spc="-50" dirty="0">
                <a:latin typeface="Century Gothic"/>
                <a:cs typeface="Century Gothic"/>
              </a:rPr>
              <a:t> </a:t>
            </a:r>
            <a:r>
              <a:rPr sz="1050" dirty="0">
                <a:latin typeface="Century Gothic"/>
                <a:cs typeface="Century Gothic"/>
              </a:rPr>
              <a:t>has</a:t>
            </a:r>
            <a:r>
              <a:rPr sz="1050" spc="-35" dirty="0">
                <a:latin typeface="Century Gothic"/>
                <a:cs typeface="Century Gothic"/>
              </a:rPr>
              <a:t> </a:t>
            </a:r>
            <a:r>
              <a:rPr sz="1050" dirty="0">
                <a:latin typeface="Century Gothic"/>
                <a:cs typeface="Century Gothic"/>
              </a:rPr>
              <a:t>partnered</a:t>
            </a:r>
            <a:r>
              <a:rPr sz="1050" spc="-35" dirty="0">
                <a:latin typeface="Century Gothic"/>
                <a:cs typeface="Century Gothic"/>
              </a:rPr>
              <a:t> </a:t>
            </a:r>
            <a:r>
              <a:rPr sz="1050" dirty="0">
                <a:latin typeface="Century Gothic"/>
                <a:cs typeface="Century Gothic"/>
              </a:rPr>
              <a:t>with</a:t>
            </a:r>
            <a:r>
              <a:rPr sz="1050" spc="-35" dirty="0">
                <a:latin typeface="Century Gothic"/>
                <a:cs typeface="Century Gothic"/>
              </a:rPr>
              <a:t> </a:t>
            </a:r>
            <a:r>
              <a:rPr sz="1050" dirty="0">
                <a:latin typeface="Century Gothic"/>
                <a:cs typeface="Century Gothic"/>
              </a:rPr>
              <a:t>Southern</a:t>
            </a:r>
            <a:r>
              <a:rPr sz="1050" spc="-35" dirty="0">
                <a:latin typeface="Century Gothic"/>
                <a:cs typeface="Century Gothic"/>
              </a:rPr>
              <a:t> </a:t>
            </a:r>
            <a:r>
              <a:rPr sz="1050" dirty="0">
                <a:latin typeface="Century Gothic"/>
                <a:cs typeface="Century Gothic"/>
              </a:rPr>
              <a:t>New</a:t>
            </a:r>
            <a:r>
              <a:rPr sz="1050" spc="-20" dirty="0">
                <a:latin typeface="Century Gothic"/>
                <a:cs typeface="Century Gothic"/>
              </a:rPr>
              <a:t> </a:t>
            </a:r>
            <a:r>
              <a:rPr sz="1050" dirty="0">
                <a:latin typeface="Century Gothic"/>
                <a:cs typeface="Century Gothic"/>
              </a:rPr>
              <a:t>Hampshire</a:t>
            </a:r>
            <a:r>
              <a:rPr sz="1050" spc="-40" dirty="0">
                <a:latin typeface="Century Gothic"/>
                <a:cs typeface="Century Gothic"/>
              </a:rPr>
              <a:t> </a:t>
            </a:r>
            <a:r>
              <a:rPr sz="1050" dirty="0">
                <a:latin typeface="Century Gothic"/>
                <a:cs typeface="Century Gothic"/>
              </a:rPr>
              <a:t>University</a:t>
            </a:r>
            <a:r>
              <a:rPr sz="1050" spc="-40" dirty="0">
                <a:latin typeface="Century Gothic"/>
                <a:cs typeface="Century Gothic"/>
              </a:rPr>
              <a:t> </a:t>
            </a:r>
            <a:r>
              <a:rPr sz="1050" dirty="0">
                <a:latin typeface="Century Gothic"/>
                <a:cs typeface="Century Gothic"/>
              </a:rPr>
              <a:t>to</a:t>
            </a:r>
            <a:r>
              <a:rPr sz="1050" spc="-15" dirty="0">
                <a:latin typeface="Century Gothic"/>
                <a:cs typeface="Century Gothic"/>
              </a:rPr>
              <a:t> </a:t>
            </a:r>
            <a:r>
              <a:rPr sz="1050" dirty="0">
                <a:latin typeface="Century Gothic"/>
                <a:cs typeface="Century Gothic"/>
              </a:rPr>
              <a:t>provide</a:t>
            </a:r>
            <a:r>
              <a:rPr sz="1050" spc="-40" dirty="0">
                <a:latin typeface="Century Gothic"/>
                <a:cs typeface="Century Gothic"/>
              </a:rPr>
              <a:t> </a:t>
            </a:r>
            <a:r>
              <a:rPr sz="1050" dirty="0">
                <a:latin typeface="Century Gothic"/>
                <a:cs typeface="Century Gothic"/>
              </a:rPr>
              <a:t>over</a:t>
            </a:r>
            <a:r>
              <a:rPr sz="1050" spc="-45" dirty="0">
                <a:latin typeface="Century Gothic"/>
                <a:cs typeface="Century Gothic"/>
              </a:rPr>
              <a:t> </a:t>
            </a:r>
            <a:r>
              <a:rPr sz="1050" dirty="0">
                <a:latin typeface="Century Gothic"/>
                <a:cs typeface="Century Gothic"/>
              </a:rPr>
              <a:t>200-degree options</a:t>
            </a:r>
            <a:r>
              <a:rPr sz="1050" spc="-55" dirty="0">
                <a:latin typeface="Century Gothic"/>
                <a:cs typeface="Century Gothic"/>
              </a:rPr>
              <a:t> </a:t>
            </a:r>
            <a:r>
              <a:rPr sz="1050" dirty="0">
                <a:latin typeface="Century Gothic"/>
                <a:cs typeface="Century Gothic"/>
              </a:rPr>
              <a:t>to</a:t>
            </a:r>
            <a:r>
              <a:rPr sz="1050" spc="-10" dirty="0">
                <a:latin typeface="Century Gothic"/>
                <a:cs typeface="Century Gothic"/>
              </a:rPr>
              <a:t> </a:t>
            </a:r>
            <a:r>
              <a:rPr sz="1050" spc="-25" dirty="0">
                <a:latin typeface="Century Gothic"/>
                <a:cs typeface="Century Gothic"/>
              </a:rPr>
              <a:t>all </a:t>
            </a:r>
            <a:r>
              <a:rPr sz="1050" dirty="0">
                <a:latin typeface="Century Gothic"/>
                <a:cs typeface="Century Gothic"/>
              </a:rPr>
              <a:t>associates</a:t>
            </a:r>
            <a:r>
              <a:rPr sz="1050" spc="-35" dirty="0">
                <a:latin typeface="Century Gothic"/>
                <a:cs typeface="Century Gothic"/>
              </a:rPr>
              <a:t> </a:t>
            </a:r>
            <a:r>
              <a:rPr sz="1050" dirty="0">
                <a:latin typeface="Century Gothic"/>
                <a:cs typeface="Century Gothic"/>
              </a:rPr>
              <a:t>and</a:t>
            </a:r>
            <a:r>
              <a:rPr sz="1050" spc="-40" dirty="0">
                <a:latin typeface="Century Gothic"/>
                <a:cs typeface="Century Gothic"/>
              </a:rPr>
              <a:t> </a:t>
            </a:r>
            <a:r>
              <a:rPr sz="1050" dirty="0">
                <a:latin typeface="Century Gothic"/>
                <a:cs typeface="Century Gothic"/>
              </a:rPr>
              <a:t>their</a:t>
            </a:r>
            <a:r>
              <a:rPr sz="1050" spc="-20" dirty="0">
                <a:latin typeface="Century Gothic"/>
                <a:cs typeface="Century Gothic"/>
              </a:rPr>
              <a:t> </a:t>
            </a:r>
            <a:r>
              <a:rPr sz="1050" dirty="0">
                <a:latin typeface="Century Gothic"/>
                <a:cs typeface="Century Gothic"/>
              </a:rPr>
              <a:t>family</a:t>
            </a:r>
            <a:r>
              <a:rPr sz="1050" spc="-55" dirty="0">
                <a:latin typeface="Century Gothic"/>
                <a:cs typeface="Century Gothic"/>
              </a:rPr>
              <a:t> </a:t>
            </a:r>
            <a:r>
              <a:rPr sz="1050" spc="-10" dirty="0">
                <a:latin typeface="Century Gothic"/>
                <a:cs typeface="Century Gothic"/>
              </a:rPr>
              <a:t>members.</a:t>
            </a:r>
            <a:endParaRPr sz="1050">
              <a:latin typeface="Century Gothic"/>
              <a:cs typeface="Century Gothic"/>
            </a:endParaRPr>
          </a:p>
          <a:p>
            <a:pPr marL="12700" marR="5080">
              <a:lnSpc>
                <a:spcPct val="100000"/>
              </a:lnSpc>
              <a:spcBef>
                <a:spcPts val="1265"/>
              </a:spcBef>
            </a:pPr>
            <a:r>
              <a:rPr sz="1050" dirty="0">
                <a:latin typeface="Century Gothic"/>
                <a:cs typeface="Century Gothic"/>
              </a:rPr>
              <a:t>SNHU’s</a:t>
            </a:r>
            <a:r>
              <a:rPr sz="1050" spc="-35" dirty="0">
                <a:latin typeface="Century Gothic"/>
                <a:cs typeface="Century Gothic"/>
              </a:rPr>
              <a:t> </a:t>
            </a:r>
            <a:r>
              <a:rPr sz="1050" dirty="0">
                <a:latin typeface="Century Gothic"/>
                <a:cs typeface="Century Gothic"/>
              </a:rPr>
              <a:t>Online</a:t>
            </a:r>
            <a:r>
              <a:rPr sz="1050" spc="-50" dirty="0">
                <a:latin typeface="Century Gothic"/>
                <a:cs typeface="Century Gothic"/>
              </a:rPr>
              <a:t> </a:t>
            </a:r>
            <a:r>
              <a:rPr sz="1050" dirty="0">
                <a:latin typeface="Century Gothic"/>
                <a:cs typeface="Century Gothic"/>
              </a:rPr>
              <a:t>College</a:t>
            </a:r>
            <a:r>
              <a:rPr sz="1050" spc="-40" dirty="0">
                <a:latin typeface="Century Gothic"/>
                <a:cs typeface="Century Gothic"/>
              </a:rPr>
              <a:t> </a:t>
            </a:r>
            <a:r>
              <a:rPr sz="1050" dirty="0">
                <a:latin typeface="Century Gothic"/>
                <a:cs typeface="Century Gothic"/>
              </a:rPr>
              <a:t>for</a:t>
            </a:r>
            <a:r>
              <a:rPr sz="1050" spc="-45" dirty="0">
                <a:latin typeface="Century Gothic"/>
                <a:cs typeface="Century Gothic"/>
              </a:rPr>
              <a:t> </a:t>
            </a:r>
            <a:r>
              <a:rPr sz="1050" dirty="0">
                <a:latin typeface="Century Gothic"/>
                <a:cs typeface="Century Gothic"/>
              </a:rPr>
              <a:t>America</a:t>
            </a:r>
            <a:r>
              <a:rPr sz="1050" spc="-40" dirty="0">
                <a:latin typeface="Century Gothic"/>
                <a:cs typeface="Century Gothic"/>
              </a:rPr>
              <a:t> </a:t>
            </a:r>
            <a:r>
              <a:rPr sz="1050" dirty="0">
                <a:latin typeface="Century Gothic"/>
                <a:cs typeface="Century Gothic"/>
              </a:rPr>
              <a:t>programs:</a:t>
            </a:r>
            <a:r>
              <a:rPr sz="1050" spc="215" dirty="0">
                <a:latin typeface="Century Gothic"/>
                <a:cs typeface="Century Gothic"/>
              </a:rPr>
              <a:t> </a:t>
            </a:r>
            <a:r>
              <a:rPr sz="1050" dirty="0">
                <a:latin typeface="Century Gothic"/>
                <a:cs typeface="Century Gothic"/>
              </a:rPr>
              <a:t>$5,000</a:t>
            </a:r>
            <a:r>
              <a:rPr sz="1050" spc="-5" dirty="0">
                <a:latin typeface="Century Gothic"/>
                <a:cs typeface="Century Gothic"/>
              </a:rPr>
              <a:t> </a:t>
            </a:r>
            <a:r>
              <a:rPr sz="1050" dirty="0">
                <a:latin typeface="Century Gothic"/>
                <a:cs typeface="Century Gothic"/>
              </a:rPr>
              <a:t>annual</a:t>
            </a:r>
            <a:r>
              <a:rPr sz="1050" spc="-45" dirty="0">
                <a:latin typeface="Century Gothic"/>
                <a:cs typeface="Century Gothic"/>
              </a:rPr>
              <a:t> </a:t>
            </a:r>
            <a:r>
              <a:rPr sz="1050" dirty="0">
                <a:latin typeface="Century Gothic"/>
                <a:cs typeface="Century Gothic"/>
              </a:rPr>
              <a:t>tuition.</a:t>
            </a:r>
            <a:r>
              <a:rPr sz="1050" spc="240" dirty="0">
                <a:latin typeface="Century Gothic"/>
                <a:cs typeface="Century Gothic"/>
              </a:rPr>
              <a:t> </a:t>
            </a:r>
            <a:r>
              <a:rPr sz="1050" dirty="0">
                <a:latin typeface="Century Gothic"/>
                <a:cs typeface="Century Gothic"/>
              </a:rPr>
              <a:t>Total</a:t>
            </a:r>
            <a:r>
              <a:rPr sz="1050" spc="-25" dirty="0">
                <a:latin typeface="Century Gothic"/>
                <a:cs typeface="Century Gothic"/>
              </a:rPr>
              <a:t> </a:t>
            </a:r>
            <a:r>
              <a:rPr sz="1050" dirty="0">
                <a:latin typeface="Century Gothic"/>
                <a:cs typeface="Century Gothic"/>
              </a:rPr>
              <a:t>cost</a:t>
            </a:r>
            <a:r>
              <a:rPr sz="1050" spc="-40" dirty="0">
                <a:latin typeface="Century Gothic"/>
                <a:cs typeface="Century Gothic"/>
              </a:rPr>
              <a:t> </a:t>
            </a:r>
            <a:r>
              <a:rPr sz="1050" dirty="0">
                <a:latin typeface="Century Gothic"/>
                <a:cs typeface="Century Gothic"/>
              </a:rPr>
              <a:t>of</a:t>
            </a:r>
            <a:r>
              <a:rPr sz="1050" spc="-35" dirty="0">
                <a:latin typeface="Century Gothic"/>
                <a:cs typeface="Century Gothic"/>
              </a:rPr>
              <a:t> </a:t>
            </a:r>
            <a:r>
              <a:rPr sz="1050" dirty="0">
                <a:latin typeface="Century Gothic"/>
                <a:cs typeface="Century Gothic"/>
              </a:rPr>
              <a:t>degree varies,</a:t>
            </a:r>
            <a:r>
              <a:rPr sz="1050" spc="-45" dirty="0">
                <a:latin typeface="Century Gothic"/>
                <a:cs typeface="Century Gothic"/>
              </a:rPr>
              <a:t> </a:t>
            </a:r>
            <a:r>
              <a:rPr sz="1050" spc="-10" dirty="0">
                <a:latin typeface="Century Gothic"/>
                <a:cs typeface="Century Gothic"/>
              </a:rPr>
              <a:t>depending </a:t>
            </a:r>
            <a:r>
              <a:rPr sz="1050" dirty="0">
                <a:latin typeface="Century Gothic"/>
                <a:cs typeface="Century Gothic"/>
              </a:rPr>
              <a:t>on</a:t>
            </a:r>
            <a:r>
              <a:rPr sz="1050" spc="-40" dirty="0">
                <a:latin typeface="Century Gothic"/>
                <a:cs typeface="Century Gothic"/>
              </a:rPr>
              <a:t> </a:t>
            </a:r>
            <a:r>
              <a:rPr sz="1050" dirty="0">
                <a:latin typeface="Century Gothic"/>
                <a:cs typeface="Century Gothic"/>
              </a:rPr>
              <a:t>speed</a:t>
            </a:r>
            <a:r>
              <a:rPr sz="1050" spc="-15" dirty="0">
                <a:latin typeface="Century Gothic"/>
                <a:cs typeface="Century Gothic"/>
              </a:rPr>
              <a:t> </a:t>
            </a:r>
            <a:r>
              <a:rPr sz="1050" dirty="0">
                <a:latin typeface="Century Gothic"/>
                <a:cs typeface="Century Gothic"/>
              </a:rPr>
              <a:t>of</a:t>
            </a:r>
            <a:r>
              <a:rPr sz="1050" spc="-40" dirty="0">
                <a:latin typeface="Century Gothic"/>
                <a:cs typeface="Century Gothic"/>
              </a:rPr>
              <a:t> </a:t>
            </a:r>
            <a:r>
              <a:rPr sz="1050" dirty="0">
                <a:latin typeface="Century Gothic"/>
                <a:cs typeface="Century Gothic"/>
              </a:rPr>
              <a:t>program</a:t>
            </a:r>
            <a:r>
              <a:rPr sz="1050" spc="-40" dirty="0">
                <a:latin typeface="Century Gothic"/>
                <a:cs typeface="Century Gothic"/>
              </a:rPr>
              <a:t> </a:t>
            </a:r>
            <a:r>
              <a:rPr sz="1050" dirty="0">
                <a:latin typeface="Century Gothic"/>
                <a:cs typeface="Century Gothic"/>
              </a:rPr>
              <a:t>completion.</a:t>
            </a:r>
            <a:r>
              <a:rPr sz="1050" spc="-55" dirty="0">
                <a:latin typeface="Century Gothic"/>
                <a:cs typeface="Century Gothic"/>
              </a:rPr>
              <a:t> </a:t>
            </a:r>
            <a:r>
              <a:rPr sz="1050" dirty="0">
                <a:latin typeface="Century Gothic"/>
                <a:cs typeface="Century Gothic"/>
              </a:rPr>
              <a:t>SNHU’s</a:t>
            </a:r>
            <a:r>
              <a:rPr sz="1050" spc="-45" dirty="0">
                <a:latin typeface="Century Gothic"/>
                <a:cs typeface="Century Gothic"/>
              </a:rPr>
              <a:t> </a:t>
            </a:r>
            <a:r>
              <a:rPr sz="1050" dirty="0">
                <a:latin typeface="Century Gothic"/>
                <a:cs typeface="Century Gothic"/>
              </a:rPr>
              <a:t>Traditional</a:t>
            </a:r>
            <a:r>
              <a:rPr sz="1050" spc="-40" dirty="0">
                <a:latin typeface="Century Gothic"/>
                <a:cs typeface="Century Gothic"/>
              </a:rPr>
              <a:t> </a:t>
            </a:r>
            <a:r>
              <a:rPr sz="1050" dirty="0">
                <a:latin typeface="Century Gothic"/>
                <a:cs typeface="Century Gothic"/>
              </a:rPr>
              <a:t>Online</a:t>
            </a:r>
            <a:r>
              <a:rPr sz="1050" spc="-55" dirty="0">
                <a:latin typeface="Century Gothic"/>
                <a:cs typeface="Century Gothic"/>
              </a:rPr>
              <a:t> </a:t>
            </a:r>
            <a:r>
              <a:rPr sz="1050" dirty="0">
                <a:latin typeface="Century Gothic"/>
                <a:cs typeface="Century Gothic"/>
              </a:rPr>
              <a:t>Degree</a:t>
            </a:r>
            <a:r>
              <a:rPr sz="1050" spc="-5" dirty="0">
                <a:latin typeface="Century Gothic"/>
                <a:cs typeface="Century Gothic"/>
              </a:rPr>
              <a:t> </a:t>
            </a:r>
            <a:r>
              <a:rPr sz="1050" dirty="0">
                <a:latin typeface="Century Gothic"/>
                <a:cs typeface="Century Gothic"/>
              </a:rPr>
              <a:t>programs:</a:t>
            </a:r>
            <a:r>
              <a:rPr sz="1050" spc="204" dirty="0">
                <a:latin typeface="Century Gothic"/>
                <a:cs typeface="Century Gothic"/>
              </a:rPr>
              <a:t> </a:t>
            </a:r>
            <a:r>
              <a:rPr sz="1050" dirty="0">
                <a:latin typeface="Century Gothic"/>
                <a:cs typeface="Century Gothic"/>
              </a:rPr>
              <a:t>$816</a:t>
            </a:r>
            <a:r>
              <a:rPr sz="1050" spc="-15" dirty="0">
                <a:latin typeface="Century Gothic"/>
                <a:cs typeface="Century Gothic"/>
              </a:rPr>
              <a:t> </a:t>
            </a:r>
            <a:r>
              <a:rPr sz="1050" dirty="0">
                <a:latin typeface="Century Gothic"/>
                <a:cs typeface="Century Gothic"/>
              </a:rPr>
              <a:t>per</a:t>
            </a:r>
            <a:r>
              <a:rPr sz="1050" spc="-30" dirty="0">
                <a:latin typeface="Century Gothic"/>
                <a:cs typeface="Century Gothic"/>
              </a:rPr>
              <a:t> </a:t>
            </a:r>
            <a:r>
              <a:rPr sz="1050" spc="-10" dirty="0">
                <a:latin typeface="Century Gothic"/>
                <a:cs typeface="Century Gothic"/>
              </a:rPr>
              <a:t>course (undergraduate)</a:t>
            </a:r>
            <a:r>
              <a:rPr sz="1050" spc="-5" dirty="0">
                <a:latin typeface="Century Gothic"/>
                <a:cs typeface="Century Gothic"/>
              </a:rPr>
              <a:t> </a:t>
            </a:r>
            <a:r>
              <a:rPr sz="1050" dirty="0">
                <a:latin typeface="Century Gothic"/>
                <a:cs typeface="Century Gothic"/>
              </a:rPr>
              <a:t>or</a:t>
            </a:r>
            <a:r>
              <a:rPr sz="1050" spc="-35" dirty="0">
                <a:latin typeface="Century Gothic"/>
                <a:cs typeface="Century Gothic"/>
              </a:rPr>
              <a:t> </a:t>
            </a:r>
            <a:r>
              <a:rPr sz="1050" dirty="0">
                <a:latin typeface="Century Gothic"/>
                <a:cs typeface="Century Gothic"/>
              </a:rPr>
              <a:t>$1,599 per</a:t>
            </a:r>
            <a:r>
              <a:rPr sz="1050" spc="-35" dirty="0">
                <a:latin typeface="Century Gothic"/>
                <a:cs typeface="Century Gothic"/>
              </a:rPr>
              <a:t> </a:t>
            </a:r>
            <a:r>
              <a:rPr sz="1050" dirty="0">
                <a:latin typeface="Century Gothic"/>
                <a:cs typeface="Century Gothic"/>
              </a:rPr>
              <a:t>course</a:t>
            </a:r>
            <a:r>
              <a:rPr sz="1050" spc="-20" dirty="0">
                <a:latin typeface="Century Gothic"/>
                <a:cs typeface="Century Gothic"/>
              </a:rPr>
              <a:t> </a:t>
            </a:r>
            <a:r>
              <a:rPr sz="1050" dirty="0">
                <a:latin typeface="Century Gothic"/>
                <a:cs typeface="Century Gothic"/>
              </a:rPr>
              <a:t>(graduate).</a:t>
            </a:r>
            <a:r>
              <a:rPr sz="1050" spc="275" dirty="0">
                <a:latin typeface="Century Gothic"/>
                <a:cs typeface="Century Gothic"/>
              </a:rPr>
              <a:t> </a:t>
            </a:r>
            <a:r>
              <a:rPr sz="1050" dirty="0">
                <a:latin typeface="Century Gothic"/>
                <a:cs typeface="Century Gothic"/>
              </a:rPr>
              <a:t>Cost</a:t>
            </a:r>
            <a:r>
              <a:rPr sz="1050" spc="-40" dirty="0">
                <a:latin typeface="Century Gothic"/>
                <a:cs typeface="Century Gothic"/>
              </a:rPr>
              <a:t> </a:t>
            </a:r>
            <a:r>
              <a:rPr sz="1050" dirty="0">
                <a:latin typeface="Century Gothic"/>
                <a:cs typeface="Century Gothic"/>
              </a:rPr>
              <a:t>reflects</a:t>
            </a:r>
            <a:r>
              <a:rPr sz="1050" spc="-40" dirty="0">
                <a:latin typeface="Century Gothic"/>
                <a:cs typeface="Century Gothic"/>
              </a:rPr>
              <a:t> </a:t>
            </a:r>
            <a:r>
              <a:rPr sz="1050" dirty="0">
                <a:latin typeface="Century Gothic"/>
                <a:cs typeface="Century Gothic"/>
              </a:rPr>
              <a:t>10%</a:t>
            </a:r>
            <a:r>
              <a:rPr sz="1050" spc="-20" dirty="0">
                <a:latin typeface="Century Gothic"/>
                <a:cs typeface="Century Gothic"/>
              </a:rPr>
              <a:t> </a:t>
            </a:r>
            <a:r>
              <a:rPr sz="1050" dirty="0">
                <a:latin typeface="Century Gothic"/>
                <a:cs typeface="Century Gothic"/>
              </a:rPr>
              <a:t>tuition</a:t>
            </a:r>
            <a:r>
              <a:rPr sz="1050" spc="-35" dirty="0">
                <a:latin typeface="Century Gothic"/>
                <a:cs typeface="Century Gothic"/>
              </a:rPr>
              <a:t> </a:t>
            </a:r>
            <a:r>
              <a:rPr sz="1050" dirty="0">
                <a:latin typeface="Century Gothic"/>
                <a:cs typeface="Century Gothic"/>
              </a:rPr>
              <a:t>discount.</a:t>
            </a:r>
            <a:r>
              <a:rPr sz="1050" spc="229" dirty="0">
                <a:latin typeface="Century Gothic"/>
                <a:cs typeface="Century Gothic"/>
              </a:rPr>
              <a:t> </a:t>
            </a:r>
            <a:r>
              <a:rPr sz="1050" dirty="0">
                <a:latin typeface="Century Gothic"/>
                <a:cs typeface="Century Gothic"/>
              </a:rPr>
              <a:t>Total</a:t>
            </a:r>
            <a:r>
              <a:rPr sz="1050" spc="-25" dirty="0">
                <a:latin typeface="Century Gothic"/>
                <a:cs typeface="Century Gothic"/>
              </a:rPr>
              <a:t> </a:t>
            </a:r>
            <a:r>
              <a:rPr sz="1050" dirty="0">
                <a:latin typeface="Century Gothic"/>
                <a:cs typeface="Century Gothic"/>
              </a:rPr>
              <a:t>cost</a:t>
            </a:r>
            <a:r>
              <a:rPr sz="1050" spc="-40" dirty="0">
                <a:latin typeface="Century Gothic"/>
                <a:cs typeface="Century Gothic"/>
              </a:rPr>
              <a:t> </a:t>
            </a:r>
            <a:r>
              <a:rPr sz="1050" dirty="0">
                <a:latin typeface="Century Gothic"/>
                <a:cs typeface="Century Gothic"/>
              </a:rPr>
              <a:t>of</a:t>
            </a:r>
            <a:r>
              <a:rPr sz="1050" spc="-25" dirty="0">
                <a:latin typeface="Century Gothic"/>
                <a:cs typeface="Century Gothic"/>
              </a:rPr>
              <a:t> </a:t>
            </a:r>
            <a:r>
              <a:rPr sz="1050" spc="-10" dirty="0">
                <a:latin typeface="Century Gothic"/>
                <a:cs typeface="Century Gothic"/>
              </a:rPr>
              <a:t>degree </a:t>
            </a:r>
            <a:r>
              <a:rPr sz="1050" dirty="0">
                <a:latin typeface="Century Gothic"/>
                <a:cs typeface="Century Gothic"/>
              </a:rPr>
              <a:t>varies</a:t>
            </a:r>
            <a:r>
              <a:rPr sz="1050" spc="-35" dirty="0">
                <a:latin typeface="Century Gothic"/>
                <a:cs typeface="Century Gothic"/>
              </a:rPr>
              <a:t> </a:t>
            </a:r>
            <a:r>
              <a:rPr sz="1050" dirty="0">
                <a:latin typeface="Century Gothic"/>
                <a:cs typeface="Century Gothic"/>
              </a:rPr>
              <a:t>depending</a:t>
            </a:r>
            <a:r>
              <a:rPr sz="1050" spc="-30" dirty="0">
                <a:latin typeface="Century Gothic"/>
                <a:cs typeface="Century Gothic"/>
              </a:rPr>
              <a:t> </a:t>
            </a:r>
            <a:r>
              <a:rPr sz="1050" dirty="0">
                <a:latin typeface="Century Gothic"/>
                <a:cs typeface="Century Gothic"/>
              </a:rPr>
              <a:t>on</a:t>
            </a:r>
            <a:r>
              <a:rPr sz="1050" spc="-40" dirty="0">
                <a:latin typeface="Century Gothic"/>
                <a:cs typeface="Century Gothic"/>
              </a:rPr>
              <a:t> </a:t>
            </a:r>
            <a:r>
              <a:rPr sz="1050" dirty="0">
                <a:latin typeface="Century Gothic"/>
                <a:cs typeface="Century Gothic"/>
              </a:rPr>
              <a:t>degree level</a:t>
            </a:r>
            <a:r>
              <a:rPr sz="1050" spc="-40" dirty="0">
                <a:latin typeface="Century Gothic"/>
                <a:cs typeface="Century Gothic"/>
              </a:rPr>
              <a:t> </a:t>
            </a:r>
            <a:r>
              <a:rPr sz="1050" dirty="0">
                <a:latin typeface="Century Gothic"/>
                <a:cs typeface="Century Gothic"/>
              </a:rPr>
              <a:t>and</a:t>
            </a:r>
            <a:r>
              <a:rPr sz="1050" spc="-30" dirty="0">
                <a:latin typeface="Century Gothic"/>
                <a:cs typeface="Century Gothic"/>
              </a:rPr>
              <a:t> </a:t>
            </a:r>
            <a:r>
              <a:rPr sz="1050" dirty="0">
                <a:latin typeface="Century Gothic"/>
                <a:cs typeface="Century Gothic"/>
              </a:rPr>
              <a:t>number</a:t>
            </a:r>
            <a:r>
              <a:rPr sz="1050" spc="-60" dirty="0">
                <a:latin typeface="Century Gothic"/>
                <a:cs typeface="Century Gothic"/>
              </a:rPr>
              <a:t> </a:t>
            </a:r>
            <a:r>
              <a:rPr sz="1050" dirty="0">
                <a:latin typeface="Century Gothic"/>
                <a:cs typeface="Century Gothic"/>
              </a:rPr>
              <a:t>of</a:t>
            </a:r>
            <a:r>
              <a:rPr sz="1050" spc="-35" dirty="0">
                <a:latin typeface="Century Gothic"/>
                <a:cs typeface="Century Gothic"/>
              </a:rPr>
              <a:t> </a:t>
            </a:r>
            <a:r>
              <a:rPr sz="1050" dirty="0">
                <a:latin typeface="Century Gothic"/>
                <a:cs typeface="Century Gothic"/>
              </a:rPr>
              <a:t>transfer</a:t>
            </a:r>
            <a:r>
              <a:rPr sz="1050" spc="-40" dirty="0">
                <a:latin typeface="Century Gothic"/>
                <a:cs typeface="Century Gothic"/>
              </a:rPr>
              <a:t> </a:t>
            </a:r>
            <a:r>
              <a:rPr sz="1050" spc="-10" dirty="0">
                <a:latin typeface="Century Gothic"/>
                <a:cs typeface="Century Gothic"/>
              </a:rPr>
              <a:t>credits.</a:t>
            </a:r>
            <a:endParaRPr sz="1050">
              <a:latin typeface="Century Gothic"/>
              <a:cs typeface="Century Gothic"/>
            </a:endParaRPr>
          </a:p>
          <a:p>
            <a:pPr>
              <a:lnSpc>
                <a:spcPct val="100000"/>
              </a:lnSpc>
              <a:spcBef>
                <a:spcPts val="30"/>
              </a:spcBef>
            </a:pPr>
            <a:endParaRPr sz="1050">
              <a:latin typeface="Century Gothic"/>
              <a:cs typeface="Century Gothic"/>
            </a:endParaRPr>
          </a:p>
          <a:p>
            <a:pPr marL="12700">
              <a:lnSpc>
                <a:spcPct val="100000"/>
              </a:lnSpc>
            </a:pPr>
            <a:r>
              <a:rPr sz="1100" b="1" u="sng" dirty="0">
                <a:solidFill>
                  <a:srgbClr val="E21D2A"/>
                </a:solidFill>
                <a:uFill>
                  <a:solidFill>
                    <a:srgbClr val="E21D2A"/>
                  </a:solidFill>
                </a:uFill>
                <a:latin typeface="Century Gothic"/>
                <a:cs typeface="Century Gothic"/>
              </a:rPr>
              <a:t>Coke</a:t>
            </a:r>
            <a:r>
              <a:rPr sz="1100" b="1" u="sng" spc="-20" dirty="0">
                <a:solidFill>
                  <a:srgbClr val="E21D2A"/>
                </a:solidFill>
                <a:uFill>
                  <a:solidFill>
                    <a:srgbClr val="E21D2A"/>
                  </a:solidFill>
                </a:uFill>
                <a:latin typeface="Century Gothic"/>
                <a:cs typeface="Century Gothic"/>
              </a:rPr>
              <a:t> </a:t>
            </a:r>
            <a:r>
              <a:rPr sz="1100" b="1" u="sng" dirty="0">
                <a:solidFill>
                  <a:srgbClr val="E21D2A"/>
                </a:solidFill>
                <a:uFill>
                  <a:solidFill>
                    <a:srgbClr val="E21D2A"/>
                  </a:solidFill>
                </a:uFill>
                <a:latin typeface="Century Gothic"/>
                <a:cs typeface="Century Gothic"/>
              </a:rPr>
              <a:t>Northeast</a:t>
            </a:r>
            <a:r>
              <a:rPr sz="1100" b="1" u="sng" spc="-35" dirty="0">
                <a:solidFill>
                  <a:srgbClr val="E21D2A"/>
                </a:solidFill>
                <a:uFill>
                  <a:solidFill>
                    <a:srgbClr val="E21D2A"/>
                  </a:solidFill>
                </a:uFill>
                <a:latin typeface="Century Gothic"/>
                <a:cs typeface="Century Gothic"/>
              </a:rPr>
              <a:t> </a:t>
            </a:r>
            <a:r>
              <a:rPr sz="1100" b="1" u="sng" spc="-10" dirty="0">
                <a:solidFill>
                  <a:srgbClr val="E21D2A"/>
                </a:solidFill>
                <a:uFill>
                  <a:solidFill>
                    <a:srgbClr val="E21D2A"/>
                  </a:solidFill>
                </a:uFill>
                <a:latin typeface="Century Gothic"/>
                <a:cs typeface="Century Gothic"/>
              </a:rPr>
              <a:t>Scholarship</a:t>
            </a:r>
            <a:endParaRPr sz="1100">
              <a:latin typeface="Century Gothic"/>
              <a:cs typeface="Century Gothic"/>
            </a:endParaRPr>
          </a:p>
          <a:p>
            <a:pPr marL="12700" marR="114300">
              <a:lnSpc>
                <a:spcPct val="100000"/>
              </a:lnSpc>
              <a:spcBef>
                <a:spcPts val="5"/>
              </a:spcBef>
            </a:pPr>
            <a:r>
              <a:rPr sz="1050" dirty="0">
                <a:latin typeface="Century Gothic"/>
                <a:cs typeface="Century Gothic"/>
              </a:rPr>
              <a:t>The</a:t>
            </a:r>
            <a:r>
              <a:rPr sz="1050" spc="-25" dirty="0">
                <a:latin typeface="Century Gothic"/>
                <a:cs typeface="Century Gothic"/>
              </a:rPr>
              <a:t> </a:t>
            </a:r>
            <a:r>
              <a:rPr sz="1050" dirty="0">
                <a:latin typeface="Century Gothic"/>
                <a:cs typeface="Century Gothic"/>
              </a:rPr>
              <a:t>Coke</a:t>
            </a:r>
            <a:r>
              <a:rPr sz="1050" spc="-50" dirty="0">
                <a:latin typeface="Century Gothic"/>
                <a:cs typeface="Century Gothic"/>
              </a:rPr>
              <a:t> </a:t>
            </a:r>
            <a:r>
              <a:rPr sz="1050" dirty="0">
                <a:latin typeface="Century Gothic"/>
                <a:cs typeface="Century Gothic"/>
              </a:rPr>
              <a:t>Northeast</a:t>
            </a:r>
            <a:r>
              <a:rPr sz="1050" spc="-50" dirty="0">
                <a:latin typeface="Century Gothic"/>
                <a:cs typeface="Century Gothic"/>
              </a:rPr>
              <a:t> </a:t>
            </a:r>
            <a:r>
              <a:rPr sz="1050" dirty="0">
                <a:latin typeface="Century Gothic"/>
                <a:cs typeface="Century Gothic"/>
              </a:rPr>
              <a:t>Scholarship</a:t>
            </a:r>
            <a:r>
              <a:rPr sz="1050" spc="-70" dirty="0">
                <a:latin typeface="Century Gothic"/>
                <a:cs typeface="Century Gothic"/>
              </a:rPr>
              <a:t> </a:t>
            </a:r>
            <a:r>
              <a:rPr sz="1050" dirty="0">
                <a:latin typeface="Century Gothic"/>
                <a:cs typeface="Century Gothic"/>
              </a:rPr>
              <a:t>program</a:t>
            </a:r>
            <a:r>
              <a:rPr sz="1050" spc="-35" dirty="0">
                <a:latin typeface="Century Gothic"/>
                <a:cs typeface="Century Gothic"/>
              </a:rPr>
              <a:t> </a:t>
            </a:r>
            <a:r>
              <a:rPr sz="1050" dirty="0">
                <a:latin typeface="Century Gothic"/>
                <a:cs typeface="Century Gothic"/>
              </a:rPr>
              <a:t>supports</a:t>
            </a:r>
            <a:r>
              <a:rPr sz="1050" spc="-35" dirty="0">
                <a:latin typeface="Century Gothic"/>
                <a:cs typeface="Century Gothic"/>
              </a:rPr>
              <a:t> </a:t>
            </a:r>
            <a:r>
              <a:rPr sz="1050" dirty="0">
                <a:latin typeface="Century Gothic"/>
                <a:cs typeface="Century Gothic"/>
              </a:rPr>
              <a:t>up</a:t>
            </a:r>
            <a:r>
              <a:rPr sz="1050" spc="-20" dirty="0">
                <a:latin typeface="Century Gothic"/>
                <a:cs typeface="Century Gothic"/>
              </a:rPr>
              <a:t> </a:t>
            </a:r>
            <a:r>
              <a:rPr sz="1050" dirty="0">
                <a:latin typeface="Century Gothic"/>
                <a:cs typeface="Century Gothic"/>
              </a:rPr>
              <a:t>to</a:t>
            </a:r>
            <a:r>
              <a:rPr sz="1050" spc="-30" dirty="0">
                <a:latin typeface="Century Gothic"/>
                <a:cs typeface="Century Gothic"/>
              </a:rPr>
              <a:t> </a:t>
            </a:r>
            <a:r>
              <a:rPr sz="1050" dirty="0">
                <a:latin typeface="Century Gothic"/>
                <a:cs typeface="Century Gothic"/>
              </a:rPr>
              <a:t>30</a:t>
            </a:r>
            <a:r>
              <a:rPr sz="1050" spc="-15" dirty="0">
                <a:latin typeface="Century Gothic"/>
                <a:cs typeface="Century Gothic"/>
              </a:rPr>
              <a:t> </a:t>
            </a:r>
            <a:r>
              <a:rPr sz="1050" dirty="0">
                <a:latin typeface="Century Gothic"/>
                <a:cs typeface="Century Gothic"/>
              </a:rPr>
              <a:t>exceptional</a:t>
            </a:r>
            <a:r>
              <a:rPr sz="1050" spc="-45" dirty="0">
                <a:latin typeface="Century Gothic"/>
                <a:cs typeface="Century Gothic"/>
              </a:rPr>
              <a:t> </a:t>
            </a:r>
            <a:r>
              <a:rPr sz="1050" dirty="0">
                <a:latin typeface="Century Gothic"/>
                <a:cs typeface="Century Gothic"/>
              </a:rPr>
              <a:t>college</a:t>
            </a:r>
            <a:r>
              <a:rPr sz="1050" spc="-45" dirty="0">
                <a:latin typeface="Century Gothic"/>
                <a:cs typeface="Century Gothic"/>
              </a:rPr>
              <a:t> </a:t>
            </a:r>
            <a:r>
              <a:rPr sz="1050" dirty="0">
                <a:latin typeface="Century Gothic"/>
                <a:cs typeface="Century Gothic"/>
              </a:rPr>
              <a:t>students</a:t>
            </a:r>
            <a:r>
              <a:rPr sz="1050" spc="-10" dirty="0">
                <a:latin typeface="Century Gothic"/>
                <a:cs typeface="Century Gothic"/>
              </a:rPr>
              <a:t> </a:t>
            </a:r>
            <a:r>
              <a:rPr sz="1050" dirty="0">
                <a:latin typeface="Century Gothic"/>
                <a:cs typeface="Century Gothic"/>
              </a:rPr>
              <a:t>each</a:t>
            </a:r>
            <a:r>
              <a:rPr sz="1050" spc="-40" dirty="0">
                <a:latin typeface="Century Gothic"/>
                <a:cs typeface="Century Gothic"/>
              </a:rPr>
              <a:t> </a:t>
            </a:r>
            <a:r>
              <a:rPr sz="1050" dirty="0">
                <a:latin typeface="Century Gothic"/>
                <a:cs typeface="Century Gothic"/>
              </a:rPr>
              <a:t>year.</a:t>
            </a:r>
            <a:r>
              <a:rPr sz="1050" spc="-15" dirty="0">
                <a:latin typeface="Century Gothic"/>
                <a:cs typeface="Century Gothic"/>
              </a:rPr>
              <a:t> </a:t>
            </a:r>
            <a:r>
              <a:rPr sz="1050" spc="-20" dirty="0">
                <a:latin typeface="Century Gothic"/>
                <a:cs typeface="Century Gothic"/>
              </a:rPr>
              <a:t>Coke </a:t>
            </a:r>
            <a:r>
              <a:rPr sz="1050" dirty="0">
                <a:latin typeface="Century Gothic"/>
                <a:cs typeface="Century Gothic"/>
              </a:rPr>
              <a:t>Northeast</a:t>
            </a:r>
            <a:r>
              <a:rPr sz="1050" spc="-50" dirty="0">
                <a:latin typeface="Century Gothic"/>
                <a:cs typeface="Century Gothic"/>
              </a:rPr>
              <a:t> </a:t>
            </a:r>
            <a:r>
              <a:rPr sz="1050" dirty="0">
                <a:latin typeface="Century Gothic"/>
                <a:cs typeface="Century Gothic"/>
              </a:rPr>
              <a:t>will</a:t>
            </a:r>
            <a:r>
              <a:rPr sz="1050" spc="-40" dirty="0">
                <a:latin typeface="Century Gothic"/>
                <a:cs typeface="Century Gothic"/>
              </a:rPr>
              <a:t> </a:t>
            </a:r>
            <a:r>
              <a:rPr sz="1050" dirty="0">
                <a:latin typeface="Century Gothic"/>
                <a:cs typeface="Century Gothic"/>
              </a:rPr>
              <a:t>award</a:t>
            </a:r>
            <a:r>
              <a:rPr sz="1050" spc="-35" dirty="0">
                <a:latin typeface="Century Gothic"/>
                <a:cs typeface="Century Gothic"/>
              </a:rPr>
              <a:t> </a:t>
            </a:r>
            <a:r>
              <a:rPr sz="1050" dirty="0">
                <a:latin typeface="Century Gothic"/>
                <a:cs typeface="Century Gothic"/>
              </a:rPr>
              <a:t>up</a:t>
            </a:r>
            <a:r>
              <a:rPr sz="1050" spc="-10" dirty="0">
                <a:latin typeface="Century Gothic"/>
                <a:cs typeface="Century Gothic"/>
              </a:rPr>
              <a:t> </a:t>
            </a:r>
            <a:r>
              <a:rPr sz="1050" dirty="0">
                <a:latin typeface="Century Gothic"/>
                <a:cs typeface="Century Gothic"/>
              </a:rPr>
              <a:t>to</a:t>
            </a:r>
            <a:r>
              <a:rPr sz="1050" spc="-20" dirty="0">
                <a:latin typeface="Century Gothic"/>
                <a:cs typeface="Century Gothic"/>
              </a:rPr>
              <a:t> </a:t>
            </a:r>
            <a:r>
              <a:rPr sz="1050" dirty="0">
                <a:latin typeface="Century Gothic"/>
                <a:cs typeface="Century Gothic"/>
              </a:rPr>
              <a:t>three</a:t>
            </a:r>
            <a:r>
              <a:rPr sz="1050" spc="-20" dirty="0">
                <a:latin typeface="Century Gothic"/>
                <a:cs typeface="Century Gothic"/>
              </a:rPr>
              <a:t> </a:t>
            </a:r>
            <a:r>
              <a:rPr sz="1050" dirty="0">
                <a:latin typeface="Century Gothic"/>
                <a:cs typeface="Century Gothic"/>
              </a:rPr>
              <a:t>$5,000</a:t>
            </a:r>
            <a:r>
              <a:rPr sz="1050" spc="5" dirty="0">
                <a:latin typeface="Century Gothic"/>
                <a:cs typeface="Century Gothic"/>
              </a:rPr>
              <a:t> </a:t>
            </a:r>
            <a:r>
              <a:rPr sz="1050" dirty="0">
                <a:latin typeface="Century Gothic"/>
                <a:cs typeface="Century Gothic"/>
              </a:rPr>
              <a:t>scholarships</a:t>
            </a:r>
            <a:r>
              <a:rPr sz="1050" spc="-50" dirty="0">
                <a:latin typeface="Century Gothic"/>
                <a:cs typeface="Century Gothic"/>
              </a:rPr>
              <a:t> </a:t>
            </a:r>
            <a:r>
              <a:rPr sz="1050" dirty="0">
                <a:latin typeface="Century Gothic"/>
                <a:cs typeface="Century Gothic"/>
              </a:rPr>
              <a:t>to</a:t>
            </a:r>
            <a:r>
              <a:rPr sz="1050" spc="-20" dirty="0">
                <a:latin typeface="Century Gothic"/>
                <a:cs typeface="Century Gothic"/>
              </a:rPr>
              <a:t> </a:t>
            </a:r>
            <a:r>
              <a:rPr sz="1050" dirty="0">
                <a:latin typeface="Century Gothic"/>
                <a:cs typeface="Century Gothic"/>
              </a:rPr>
              <a:t>the</a:t>
            </a:r>
            <a:r>
              <a:rPr sz="1050" spc="-15" dirty="0">
                <a:latin typeface="Century Gothic"/>
                <a:cs typeface="Century Gothic"/>
              </a:rPr>
              <a:t> </a:t>
            </a:r>
            <a:r>
              <a:rPr sz="1050" spc="-10" dirty="0">
                <a:latin typeface="Century Gothic"/>
                <a:cs typeface="Century Gothic"/>
              </a:rPr>
              <a:t>highest-</a:t>
            </a:r>
            <a:r>
              <a:rPr sz="1050" dirty="0">
                <a:latin typeface="Century Gothic"/>
                <a:cs typeface="Century Gothic"/>
              </a:rPr>
              <a:t>ranking</a:t>
            </a:r>
            <a:r>
              <a:rPr sz="1050" spc="-40" dirty="0">
                <a:latin typeface="Century Gothic"/>
                <a:cs typeface="Century Gothic"/>
              </a:rPr>
              <a:t> </a:t>
            </a:r>
            <a:r>
              <a:rPr sz="1050" dirty="0">
                <a:latin typeface="Century Gothic"/>
                <a:cs typeface="Century Gothic"/>
              </a:rPr>
              <a:t>applicants,</a:t>
            </a:r>
            <a:r>
              <a:rPr sz="1050" spc="-40" dirty="0">
                <a:latin typeface="Century Gothic"/>
                <a:cs typeface="Century Gothic"/>
              </a:rPr>
              <a:t> </a:t>
            </a:r>
            <a:r>
              <a:rPr sz="1050" dirty="0">
                <a:latin typeface="Century Gothic"/>
                <a:cs typeface="Century Gothic"/>
              </a:rPr>
              <a:t>based</a:t>
            </a:r>
            <a:r>
              <a:rPr sz="1050" spc="-25" dirty="0">
                <a:latin typeface="Century Gothic"/>
                <a:cs typeface="Century Gothic"/>
              </a:rPr>
              <a:t> </a:t>
            </a:r>
            <a:r>
              <a:rPr sz="1050" dirty="0">
                <a:latin typeface="Century Gothic"/>
                <a:cs typeface="Century Gothic"/>
              </a:rPr>
              <a:t>on</a:t>
            </a:r>
            <a:r>
              <a:rPr sz="1050" spc="-20" dirty="0">
                <a:latin typeface="Century Gothic"/>
                <a:cs typeface="Century Gothic"/>
              </a:rPr>
              <a:t> </a:t>
            </a:r>
            <a:r>
              <a:rPr sz="1050" spc="-25" dirty="0">
                <a:latin typeface="Century Gothic"/>
                <a:cs typeface="Century Gothic"/>
              </a:rPr>
              <a:t>the </a:t>
            </a:r>
            <a:r>
              <a:rPr sz="1050" spc="-10" dirty="0">
                <a:latin typeface="Century Gothic"/>
                <a:cs typeface="Century Gothic"/>
              </a:rPr>
              <a:t>recommendations</a:t>
            </a:r>
            <a:r>
              <a:rPr sz="1050" spc="-50" dirty="0">
                <a:latin typeface="Century Gothic"/>
                <a:cs typeface="Century Gothic"/>
              </a:rPr>
              <a:t> </a:t>
            </a:r>
            <a:r>
              <a:rPr sz="1050" dirty="0">
                <a:latin typeface="Century Gothic"/>
                <a:cs typeface="Century Gothic"/>
              </a:rPr>
              <a:t>of</a:t>
            </a:r>
            <a:r>
              <a:rPr sz="1050" spc="-15" dirty="0">
                <a:latin typeface="Century Gothic"/>
                <a:cs typeface="Century Gothic"/>
              </a:rPr>
              <a:t> </a:t>
            </a:r>
            <a:r>
              <a:rPr sz="1050" dirty="0">
                <a:latin typeface="Century Gothic"/>
                <a:cs typeface="Century Gothic"/>
              </a:rPr>
              <a:t>the</a:t>
            </a:r>
            <a:r>
              <a:rPr sz="1050" spc="-25" dirty="0">
                <a:latin typeface="Century Gothic"/>
                <a:cs typeface="Century Gothic"/>
              </a:rPr>
              <a:t> </a:t>
            </a:r>
            <a:r>
              <a:rPr sz="1050" dirty="0">
                <a:latin typeface="Century Gothic"/>
                <a:cs typeface="Century Gothic"/>
              </a:rPr>
              <a:t>screening</a:t>
            </a:r>
            <a:r>
              <a:rPr sz="1050" spc="-20" dirty="0">
                <a:latin typeface="Century Gothic"/>
                <a:cs typeface="Century Gothic"/>
              </a:rPr>
              <a:t> </a:t>
            </a:r>
            <a:r>
              <a:rPr sz="1050" dirty="0">
                <a:latin typeface="Century Gothic"/>
                <a:cs typeface="Century Gothic"/>
              </a:rPr>
              <a:t>committee.</a:t>
            </a:r>
            <a:r>
              <a:rPr sz="1050" spc="235" dirty="0">
                <a:latin typeface="Century Gothic"/>
                <a:cs typeface="Century Gothic"/>
              </a:rPr>
              <a:t> </a:t>
            </a:r>
            <a:r>
              <a:rPr sz="1050" dirty="0">
                <a:latin typeface="Century Gothic"/>
                <a:cs typeface="Century Gothic"/>
              </a:rPr>
              <a:t>Recipients</a:t>
            </a:r>
            <a:r>
              <a:rPr sz="1050" spc="-25" dirty="0">
                <a:latin typeface="Century Gothic"/>
                <a:cs typeface="Century Gothic"/>
              </a:rPr>
              <a:t> </a:t>
            </a:r>
            <a:r>
              <a:rPr sz="1050" dirty="0">
                <a:latin typeface="Century Gothic"/>
                <a:cs typeface="Century Gothic"/>
              </a:rPr>
              <a:t>will</a:t>
            </a:r>
            <a:r>
              <a:rPr sz="1050" spc="-35" dirty="0">
                <a:latin typeface="Century Gothic"/>
                <a:cs typeface="Century Gothic"/>
              </a:rPr>
              <a:t> </a:t>
            </a:r>
            <a:r>
              <a:rPr sz="1050" dirty="0">
                <a:latin typeface="Century Gothic"/>
                <a:cs typeface="Century Gothic"/>
              </a:rPr>
              <a:t>receive</a:t>
            </a:r>
            <a:r>
              <a:rPr sz="1050" spc="-25" dirty="0">
                <a:latin typeface="Century Gothic"/>
                <a:cs typeface="Century Gothic"/>
              </a:rPr>
              <a:t> </a:t>
            </a:r>
            <a:r>
              <a:rPr sz="1050" dirty="0">
                <a:latin typeface="Century Gothic"/>
                <a:cs typeface="Century Gothic"/>
              </a:rPr>
              <a:t>the</a:t>
            </a:r>
            <a:r>
              <a:rPr sz="1050" spc="-20" dirty="0">
                <a:latin typeface="Century Gothic"/>
                <a:cs typeface="Century Gothic"/>
              </a:rPr>
              <a:t> </a:t>
            </a:r>
            <a:r>
              <a:rPr sz="1050" dirty="0">
                <a:latin typeface="Century Gothic"/>
                <a:cs typeface="Century Gothic"/>
              </a:rPr>
              <a:t>$5,000</a:t>
            </a:r>
            <a:r>
              <a:rPr sz="1050" spc="5" dirty="0">
                <a:latin typeface="Century Gothic"/>
                <a:cs typeface="Century Gothic"/>
              </a:rPr>
              <a:t> </a:t>
            </a:r>
            <a:r>
              <a:rPr sz="1050" dirty="0">
                <a:latin typeface="Century Gothic"/>
                <a:cs typeface="Century Gothic"/>
              </a:rPr>
              <a:t>scholarship</a:t>
            </a:r>
            <a:r>
              <a:rPr sz="1050" spc="-55" dirty="0">
                <a:latin typeface="Century Gothic"/>
                <a:cs typeface="Century Gothic"/>
              </a:rPr>
              <a:t> </a:t>
            </a:r>
            <a:r>
              <a:rPr sz="1050" dirty="0">
                <a:latin typeface="Century Gothic"/>
                <a:cs typeface="Century Gothic"/>
              </a:rPr>
              <a:t>annually</a:t>
            </a:r>
            <a:r>
              <a:rPr sz="1050" spc="-45" dirty="0">
                <a:latin typeface="Century Gothic"/>
                <a:cs typeface="Century Gothic"/>
              </a:rPr>
              <a:t> </a:t>
            </a:r>
            <a:r>
              <a:rPr sz="1050" spc="-25" dirty="0">
                <a:latin typeface="Century Gothic"/>
                <a:cs typeface="Century Gothic"/>
              </a:rPr>
              <a:t>for </a:t>
            </a:r>
            <a:r>
              <a:rPr sz="1050" dirty="0">
                <a:latin typeface="Century Gothic"/>
                <a:cs typeface="Century Gothic"/>
              </a:rPr>
              <a:t>two</a:t>
            </a:r>
            <a:r>
              <a:rPr sz="1050" spc="-30" dirty="0">
                <a:latin typeface="Century Gothic"/>
                <a:cs typeface="Century Gothic"/>
              </a:rPr>
              <a:t> </a:t>
            </a:r>
            <a:r>
              <a:rPr sz="1050" dirty="0">
                <a:latin typeface="Century Gothic"/>
                <a:cs typeface="Century Gothic"/>
              </a:rPr>
              <a:t>years and</a:t>
            </a:r>
            <a:r>
              <a:rPr sz="1050" spc="-25" dirty="0">
                <a:latin typeface="Century Gothic"/>
                <a:cs typeface="Century Gothic"/>
              </a:rPr>
              <a:t> </a:t>
            </a:r>
            <a:r>
              <a:rPr sz="1050" dirty="0">
                <a:latin typeface="Century Gothic"/>
                <a:cs typeface="Century Gothic"/>
              </a:rPr>
              <a:t>will</a:t>
            </a:r>
            <a:r>
              <a:rPr sz="1050" spc="-45" dirty="0">
                <a:latin typeface="Century Gothic"/>
                <a:cs typeface="Century Gothic"/>
              </a:rPr>
              <a:t> </a:t>
            </a:r>
            <a:r>
              <a:rPr sz="1050" dirty="0">
                <a:latin typeface="Century Gothic"/>
                <a:cs typeface="Century Gothic"/>
              </a:rPr>
              <a:t>have</a:t>
            </a:r>
            <a:r>
              <a:rPr sz="1050" spc="-40" dirty="0">
                <a:latin typeface="Century Gothic"/>
                <a:cs typeface="Century Gothic"/>
              </a:rPr>
              <a:t> </a:t>
            </a:r>
            <a:r>
              <a:rPr sz="1050" dirty="0">
                <a:latin typeface="Century Gothic"/>
                <a:cs typeface="Century Gothic"/>
              </a:rPr>
              <a:t>an</a:t>
            </a:r>
            <a:r>
              <a:rPr sz="1050" spc="-35" dirty="0">
                <a:latin typeface="Century Gothic"/>
                <a:cs typeface="Century Gothic"/>
              </a:rPr>
              <a:t> </a:t>
            </a:r>
            <a:r>
              <a:rPr sz="1050" dirty="0">
                <a:latin typeface="Century Gothic"/>
                <a:cs typeface="Century Gothic"/>
              </a:rPr>
              <a:t>opportunity</a:t>
            </a:r>
            <a:r>
              <a:rPr sz="1050" spc="-45" dirty="0">
                <a:latin typeface="Century Gothic"/>
                <a:cs typeface="Century Gothic"/>
              </a:rPr>
              <a:t> </a:t>
            </a:r>
            <a:r>
              <a:rPr sz="1050" dirty="0">
                <a:latin typeface="Century Gothic"/>
                <a:cs typeface="Century Gothic"/>
              </a:rPr>
              <a:t>to</a:t>
            </a:r>
            <a:r>
              <a:rPr sz="1050" spc="-20" dirty="0">
                <a:latin typeface="Century Gothic"/>
                <a:cs typeface="Century Gothic"/>
              </a:rPr>
              <a:t> </a:t>
            </a:r>
            <a:r>
              <a:rPr sz="1050" dirty="0">
                <a:latin typeface="Century Gothic"/>
                <a:cs typeface="Century Gothic"/>
              </a:rPr>
              <a:t>renew</a:t>
            </a:r>
            <a:r>
              <a:rPr sz="1050" spc="-15" dirty="0">
                <a:latin typeface="Century Gothic"/>
                <a:cs typeface="Century Gothic"/>
              </a:rPr>
              <a:t> </a:t>
            </a:r>
            <a:r>
              <a:rPr sz="1050" dirty="0">
                <a:latin typeface="Century Gothic"/>
                <a:cs typeface="Century Gothic"/>
              </a:rPr>
              <a:t>the</a:t>
            </a:r>
            <a:r>
              <a:rPr sz="1050" spc="-25" dirty="0">
                <a:latin typeface="Century Gothic"/>
                <a:cs typeface="Century Gothic"/>
              </a:rPr>
              <a:t> </a:t>
            </a:r>
            <a:r>
              <a:rPr sz="1050" dirty="0">
                <a:latin typeface="Century Gothic"/>
                <a:cs typeface="Century Gothic"/>
              </a:rPr>
              <a:t>scholarship</a:t>
            </a:r>
            <a:r>
              <a:rPr sz="1050" spc="-60" dirty="0">
                <a:latin typeface="Century Gothic"/>
                <a:cs typeface="Century Gothic"/>
              </a:rPr>
              <a:t> </a:t>
            </a:r>
            <a:r>
              <a:rPr sz="1050" dirty="0">
                <a:latin typeface="Century Gothic"/>
                <a:cs typeface="Century Gothic"/>
              </a:rPr>
              <a:t>in</a:t>
            </a:r>
            <a:r>
              <a:rPr sz="1050" spc="-20" dirty="0">
                <a:latin typeface="Century Gothic"/>
                <a:cs typeface="Century Gothic"/>
              </a:rPr>
              <a:t> </a:t>
            </a:r>
            <a:r>
              <a:rPr sz="1050" dirty="0">
                <a:latin typeface="Century Gothic"/>
                <a:cs typeface="Century Gothic"/>
              </a:rPr>
              <a:t>years three</a:t>
            </a:r>
            <a:r>
              <a:rPr sz="1050" spc="-15" dirty="0">
                <a:latin typeface="Century Gothic"/>
                <a:cs typeface="Century Gothic"/>
              </a:rPr>
              <a:t> </a:t>
            </a:r>
            <a:r>
              <a:rPr sz="1050" dirty="0">
                <a:latin typeface="Century Gothic"/>
                <a:cs typeface="Century Gothic"/>
              </a:rPr>
              <a:t>and</a:t>
            </a:r>
            <a:r>
              <a:rPr sz="1050" spc="-20" dirty="0">
                <a:latin typeface="Century Gothic"/>
                <a:cs typeface="Century Gothic"/>
              </a:rPr>
              <a:t> </a:t>
            </a:r>
            <a:r>
              <a:rPr sz="1050" dirty="0">
                <a:latin typeface="Century Gothic"/>
                <a:cs typeface="Century Gothic"/>
              </a:rPr>
              <a:t>four</a:t>
            </a:r>
            <a:r>
              <a:rPr sz="1050" spc="-40" dirty="0">
                <a:latin typeface="Century Gothic"/>
                <a:cs typeface="Century Gothic"/>
              </a:rPr>
              <a:t> </a:t>
            </a:r>
            <a:r>
              <a:rPr sz="1050" dirty="0">
                <a:latin typeface="Century Gothic"/>
                <a:cs typeface="Century Gothic"/>
              </a:rPr>
              <a:t>of</a:t>
            </a:r>
            <a:r>
              <a:rPr sz="1050" spc="-30" dirty="0">
                <a:latin typeface="Century Gothic"/>
                <a:cs typeface="Century Gothic"/>
              </a:rPr>
              <a:t> </a:t>
            </a:r>
            <a:r>
              <a:rPr sz="1050" dirty="0">
                <a:latin typeface="Century Gothic"/>
                <a:cs typeface="Century Gothic"/>
              </a:rPr>
              <a:t>their</a:t>
            </a:r>
            <a:r>
              <a:rPr sz="1050" spc="-15" dirty="0">
                <a:latin typeface="Century Gothic"/>
                <a:cs typeface="Century Gothic"/>
              </a:rPr>
              <a:t> </a:t>
            </a:r>
            <a:r>
              <a:rPr sz="1050" spc="-10" dirty="0">
                <a:latin typeface="Century Gothic"/>
                <a:cs typeface="Century Gothic"/>
              </a:rPr>
              <a:t>education.</a:t>
            </a:r>
            <a:endParaRPr sz="1050">
              <a:latin typeface="Century Gothic"/>
              <a:cs typeface="Century Gothic"/>
            </a:endParaRPr>
          </a:p>
          <a:p>
            <a:pPr marL="12700" marR="107314">
              <a:lnSpc>
                <a:spcPct val="100000"/>
              </a:lnSpc>
              <a:spcBef>
                <a:spcPts val="1260"/>
              </a:spcBef>
            </a:pPr>
            <a:r>
              <a:rPr sz="1050" dirty="0">
                <a:latin typeface="Century Gothic"/>
                <a:cs typeface="Century Gothic"/>
              </a:rPr>
              <a:t>Coke</a:t>
            </a:r>
            <a:r>
              <a:rPr sz="1050" spc="-40" dirty="0">
                <a:latin typeface="Century Gothic"/>
                <a:cs typeface="Century Gothic"/>
              </a:rPr>
              <a:t> </a:t>
            </a:r>
            <a:r>
              <a:rPr sz="1050" dirty="0">
                <a:latin typeface="Century Gothic"/>
                <a:cs typeface="Century Gothic"/>
              </a:rPr>
              <a:t>Northeast</a:t>
            </a:r>
            <a:r>
              <a:rPr sz="1050" spc="-45" dirty="0">
                <a:latin typeface="Century Gothic"/>
                <a:cs typeface="Century Gothic"/>
              </a:rPr>
              <a:t> </a:t>
            </a:r>
            <a:r>
              <a:rPr sz="1050" dirty="0">
                <a:latin typeface="Century Gothic"/>
                <a:cs typeface="Century Gothic"/>
              </a:rPr>
              <a:t>will</a:t>
            </a:r>
            <a:r>
              <a:rPr sz="1050" spc="-40" dirty="0">
                <a:latin typeface="Century Gothic"/>
                <a:cs typeface="Century Gothic"/>
              </a:rPr>
              <a:t> </a:t>
            </a:r>
            <a:r>
              <a:rPr sz="1050" dirty="0">
                <a:latin typeface="Century Gothic"/>
                <a:cs typeface="Century Gothic"/>
              </a:rPr>
              <a:t>award</a:t>
            </a:r>
            <a:r>
              <a:rPr sz="1050" spc="-25" dirty="0">
                <a:latin typeface="Century Gothic"/>
                <a:cs typeface="Century Gothic"/>
              </a:rPr>
              <a:t> </a:t>
            </a:r>
            <a:r>
              <a:rPr sz="1050" dirty="0">
                <a:latin typeface="Century Gothic"/>
                <a:cs typeface="Century Gothic"/>
              </a:rPr>
              <a:t>up</a:t>
            </a:r>
            <a:r>
              <a:rPr sz="1050" spc="-25" dirty="0">
                <a:latin typeface="Century Gothic"/>
                <a:cs typeface="Century Gothic"/>
              </a:rPr>
              <a:t> </a:t>
            </a:r>
            <a:r>
              <a:rPr sz="1050" dirty="0">
                <a:latin typeface="Century Gothic"/>
                <a:cs typeface="Century Gothic"/>
              </a:rPr>
              <a:t>to</a:t>
            </a:r>
            <a:r>
              <a:rPr sz="1050" spc="-15" dirty="0">
                <a:latin typeface="Century Gothic"/>
                <a:cs typeface="Century Gothic"/>
              </a:rPr>
              <a:t> </a:t>
            </a:r>
            <a:r>
              <a:rPr sz="1050" spc="-10" dirty="0">
                <a:latin typeface="Century Gothic"/>
                <a:cs typeface="Century Gothic"/>
              </a:rPr>
              <a:t>twenty-</a:t>
            </a:r>
            <a:r>
              <a:rPr sz="1050" dirty="0">
                <a:latin typeface="Century Gothic"/>
                <a:cs typeface="Century Gothic"/>
              </a:rPr>
              <a:t>seven</a:t>
            </a:r>
            <a:r>
              <a:rPr sz="1050" spc="-20" dirty="0">
                <a:latin typeface="Century Gothic"/>
                <a:cs typeface="Century Gothic"/>
              </a:rPr>
              <a:t> </a:t>
            </a:r>
            <a:r>
              <a:rPr sz="1050" dirty="0">
                <a:latin typeface="Century Gothic"/>
                <a:cs typeface="Century Gothic"/>
              </a:rPr>
              <a:t>$2,000</a:t>
            </a:r>
            <a:r>
              <a:rPr sz="1050" spc="5" dirty="0">
                <a:latin typeface="Century Gothic"/>
                <a:cs typeface="Century Gothic"/>
              </a:rPr>
              <a:t> </a:t>
            </a:r>
            <a:r>
              <a:rPr sz="1050" dirty="0">
                <a:latin typeface="Century Gothic"/>
                <a:cs typeface="Century Gothic"/>
              </a:rPr>
              <a:t>scholarships</a:t>
            </a:r>
            <a:r>
              <a:rPr sz="1050" spc="-45" dirty="0">
                <a:latin typeface="Century Gothic"/>
                <a:cs typeface="Century Gothic"/>
              </a:rPr>
              <a:t> </a:t>
            </a:r>
            <a:r>
              <a:rPr sz="1050" dirty="0">
                <a:latin typeface="Century Gothic"/>
                <a:cs typeface="Century Gothic"/>
              </a:rPr>
              <a:t>to</a:t>
            </a:r>
            <a:r>
              <a:rPr sz="1050" spc="-20" dirty="0">
                <a:latin typeface="Century Gothic"/>
                <a:cs typeface="Century Gothic"/>
              </a:rPr>
              <a:t> </a:t>
            </a:r>
            <a:r>
              <a:rPr sz="1050" dirty="0">
                <a:latin typeface="Century Gothic"/>
                <a:cs typeface="Century Gothic"/>
              </a:rPr>
              <a:t>other</a:t>
            </a:r>
            <a:r>
              <a:rPr sz="1050" spc="-30" dirty="0">
                <a:latin typeface="Century Gothic"/>
                <a:cs typeface="Century Gothic"/>
              </a:rPr>
              <a:t> </a:t>
            </a:r>
            <a:r>
              <a:rPr sz="1050" dirty="0">
                <a:latin typeface="Century Gothic"/>
                <a:cs typeface="Century Gothic"/>
              </a:rPr>
              <a:t>applicants,</a:t>
            </a:r>
            <a:r>
              <a:rPr sz="1050" spc="-45" dirty="0">
                <a:latin typeface="Century Gothic"/>
                <a:cs typeface="Century Gothic"/>
              </a:rPr>
              <a:t> </a:t>
            </a:r>
            <a:r>
              <a:rPr sz="1050" dirty="0">
                <a:latin typeface="Century Gothic"/>
                <a:cs typeface="Century Gothic"/>
              </a:rPr>
              <a:t>based</a:t>
            </a:r>
            <a:r>
              <a:rPr sz="1050" spc="-15" dirty="0">
                <a:latin typeface="Century Gothic"/>
                <a:cs typeface="Century Gothic"/>
              </a:rPr>
              <a:t> </a:t>
            </a:r>
            <a:r>
              <a:rPr sz="1050" dirty="0">
                <a:latin typeface="Century Gothic"/>
                <a:cs typeface="Century Gothic"/>
              </a:rPr>
              <a:t>on</a:t>
            </a:r>
            <a:r>
              <a:rPr sz="1050" spc="-30" dirty="0">
                <a:latin typeface="Century Gothic"/>
                <a:cs typeface="Century Gothic"/>
              </a:rPr>
              <a:t> </a:t>
            </a:r>
            <a:r>
              <a:rPr sz="1050" spc="-25" dirty="0">
                <a:latin typeface="Century Gothic"/>
                <a:cs typeface="Century Gothic"/>
              </a:rPr>
              <a:t>the </a:t>
            </a:r>
            <a:r>
              <a:rPr sz="1050" spc="-10" dirty="0">
                <a:latin typeface="Century Gothic"/>
                <a:cs typeface="Century Gothic"/>
              </a:rPr>
              <a:t>recommendations</a:t>
            </a:r>
            <a:r>
              <a:rPr sz="1050" spc="-50" dirty="0">
                <a:latin typeface="Century Gothic"/>
                <a:cs typeface="Century Gothic"/>
              </a:rPr>
              <a:t> </a:t>
            </a:r>
            <a:r>
              <a:rPr sz="1050" dirty="0">
                <a:latin typeface="Century Gothic"/>
                <a:cs typeface="Century Gothic"/>
              </a:rPr>
              <a:t>of</a:t>
            </a:r>
            <a:r>
              <a:rPr sz="1050" spc="-20" dirty="0">
                <a:latin typeface="Century Gothic"/>
                <a:cs typeface="Century Gothic"/>
              </a:rPr>
              <a:t> </a:t>
            </a:r>
            <a:r>
              <a:rPr sz="1050" dirty="0">
                <a:latin typeface="Century Gothic"/>
                <a:cs typeface="Century Gothic"/>
              </a:rPr>
              <a:t>the</a:t>
            </a:r>
            <a:r>
              <a:rPr sz="1050" spc="-25" dirty="0">
                <a:latin typeface="Century Gothic"/>
                <a:cs typeface="Century Gothic"/>
              </a:rPr>
              <a:t> </a:t>
            </a:r>
            <a:r>
              <a:rPr sz="1050" dirty="0">
                <a:latin typeface="Century Gothic"/>
                <a:cs typeface="Century Gothic"/>
              </a:rPr>
              <a:t>screening</a:t>
            </a:r>
            <a:r>
              <a:rPr sz="1050" spc="-25" dirty="0">
                <a:latin typeface="Century Gothic"/>
                <a:cs typeface="Century Gothic"/>
              </a:rPr>
              <a:t> </a:t>
            </a:r>
            <a:r>
              <a:rPr sz="1050" dirty="0">
                <a:latin typeface="Century Gothic"/>
                <a:cs typeface="Century Gothic"/>
              </a:rPr>
              <a:t>committee.</a:t>
            </a:r>
            <a:r>
              <a:rPr sz="1050" spc="235" dirty="0">
                <a:latin typeface="Century Gothic"/>
                <a:cs typeface="Century Gothic"/>
              </a:rPr>
              <a:t> </a:t>
            </a:r>
            <a:r>
              <a:rPr sz="1050" dirty="0">
                <a:latin typeface="Century Gothic"/>
                <a:cs typeface="Century Gothic"/>
              </a:rPr>
              <a:t>Recipients</a:t>
            </a:r>
            <a:r>
              <a:rPr sz="1050" spc="-25" dirty="0">
                <a:latin typeface="Century Gothic"/>
                <a:cs typeface="Century Gothic"/>
              </a:rPr>
              <a:t> </a:t>
            </a:r>
            <a:r>
              <a:rPr sz="1050" dirty="0">
                <a:latin typeface="Century Gothic"/>
                <a:cs typeface="Century Gothic"/>
              </a:rPr>
              <a:t>will</a:t>
            </a:r>
            <a:r>
              <a:rPr sz="1050" spc="-40" dirty="0">
                <a:latin typeface="Century Gothic"/>
                <a:cs typeface="Century Gothic"/>
              </a:rPr>
              <a:t> </a:t>
            </a:r>
            <a:r>
              <a:rPr sz="1050" dirty="0">
                <a:latin typeface="Century Gothic"/>
                <a:cs typeface="Century Gothic"/>
              </a:rPr>
              <a:t>receive</a:t>
            </a:r>
            <a:r>
              <a:rPr sz="1050" spc="-25" dirty="0">
                <a:latin typeface="Century Gothic"/>
                <a:cs typeface="Century Gothic"/>
              </a:rPr>
              <a:t> </a:t>
            </a:r>
            <a:r>
              <a:rPr sz="1050" dirty="0">
                <a:latin typeface="Century Gothic"/>
                <a:cs typeface="Century Gothic"/>
              </a:rPr>
              <a:t>the</a:t>
            </a:r>
            <a:r>
              <a:rPr sz="1050" spc="-20" dirty="0">
                <a:latin typeface="Century Gothic"/>
                <a:cs typeface="Century Gothic"/>
              </a:rPr>
              <a:t> </a:t>
            </a:r>
            <a:r>
              <a:rPr sz="1050" dirty="0">
                <a:latin typeface="Century Gothic"/>
                <a:cs typeface="Century Gothic"/>
              </a:rPr>
              <a:t>$2,000</a:t>
            </a:r>
            <a:r>
              <a:rPr sz="1050" spc="5" dirty="0">
                <a:latin typeface="Century Gothic"/>
                <a:cs typeface="Century Gothic"/>
              </a:rPr>
              <a:t> </a:t>
            </a:r>
            <a:r>
              <a:rPr sz="1050" dirty="0">
                <a:latin typeface="Century Gothic"/>
                <a:cs typeface="Century Gothic"/>
              </a:rPr>
              <a:t>scholarships</a:t>
            </a:r>
            <a:r>
              <a:rPr sz="1050" spc="-50" dirty="0">
                <a:latin typeface="Century Gothic"/>
                <a:cs typeface="Century Gothic"/>
              </a:rPr>
              <a:t> </a:t>
            </a:r>
            <a:r>
              <a:rPr sz="1050" dirty="0">
                <a:latin typeface="Century Gothic"/>
                <a:cs typeface="Century Gothic"/>
              </a:rPr>
              <a:t>annually</a:t>
            </a:r>
            <a:r>
              <a:rPr sz="1050" spc="-50" dirty="0">
                <a:latin typeface="Century Gothic"/>
                <a:cs typeface="Century Gothic"/>
              </a:rPr>
              <a:t> </a:t>
            </a:r>
            <a:r>
              <a:rPr sz="1050" spc="-25" dirty="0">
                <a:latin typeface="Century Gothic"/>
                <a:cs typeface="Century Gothic"/>
              </a:rPr>
              <a:t>for </a:t>
            </a:r>
            <a:r>
              <a:rPr sz="1050" dirty="0">
                <a:latin typeface="Century Gothic"/>
                <a:cs typeface="Century Gothic"/>
              </a:rPr>
              <a:t>two</a:t>
            </a:r>
            <a:r>
              <a:rPr sz="1050" spc="-35" dirty="0">
                <a:latin typeface="Century Gothic"/>
                <a:cs typeface="Century Gothic"/>
              </a:rPr>
              <a:t> </a:t>
            </a:r>
            <a:r>
              <a:rPr sz="1050" dirty="0">
                <a:latin typeface="Century Gothic"/>
                <a:cs typeface="Century Gothic"/>
              </a:rPr>
              <a:t>years and</a:t>
            </a:r>
            <a:r>
              <a:rPr sz="1050" spc="-25" dirty="0">
                <a:latin typeface="Century Gothic"/>
                <a:cs typeface="Century Gothic"/>
              </a:rPr>
              <a:t> </a:t>
            </a:r>
            <a:r>
              <a:rPr sz="1050" dirty="0">
                <a:latin typeface="Century Gothic"/>
                <a:cs typeface="Century Gothic"/>
              </a:rPr>
              <a:t>will</a:t>
            </a:r>
            <a:r>
              <a:rPr sz="1050" spc="-40" dirty="0">
                <a:latin typeface="Century Gothic"/>
                <a:cs typeface="Century Gothic"/>
              </a:rPr>
              <a:t> </a:t>
            </a:r>
            <a:r>
              <a:rPr sz="1050" dirty="0">
                <a:latin typeface="Century Gothic"/>
                <a:cs typeface="Century Gothic"/>
              </a:rPr>
              <a:t>have</a:t>
            </a:r>
            <a:r>
              <a:rPr sz="1050" spc="-35" dirty="0">
                <a:latin typeface="Century Gothic"/>
                <a:cs typeface="Century Gothic"/>
              </a:rPr>
              <a:t> </a:t>
            </a:r>
            <a:r>
              <a:rPr sz="1050" dirty="0">
                <a:latin typeface="Century Gothic"/>
                <a:cs typeface="Century Gothic"/>
              </a:rPr>
              <a:t>an</a:t>
            </a:r>
            <a:r>
              <a:rPr sz="1050" spc="-30" dirty="0">
                <a:latin typeface="Century Gothic"/>
                <a:cs typeface="Century Gothic"/>
              </a:rPr>
              <a:t> </a:t>
            </a:r>
            <a:r>
              <a:rPr sz="1050" dirty="0">
                <a:latin typeface="Century Gothic"/>
                <a:cs typeface="Century Gothic"/>
              </a:rPr>
              <a:t>opportunity</a:t>
            </a:r>
            <a:r>
              <a:rPr sz="1050" spc="-50" dirty="0">
                <a:latin typeface="Century Gothic"/>
                <a:cs typeface="Century Gothic"/>
              </a:rPr>
              <a:t> </a:t>
            </a:r>
            <a:r>
              <a:rPr sz="1050" dirty="0">
                <a:latin typeface="Century Gothic"/>
                <a:cs typeface="Century Gothic"/>
              </a:rPr>
              <a:t>to</a:t>
            </a:r>
            <a:r>
              <a:rPr sz="1050" spc="-20" dirty="0">
                <a:latin typeface="Century Gothic"/>
                <a:cs typeface="Century Gothic"/>
              </a:rPr>
              <a:t> </a:t>
            </a:r>
            <a:r>
              <a:rPr sz="1050" dirty="0">
                <a:latin typeface="Century Gothic"/>
                <a:cs typeface="Century Gothic"/>
              </a:rPr>
              <a:t>renew</a:t>
            </a:r>
            <a:r>
              <a:rPr sz="1050" spc="-15" dirty="0">
                <a:latin typeface="Century Gothic"/>
                <a:cs typeface="Century Gothic"/>
              </a:rPr>
              <a:t> </a:t>
            </a:r>
            <a:r>
              <a:rPr sz="1050" dirty="0">
                <a:latin typeface="Century Gothic"/>
                <a:cs typeface="Century Gothic"/>
              </a:rPr>
              <a:t>the</a:t>
            </a:r>
            <a:r>
              <a:rPr sz="1050" spc="-25" dirty="0">
                <a:latin typeface="Century Gothic"/>
                <a:cs typeface="Century Gothic"/>
              </a:rPr>
              <a:t> </a:t>
            </a:r>
            <a:r>
              <a:rPr sz="1050" dirty="0">
                <a:latin typeface="Century Gothic"/>
                <a:cs typeface="Century Gothic"/>
              </a:rPr>
              <a:t>scholarship</a:t>
            </a:r>
            <a:r>
              <a:rPr sz="1050" spc="-60" dirty="0">
                <a:latin typeface="Century Gothic"/>
                <a:cs typeface="Century Gothic"/>
              </a:rPr>
              <a:t> </a:t>
            </a:r>
            <a:r>
              <a:rPr sz="1050" dirty="0">
                <a:latin typeface="Century Gothic"/>
                <a:cs typeface="Century Gothic"/>
              </a:rPr>
              <a:t>in</a:t>
            </a:r>
            <a:r>
              <a:rPr sz="1050" spc="-20" dirty="0">
                <a:latin typeface="Century Gothic"/>
                <a:cs typeface="Century Gothic"/>
              </a:rPr>
              <a:t> </a:t>
            </a:r>
            <a:r>
              <a:rPr sz="1050" dirty="0">
                <a:latin typeface="Century Gothic"/>
                <a:cs typeface="Century Gothic"/>
              </a:rPr>
              <a:t>years three</a:t>
            </a:r>
            <a:r>
              <a:rPr sz="1050" spc="-15" dirty="0">
                <a:latin typeface="Century Gothic"/>
                <a:cs typeface="Century Gothic"/>
              </a:rPr>
              <a:t> </a:t>
            </a:r>
            <a:r>
              <a:rPr sz="1050" dirty="0">
                <a:latin typeface="Century Gothic"/>
                <a:cs typeface="Century Gothic"/>
              </a:rPr>
              <a:t>and</a:t>
            </a:r>
            <a:r>
              <a:rPr sz="1050" spc="-25" dirty="0">
                <a:latin typeface="Century Gothic"/>
                <a:cs typeface="Century Gothic"/>
              </a:rPr>
              <a:t> </a:t>
            </a:r>
            <a:r>
              <a:rPr sz="1050" dirty="0">
                <a:latin typeface="Century Gothic"/>
                <a:cs typeface="Century Gothic"/>
              </a:rPr>
              <a:t>four</a:t>
            </a:r>
            <a:r>
              <a:rPr sz="1050" spc="-40" dirty="0">
                <a:latin typeface="Century Gothic"/>
                <a:cs typeface="Century Gothic"/>
              </a:rPr>
              <a:t> </a:t>
            </a:r>
            <a:r>
              <a:rPr sz="1050" dirty="0">
                <a:latin typeface="Century Gothic"/>
                <a:cs typeface="Century Gothic"/>
              </a:rPr>
              <a:t>of</a:t>
            </a:r>
            <a:r>
              <a:rPr sz="1050" spc="-35" dirty="0">
                <a:latin typeface="Century Gothic"/>
                <a:cs typeface="Century Gothic"/>
              </a:rPr>
              <a:t> </a:t>
            </a:r>
            <a:r>
              <a:rPr sz="1050" dirty="0">
                <a:latin typeface="Century Gothic"/>
                <a:cs typeface="Century Gothic"/>
              </a:rPr>
              <a:t>their</a:t>
            </a:r>
            <a:r>
              <a:rPr sz="1050" spc="-15" dirty="0">
                <a:latin typeface="Century Gothic"/>
                <a:cs typeface="Century Gothic"/>
              </a:rPr>
              <a:t> </a:t>
            </a:r>
            <a:r>
              <a:rPr sz="1050" spc="-10" dirty="0">
                <a:latin typeface="Century Gothic"/>
                <a:cs typeface="Century Gothic"/>
              </a:rPr>
              <a:t>education.</a:t>
            </a:r>
            <a:endParaRPr sz="1050">
              <a:latin typeface="Century Gothic"/>
              <a:cs typeface="Century Gothic"/>
            </a:endParaRPr>
          </a:p>
          <a:p>
            <a:pPr marL="12700">
              <a:lnSpc>
                <a:spcPct val="100000"/>
              </a:lnSpc>
              <a:spcBef>
                <a:spcPts val="1260"/>
              </a:spcBef>
            </a:pPr>
            <a:r>
              <a:rPr sz="1100" b="1" u="sng" dirty="0">
                <a:solidFill>
                  <a:srgbClr val="E21D2A"/>
                </a:solidFill>
                <a:uFill>
                  <a:solidFill>
                    <a:srgbClr val="E21D2A"/>
                  </a:solidFill>
                </a:uFill>
                <a:latin typeface="Century Gothic"/>
                <a:cs typeface="Century Gothic"/>
              </a:rPr>
              <a:t>Working</a:t>
            </a:r>
            <a:r>
              <a:rPr sz="1100" b="1" u="sng" spc="-50" dirty="0">
                <a:solidFill>
                  <a:srgbClr val="E21D2A"/>
                </a:solidFill>
                <a:uFill>
                  <a:solidFill>
                    <a:srgbClr val="E21D2A"/>
                  </a:solidFill>
                </a:uFill>
                <a:latin typeface="Century Gothic"/>
                <a:cs typeface="Century Gothic"/>
              </a:rPr>
              <a:t> </a:t>
            </a:r>
            <a:r>
              <a:rPr sz="1100" b="1" u="sng" spc="-10" dirty="0">
                <a:solidFill>
                  <a:srgbClr val="E21D2A"/>
                </a:solidFill>
                <a:uFill>
                  <a:solidFill>
                    <a:srgbClr val="E21D2A"/>
                  </a:solidFill>
                </a:uFill>
                <a:latin typeface="Century Gothic"/>
                <a:cs typeface="Century Gothic"/>
              </a:rPr>
              <a:t>Advantage</a:t>
            </a:r>
            <a:endParaRPr sz="1100">
              <a:latin typeface="Century Gothic"/>
              <a:cs typeface="Century Gothic"/>
            </a:endParaRPr>
          </a:p>
          <a:p>
            <a:pPr marL="12700" marR="36830">
              <a:lnSpc>
                <a:spcPct val="100000"/>
              </a:lnSpc>
            </a:pPr>
            <a:r>
              <a:rPr sz="1050" dirty="0">
                <a:latin typeface="Century Gothic"/>
                <a:cs typeface="Century Gothic"/>
              </a:rPr>
              <a:t>Working</a:t>
            </a:r>
            <a:r>
              <a:rPr sz="1050" spc="-15" dirty="0">
                <a:latin typeface="Century Gothic"/>
                <a:cs typeface="Century Gothic"/>
              </a:rPr>
              <a:t> </a:t>
            </a:r>
            <a:r>
              <a:rPr sz="1050" dirty="0">
                <a:latin typeface="Century Gothic"/>
                <a:cs typeface="Century Gothic"/>
              </a:rPr>
              <a:t>Advantage</a:t>
            </a:r>
            <a:r>
              <a:rPr sz="1050" spc="-40" dirty="0">
                <a:latin typeface="Century Gothic"/>
                <a:cs typeface="Century Gothic"/>
              </a:rPr>
              <a:t> </a:t>
            </a:r>
            <a:r>
              <a:rPr sz="1050" dirty="0">
                <a:latin typeface="Century Gothic"/>
                <a:cs typeface="Century Gothic"/>
              </a:rPr>
              <a:t>is</a:t>
            </a:r>
            <a:r>
              <a:rPr sz="1050" spc="-20" dirty="0">
                <a:latin typeface="Century Gothic"/>
                <a:cs typeface="Century Gothic"/>
              </a:rPr>
              <a:t> </a:t>
            </a:r>
            <a:r>
              <a:rPr sz="1050" dirty="0">
                <a:latin typeface="Century Gothic"/>
                <a:cs typeface="Century Gothic"/>
              </a:rPr>
              <a:t>an</a:t>
            </a:r>
            <a:r>
              <a:rPr sz="1050" spc="-30" dirty="0">
                <a:latin typeface="Century Gothic"/>
                <a:cs typeface="Century Gothic"/>
              </a:rPr>
              <a:t> </a:t>
            </a:r>
            <a:r>
              <a:rPr sz="1050" dirty="0">
                <a:latin typeface="Century Gothic"/>
                <a:cs typeface="Century Gothic"/>
              </a:rPr>
              <a:t>employee</a:t>
            </a:r>
            <a:r>
              <a:rPr sz="1050" spc="-50" dirty="0">
                <a:latin typeface="Century Gothic"/>
                <a:cs typeface="Century Gothic"/>
              </a:rPr>
              <a:t> </a:t>
            </a:r>
            <a:r>
              <a:rPr sz="1050" dirty="0">
                <a:latin typeface="Century Gothic"/>
                <a:cs typeface="Century Gothic"/>
              </a:rPr>
              <a:t>discount</a:t>
            </a:r>
            <a:r>
              <a:rPr sz="1050" spc="-35" dirty="0">
                <a:latin typeface="Century Gothic"/>
                <a:cs typeface="Century Gothic"/>
              </a:rPr>
              <a:t> </a:t>
            </a:r>
            <a:r>
              <a:rPr sz="1050" dirty="0">
                <a:latin typeface="Century Gothic"/>
                <a:cs typeface="Century Gothic"/>
              </a:rPr>
              <a:t>program</a:t>
            </a:r>
            <a:r>
              <a:rPr sz="1050" spc="-55" dirty="0">
                <a:latin typeface="Century Gothic"/>
                <a:cs typeface="Century Gothic"/>
              </a:rPr>
              <a:t> </a:t>
            </a:r>
            <a:r>
              <a:rPr sz="1050" dirty="0">
                <a:latin typeface="Century Gothic"/>
                <a:cs typeface="Century Gothic"/>
              </a:rPr>
              <a:t>with</a:t>
            </a:r>
            <a:r>
              <a:rPr sz="1050" spc="-40" dirty="0">
                <a:latin typeface="Century Gothic"/>
                <a:cs typeface="Century Gothic"/>
              </a:rPr>
              <a:t> </a:t>
            </a:r>
            <a:r>
              <a:rPr sz="1050" dirty="0">
                <a:latin typeface="Century Gothic"/>
                <a:cs typeface="Century Gothic"/>
              </a:rPr>
              <a:t>featured</a:t>
            </a:r>
            <a:r>
              <a:rPr sz="1050" spc="-25" dirty="0">
                <a:latin typeface="Century Gothic"/>
                <a:cs typeface="Century Gothic"/>
              </a:rPr>
              <a:t> </a:t>
            </a:r>
            <a:r>
              <a:rPr sz="1050" dirty="0">
                <a:latin typeface="Century Gothic"/>
                <a:cs typeface="Century Gothic"/>
              </a:rPr>
              <a:t>deals</a:t>
            </a:r>
            <a:r>
              <a:rPr sz="1050" spc="-30" dirty="0">
                <a:latin typeface="Century Gothic"/>
                <a:cs typeface="Century Gothic"/>
              </a:rPr>
              <a:t> </a:t>
            </a:r>
            <a:r>
              <a:rPr sz="1050" dirty="0">
                <a:latin typeface="Century Gothic"/>
                <a:cs typeface="Century Gothic"/>
              </a:rPr>
              <a:t>and</a:t>
            </a:r>
            <a:r>
              <a:rPr sz="1050" spc="-35" dirty="0">
                <a:latin typeface="Century Gothic"/>
                <a:cs typeface="Century Gothic"/>
              </a:rPr>
              <a:t> </a:t>
            </a:r>
            <a:r>
              <a:rPr sz="1050" dirty="0">
                <a:latin typeface="Century Gothic"/>
                <a:cs typeface="Century Gothic"/>
              </a:rPr>
              <a:t>brand</a:t>
            </a:r>
            <a:r>
              <a:rPr sz="1050" spc="-45" dirty="0">
                <a:latin typeface="Century Gothic"/>
                <a:cs typeface="Century Gothic"/>
              </a:rPr>
              <a:t> </a:t>
            </a:r>
            <a:r>
              <a:rPr sz="1050" dirty="0">
                <a:latin typeface="Century Gothic"/>
                <a:cs typeface="Century Gothic"/>
              </a:rPr>
              <a:t>exclusives</a:t>
            </a:r>
            <a:r>
              <a:rPr sz="1050" spc="-45" dirty="0">
                <a:latin typeface="Century Gothic"/>
                <a:cs typeface="Century Gothic"/>
              </a:rPr>
              <a:t> </a:t>
            </a:r>
            <a:r>
              <a:rPr sz="1050" dirty="0">
                <a:latin typeface="Century Gothic"/>
                <a:cs typeface="Century Gothic"/>
              </a:rPr>
              <a:t>that</a:t>
            </a:r>
            <a:r>
              <a:rPr sz="1050" spc="-45" dirty="0">
                <a:latin typeface="Century Gothic"/>
                <a:cs typeface="Century Gothic"/>
              </a:rPr>
              <a:t> </a:t>
            </a:r>
            <a:r>
              <a:rPr sz="1050" spc="-20" dirty="0">
                <a:latin typeface="Century Gothic"/>
                <a:cs typeface="Century Gothic"/>
              </a:rPr>
              <a:t>make </a:t>
            </a:r>
            <a:r>
              <a:rPr sz="1050" dirty="0">
                <a:latin typeface="Century Gothic"/>
                <a:cs typeface="Century Gothic"/>
              </a:rPr>
              <a:t>a</a:t>
            </a:r>
            <a:r>
              <a:rPr sz="1050" spc="-30" dirty="0">
                <a:latin typeface="Century Gothic"/>
                <a:cs typeface="Century Gothic"/>
              </a:rPr>
              <a:t> </a:t>
            </a:r>
            <a:r>
              <a:rPr sz="1050" spc="-10" dirty="0">
                <a:latin typeface="Century Gothic"/>
                <a:cs typeface="Century Gothic"/>
              </a:rPr>
              <a:t>hard-</a:t>
            </a:r>
            <a:r>
              <a:rPr sz="1050" dirty="0">
                <a:latin typeface="Century Gothic"/>
                <a:cs typeface="Century Gothic"/>
              </a:rPr>
              <a:t>earned</a:t>
            </a:r>
            <a:r>
              <a:rPr sz="1050" spc="-30" dirty="0">
                <a:latin typeface="Century Gothic"/>
                <a:cs typeface="Century Gothic"/>
              </a:rPr>
              <a:t> </a:t>
            </a:r>
            <a:r>
              <a:rPr sz="1050" dirty="0">
                <a:latin typeface="Century Gothic"/>
                <a:cs typeface="Century Gothic"/>
              </a:rPr>
              <a:t>dollar</a:t>
            </a:r>
            <a:r>
              <a:rPr sz="1050" spc="-50" dirty="0">
                <a:latin typeface="Century Gothic"/>
                <a:cs typeface="Century Gothic"/>
              </a:rPr>
              <a:t> </a:t>
            </a:r>
            <a:r>
              <a:rPr sz="1050" dirty="0">
                <a:latin typeface="Century Gothic"/>
                <a:cs typeface="Century Gothic"/>
              </a:rPr>
              <a:t>work</a:t>
            </a:r>
            <a:r>
              <a:rPr sz="1050" spc="-40" dirty="0">
                <a:latin typeface="Century Gothic"/>
                <a:cs typeface="Century Gothic"/>
              </a:rPr>
              <a:t> </a:t>
            </a:r>
            <a:r>
              <a:rPr sz="1050" dirty="0">
                <a:latin typeface="Century Gothic"/>
                <a:cs typeface="Century Gothic"/>
              </a:rPr>
              <a:t>even</a:t>
            </a:r>
            <a:r>
              <a:rPr sz="1050" spc="-20" dirty="0">
                <a:latin typeface="Century Gothic"/>
                <a:cs typeface="Century Gothic"/>
              </a:rPr>
              <a:t> </a:t>
            </a:r>
            <a:r>
              <a:rPr sz="1050" dirty="0">
                <a:latin typeface="Century Gothic"/>
                <a:cs typeface="Century Gothic"/>
              </a:rPr>
              <a:t>harder</a:t>
            </a:r>
            <a:r>
              <a:rPr sz="1050" spc="-30" dirty="0">
                <a:latin typeface="Century Gothic"/>
                <a:cs typeface="Century Gothic"/>
              </a:rPr>
              <a:t> </a:t>
            </a:r>
            <a:r>
              <a:rPr sz="1050" dirty="0">
                <a:latin typeface="Century Gothic"/>
                <a:cs typeface="Century Gothic"/>
              </a:rPr>
              <a:t>for</a:t>
            </a:r>
            <a:r>
              <a:rPr sz="1050" spc="-30" dirty="0">
                <a:latin typeface="Century Gothic"/>
                <a:cs typeface="Century Gothic"/>
              </a:rPr>
              <a:t> </a:t>
            </a:r>
            <a:r>
              <a:rPr sz="1050" dirty="0">
                <a:latin typeface="Century Gothic"/>
                <a:cs typeface="Century Gothic"/>
              </a:rPr>
              <a:t>you.</a:t>
            </a:r>
            <a:r>
              <a:rPr sz="1050" spc="-20" dirty="0">
                <a:latin typeface="Century Gothic"/>
                <a:cs typeface="Century Gothic"/>
              </a:rPr>
              <a:t> </a:t>
            </a:r>
            <a:r>
              <a:rPr sz="1050" dirty="0">
                <a:latin typeface="Century Gothic"/>
                <a:cs typeface="Century Gothic"/>
              </a:rPr>
              <a:t>Choose</a:t>
            </a:r>
            <a:r>
              <a:rPr sz="1050" spc="-40" dirty="0">
                <a:latin typeface="Century Gothic"/>
                <a:cs typeface="Century Gothic"/>
              </a:rPr>
              <a:t> </a:t>
            </a:r>
            <a:r>
              <a:rPr sz="1050" dirty="0">
                <a:latin typeface="Century Gothic"/>
                <a:cs typeface="Century Gothic"/>
              </a:rPr>
              <a:t>from</a:t>
            </a:r>
            <a:r>
              <a:rPr sz="1050" spc="-30" dirty="0">
                <a:latin typeface="Century Gothic"/>
                <a:cs typeface="Century Gothic"/>
              </a:rPr>
              <a:t> </a:t>
            </a:r>
            <a:r>
              <a:rPr sz="1050" dirty="0">
                <a:latin typeface="Century Gothic"/>
                <a:cs typeface="Century Gothic"/>
              </a:rPr>
              <a:t>categories</a:t>
            </a:r>
            <a:r>
              <a:rPr sz="1050" spc="-30" dirty="0">
                <a:latin typeface="Century Gothic"/>
                <a:cs typeface="Century Gothic"/>
              </a:rPr>
              <a:t> </a:t>
            </a:r>
            <a:r>
              <a:rPr sz="1050" dirty="0">
                <a:latin typeface="Century Gothic"/>
                <a:cs typeface="Century Gothic"/>
              </a:rPr>
              <a:t>ranging</a:t>
            </a:r>
            <a:r>
              <a:rPr sz="1050" spc="-35" dirty="0">
                <a:latin typeface="Century Gothic"/>
                <a:cs typeface="Century Gothic"/>
              </a:rPr>
              <a:t> </a:t>
            </a:r>
            <a:r>
              <a:rPr sz="1050" dirty="0">
                <a:latin typeface="Century Gothic"/>
                <a:cs typeface="Century Gothic"/>
              </a:rPr>
              <a:t>from</a:t>
            </a:r>
            <a:r>
              <a:rPr sz="1050" spc="-30" dirty="0">
                <a:latin typeface="Century Gothic"/>
                <a:cs typeface="Century Gothic"/>
              </a:rPr>
              <a:t> </a:t>
            </a:r>
            <a:r>
              <a:rPr sz="1050" dirty="0">
                <a:latin typeface="Century Gothic"/>
                <a:cs typeface="Century Gothic"/>
              </a:rPr>
              <a:t>retail,</a:t>
            </a:r>
            <a:r>
              <a:rPr sz="1050" spc="-40" dirty="0">
                <a:latin typeface="Century Gothic"/>
                <a:cs typeface="Century Gothic"/>
              </a:rPr>
              <a:t> </a:t>
            </a:r>
            <a:r>
              <a:rPr sz="1050" spc="-10" dirty="0">
                <a:latin typeface="Century Gothic"/>
                <a:cs typeface="Century Gothic"/>
              </a:rPr>
              <a:t>entertainment, </a:t>
            </a:r>
            <a:r>
              <a:rPr sz="1050" dirty="0">
                <a:latin typeface="Century Gothic"/>
                <a:cs typeface="Century Gothic"/>
              </a:rPr>
              <a:t>auto,</a:t>
            </a:r>
            <a:r>
              <a:rPr sz="1050" spc="-35" dirty="0">
                <a:latin typeface="Century Gothic"/>
                <a:cs typeface="Century Gothic"/>
              </a:rPr>
              <a:t> </a:t>
            </a:r>
            <a:r>
              <a:rPr sz="1050" dirty="0">
                <a:latin typeface="Century Gothic"/>
                <a:cs typeface="Century Gothic"/>
              </a:rPr>
              <a:t>travel</a:t>
            </a:r>
            <a:r>
              <a:rPr sz="1050" spc="-35" dirty="0">
                <a:latin typeface="Century Gothic"/>
                <a:cs typeface="Century Gothic"/>
              </a:rPr>
              <a:t> </a:t>
            </a:r>
            <a:r>
              <a:rPr sz="1050" dirty="0">
                <a:latin typeface="Century Gothic"/>
                <a:cs typeface="Century Gothic"/>
              </a:rPr>
              <a:t>and</a:t>
            </a:r>
            <a:r>
              <a:rPr sz="1050" spc="-35" dirty="0">
                <a:latin typeface="Century Gothic"/>
                <a:cs typeface="Century Gothic"/>
              </a:rPr>
              <a:t> </a:t>
            </a:r>
            <a:r>
              <a:rPr sz="1050" dirty="0">
                <a:latin typeface="Century Gothic"/>
                <a:cs typeface="Century Gothic"/>
              </a:rPr>
              <a:t>more</a:t>
            </a:r>
            <a:r>
              <a:rPr sz="1050" spc="-40" dirty="0">
                <a:latin typeface="Century Gothic"/>
                <a:cs typeface="Century Gothic"/>
              </a:rPr>
              <a:t> </a:t>
            </a:r>
            <a:r>
              <a:rPr sz="1050" dirty="0">
                <a:latin typeface="Century Gothic"/>
                <a:cs typeface="Century Gothic"/>
              </a:rPr>
              <a:t>representing</a:t>
            </a:r>
            <a:r>
              <a:rPr sz="1050" spc="-30" dirty="0">
                <a:latin typeface="Century Gothic"/>
                <a:cs typeface="Century Gothic"/>
              </a:rPr>
              <a:t> </a:t>
            </a:r>
            <a:r>
              <a:rPr sz="1050" dirty="0">
                <a:latin typeface="Century Gothic"/>
                <a:cs typeface="Century Gothic"/>
              </a:rPr>
              <a:t>thousands</a:t>
            </a:r>
            <a:r>
              <a:rPr sz="1050" spc="-35" dirty="0">
                <a:latin typeface="Century Gothic"/>
                <a:cs typeface="Century Gothic"/>
              </a:rPr>
              <a:t> </a:t>
            </a:r>
            <a:r>
              <a:rPr sz="1050" dirty="0">
                <a:latin typeface="Century Gothic"/>
                <a:cs typeface="Century Gothic"/>
              </a:rPr>
              <a:t>of</a:t>
            </a:r>
            <a:r>
              <a:rPr sz="1050" spc="-35" dirty="0">
                <a:latin typeface="Century Gothic"/>
                <a:cs typeface="Century Gothic"/>
              </a:rPr>
              <a:t> </a:t>
            </a:r>
            <a:r>
              <a:rPr sz="1050" dirty="0">
                <a:latin typeface="Century Gothic"/>
                <a:cs typeface="Century Gothic"/>
              </a:rPr>
              <a:t>locations</a:t>
            </a:r>
            <a:r>
              <a:rPr sz="1050" spc="-55" dirty="0">
                <a:latin typeface="Century Gothic"/>
                <a:cs typeface="Century Gothic"/>
              </a:rPr>
              <a:t> </a:t>
            </a:r>
            <a:r>
              <a:rPr sz="1050" dirty="0">
                <a:latin typeface="Century Gothic"/>
                <a:cs typeface="Century Gothic"/>
              </a:rPr>
              <a:t>around</a:t>
            </a:r>
            <a:r>
              <a:rPr sz="1050" spc="-30" dirty="0">
                <a:latin typeface="Century Gothic"/>
                <a:cs typeface="Century Gothic"/>
              </a:rPr>
              <a:t> </a:t>
            </a:r>
            <a:r>
              <a:rPr sz="1050" dirty="0">
                <a:latin typeface="Century Gothic"/>
                <a:cs typeface="Century Gothic"/>
              </a:rPr>
              <a:t>the</a:t>
            </a:r>
            <a:r>
              <a:rPr sz="1050" spc="-35" dirty="0">
                <a:latin typeface="Century Gothic"/>
                <a:cs typeface="Century Gothic"/>
              </a:rPr>
              <a:t> </a:t>
            </a:r>
            <a:r>
              <a:rPr sz="1050" dirty="0">
                <a:latin typeface="Century Gothic"/>
                <a:cs typeface="Century Gothic"/>
              </a:rPr>
              <a:t>world.</a:t>
            </a:r>
            <a:r>
              <a:rPr sz="1050" spc="-55" dirty="0">
                <a:latin typeface="Century Gothic"/>
                <a:cs typeface="Century Gothic"/>
              </a:rPr>
              <a:t> </a:t>
            </a:r>
            <a:r>
              <a:rPr sz="1050" dirty="0">
                <a:latin typeface="Century Gothic"/>
                <a:cs typeface="Century Gothic"/>
              </a:rPr>
              <a:t>All</a:t>
            </a:r>
            <a:r>
              <a:rPr sz="1050" spc="-25" dirty="0">
                <a:latin typeface="Century Gothic"/>
                <a:cs typeface="Century Gothic"/>
              </a:rPr>
              <a:t> </a:t>
            </a:r>
            <a:r>
              <a:rPr sz="1050" dirty="0">
                <a:latin typeface="Century Gothic"/>
                <a:cs typeface="Century Gothic"/>
              </a:rPr>
              <a:t>offerings</a:t>
            </a:r>
            <a:r>
              <a:rPr sz="1050" spc="-45" dirty="0">
                <a:latin typeface="Century Gothic"/>
                <a:cs typeface="Century Gothic"/>
              </a:rPr>
              <a:t> </a:t>
            </a:r>
            <a:r>
              <a:rPr sz="1050" dirty="0">
                <a:latin typeface="Century Gothic"/>
                <a:cs typeface="Century Gothic"/>
              </a:rPr>
              <a:t>are</a:t>
            </a:r>
            <a:r>
              <a:rPr sz="1050" spc="-35" dirty="0">
                <a:latin typeface="Century Gothic"/>
                <a:cs typeface="Century Gothic"/>
              </a:rPr>
              <a:t> </a:t>
            </a:r>
            <a:r>
              <a:rPr sz="1050" dirty="0">
                <a:latin typeface="Century Gothic"/>
                <a:cs typeface="Century Gothic"/>
              </a:rPr>
              <a:t>exclusively</a:t>
            </a:r>
            <a:r>
              <a:rPr sz="1050" spc="-50" dirty="0">
                <a:latin typeface="Century Gothic"/>
                <a:cs typeface="Century Gothic"/>
              </a:rPr>
              <a:t> </a:t>
            </a:r>
            <a:r>
              <a:rPr sz="1050" spc="-25" dirty="0">
                <a:latin typeface="Century Gothic"/>
                <a:cs typeface="Century Gothic"/>
              </a:rPr>
              <a:t>for </a:t>
            </a:r>
            <a:r>
              <a:rPr sz="1050" dirty="0">
                <a:latin typeface="Century Gothic"/>
                <a:cs typeface="Century Gothic"/>
              </a:rPr>
              <a:t>Coke</a:t>
            </a:r>
            <a:r>
              <a:rPr sz="1050" spc="-50" dirty="0">
                <a:latin typeface="Century Gothic"/>
                <a:cs typeface="Century Gothic"/>
              </a:rPr>
              <a:t> </a:t>
            </a:r>
            <a:r>
              <a:rPr sz="1050" dirty="0">
                <a:latin typeface="Century Gothic"/>
                <a:cs typeface="Century Gothic"/>
              </a:rPr>
              <a:t>associates.</a:t>
            </a:r>
            <a:r>
              <a:rPr sz="1050" spc="225" dirty="0">
                <a:latin typeface="Century Gothic"/>
                <a:cs typeface="Century Gothic"/>
              </a:rPr>
              <a:t> </a:t>
            </a:r>
            <a:r>
              <a:rPr sz="1050" dirty="0">
                <a:latin typeface="Century Gothic"/>
                <a:cs typeface="Century Gothic"/>
              </a:rPr>
              <a:t>Access</a:t>
            </a:r>
            <a:r>
              <a:rPr sz="1050" spc="-25" dirty="0">
                <a:latin typeface="Century Gothic"/>
                <a:cs typeface="Century Gothic"/>
              </a:rPr>
              <a:t> </a:t>
            </a:r>
            <a:r>
              <a:rPr sz="1050" dirty="0">
                <a:latin typeface="Century Gothic"/>
                <a:cs typeface="Century Gothic"/>
              </a:rPr>
              <a:t>your</a:t>
            </a:r>
            <a:r>
              <a:rPr sz="1050" spc="-25" dirty="0">
                <a:latin typeface="Century Gothic"/>
                <a:cs typeface="Century Gothic"/>
              </a:rPr>
              <a:t> </a:t>
            </a:r>
            <a:r>
              <a:rPr sz="1050" dirty="0">
                <a:latin typeface="Century Gothic"/>
                <a:cs typeface="Century Gothic"/>
              </a:rPr>
              <a:t>employee</a:t>
            </a:r>
            <a:r>
              <a:rPr sz="1050" spc="-50" dirty="0">
                <a:latin typeface="Century Gothic"/>
                <a:cs typeface="Century Gothic"/>
              </a:rPr>
              <a:t> </a:t>
            </a:r>
            <a:r>
              <a:rPr sz="1050" dirty="0">
                <a:latin typeface="Century Gothic"/>
                <a:cs typeface="Century Gothic"/>
              </a:rPr>
              <a:t>discounts</a:t>
            </a:r>
            <a:r>
              <a:rPr sz="1050" spc="-35" dirty="0">
                <a:latin typeface="Century Gothic"/>
                <a:cs typeface="Century Gothic"/>
              </a:rPr>
              <a:t> </a:t>
            </a:r>
            <a:r>
              <a:rPr sz="1050" dirty="0">
                <a:latin typeface="Century Gothic"/>
                <a:cs typeface="Century Gothic"/>
              </a:rPr>
              <a:t>from</a:t>
            </a:r>
            <a:r>
              <a:rPr sz="1050" spc="-40" dirty="0">
                <a:latin typeface="Century Gothic"/>
                <a:cs typeface="Century Gothic"/>
              </a:rPr>
              <a:t> </a:t>
            </a:r>
            <a:r>
              <a:rPr sz="1050" dirty="0">
                <a:latin typeface="Century Gothic"/>
                <a:cs typeface="Century Gothic"/>
              </a:rPr>
              <a:t>your</a:t>
            </a:r>
            <a:r>
              <a:rPr sz="1050" spc="-25" dirty="0">
                <a:latin typeface="Century Gothic"/>
                <a:cs typeface="Century Gothic"/>
              </a:rPr>
              <a:t> </a:t>
            </a:r>
            <a:r>
              <a:rPr sz="1050" dirty="0">
                <a:latin typeface="Century Gothic"/>
                <a:cs typeface="Century Gothic"/>
              </a:rPr>
              <a:t>desktop,</a:t>
            </a:r>
            <a:r>
              <a:rPr sz="1050" spc="-25" dirty="0">
                <a:latin typeface="Century Gothic"/>
                <a:cs typeface="Century Gothic"/>
              </a:rPr>
              <a:t> </a:t>
            </a:r>
            <a:r>
              <a:rPr sz="1050" dirty="0">
                <a:latin typeface="Century Gothic"/>
                <a:cs typeface="Century Gothic"/>
              </a:rPr>
              <a:t>tablet</a:t>
            </a:r>
            <a:r>
              <a:rPr sz="1050" spc="-55" dirty="0">
                <a:latin typeface="Century Gothic"/>
                <a:cs typeface="Century Gothic"/>
              </a:rPr>
              <a:t> </a:t>
            </a:r>
            <a:r>
              <a:rPr sz="1050" dirty="0">
                <a:latin typeface="Century Gothic"/>
                <a:cs typeface="Century Gothic"/>
              </a:rPr>
              <a:t>or</a:t>
            </a:r>
            <a:r>
              <a:rPr sz="1050" spc="-40" dirty="0">
                <a:latin typeface="Century Gothic"/>
                <a:cs typeface="Century Gothic"/>
              </a:rPr>
              <a:t> </a:t>
            </a:r>
            <a:r>
              <a:rPr sz="1050" dirty="0">
                <a:latin typeface="Century Gothic"/>
                <a:cs typeface="Century Gothic"/>
              </a:rPr>
              <a:t>mobile</a:t>
            </a:r>
            <a:r>
              <a:rPr sz="1050" spc="-45" dirty="0">
                <a:latin typeface="Century Gothic"/>
                <a:cs typeface="Century Gothic"/>
              </a:rPr>
              <a:t> </a:t>
            </a:r>
            <a:r>
              <a:rPr sz="1050" dirty="0">
                <a:latin typeface="Century Gothic"/>
                <a:cs typeface="Century Gothic"/>
              </a:rPr>
              <a:t>device</a:t>
            </a:r>
            <a:r>
              <a:rPr sz="1050" spc="-35" dirty="0">
                <a:latin typeface="Century Gothic"/>
                <a:cs typeface="Century Gothic"/>
              </a:rPr>
              <a:t> </a:t>
            </a:r>
            <a:r>
              <a:rPr sz="1050" dirty="0">
                <a:latin typeface="Century Gothic"/>
                <a:cs typeface="Century Gothic"/>
              </a:rPr>
              <a:t>and</a:t>
            </a:r>
            <a:r>
              <a:rPr sz="1050" spc="-45" dirty="0">
                <a:latin typeface="Century Gothic"/>
                <a:cs typeface="Century Gothic"/>
              </a:rPr>
              <a:t> </a:t>
            </a:r>
            <a:r>
              <a:rPr sz="1050" spc="-10" dirty="0">
                <a:latin typeface="Century Gothic"/>
                <a:cs typeface="Century Gothic"/>
              </a:rPr>
              <a:t>start saving!</a:t>
            </a:r>
            <a:endParaRPr sz="1050">
              <a:latin typeface="Century Gothic"/>
              <a:cs typeface="Century Gothic"/>
            </a:endParaRPr>
          </a:p>
          <a:p>
            <a:pPr marL="12700">
              <a:lnSpc>
                <a:spcPct val="100000"/>
              </a:lnSpc>
            </a:pPr>
            <a:r>
              <a:rPr sz="1050" b="1" dirty="0">
                <a:latin typeface="Century Gothic"/>
                <a:cs typeface="Century Gothic"/>
              </a:rPr>
              <a:t>Go</a:t>
            </a:r>
            <a:r>
              <a:rPr sz="1050" b="1" spc="-10" dirty="0">
                <a:latin typeface="Century Gothic"/>
                <a:cs typeface="Century Gothic"/>
              </a:rPr>
              <a:t> </a:t>
            </a:r>
            <a:r>
              <a:rPr sz="1050" b="1" dirty="0">
                <a:latin typeface="Century Gothic"/>
                <a:cs typeface="Century Gothic"/>
              </a:rPr>
              <a:t>to: </a:t>
            </a:r>
            <a:r>
              <a:rPr sz="1050" u="sng" spc="-10" dirty="0">
                <a:solidFill>
                  <a:srgbClr val="0000FF"/>
                </a:solidFill>
                <a:uFill>
                  <a:solidFill>
                    <a:srgbClr val="0000FF"/>
                  </a:solidFill>
                </a:uFill>
                <a:latin typeface="Century Gothic"/>
                <a:cs typeface="Century Gothic"/>
                <a:hlinkClick r:id="rId4"/>
              </a:rPr>
              <a:t>https://cokene.savings.workingadvantage.com/</a:t>
            </a:r>
            <a:endParaRPr sz="1050">
              <a:latin typeface="Century Gothic"/>
              <a:cs typeface="Century Gothic"/>
            </a:endParaRPr>
          </a:p>
        </p:txBody>
      </p:sp>
      <p:sp>
        <p:nvSpPr>
          <p:cNvPr id="13" name="object 13"/>
          <p:cNvSpPr txBox="1">
            <a:spLocks noGrp="1"/>
          </p:cNvSpPr>
          <p:nvPr>
            <p:ph type="sldNum" sz="quarter" idx="7"/>
          </p:nvPr>
        </p:nvSpPr>
        <p:spPr>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29</a:t>
            </a:r>
            <a:r>
              <a:rPr spc="500" dirty="0"/>
              <a:t> </a:t>
            </a:r>
          </a:p>
        </p:txBody>
      </p:sp>
      <p:sp>
        <p:nvSpPr>
          <p:cNvPr id="11" name="object 11"/>
          <p:cNvSpPr txBox="1"/>
          <p:nvPr/>
        </p:nvSpPr>
        <p:spPr>
          <a:xfrm>
            <a:off x="362204" y="3006344"/>
            <a:ext cx="2558415" cy="1270635"/>
          </a:xfrm>
          <a:prstGeom prst="rect">
            <a:avLst/>
          </a:prstGeom>
        </p:spPr>
        <p:txBody>
          <a:bodyPr vert="horz" wrap="square" lIns="0" tIns="12700" rIns="0" bIns="0" rtlCol="0">
            <a:spAutoFit/>
          </a:bodyPr>
          <a:lstStyle/>
          <a:p>
            <a:pPr marL="22860">
              <a:lnSpc>
                <a:spcPct val="100000"/>
              </a:lnSpc>
              <a:spcBef>
                <a:spcPts val="100"/>
              </a:spcBef>
            </a:pPr>
            <a:r>
              <a:rPr sz="1100" b="1" u="sng" spc="-10" dirty="0">
                <a:solidFill>
                  <a:srgbClr val="E21D2A"/>
                </a:solidFill>
                <a:uFill>
                  <a:solidFill>
                    <a:srgbClr val="E21D2A"/>
                  </a:solidFill>
                </a:uFill>
                <a:latin typeface="Century Gothic"/>
                <a:cs typeface="Century Gothic"/>
              </a:rPr>
              <a:t>Vacation</a:t>
            </a:r>
            <a:endParaRPr sz="1100">
              <a:latin typeface="Century Gothic"/>
              <a:cs typeface="Century Gothic"/>
            </a:endParaRPr>
          </a:p>
          <a:p>
            <a:pPr marL="193040" indent="-170180">
              <a:lnSpc>
                <a:spcPct val="100000"/>
              </a:lnSpc>
              <a:spcBef>
                <a:spcPts val="5"/>
              </a:spcBef>
              <a:buFont typeface="Arial"/>
              <a:buChar char="•"/>
              <a:tabLst>
                <a:tab pos="193040" algn="l"/>
              </a:tabLst>
            </a:pPr>
            <a:r>
              <a:rPr sz="1050" dirty="0">
                <a:latin typeface="Century Gothic"/>
                <a:cs typeface="Century Gothic"/>
              </a:rPr>
              <a:t>Vacation</a:t>
            </a:r>
            <a:r>
              <a:rPr sz="1050" spc="-40" dirty="0">
                <a:latin typeface="Century Gothic"/>
                <a:cs typeface="Century Gothic"/>
              </a:rPr>
              <a:t> </a:t>
            </a:r>
            <a:r>
              <a:rPr sz="1050" dirty="0">
                <a:latin typeface="Century Gothic"/>
                <a:cs typeface="Century Gothic"/>
              </a:rPr>
              <a:t>time</a:t>
            </a:r>
            <a:r>
              <a:rPr sz="1050" spc="-35" dirty="0">
                <a:latin typeface="Century Gothic"/>
                <a:cs typeface="Century Gothic"/>
              </a:rPr>
              <a:t> </a:t>
            </a:r>
            <a:r>
              <a:rPr sz="1050" dirty="0">
                <a:latin typeface="Century Gothic"/>
                <a:cs typeface="Century Gothic"/>
              </a:rPr>
              <a:t>granted</a:t>
            </a:r>
            <a:r>
              <a:rPr sz="1050" spc="-15" dirty="0">
                <a:latin typeface="Century Gothic"/>
                <a:cs typeface="Century Gothic"/>
              </a:rPr>
              <a:t> </a:t>
            </a:r>
            <a:r>
              <a:rPr sz="1050" dirty="0">
                <a:latin typeface="Century Gothic"/>
                <a:cs typeface="Century Gothic"/>
              </a:rPr>
              <a:t>after</a:t>
            </a:r>
            <a:r>
              <a:rPr sz="1050" spc="-30" dirty="0">
                <a:latin typeface="Century Gothic"/>
                <a:cs typeface="Century Gothic"/>
              </a:rPr>
              <a:t> </a:t>
            </a:r>
            <a:r>
              <a:rPr sz="1050" dirty="0">
                <a:latin typeface="Century Gothic"/>
                <a:cs typeface="Century Gothic"/>
              </a:rPr>
              <a:t>90</a:t>
            </a:r>
            <a:r>
              <a:rPr sz="1050" spc="-5" dirty="0">
                <a:latin typeface="Century Gothic"/>
                <a:cs typeface="Century Gothic"/>
              </a:rPr>
              <a:t> </a:t>
            </a:r>
            <a:r>
              <a:rPr sz="1050" spc="-20" dirty="0">
                <a:latin typeface="Century Gothic"/>
                <a:cs typeface="Century Gothic"/>
              </a:rPr>
              <a:t>days</a:t>
            </a:r>
            <a:endParaRPr sz="1050">
              <a:latin typeface="Century Gothic"/>
              <a:cs typeface="Century Gothic"/>
            </a:endParaRPr>
          </a:p>
          <a:p>
            <a:pPr marL="193040" indent="-170180">
              <a:lnSpc>
                <a:spcPct val="100000"/>
              </a:lnSpc>
              <a:buFont typeface="Arial"/>
              <a:buChar char="•"/>
              <a:tabLst>
                <a:tab pos="193040" algn="l"/>
              </a:tabLst>
            </a:pPr>
            <a:r>
              <a:rPr sz="1050" dirty="0">
                <a:latin typeface="Century Gothic"/>
                <a:cs typeface="Century Gothic"/>
              </a:rPr>
              <a:t>80</a:t>
            </a:r>
            <a:r>
              <a:rPr sz="1050" spc="-10" dirty="0">
                <a:latin typeface="Century Gothic"/>
                <a:cs typeface="Century Gothic"/>
              </a:rPr>
              <a:t> </a:t>
            </a:r>
            <a:r>
              <a:rPr sz="1050" dirty="0">
                <a:latin typeface="Century Gothic"/>
                <a:cs typeface="Century Gothic"/>
              </a:rPr>
              <a:t>hours</a:t>
            </a:r>
            <a:r>
              <a:rPr sz="1050" spc="-25" dirty="0">
                <a:latin typeface="Century Gothic"/>
                <a:cs typeface="Century Gothic"/>
              </a:rPr>
              <a:t> </a:t>
            </a:r>
            <a:r>
              <a:rPr sz="1050" dirty="0">
                <a:latin typeface="Century Gothic"/>
                <a:cs typeface="Century Gothic"/>
              </a:rPr>
              <a:t>of</a:t>
            </a:r>
            <a:r>
              <a:rPr sz="1050" spc="-30" dirty="0">
                <a:latin typeface="Century Gothic"/>
                <a:cs typeface="Century Gothic"/>
              </a:rPr>
              <a:t> </a:t>
            </a:r>
            <a:r>
              <a:rPr sz="1050" dirty="0">
                <a:latin typeface="Century Gothic"/>
                <a:cs typeface="Century Gothic"/>
              </a:rPr>
              <a:t>vacation</a:t>
            </a:r>
            <a:r>
              <a:rPr sz="1050" spc="-55" dirty="0">
                <a:latin typeface="Century Gothic"/>
                <a:cs typeface="Century Gothic"/>
              </a:rPr>
              <a:t> </a:t>
            </a:r>
            <a:r>
              <a:rPr sz="1050" dirty="0">
                <a:latin typeface="Century Gothic"/>
                <a:cs typeface="Century Gothic"/>
              </a:rPr>
              <a:t>years </a:t>
            </a:r>
            <a:r>
              <a:rPr sz="1050" spc="-10" dirty="0">
                <a:latin typeface="Century Gothic"/>
                <a:cs typeface="Century Gothic"/>
              </a:rPr>
              <a:t>1-</a:t>
            </a:r>
            <a:r>
              <a:rPr sz="1050" spc="-50" dirty="0">
                <a:latin typeface="Century Gothic"/>
                <a:cs typeface="Century Gothic"/>
              </a:rPr>
              <a:t>4</a:t>
            </a:r>
            <a:endParaRPr sz="1050">
              <a:latin typeface="Century Gothic"/>
              <a:cs typeface="Century Gothic"/>
            </a:endParaRPr>
          </a:p>
          <a:p>
            <a:pPr marL="193040" indent="-170180">
              <a:lnSpc>
                <a:spcPct val="100000"/>
              </a:lnSpc>
              <a:buFont typeface="Arial"/>
              <a:buChar char="•"/>
              <a:tabLst>
                <a:tab pos="193040" algn="l"/>
              </a:tabLst>
            </a:pPr>
            <a:r>
              <a:rPr sz="1050" dirty="0">
                <a:latin typeface="Century Gothic"/>
                <a:cs typeface="Century Gothic"/>
              </a:rPr>
              <a:t>120</a:t>
            </a:r>
            <a:r>
              <a:rPr sz="1050" spc="-5" dirty="0">
                <a:latin typeface="Century Gothic"/>
                <a:cs typeface="Century Gothic"/>
              </a:rPr>
              <a:t> </a:t>
            </a:r>
            <a:r>
              <a:rPr sz="1050" dirty="0">
                <a:latin typeface="Century Gothic"/>
                <a:cs typeface="Century Gothic"/>
              </a:rPr>
              <a:t>hours</a:t>
            </a:r>
            <a:r>
              <a:rPr sz="1050" spc="-25" dirty="0">
                <a:latin typeface="Century Gothic"/>
                <a:cs typeface="Century Gothic"/>
              </a:rPr>
              <a:t> </a:t>
            </a:r>
            <a:r>
              <a:rPr sz="1050" dirty="0">
                <a:latin typeface="Century Gothic"/>
                <a:cs typeface="Century Gothic"/>
              </a:rPr>
              <a:t>of</a:t>
            </a:r>
            <a:r>
              <a:rPr sz="1050" spc="-25" dirty="0">
                <a:latin typeface="Century Gothic"/>
                <a:cs typeface="Century Gothic"/>
              </a:rPr>
              <a:t> </a:t>
            </a:r>
            <a:r>
              <a:rPr sz="1050" dirty="0">
                <a:latin typeface="Century Gothic"/>
                <a:cs typeface="Century Gothic"/>
              </a:rPr>
              <a:t>vacation</a:t>
            </a:r>
            <a:r>
              <a:rPr sz="1050" spc="-55" dirty="0">
                <a:latin typeface="Century Gothic"/>
                <a:cs typeface="Century Gothic"/>
              </a:rPr>
              <a:t> </a:t>
            </a:r>
            <a:r>
              <a:rPr sz="1050" dirty="0">
                <a:latin typeface="Century Gothic"/>
                <a:cs typeface="Century Gothic"/>
              </a:rPr>
              <a:t>after</a:t>
            </a:r>
            <a:r>
              <a:rPr sz="1050" spc="-25" dirty="0">
                <a:latin typeface="Century Gothic"/>
                <a:cs typeface="Century Gothic"/>
              </a:rPr>
              <a:t> </a:t>
            </a:r>
            <a:r>
              <a:rPr sz="1050" dirty="0">
                <a:latin typeface="Century Gothic"/>
                <a:cs typeface="Century Gothic"/>
              </a:rPr>
              <a:t>5</a:t>
            </a:r>
            <a:r>
              <a:rPr sz="1050" spc="-5" dirty="0">
                <a:latin typeface="Century Gothic"/>
                <a:cs typeface="Century Gothic"/>
              </a:rPr>
              <a:t> </a:t>
            </a:r>
            <a:r>
              <a:rPr sz="1050" spc="-20" dirty="0">
                <a:latin typeface="Century Gothic"/>
                <a:cs typeface="Century Gothic"/>
              </a:rPr>
              <a:t>years</a:t>
            </a:r>
            <a:endParaRPr sz="1050">
              <a:latin typeface="Century Gothic"/>
              <a:cs typeface="Century Gothic"/>
            </a:endParaRPr>
          </a:p>
          <a:p>
            <a:pPr marL="193040" indent="-170180">
              <a:lnSpc>
                <a:spcPct val="100000"/>
              </a:lnSpc>
              <a:buFont typeface="Arial"/>
              <a:buChar char="•"/>
              <a:tabLst>
                <a:tab pos="193040" algn="l"/>
              </a:tabLst>
            </a:pPr>
            <a:r>
              <a:rPr sz="1050" dirty="0">
                <a:latin typeface="Century Gothic"/>
                <a:cs typeface="Century Gothic"/>
              </a:rPr>
              <a:t>160</a:t>
            </a:r>
            <a:r>
              <a:rPr sz="1050" spc="-10" dirty="0">
                <a:latin typeface="Century Gothic"/>
                <a:cs typeface="Century Gothic"/>
              </a:rPr>
              <a:t> </a:t>
            </a:r>
            <a:r>
              <a:rPr sz="1050" dirty="0">
                <a:latin typeface="Century Gothic"/>
                <a:cs typeface="Century Gothic"/>
              </a:rPr>
              <a:t>hours</a:t>
            </a:r>
            <a:r>
              <a:rPr sz="1050" spc="-20" dirty="0">
                <a:latin typeface="Century Gothic"/>
                <a:cs typeface="Century Gothic"/>
              </a:rPr>
              <a:t> </a:t>
            </a:r>
            <a:r>
              <a:rPr sz="1050" dirty="0">
                <a:latin typeface="Century Gothic"/>
                <a:cs typeface="Century Gothic"/>
              </a:rPr>
              <a:t>of</a:t>
            </a:r>
            <a:r>
              <a:rPr sz="1050" spc="-30" dirty="0">
                <a:latin typeface="Century Gothic"/>
                <a:cs typeface="Century Gothic"/>
              </a:rPr>
              <a:t> </a:t>
            </a:r>
            <a:r>
              <a:rPr sz="1050" dirty="0">
                <a:latin typeface="Century Gothic"/>
                <a:cs typeface="Century Gothic"/>
              </a:rPr>
              <a:t>vacation</a:t>
            </a:r>
            <a:r>
              <a:rPr sz="1050" spc="-55" dirty="0">
                <a:latin typeface="Century Gothic"/>
                <a:cs typeface="Century Gothic"/>
              </a:rPr>
              <a:t> </a:t>
            </a:r>
            <a:r>
              <a:rPr sz="1050" dirty="0">
                <a:latin typeface="Century Gothic"/>
                <a:cs typeface="Century Gothic"/>
              </a:rPr>
              <a:t>after</a:t>
            </a:r>
            <a:r>
              <a:rPr sz="1050" spc="-30" dirty="0">
                <a:latin typeface="Century Gothic"/>
                <a:cs typeface="Century Gothic"/>
              </a:rPr>
              <a:t> </a:t>
            </a:r>
            <a:r>
              <a:rPr sz="1050" dirty="0">
                <a:latin typeface="Century Gothic"/>
                <a:cs typeface="Century Gothic"/>
              </a:rPr>
              <a:t>10</a:t>
            </a:r>
            <a:r>
              <a:rPr sz="1050" spc="-5" dirty="0">
                <a:latin typeface="Century Gothic"/>
                <a:cs typeface="Century Gothic"/>
              </a:rPr>
              <a:t> </a:t>
            </a:r>
            <a:r>
              <a:rPr sz="1050" spc="-20" dirty="0">
                <a:latin typeface="Century Gothic"/>
                <a:cs typeface="Century Gothic"/>
              </a:rPr>
              <a:t>years</a:t>
            </a:r>
            <a:endParaRPr sz="1050">
              <a:latin typeface="Century Gothic"/>
              <a:cs typeface="Century Gothic"/>
            </a:endParaRPr>
          </a:p>
          <a:p>
            <a:pPr marL="193040" indent="-170180">
              <a:lnSpc>
                <a:spcPct val="100000"/>
              </a:lnSpc>
              <a:buFont typeface="Arial"/>
              <a:buChar char="•"/>
              <a:tabLst>
                <a:tab pos="193040" algn="l"/>
              </a:tabLst>
            </a:pPr>
            <a:r>
              <a:rPr sz="1050" dirty="0">
                <a:latin typeface="Century Gothic"/>
                <a:cs typeface="Century Gothic"/>
              </a:rPr>
              <a:t>200</a:t>
            </a:r>
            <a:r>
              <a:rPr sz="1050" spc="-10" dirty="0">
                <a:latin typeface="Century Gothic"/>
                <a:cs typeface="Century Gothic"/>
              </a:rPr>
              <a:t> </a:t>
            </a:r>
            <a:r>
              <a:rPr sz="1050" dirty="0">
                <a:latin typeface="Century Gothic"/>
                <a:cs typeface="Century Gothic"/>
              </a:rPr>
              <a:t>hours</a:t>
            </a:r>
            <a:r>
              <a:rPr sz="1050" spc="-20" dirty="0">
                <a:latin typeface="Century Gothic"/>
                <a:cs typeface="Century Gothic"/>
              </a:rPr>
              <a:t> </a:t>
            </a:r>
            <a:r>
              <a:rPr sz="1050" dirty="0">
                <a:latin typeface="Century Gothic"/>
                <a:cs typeface="Century Gothic"/>
              </a:rPr>
              <a:t>of</a:t>
            </a:r>
            <a:r>
              <a:rPr sz="1050" spc="-30" dirty="0">
                <a:latin typeface="Century Gothic"/>
                <a:cs typeface="Century Gothic"/>
              </a:rPr>
              <a:t> </a:t>
            </a:r>
            <a:r>
              <a:rPr sz="1050" dirty="0">
                <a:latin typeface="Century Gothic"/>
                <a:cs typeface="Century Gothic"/>
              </a:rPr>
              <a:t>vacation</a:t>
            </a:r>
            <a:r>
              <a:rPr sz="1050" spc="-55" dirty="0">
                <a:latin typeface="Century Gothic"/>
                <a:cs typeface="Century Gothic"/>
              </a:rPr>
              <a:t> </a:t>
            </a:r>
            <a:r>
              <a:rPr sz="1050" dirty="0">
                <a:latin typeface="Century Gothic"/>
                <a:cs typeface="Century Gothic"/>
              </a:rPr>
              <a:t>after</a:t>
            </a:r>
            <a:r>
              <a:rPr sz="1050" spc="-30" dirty="0">
                <a:latin typeface="Century Gothic"/>
                <a:cs typeface="Century Gothic"/>
              </a:rPr>
              <a:t> </a:t>
            </a:r>
            <a:r>
              <a:rPr sz="1050" dirty="0">
                <a:latin typeface="Century Gothic"/>
                <a:cs typeface="Century Gothic"/>
              </a:rPr>
              <a:t>25</a:t>
            </a:r>
            <a:r>
              <a:rPr sz="1050" spc="-5" dirty="0">
                <a:latin typeface="Century Gothic"/>
                <a:cs typeface="Century Gothic"/>
              </a:rPr>
              <a:t> </a:t>
            </a:r>
            <a:r>
              <a:rPr sz="1050" spc="-20" dirty="0">
                <a:latin typeface="Century Gothic"/>
                <a:cs typeface="Century Gothic"/>
              </a:rPr>
              <a:t>years</a:t>
            </a:r>
            <a:endParaRPr sz="1050">
              <a:latin typeface="Century Gothic"/>
              <a:cs typeface="Century Gothic"/>
            </a:endParaRPr>
          </a:p>
          <a:p>
            <a:pPr marL="12700">
              <a:lnSpc>
                <a:spcPct val="100000"/>
              </a:lnSpc>
              <a:spcBef>
                <a:spcPts val="855"/>
              </a:spcBef>
            </a:pPr>
            <a:r>
              <a:rPr sz="1100" b="1" u="sng" dirty="0">
                <a:solidFill>
                  <a:srgbClr val="E21D2A"/>
                </a:solidFill>
                <a:uFill>
                  <a:solidFill>
                    <a:srgbClr val="E21D2A"/>
                  </a:solidFill>
                </a:uFill>
                <a:latin typeface="Century Gothic"/>
                <a:cs typeface="Century Gothic"/>
              </a:rPr>
              <a:t>401k</a:t>
            </a:r>
            <a:r>
              <a:rPr sz="1100" b="1" u="sng" spc="-45" dirty="0">
                <a:solidFill>
                  <a:srgbClr val="E21D2A"/>
                </a:solidFill>
                <a:uFill>
                  <a:solidFill>
                    <a:srgbClr val="E21D2A"/>
                  </a:solidFill>
                </a:uFill>
                <a:latin typeface="Century Gothic"/>
                <a:cs typeface="Century Gothic"/>
              </a:rPr>
              <a:t> </a:t>
            </a:r>
            <a:r>
              <a:rPr sz="1100" b="1" u="sng" dirty="0">
                <a:solidFill>
                  <a:srgbClr val="E21D2A"/>
                </a:solidFill>
                <a:uFill>
                  <a:solidFill>
                    <a:srgbClr val="E21D2A"/>
                  </a:solidFill>
                </a:uFill>
                <a:latin typeface="Century Gothic"/>
                <a:cs typeface="Century Gothic"/>
              </a:rPr>
              <a:t>Retirement</a:t>
            </a:r>
            <a:r>
              <a:rPr sz="1100" b="1" u="sng" spc="-30" dirty="0">
                <a:solidFill>
                  <a:srgbClr val="E21D2A"/>
                </a:solidFill>
                <a:uFill>
                  <a:solidFill>
                    <a:srgbClr val="E21D2A"/>
                  </a:solidFill>
                </a:uFill>
                <a:latin typeface="Century Gothic"/>
                <a:cs typeface="Century Gothic"/>
              </a:rPr>
              <a:t> </a:t>
            </a:r>
            <a:r>
              <a:rPr sz="1100" b="1" u="sng" spc="-20" dirty="0">
                <a:solidFill>
                  <a:srgbClr val="E21D2A"/>
                </a:solidFill>
                <a:uFill>
                  <a:solidFill>
                    <a:srgbClr val="E21D2A"/>
                  </a:solidFill>
                </a:uFill>
                <a:latin typeface="Century Gothic"/>
                <a:cs typeface="Century Gothic"/>
              </a:rPr>
              <a:t>Plan</a:t>
            </a:r>
            <a:endParaRPr sz="1100">
              <a:latin typeface="Century Gothic"/>
              <a:cs typeface="Century Gothic"/>
            </a:endParaRPr>
          </a:p>
        </p:txBody>
      </p:sp>
      <p:sp>
        <p:nvSpPr>
          <p:cNvPr id="12" name="object 12"/>
          <p:cNvSpPr txBox="1"/>
          <p:nvPr/>
        </p:nvSpPr>
        <p:spPr>
          <a:xfrm>
            <a:off x="3514471" y="2996564"/>
            <a:ext cx="1202055" cy="674370"/>
          </a:xfrm>
          <a:prstGeom prst="rect">
            <a:avLst/>
          </a:prstGeom>
        </p:spPr>
        <p:txBody>
          <a:bodyPr vert="horz" wrap="square" lIns="0" tIns="12700" rIns="0" bIns="0" rtlCol="0">
            <a:spAutoFit/>
          </a:bodyPr>
          <a:lstStyle/>
          <a:p>
            <a:pPr marL="12700">
              <a:lnSpc>
                <a:spcPct val="100000"/>
              </a:lnSpc>
              <a:spcBef>
                <a:spcPts val="100"/>
              </a:spcBef>
            </a:pPr>
            <a:r>
              <a:rPr sz="1100" b="1" u="sng" dirty="0">
                <a:solidFill>
                  <a:srgbClr val="E21D2A"/>
                </a:solidFill>
                <a:uFill>
                  <a:solidFill>
                    <a:srgbClr val="E21D2A"/>
                  </a:solidFill>
                </a:uFill>
                <a:latin typeface="Century Gothic"/>
                <a:cs typeface="Century Gothic"/>
              </a:rPr>
              <a:t>Paid</a:t>
            </a:r>
            <a:r>
              <a:rPr sz="1100" b="1" u="sng" spc="-40" dirty="0">
                <a:solidFill>
                  <a:srgbClr val="E21D2A"/>
                </a:solidFill>
                <a:uFill>
                  <a:solidFill>
                    <a:srgbClr val="E21D2A"/>
                  </a:solidFill>
                </a:uFill>
                <a:latin typeface="Century Gothic"/>
                <a:cs typeface="Century Gothic"/>
              </a:rPr>
              <a:t> </a:t>
            </a:r>
            <a:r>
              <a:rPr sz="1100" b="1" u="sng" dirty="0">
                <a:solidFill>
                  <a:srgbClr val="E21D2A"/>
                </a:solidFill>
                <a:uFill>
                  <a:solidFill>
                    <a:srgbClr val="E21D2A"/>
                  </a:solidFill>
                </a:uFill>
                <a:latin typeface="Century Gothic"/>
                <a:cs typeface="Century Gothic"/>
              </a:rPr>
              <a:t>Time</a:t>
            </a:r>
            <a:r>
              <a:rPr sz="1100" b="1" u="sng" spc="-15" dirty="0">
                <a:solidFill>
                  <a:srgbClr val="E21D2A"/>
                </a:solidFill>
                <a:uFill>
                  <a:solidFill>
                    <a:srgbClr val="E21D2A"/>
                  </a:solidFill>
                </a:uFill>
                <a:latin typeface="Century Gothic"/>
                <a:cs typeface="Century Gothic"/>
              </a:rPr>
              <a:t> </a:t>
            </a:r>
            <a:r>
              <a:rPr sz="1100" b="1" u="sng" spc="-25" dirty="0">
                <a:solidFill>
                  <a:srgbClr val="E21D2A"/>
                </a:solidFill>
                <a:uFill>
                  <a:solidFill>
                    <a:srgbClr val="E21D2A"/>
                  </a:solidFill>
                </a:uFill>
                <a:latin typeface="Century Gothic"/>
                <a:cs typeface="Century Gothic"/>
              </a:rPr>
              <a:t>Off</a:t>
            </a:r>
            <a:endParaRPr sz="1100">
              <a:latin typeface="Century Gothic"/>
              <a:cs typeface="Century Gothic"/>
            </a:endParaRPr>
          </a:p>
          <a:p>
            <a:pPr marL="182880" indent="-170180">
              <a:lnSpc>
                <a:spcPct val="100000"/>
              </a:lnSpc>
              <a:spcBef>
                <a:spcPts val="5"/>
              </a:spcBef>
              <a:buFont typeface="Arial"/>
              <a:buChar char="•"/>
              <a:tabLst>
                <a:tab pos="182880" algn="l"/>
              </a:tabLst>
            </a:pPr>
            <a:r>
              <a:rPr sz="1050" dirty="0">
                <a:latin typeface="Century Gothic"/>
                <a:cs typeface="Century Gothic"/>
              </a:rPr>
              <a:t>9</a:t>
            </a:r>
            <a:r>
              <a:rPr sz="1050" spc="-15" dirty="0">
                <a:latin typeface="Century Gothic"/>
                <a:cs typeface="Century Gothic"/>
              </a:rPr>
              <a:t> </a:t>
            </a:r>
            <a:r>
              <a:rPr sz="1050" dirty="0">
                <a:latin typeface="Century Gothic"/>
                <a:cs typeface="Century Gothic"/>
              </a:rPr>
              <a:t>paid</a:t>
            </a:r>
            <a:r>
              <a:rPr sz="1050" spc="-30" dirty="0">
                <a:latin typeface="Century Gothic"/>
                <a:cs typeface="Century Gothic"/>
              </a:rPr>
              <a:t> </a:t>
            </a:r>
            <a:r>
              <a:rPr sz="1050" spc="-10" dirty="0">
                <a:latin typeface="Century Gothic"/>
                <a:cs typeface="Century Gothic"/>
              </a:rPr>
              <a:t>Holidays</a:t>
            </a:r>
            <a:endParaRPr sz="1050">
              <a:latin typeface="Century Gothic"/>
              <a:cs typeface="Century Gothic"/>
            </a:endParaRPr>
          </a:p>
          <a:p>
            <a:pPr marL="182880" indent="-170180">
              <a:lnSpc>
                <a:spcPct val="100000"/>
              </a:lnSpc>
              <a:buFont typeface="Arial"/>
              <a:buChar char="•"/>
              <a:tabLst>
                <a:tab pos="182880" algn="l"/>
              </a:tabLst>
            </a:pPr>
            <a:r>
              <a:rPr sz="1050" dirty="0">
                <a:latin typeface="Century Gothic"/>
                <a:cs typeface="Century Gothic"/>
              </a:rPr>
              <a:t>6</a:t>
            </a:r>
            <a:r>
              <a:rPr sz="1050" spc="-5" dirty="0">
                <a:latin typeface="Century Gothic"/>
                <a:cs typeface="Century Gothic"/>
              </a:rPr>
              <a:t> </a:t>
            </a:r>
            <a:r>
              <a:rPr sz="1050" dirty="0">
                <a:latin typeface="Century Gothic"/>
                <a:cs typeface="Century Gothic"/>
              </a:rPr>
              <a:t>Sick</a:t>
            </a:r>
            <a:r>
              <a:rPr sz="1050" spc="-35" dirty="0">
                <a:latin typeface="Century Gothic"/>
                <a:cs typeface="Century Gothic"/>
              </a:rPr>
              <a:t> </a:t>
            </a:r>
            <a:r>
              <a:rPr sz="1050" spc="-20" dirty="0">
                <a:latin typeface="Century Gothic"/>
                <a:cs typeface="Century Gothic"/>
              </a:rPr>
              <a:t>Days</a:t>
            </a:r>
            <a:endParaRPr sz="1050">
              <a:latin typeface="Century Gothic"/>
              <a:cs typeface="Century Gothic"/>
            </a:endParaRPr>
          </a:p>
          <a:p>
            <a:pPr marL="182880" indent="-170180">
              <a:lnSpc>
                <a:spcPct val="100000"/>
              </a:lnSpc>
              <a:buFont typeface="Arial"/>
              <a:buChar char="•"/>
              <a:tabLst>
                <a:tab pos="182880" algn="l"/>
              </a:tabLst>
            </a:pPr>
            <a:r>
              <a:rPr sz="1050" dirty="0">
                <a:latin typeface="Century Gothic"/>
                <a:cs typeface="Century Gothic"/>
              </a:rPr>
              <a:t>3</a:t>
            </a:r>
            <a:r>
              <a:rPr sz="1050" spc="-20" dirty="0">
                <a:latin typeface="Century Gothic"/>
                <a:cs typeface="Century Gothic"/>
              </a:rPr>
              <a:t> </a:t>
            </a:r>
            <a:r>
              <a:rPr sz="1050" dirty="0">
                <a:latin typeface="Century Gothic"/>
                <a:cs typeface="Century Gothic"/>
              </a:rPr>
              <a:t>Personal</a:t>
            </a:r>
            <a:r>
              <a:rPr sz="1050" spc="-45" dirty="0">
                <a:latin typeface="Century Gothic"/>
                <a:cs typeface="Century Gothic"/>
              </a:rPr>
              <a:t> </a:t>
            </a:r>
            <a:r>
              <a:rPr sz="1050" spc="-20" dirty="0">
                <a:latin typeface="Century Gothic"/>
                <a:cs typeface="Century Gothic"/>
              </a:rPr>
              <a:t>Days</a:t>
            </a:r>
            <a:endParaRPr sz="1050">
              <a:latin typeface="Century Gothic"/>
              <a:cs typeface="Century Gothic"/>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3319" y="209803"/>
            <a:ext cx="147002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Mobile</a:t>
            </a:r>
            <a:r>
              <a:rPr sz="2000" spc="-20" dirty="0">
                <a:latin typeface="Century Gothic"/>
                <a:cs typeface="Century Gothic"/>
              </a:rPr>
              <a:t> </a:t>
            </a:r>
            <a:r>
              <a:rPr sz="2000" spc="-25" dirty="0">
                <a:latin typeface="Century Gothic"/>
                <a:cs typeface="Century Gothic"/>
              </a:rPr>
              <a:t>App</a:t>
            </a:r>
            <a:endParaRPr sz="2000">
              <a:latin typeface="Century Gothic"/>
              <a:cs typeface="Century Gothic"/>
            </a:endParaRPr>
          </a:p>
        </p:txBody>
      </p:sp>
      <p:grpSp>
        <p:nvGrpSpPr>
          <p:cNvPr id="3" name="object 3"/>
          <p:cNvGrpSpPr/>
          <p:nvPr/>
        </p:nvGrpSpPr>
        <p:grpSpPr>
          <a:xfrm>
            <a:off x="0" y="527304"/>
            <a:ext cx="7772400" cy="9530715"/>
            <a:chOff x="0" y="527304"/>
            <a:chExt cx="7772400" cy="9530715"/>
          </a:xfrm>
        </p:grpSpPr>
        <p:sp>
          <p:nvSpPr>
            <p:cNvPr id="4" name="object 4"/>
            <p:cNvSpPr/>
            <p:nvPr/>
          </p:nvSpPr>
          <p:spPr>
            <a:xfrm>
              <a:off x="0" y="9855708"/>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000000"/>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DF1522"/>
            </a:solidFill>
          </p:spPr>
          <p:txBody>
            <a:bodyPr wrap="square" lIns="0" tIns="0" rIns="0" bIns="0" rtlCol="0"/>
            <a:lstStyle/>
            <a:p>
              <a:endParaRPr/>
            </a:p>
          </p:txBody>
        </p:sp>
        <p:sp>
          <p:nvSpPr>
            <p:cNvPr id="6" name="object 6"/>
            <p:cNvSpPr/>
            <p:nvPr/>
          </p:nvSpPr>
          <p:spPr>
            <a:xfrm>
              <a:off x="0" y="528828"/>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sp>
          <p:nvSpPr>
            <p:cNvPr id="7" name="object 7"/>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pic>
          <p:nvPicPr>
            <p:cNvPr id="8" name="object 8"/>
            <p:cNvPicPr/>
            <p:nvPr/>
          </p:nvPicPr>
          <p:blipFill>
            <a:blip r:embed="rId2" cstate="print"/>
            <a:stretch>
              <a:fillRect/>
            </a:stretch>
          </p:blipFill>
          <p:spPr>
            <a:xfrm>
              <a:off x="0" y="7188242"/>
              <a:ext cx="5873413" cy="2506071"/>
            </a:xfrm>
            <a:prstGeom prst="rect">
              <a:avLst/>
            </a:prstGeom>
          </p:spPr>
        </p:pic>
        <p:pic>
          <p:nvPicPr>
            <p:cNvPr id="9" name="object 9"/>
            <p:cNvPicPr/>
            <p:nvPr/>
          </p:nvPicPr>
          <p:blipFill>
            <a:blip r:embed="rId3" cstate="print"/>
            <a:stretch>
              <a:fillRect/>
            </a:stretch>
          </p:blipFill>
          <p:spPr>
            <a:xfrm>
              <a:off x="8312" y="631307"/>
              <a:ext cx="7764087" cy="6413009"/>
            </a:xfrm>
            <a:prstGeom prst="rect">
              <a:avLst/>
            </a:prstGeom>
          </p:spPr>
        </p:pic>
        <p:pic>
          <p:nvPicPr>
            <p:cNvPr id="10" name="object 10"/>
            <p:cNvPicPr/>
            <p:nvPr/>
          </p:nvPicPr>
          <p:blipFill>
            <a:blip r:embed="rId4" cstate="print"/>
            <a:stretch>
              <a:fillRect/>
            </a:stretch>
          </p:blipFill>
          <p:spPr>
            <a:xfrm>
              <a:off x="0" y="6949470"/>
              <a:ext cx="7772400" cy="305953"/>
            </a:xfrm>
            <a:prstGeom prst="rect">
              <a:avLst/>
            </a:prstGeom>
          </p:spPr>
        </p:pic>
      </p:grpSp>
      <p:sp>
        <p:nvSpPr>
          <p:cNvPr id="11" name="object 11"/>
          <p:cNvSpPr txBox="1"/>
          <p:nvPr/>
        </p:nvSpPr>
        <p:spPr>
          <a:xfrm>
            <a:off x="2391321" y="6958571"/>
            <a:ext cx="2871470" cy="238760"/>
          </a:xfrm>
          <a:prstGeom prst="rect">
            <a:avLst/>
          </a:prstGeom>
        </p:spPr>
        <p:txBody>
          <a:bodyPr vert="horz" wrap="square" lIns="0" tIns="12700" rIns="0" bIns="0" rtlCol="0">
            <a:spAutoFit/>
          </a:bodyPr>
          <a:lstStyle/>
          <a:p>
            <a:pPr marL="12700">
              <a:lnSpc>
                <a:spcPct val="100000"/>
              </a:lnSpc>
              <a:spcBef>
                <a:spcPts val="100"/>
              </a:spcBef>
            </a:pPr>
            <a:r>
              <a:rPr sz="1400" b="1" spc="-10" dirty="0">
                <a:solidFill>
                  <a:srgbClr val="FFFFFF"/>
                </a:solidFill>
                <a:latin typeface="Century Gothic"/>
                <a:cs typeface="Century Gothic"/>
                <a:hlinkClick r:id="rId5"/>
              </a:rPr>
              <a:t>https://cocacola.mybenefits.life/</a:t>
            </a:r>
            <a:endParaRPr sz="1400">
              <a:latin typeface="Century Gothic"/>
              <a:cs typeface="Century Gothic"/>
            </a:endParaRPr>
          </a:p>
        </p:txBody>
      </p:sp>
      <p:sp>
        <p:nvSpPr>
          <p:cNvPr id="12" name="object 12"/>
          <p:cNvSpPr txBox="1">
            <a:spLocks noGrp="1"/>
          </p:cNvSpPr>
          <p:nvPr>
            <p:ph type="sldNum" sz="quarter" idx="7"/>
          </p:nvPr>
        </p:nvSpPr>
        <p:spPr>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30</a:t>
            </a:r>
            <a:r>
              <a:rPr spc="500" dirty="0"/>
              <a: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802" y="0"/>
            <a:ext cx="7752597" cy="2450592"/>
          </a:xfrm>
          <a:prstGeom prst="rect">
            <a:avLst/>
          </a:prstGeom>
        </p:spPr>
      </p:pic>
      <p:pic>
        <p:nvPicPr>
          <p:cNvPr id="3" name="object 3"/>
          <p:cNvPicPr/>
          <p:nvPr/>
        </p:nvPicPr>
        <p:blipFill>
          <a:blip r:embed="rId3" cstate="print"/>
          <a:stretch>
            <a:fillRect/>
          </a:stretch>
        </p:blipFill>
        <p:spPr>
          <a:xfrm>
            <a:off x="1669484" y="9717637"/>
            <a:ext cx="88988" cy="68478"/>
          </a:xfrm>
          <a:prstGeom prst="rect">
            <a:avLst/>
          </a:prstGeom>
        </p:spPr>
      </p:pic>
      <p:sp>
        <p:nvSpPr>
          <p:cNvPr id="4" name="object 4"/>
          <p:cNvSpPr txBox="1"/>
          <p:nvPr/>
        </p:nvSpPr>
        <p:spPr>
          <a:xfrm>
            <a:off x="304800" y="7932928"/>
            <a:ext cx="7189470" cy="2019300"/>
          </a:xfrm>
          <a:prstGeom prst="rect">
            <a:avLst/>
          </a:prstGeom>
        </p:spPr>
        <p:txBody>
          <a:bodyPr vert="horz" wrap="square" lIns="0" tIns="23495" rIns="0" bIns="0" rtlCol="0">
            <a:spAutoFit/>
          </a:bodyPr>
          <a:lstStyle/>
          <a:p>
            <a:pPr marL="38100">
              <a:lnSpc>
                <a:spcPct val="100000"/>
              </a:lnSpc>
              <a:spcBef>
                <a:spcPts val="185"/>
              </a:spcBef>
            </a:pPr>
            <a:r>
              <a:rPr sz="800" spc="-75" dirty="0">
                <a:latin typeface="Gill Sans MT"/>
                <a:cs typeface="Gill Sans MT"/>
              </a:rPr>
              <a:t>When</a:t>
            </a:r>
            <a:r>
              <a:rPr sz="800" spc="-35" dirty="0">
                <a:latin typeface="Gill Sans MT"/>
                <a:cs typeface="Gill Sans MT"/>
              </a:rPr>
              <a:t> </a:t>
            </a:r>
            <a:r>
              <a:rPr sz="800" spc="-45" dirty="0">
                <a:latin typeface="Gill Sans MT"/>
                <a:cs typeface="Gill Sans MT"/>
              </a:rPr>
              <a:t>you</a:t>
            </a:r>
            <a:r>
              <a:rPr sz="800" spc="-35" dirty="0">
                <a:latin typeface="Gill Sans MT"/>
                <a:cs typeface="Gill Sans MT"/>
              </a:rPr>
              <a:t> </a:t>
            </a:r>
            <a:r>
              <a:rPr sz="800" spc="-30" dirty="0">
                <a:latin typeface="Gill Sans MT"/>
                <a:cs typeface="Gill Sans MT"/>
              </a:rPr>
              <a:t>use</a:t>
            </a:r>
            <a:r>
              <a:rPr sz="800" spc="-35" dirty="0">
                <a:latin typeface="Gill Sans MT"/>
                <a:cs typeface="Gill Sans MT"/>
              </a:rPr>
              <a:t> </a:t>
            </a:r>
            <a:r>
              <a:rPr sz="800" spc="-25" dirty="0">
                <a:latin typeface="Gill Sans MT"/>
                <a:cs typeface="Gill Sans MT"/>
              </a:rPr>
              <a:t>the</a:t>
            </a:r>
            <a:r>
              <a:rPr sz="800" spc="-30" dirty="0">
                <a:latin typeface="Gill Sans MT"/>
                <a:cs typeface="Gill Sans MT"/>
              </a:rPr>
              <a:t> </a:t>
            </a:r>
            <a:r>
              <a:rPr sz="800" spc="-165" dirty="0">
                <a:latin typeface="Gill Sans MT"/>
                <a:cs typeface="Gill Sans MT"/>
              </a:rPr>
              <a:t>QRC</a:t>
            </a:r>
            <a:r>
              <a:rPr sz="800" spc="-35" dirty="0">
                <a:latin typeface="Gill Sans MT"/>
                <a:cs typeface="Gill Sans MT"/>
              </a:rPr>
              <a:t> </a:t>
            </a:r>
            <a:r>
              <a:rPr sz="800" spc="-30" dirty="0">
                <a:latin typeface="Gill Sans MT"/>
                <a:cs typeface="Gill Sans MT"/>
              </a:rPr>
              <a:t>feature,</a:t>
            </a:r>
            <a:r>
              <a:rPr sz="800" spc="-35" dirty="0">
                <a:latin typeface="Gill Sans MT"/>
                <a:cs typeface="Gill Sans MT"/>
              </a:rPr>
              <a:t> </a:t>
            </a:r>
            <a:r>
              <a:rPr sz="800" spc="-30" dirty="0">
                <a:latin typeface="Gill Sans MT"/>
                <a:cs typeface="Gill Sans MT"/>
              </a:rPr>
              <a:t>certain</a:t>
            </a:r>
            <a:r>
              <a:rPr sz="800" spc="-35" dirty="0">
                <a:latin typeface="Gill Sans MT"/>
                <a:cs typeface="Gill Sans MT"/>
              </a:rPr>
              <a:t> </a:t>
            </a:r>
            <a:r>
              <a:rPr sz="800" spc="-30" dirty="0">
                <a:latin typeface="Gill Sans MT"/>
                <a:cs typeface="Gill Sans MT"/>
              </a:rPr>
              <a:t>information </a:t>
            </a:r>
            <a:r>
              <a:rPr sz="800" spc="-10" dirty="0">
                <a:latin typeface="Gill Sans MT"/>
                <a:cs typeface="Gill Sans MT"/>
              </a:rPr>
              <a:t>is</a:t>
            </a:r>
            <a:r>
              <a:rPr sz="800" spc="-35" dirty="0">
                <a:latin typeface="Gill Sans MT"/>
                <a:cs typeface="Gill Sans MT"/>
              </a:rPr>
              <a:t> </a:t>
            </a:r>
            <a:r>
              <a:rPr sz="800" spc="-40" dirty="0">
                <a:latin typeface="Gill Sans MT"/>
                <a:cs typeface="Gill Sans MT"/>
              </a:rPr>
              <a:t>collected</a:t>
            </a:r>
            <a:r>
              <a:rPr sz="800" spc="-35" dirty="0">
                <a:latin typeface="Gill Sans MT"/>
                <a:cs typeface="Gill Sans MT"/>
              </a:rPr>
              <a:t> from </a:t>
            </a:r>
            <a:r>
              <a:rPr sz="800" spc="-50" dirty="0">
                <a:latin typeface="Gill Sans MT"/>
                <a:cs typeface="Gill Sans MT"/>
              </a:rPr>
              <a:t>your</a:t>
            </a:r>
            <a:r>
              <a:rPr sz="800" spc="-30" dirty="0">
                <a:latin typeface="Gill Sans MT"/>
                <a:cs typeface="Gill Sans MT"/>
              </a:rPr>
              <a:t> </a:t>
            </a:r>
            <a:r>
              <a:rPr sz="800" spc="-35" dirty="0">
                <a:latin typeface="Gill Sans MT"/>
                <a:cs typeface="Gill Sans MT"/>
              </a:rPr>
              <a:t>mobile device </a:t>
            </a:r>
            <a:r>
              <a:rPr sz="800" spc="-45" dirty="0">
                <a:latin typeface="Gill Sans MT"/>
                <a:cs typeface="Gill Sans MT"/>
              </a:rPr>
              <a:t>for</a:t>
            </a:r>
            <a:r>
              <a:rPr sz="800" spc="-35" dirty="0">
                <a:latin typeface="Gill Sans MT"/>
                <a:cs typeface="Gill Sans MT"/>
              </a:rPr>
              <a:t> </a:t>
            </a:r>
            <a:r>
              <a:rPr sz="800" spc="-20" dirty="0">
                <a:latin typeface="Gill Sans MT"/>
                <a:cs typeface="Gill Sans MT"/>
              </a:rPr>
              <a:t>business</a:t>
            </a:r>
            <a:r>
              <a:rPr sz="800" spc="-30" dirty="0">
                <a:latin typeface="Gill Sans MT"/>
                <a:cs typeface="Gill Sans MT"/>
              </a:rPr>
              <a:t> </a:t>
            </a:r>
            <a:r>
              <a:rPr sz="800" spc="-10" dirty="0">
                <a:latin typeface="Gill Sans MT"/>
                <a:cs typeface="Gill Sans MT"/>
              </a:rPr>
              <a:t>purposes.</a:t>
            </a:r>
            <a:endParaRPr sz="800" dirty="0">
              <a:latin typeface="Gill Sans MT"/>
              <a:cs typeface="Gill Sans MT"/>
            </a:endParaRPr>
          </a:p>
          <a:p>
            <a:pPr marL="38100">
              <a:lnSpc>
                <a:spcPct val="100000"/>
              </a:lnSpc>
              <a:spcBef>
                <a:spcPts val="80"/>
              </a:spcBef>
            </a:pPr>
            <a:r>
              <a:rPr sz="675" baseline="30864" dirty="0">
                <a:latin typeface="Gill Sans MT"/>
                <a:cs typeface="Gill Sans MT"/>
              </a:rPr>
              <a:t>1</a:t>
            </a:r>
            <a:r>
              <a:rPr sz="675" spc="494" baseline="30864" dirty="0">
                <a:latin typeface="Gill Sans MT"/>
                <a:cs typeface="Gill Sans MT"/>
              </a:rPr>
              <a:t> </a:t>
            </a:r>
            <a:r>
              <a:rPr sz="800" spc="-70" dirty="0">
                <a:latin typeface="Gill Sans MT"/>
                <a:cs typeface="Gill Sans MT"/>
              </a:rPr>
              <a:t>As</a:t>
            </a:r>
            <a:r>
              <a:rPr sz="800" spc="-40" dirty="0">
                <a:latin typeface="Gill Sans MT"/>
                <a:cs typeface="Gill Sans MT"/>
              </a:rPr>
              <a:t> </a:t>
            </a:r>
            <a:r>
              <a:rPr sz="800" spc="-20" dirty="0">
                <a:latin typeface="Gill Sans MT"/>
                <a:cs typeface="Gill Sans MT"/>
              </a:rPr>
              <a:t>an</a:t>
            </a:r>
            <a:r>
              <a:rPr sz="800" spc="-35" dirty="0">
                <a:latin typeface="Gill Sans MT"/>
                <a:cs typeface="Gill Sans MT"/>
              </a:rPr>
              <a:t> employee </a:t>
            </a:r>
            <a:r>
              <a:rPr sz="800" spc="-20" dirty="0">
                <a:latin typeface="Gill Sans MT"/>
                <a:cs typeface="Gill Sans MT"/>
              </a:rPr>
              <a:t>of</a:t>
            </a:r>
            <a:r>
              <a:rPr sz="800" spc="-35" dirty="0">
                <a:latin typeface="Gill Sans MT"/>
                <a:cs typeface="Gill Sans MT"/>
              </a:rPr>
              <a:t> </a:t>
            </a:r>
            <a:r>
              <a:rPr sz="800" spc="-25" dirty="0">
                <a:latin typeface="Gill Sans MT"/>
                <a:cs typeface="Gill Sans MT"/>
              </a:rPr>
              <a:t>a</a:t>
            </a:r>
            <a:r>
              <a:rPr sz="800" spc="-40" dirty="0">
                <a:latin typeface="Gill Sans MT"/>
                <a:cs typeface="Gill Sans MT"/>
              </a:rPr>
              <a:t> </a:t>
            </a:r>
            <a:r>
              <a:rPr sz="800" spc="-35" dirty="0">
                <a:latin typeface="Gill Sans MT"/>
                <a:cs typeface="Gill Sans MT"/>
              </a:rPr>
              <a:t>company </a:t>
            </a:r>
            <a:r>
              <a:rPr sz="800" spc="-20" dirty="0">
                <a:latin typeface="Gill Sans MT"/>
                <a:cs typeface="Gill Sans MT"/>
              </a:rPr>
              <a:t>participating</a:t>
            </a:r>
            <a:r>
              <a:rPr sz="800" spc="-35" dirty="0">
                <a:latin typeface="Gill Sans MT"/>
                <a:cs typeface="Gill Sans MT"/>
              </a:rPr>
              <a:t> </a:t>
            </a:r>
            <a:r>
              <a:rPr sz="800" spc="-20" dirty="0">
                <a:latin typeface="Gill Sans MT"/>
                <a:cs typeface="Gill Sans MT"/>
              </a:rPr>
              <a:t>in</a:t>
            </a:r>
            <a:r>
              <a:rPr sz="800" spc="-40" dirty="0">
                <a:latin typeface="Gill Sans MT"/>
                <a:cs typeface="Gill Sans MT"/>
              </a:rPr>
              <a:t> </a:t>
            </a:r>
            <a:r>
              <a:rPr sz="800" spc="-25" dirty="0">
                <a:latin typeface="Gill Sans MT"/>
                <a:cs typeface="Gill Sans MT"/>
              </a:rPr>
              <a:t>the</a:t>
            </a:r>
            <a:r>
              <a:rPr sz="800" spc="-35" dirty="0">
                <a:latin typeface="Gill Sans MT"/>
                <a:cs typeface="Gill Sans MT"/>
              </a:rPr>
              <a:t> Bank </a:t>
            </a:r>
            <a:r>
              <a:rPr sz="800" spc="-20" dirty="0">
                <a:latin typeface="Gill Sans MT"/>
                <a:cs typeface="Gill Sans MT"/>
              </a:rPr>
              <a:t>of</a:t>
            </a:r>
            <a:r>
              <a:rPr sz="800" spc="-35" dirty="0">
                <a:latin typeface="Gill Sans MT"/>
                <a:cs typeface="Gill Sans MT"/>
              </a:rPr>
              <a:t> </a:t>
            </a:r>
            <a:r>
              <a:rPr sz="800" spc="-50" dirty="0">
                <a:latin typeface="Gill Sans MT"/>
                <a:cs typeface="Gill Sans MT"/>
              </a:rPr>
              <a:t>America</a:t>
            </a:r>
            <a:r>
              <a:rPr sz="800" spc="-40" dirty="0">
                <a:latin typeface="Gill Sans MT"/>
                <a:cs typeface="Gill Sans MT"/>
              </a:rPr>
              <a:t> </a:t>
            </a:r>
            <a:r>
              <a:rPr sz="800" spc="-35" dirty="0">
                <a:latin typeface="Gill Sans MT"/>
                <a:cs typeface="Gill Sans MT"/>
              </a:rPr>
              <a:t>Employee </a:t>
            </a:r>
            <a:r>
              <a:rPr sz="800" spc="-20" dirty="0">
                <a:latin typeface="Gill Sans MT"/>
                <a:cs typeface="Gill Sans MT"/>
              </a:rPr>
              <a:t>Banking</a:t>
            </a:r>
            <a:r>
              <a:rPr sz="800" spc="-35" dirty="0">
                <a:latin typeface="Gill Sans MT"/>
                <a:cs typeface="Gill Sans MT"/>
              </a:rPr>
              <a:t> </a:t>
            </a:r>
            <a:r>
              <a:rPr sz="800" spc="-25" dirty="0">
                <a:latin typeface="Gill Sans MT"/>
                <a:cs typeface="Gill Sans MT"/>
              </a:rPr>
              <a:t>and</a:t>
            </a:r>
            <a:r>
              <a:rPr sz="800" spc="-40" dirty="0">
                <a:latin typeface="Gill Sans MT"/>
                <a:cs typeface="Gill Sans MT"/>
              </a:rPr>
              <a:t> </a:t>
            </a:r>
            <a:r>
              <a:rPr sz="800" spc="-20" dirty="0">
                <a:latin typeface="Gill Sans MT"/>
                <a:cs typeface="Gill Sans MT"/>
              </a:rPr>
              <a:t>Investing</a:t>
            </a:r>
            <a:r>
              <a:rPr sz="800" spc="-35" dirty="0">
                <a:latin typeface="Gill Sans MT"/>
                <a:cs typeface="Gill Sans MT"/>
              </a:rPr>
              <a:t> </a:t>
            </a:r>
            <a:r>
              <a:rPr sz="800" spc="-40" dirty="0">
                <a:latin typeface="Gill Sans MT"/>
                <a:cs typeface="Gill Sans MT"/>
              </a:rPr>
              <a:t>Program,</a:t>
            </a:r>
            <a:r>
              <a:rPr sz="800" spc="-35" dirty="0">
                <a:latin typeface="Gill Sans MT"/>
                <a:cs typeface="Gill Sans MT"/>
              </a:rPr>
              <a:t> </a:t>
            </a:r>
            <a:r>
              <a:rPr sz="800" spc="-45" dirty="0">
                <a:latin typeface="Gill Sans MT"/>
                <a:cs typeface="Gill Sans MT"/>
              </a:rPr>
              <a:t>you</a:t>
            </a:r>
            <a:r>
              <a:rPr sz="800" spc="-35" dirty="0">
                <a:latin typeface="Gill Sans MT"/>
                <a:cs typeface="Gill Sans MT"/>
              </a:rPr>
              <a:t> </a:t>
            </a:r>
            <a:r>
              <a:rPr sz="800" spc="-50" dirty="0">
                <a:latin typeface="Gill Sans MT"/>
                <a:cs typeface="Gill Sans MT"/>
              </a:rPr>
              <a:t>are</a:t>
            </a:r>
            <a:r>
              <a:rPr sz="800" spc="-40" dirty="0">
                <a:latin typeface="Gill Sans MT"/>
                <a:cs typeface="Gill Sans MT"/>
              </a:rPr>
              <a:t> </a:t>
            </a:r>
            <a:r>
              <a:rPr sz="800" spc="-20" dirty="0">
                <a:latin typeface="Gill Sans MT"/>
                <a:cs typeface="Gill Sans MT"/>
              </a:rPr>
              <a:t>eligible</a:t>
            </a:r>
            <a:r>
              <a:rPr sz="800" spc="-35" dirty="0">
                <a:latin typeface="Gill Sans MT"/>
                <a:cs typeface="Gill Sans MT"/>
              </a:rPr>
              <a:t> </a:t>
            </a:r>
            <a:r>
              <a:rPr sz="800" spc="-45" dirty="0">
                <a:latin typeface="Gill Sans MT"/>
                <a:cs typeface="Gill Sans MT"/>
              </a:rPr>
              <a:t>to</a:t>
            </a:r>
            <a:r>
              <a:rPr sz="800" spc="-35" dirty="0">
                <a:latin typeface="Gill Sans MT"/>
                <a:cs typeface="Gill Sans MT"/>
              </a:rPr>
              <a:t> </a:t>
            </a:r>
            <a:r>
              <a:rPr sz="800" spc="-45" dirty="0">
                <a:latin typeface="Gill Sans MT"/>
                <a:cs typeface="Gill Sans MT"/>
              </a:rPr>
              <a:t>enroll</a:t>
            </a:r>
            <a:r>
              <a:rPr sz="800" spc="-40" dirty="0">
                <a:latin typeface="Gill Sans MT"/>
                <a:cs typeface="Gill Sans MT"/>
              </a:rPr>
              <a:t> </a:t>
            </a:r>
            <a:r>
              <a:rPr sz="800" spc="-20" dirty="0">
                <a:latin typeface="Gill Sans MT"/>
                <a:cs typeface="Gill Sans MT"/>
              </a:rPr>
              <a:t>in</a:t>
            </a:r>
            <a:r>
              <a:rPr sz="800" spc="-35" dirty="0">
                <a:latin typeface="Gill Sans MT"/>
                <a:cs typeface="Gill Sans MT"/>
              </a:rPr>
              <a:t> </a:t>
            </a:r>
            <a:r>
              <a:rPr sz="800" spc="-25" dirty="0">
                <a:latin typeface="Gill Sans MT"/>
                <a:cs typeface="Gill Sans MT"/>
              </a:rPr>
              <a:t>the</a:t>
            </a:r>
            <a:r>
              <a:rPr sz="800" spc="-35" dirty="0">
                <a:latin typeface="Gill Sans MT"/>
                <a:cs typeface="Gill Sans MT"/>
              </a:rPr>
              <a:t> </a:t>
            </a:r>
            <a:r>
              <a:rPr sz="800" spc="-50" dirty="0">
                <a:latin typeface="Gill Sans MT"/>
                <a:cs typeface="Gill Sans MT"/>
              </a:rPr>
              <a:t>Preferred</a:t>
            </a:r>
            <a:r>
              <a:rPr sz="800" spc="-35" dirty="0">
                <a:latin typeface="Gill Sans MT"/>
                <a:cs typeface="Gill Sans MT"/>
              </a:rPr>
              <a:t> </a:t>
            </a:r>
            <a:r>
              <a:rPr sz="800" spc="-55" dirty="0">
                <a:latin typeface="Gill Sans MT"/>
                <a:cs typeface="Gill Sans MT"/>
              </a:rPr>
              <a:t>Rewards</a:t>
            </a:r>
            <a:r>
              <a:rPr sz="800" spc="-40" dirty="0">
                <a:latin typeface="Gill Sans MT"/>
                <a:cs typeface="Gill Sans MT"/>
              </a:rPr>
              <a:t> program</a:t>
            </a:r>
            <a:r>
              <a:rPr sz="800" spc="-35" dirty="0">
                <a:latin typeface="Gill Sans MT"/>
                <a:cs typeface="Gill Sans MT"/>
              </a:rPr>
              <a:t> </a:t>
            </a:r>
            <a:r>
              <a:rPr sz="800" dirty="0">
                <a:latin typeface="Gill Sans MT"/>
                <a:cs typeface="Gill Sans MT"/>
              </a:rPr>
              <a:t>if</a:t>
            </a:r>
            <a:r>
              <a:rPr sz="800" spc="-35" dirty="0">
                <a:latin typeface="Gill Sans MT"/>
                <a:cs typeface="Gill Sans MT"/>
              </a:rPr>
              <a:t> </a:t>
            </a:r>
            <a:r>
              <a:rPr sz="800" spc="-20" dirty="0">
                <a:latin typeface="Gill Sans MT"/>
                <a:cs typeface="Gill Sans MT"/>
              </a:rPr>
              <a:t>you:</a:t>
            </a:r>
            <a:endParaRPr sz="800" dirty="0">
              <a:latin typeface="Gill Sans MT"/>
              <a:cs typeface="Gill Sans MT"/>
            </a:endParaRPr>
          </a:p>
          <a:p>
            <a:pPr marL="163195" indent="-49530">
              <a:lnSpc>
                <a:spcPct val="100000"/>
              </a:lnSpc>
              <a:spcBef>
                <a:spcPts val="85"/>
              </a:spcBef>
              <a:buChar char="•"/>
              <a:tabLst>
                <a:tab pos="163195" algn="l"/>
              </a:tabLst>
            </a:pPr>
            <a:r>
              <a:rPr sz="800" spc="-55" dirty="0">
                <a:latin typeface="Gill Sans MT"/>
                <a:cs typeface="Gill Sans MT"/>
              </a:rPr>
              <a:t>Have</a:t>
            </a:r>
            <a:r>
              <a:rPr sz="800" spc="-30" dirty="0">
                <a:latin typeface="Gill Sans MT"/>
                <a:cs typeface="Gill Sans MT"/>
              </a:rPr>
              <a:t> </a:t>
            </a:r>
            <a:r>
              <a:rPr sz="800" spc="-20" dirty="0">
                <a:latin typeface="Gill Sans MT"/>
                <a:cs typeface="Gill Sans MT"/>
              </a:rPr>
              <a:t>an</a:t>
            </a:r>
            <a:r>
              <a:rPr sz="800" spc="-25" dirty="0">
                <a:latin typeface="Gill Sans MT"/>
                <a:cs typeface="Gill Sans MT"/>
              </a:rPr>
              <a:t> </a:t>
            </a:r>
            <a:r>
              <a:rPr sz="800" spc="-30" dirty="0">
                <a:latin typeface="Gill Sans MT"/>
                <a:cs typeface="Gill Sans MT"/>
              </a:rPr>
              <a:t>active, </a:t>
            </a:r>
            <a:r>
              <a:rPr sz="800" spc="-20" dirty="0">
                <a:latin typeface="Gill Sans MT"/>
                <a:cs typeface="Gill Sans MT"/>
              </a:rPr>
              <a:t>eligible</a:t>
            </a:r>
            <a:r>
              <a:rPr sz="800" spc="-25" dirty="0">
                <a:latin typeface="Gill Sans MT"/>
                <a:cs typeface="Gill Sans MT"/>
              </a:rPr>
              <a:t> </a:t>
            </a:r>
            <a:r>
              <a:rPr sz="800" spc="-35" dirty="0">
                <a:latin typeface="Gill Sans MT"/>
                <a:cs typeface="Gill Sans MT"/>
              </a:rPr>
              <a:t>Bank</a:t>
            </a:r>
            <a:r>
              <a:rPr sz="800" spc="-25" dirty="0">
                <a:latin typeface="Gill Sans MT"/>
                <a:cs typeface="Gill Sans MT"/>
              </a:rPr>
              <a:t> </a:t>
            </a:r>
            <a:r>
              <a:rPr sz="800" spc="-20" dirty="0">
                <a:latin typeface="Gill Sans MT"/>
                <a:cs typeface="Gill Sans MT"/>
              </a:rPr>
              <a:t>of</a:t>
            </a:r>
            <a:r>
              <a:rPr sz="800" spc="-30" dirty="0">
                <a:latin typeface="Gill Sans MT"/>
                <a:cs typeface="Gill Sans MT"/>
              </a:rPr>
              <a:t> </a:t>
            </a:r>
            <a:r>
              <a:rPr sz="800" spc="-50" dirty="0">
                <a:latin typeface="Gill Sans MT"/>
                <a:cs typeface="Gill Sans MT"/>
              </a:rPr>
              <a:t>America</a:t>
            </a:r>
            <a:r>
              <a:rPr sz="800" spc="-25" dirty="0">
                <a:latin typeface="Gill Sans MT"/>
                <a:cs typeface="Gill Sans MT"/>
              </a:rPr>
              <a:t> </a:t>
            </a:r>
            <a:r>
              <a:rPr sz="800" spc="-35" dirty="0">
                <a:latin typeface="Gill Sans MT"/>
                <a:cs typeface="Gill Sans MT"/>
              </a:rPr>
              <a:t>personal</a:t>
            </a:r>
            <a:r>
              <a:rPr sz="800" spc="-25" dirty="0">
                <a:latin typeface="Gill Sans MT"/>
                <a:cs typeface="Gill Sans MT"/>
              </a:rPr>
              <a:t> </a:t>
            </a:r>
            <a:r>
              <a:rPr sz="800" spc="-30" dirty="0">
                <a:latin typeface="Gill Sans MT"/>
                <a:cs typeface="Gill Sans MT"/>
              </a:rPr>
              <a:t>checking </a:t>
            </a:r>
            <a:r>
              <a:rPr sz="800" spc="-35" dirty="0">
                <a:latin typeface="Gill Sans MT"/>
                <a:cs typeface="Gill Sans MT"/>
              </a:rPr>
              <a:t>account,</a:t>
            </a:r>
            <a:r>
              <a:rPr sz="800" spc="-25" dirty="0">
                <a:latin typeface="Gill Sans MT"/>
                <a:cs typeface="Gill Sans MT"/>
              </a:rPr>
              <a:t> and</a:t>
            </a:r>
            <a:endParaRPr sz="800" dirty="0">
              <a:latin typeface="Gill Sans MT"/>
              <a:cs typeface="Gill Sans MT"/>
            </a:endParaRPr>
          </a:p>
          <a:p>
            <a:pPr marL="163195" indent="-49530">
              <a:lnSpc>
                <a:spcPct val="100000"/>
              </a:lnSpc>
              <a:spcBef>
                <a:spcPts val="85"/>
              </a:spcBef>
              <a:buChar char="•"/>
              <a:tabLst>
                <a:tab pos="163195" algn="l"/>
              </a:tabLst>
            </a:pPr>
            <a:r>
              <a:rPr sz="800" spc="-45" dirty="0">
                <a:latin typeface="Gill Sans MT"/>
                <a:cs typeface="Gill Sans MT"/>
              </a:rPr>
              <a:t>Receive</a:t>
            </a:r>
            <a:r>
              <a:rPr sz="800" spc="-35" dirty="0">
                <a:latin typeface="Gill Sans MT"/>
                <a:cs typeface="Gill Sans MT"/>
              </a:rPr>
              <a:t> </a:t>
            </a:r>
            <a:r>
              <a:rPr sz="800" spc="-25" dirty="0">
                <a:latin typeface="Gill Sans MT"/>
                <a:cs typeface="Gill Sans MT"/>
              </a:rPr>
              <a:t>all</a:t>
            </a:r>
            <a:r>
              <a:rPr sz="800" spc="-35" dirty="0">
                <a:latin typeface="Gill Sans MT"/>
                <a:cs typeface="Gill Sans MT"/>
              </a:rPr>
              <a:t> </a:t>
            </a:r>
            <a:r>
              <a:rPr sz="800" spc="-80" dirty="0">
                <a:latin typeface="Gill Sans MT"/>
                <a:cs typeface="Gill Sans MT"/>
              </a:rPr>
              <a:t>or</a:t>
            </a:r>
            <a:r>
              <a:rPr sz="800" spc="-35" dirty="0">
                <a:latin typeface="Gill Sans MT"/>
                <a:cs typeface="Gill Sans MT"/>
              </a:rPr>
              <a:t> </a:t>
            </a:r>
            <a:r>
              <a:rPr sz="800" spc="-30" dirty="0">
                <a:latin typeface="Gill Sans MT"/>
                <a:cs typeface="Gill Sans MT"/>
              </a:rPr>
              <a:t>part</a:t>
            </a:r>
            <a:r>
              <a:rPr sz="800" spc="-35" dirty="0">
                <a:latin typeface="Gill Sans MT"/>
                <a:cs typeface="Gill Sans MT"/>
              </a:rPr>
              <a:t> </a:t>
            </a:r>
            <a:r>
              <a:rPr sz="800" spc="-20" dirty="0">
                <a:latin typeface="Gill Sans MT"/>
                <a:cs typeface="Gill Sans MT"/>
              </a:rPr>
              <a:t>of</a:t>
            </a:r>
            <a:r>
              <a:rPr sz="800" spc="-35" dirty="0">
                <a:latin typeface="Gill Sans MT"/>
                <a:cs typeface="Gill Sans MT"/>
              </a:rPr>
              <a:t> </a:t>
            </a:r>
            <a:r>
              <a:rPr sz="800" spc="-50" dirty="0">
                <a:latin typeface="Gill Sans MT"/>
                <a:cs typeface="Gill Sans MT"/>
              </a:rPr>
              <a:t>your</a:t>
            </a:r>
            <a:r>
              <a:rPr sz="800" spc="-35" dirty="0">
                <a:latin typeface="Gill Sans MT"/>
                <a:cs typeface="Gill Sans MT"/>
              </a:rPr>
              <a:t> </a:t>
            </a:r>
            <a:r>
              <a:rPr sz="800" spc="-40" dirty="0">
                <a:latin typeface="Gill Sans MT"/>
                <a:cs typeface="Gill Sans MT"/>
              </a:rPr>
              <a:t>payroll</a:t>
            </a:r>
            <a:r>
              <a:rPr sz="800" spc="-35" dirty="0">
                <a:latin typeface="Gill Sans MT"/>
                <a:cs typeface="Gill Sans MT"/>
              </a:rPr>
              <a:t> </a:t>
            </a:r>
            <a:r>
              <a:rPr sz="800" spc="-40" dirty="0">
                <a:latin typeface="Gill Sans MT"/>
                <a:cs typeface="Gill Sans MT"/>
              </a:rPr>
              <a:t>direct</a:t>
            </a:r>
            <a:r>
              <a:rPr sz="800" spc="-35" dirty="0">
                <a:latin typeface="Gill Sans MT"/>
                <a:cs typeface="Gill Sans MT"/>
              </a:rPr>
              <a:t> deposit from </a:t>
            </a:r>
            <a:r>
              <a:rPr sz="800" spc="-25" dirty="0">
                <a:latin typeface="Gill Sans MT"/>
                <a:cs typeface="Gill Sans MT"/>
              </a:rPr>
              <a:t>the</a:t>
            </a:r>
            <a:r>
              <a:rPr sz="800" spc="-35" dirty="0">
                <a:latin typeface="Gill Sans MT"/>
                <a:cs typeface="Gill Sans MT"/>
              </a:rPr>
              <a:t> </a:t>
            </a:r>
            <a:r>
              <a:rPr sz="800" spc="-20" dirty="0">
                <a:latin typeface="Gill Sans MT"/>
                <a:cs typeface="Gill Sans MT"/>
              </a:rPr>
              <a:t>participating</a:t>
            </a:r>
            <a:r>
              <a:rPr sz="800" spc="-35" dirty="0">
                <a:latin typeface="Gill Sans MT"/>
                <a:cs typeface="Gill Sans MT"/>
              </a:rPr>
              <a:t> company into </a:t>
            </a:r>
            <a:r>
              <a:rPr sz="800" spc="-20" dirty="0">
                <a:latin typeface="Gill Sans MT"/>
                <a:cs typeface="Gill Sans MT"/>
              </a:rPr>
              <a:t>an</a:t>
            </a:r>
            <a:r>
              <a:rPr sz="800" spc="-35" dirty="0">
                <a:latin typeface="Gill Sans MT"/>
                <a:cs typeface="Gill Sans MT"/>
              </a:rPr>
              <a:t> </a:t>
            </a:r>
            <a:r>
              <a:rPr sz="800" spc="-20" dirty="0">
                <a:latin typeface="Gill Sans MT"/>
                <a:cs typeface="Gill Sans MT"/>
              </a:rPr>
              <a:t>eligible</a:t>
            </a:r>
            <a:r>
              <a:rPr sz="800" spc="-35" dirty="0">
                <a:latin typeface="Gill Sans MT"/>
                <a:cs typeface="Gill Sans MT"/>
              </a:rPr>
              <a:t> Bank </a:t>
            </a:r>
            <a:r>
              <a:rPr sz="800" spc="-20" dirty="0">
                <a:latin typeface="Gill Sans MT"/>
                <a:cs typeface="Gill Sans MT"/>
              </a:rPr>
              <a:t>of</a:t>
            </a:r>
            <a:r>
              <a:rPr sz="800" spc="-35" dirty="0">
                <a:latin typeface="Gill Sans MT"/>
                <a:cs typeface="Gill Sans MT"/>
              </a:rPr>
              <a:t> </a:t>
            </a:r>
            <a:r>
              <a:rPr sz="800" spc="-50" dirty="0">
                <a:latin typeface="Gill Sans MT"/>
                <a:cs typeface="Gill Sans MT"/>
              </a:rPr>
              <a:t>America</a:t>
            </a:r>
            <a:r>
              <a:rPr sz="800" spc="-35" dirty="0">
                <a:latin typeface="Gill Sans MT"/>
                <a:cs typeface="Gill Sans MT"/>
              </a:rPr>
              <a:t> </a:t>
            </a:r>
            <a:r>
              <a:rPr sz="800" spc="-30" dirty="0">
                <a:latin typeface="Gill Sans MT"/>
                <a:cs typeface="Gill Sans MT"/>
              </a:rPr>
              <a:t>checking</a:t>
            </a:r>
            <a:r>
              <a:rPr sz="800" spc="-35" dirty="0">
                <a:latin typeface="Gill Sans MT"/>
                <a:cs typeface="Gill Sans MT"/>
              </a:rPr>
              <a:t> </a:t>
            </a:r>
            <a:r>
              <a:rPr sz="800" spc="-80" dirty="0">
                <a:latin typeface="Gill Sans MT"/>
                <a:cs typeface="Gill Sans MT"/>
              </a:rPr>
              <a:t>or</a:t>
            </a:r>
            <a:r>
              <a:rPr sz="800" spc="-30" dirty="0">
                <a:latin typeface="Gill Sans MT"/>
                <a:cs typeface="Gill Sans MT"/>
              </a:rPr>
              <a:t> </a:t>
            </a:r>
            <a:r>
              <a:rPr sz="800" spc="-10" dirty="0">
                <a:latin typeface="Gill Sans MT"/>
                <a:cs typeface="Gill Sans MT"/>
              </a:rPr>
              <a:t>savings</a:t>
            </a:r>
            <a:r>
              <a:rPr sz="800" spc="-35" dirty="0">
                <a:latin typeface="Gill Sans MT"/>
                <a:cs typeface="Gill Sans MT"/>
              </a:rPr>
              <a:t> </a:t>
            </a:r>
            <a:r>
              <a:rPr sz="800" spc="-10" dirty="0">
                <a:latin typeface="Gill Sans MT"/>
                <a:cs typeface="Gill Sans MT"/>
              </a:rPr>
              <a:t>account.</a:t>
            </a:r>
            <a:endParaRPr sz="800" dirty="0">
              <a:latin typeface="Gill Sans MT"/>
              <a:cs typeface="Gill Sans MT"/>
            </a:endParaRPr>
          </a:p>
          <a:p>
            <a:pPr marL="114300" marR="30480">
              <a:lnSpc>
                <a:spcPts val="900"/>
              </a:lnSpc>
              <a:spcBef>
                <a:spcPts val="165"/>
              </a:spcBef>
            </a:pPr>
            <a:r>
              <a:rPr sz="800" spc="-35" dirty="0">
                <a:latin typeface="Gill Sans MT"/>
                <a:cs typeface="Gill Sans MT"/>
              </a:rPr>
              <a:t>Employees</a:t>
            </a:r>
            <a:r>
              <a:rPr sz="800" spc="-30" dirty="0">
                <a:latin typeface="Gill Sans MT"/>
                <a:cs typeface="Gill Sans MT"/>
              </a:rPr>
              <a:t> </a:t>
            </a:r>
            <a:r>
              <a:rPr sz="800" spc="-10" dirty="0">
                <a:latin typeface="Gill Sans MT"/>
                <a:cs typeface="Gill Sans MT"/>
              </a:rPr>
              <a:t>qualify</a:t>
            </a:r>
            <a:r>
              <a:rPr sz="800" spc="-25" dirty="0">
                <a:latin typeface="Gill Sans MT"/>
                <a:cs typeface="Gill Sans MT"/>
              </a:rPr>
              <a:t> </a:t>
            </a:r>
            <a:r>
              <a:rPr sz="800" spc="-45" dirty="0">
                <a:latin typeface="Gill Sans MT"/>
                <a:cs typeface="Gill Sans MT"/>
              </a:rPr>
              <a:t>for</a:t>
            </a:r>
            <a:r>
              <a:rPr sz="800" spc="-30" dirty="0">
                <a:latin typeface="Gill Sans MT"/>
                <a:cs typeface="Gill Sans MT"/>
              </a:rPr>
              <a:t> </a:t>
            </a:r>
            <a:r>
              <a:rPr sz="800" spc="-25" dirty="0">
                <a:latin typeface="Gill Sans MT"/>
                <a:cs typeface="Gill Sans MT"/>
              </a:rPr>
              <a:t>the </a:t>
            </a:r>
            <a:r>
              <a:rPr sz="800" spc="-75" dirty="0">
                <a:latin typeface="Gill Sans MT"/>
                <a:cs typeface="Gill Sans MT"/>
              </a:rPr>
              <a:t>Gold</a:t>
            </a:r>
            <a:r>
              <a:rPr sz="800" spc="-30" dirty="0">
                <a:latin typeface="Gill Sans MT"/>
                <a:cs typeface="Gill Sans MT"/>
              </a:rPr>
              <a:t> </a:t>
            </a:r>
            <a:r>
              <a:rPr sz="800" spc="-40" dirty="0">
                <a:latin typeface="Gill Sans MT"/>
                <a:cs typeface="Gill Sans MT"/>
              </a:rPr>
              <a:t>tier</a:t>
            </a:r>
            <a:r>
              <a:rPr sz="800" spc="-25" dirty="0">
                <a:latin typeface="Gill Sans MT"/>
                <a:cs typeface="Gill Sans MT"/>
              </a:rPr>
              <a:t> </a:t>
            </a:r>
            <a:r>
              <a:rPr sz="800" spc="-20" dirty="0">
                <a:latin typeface="Gill Sans MT"/>
                <a:cs typeface="Gill Sans MT"/>
              </a:rPr>
              <a:t>of</a:t>
            </a:r>
            <a:r>
              <a:rPr sz="800" spc="-30" dirty="0">
                <a:latin typeface="Gill Sans MT"/>
                <a:cs typeface="Gill Sans MT"/>
              </a:rPr>
              <a:t> </a:t>
            </a:r>
            <a:r>
              <a:rPr sz="800" spc="-50" dirty="0">
                <a:latin typeface="Gill Sans MT"/>
                <a:cs typeface="Gill Sans MT"/>
              </a:rPr>
              <a:t>Preferred</a:t>
            </a:r>
            <a:r>
              <a:rPr sz="800" spc="-25" dirty="0">
                <a:latin typeface="Gill Sans MT"/>
                <a:cs typeface="Gill Sans MT"/>
              </a:rPr>
              <a:t> </a:t>
            </a:r>
            <a:r>
              <a:rPr sz="800" spc="-55" dirty="0">
                <a:latin typeface="Gill Sans MT"/>
                <a:cs typeface="Gill Sans MT"/>
              </a:rPr>
              <a:t>Rewards</a:t>
            </a:r>
            <a:r>
              <a:rPr sz="800" spc="-25" dirty="0">
                <a:latin typeface="Gill Sans MT"/>
                <a:cs typeface="Gill Sans MT"/>
              </a:rPr>
              <a:t> </a:t>
            </a:r>
            <a:r>
              <a:rPr sz="800" spc="-35" dirty="0">
                <a:latin typeface="Gill Sans MT"/>
                <a:cs typeface="Gill Sans MT"/>
              </a:rPr>
              <a:t>without</a:t>
            </a:r>
            <a:r>
              <a:rPr sz="800" spc="-30" dirty="0">
                <a:latin typeface="Gill Sans MT"/>
                <a:cs typeface="Gill Sans MT"/>
              </a:rPr>
              <a:t> </a:t>
            </a:r>
            <a:r>
              <a:rPr sz="800" spc="-20" dirty="0">
                <a:latin typeface="Gill Sans MT"/>
                <a:cs typeface="Gill Sans MT"/>
              </a:rPr>
              <a:t>meeting</a:t>
            </a:r>
            <a:r>
              <a:rPr sz="800" spc="-25" dirty="0">
                <a:latin typeface="Gill Sans MT"/>
                <a:cs typeface="Gill Sans MT"/>
              </a:rPr>
              <a:t> the</a:t>
            </a:r>
            <a:r>
              <a:rPr sz="800" spc="-30" dirty="0">
                <a:latin typeface="Gill Sans MT"/>
                <a:cs typeface="Gill Sans MT"/>
              </a:rPr>
              <a:t> </a:t>
            </a:r>
            <a:r>
              <a:rPr sz="800" spc="-25" dirty="0">
                <a:latin typeface="Gill Sans MT"/>
                <a:cs typeface="Gill Sans MT"/>
              </a:rPr>
              <a:t>balance </a:t>
            </a:r>
            <a:r>
              <a:rPr sz="800" spc="-40" dirty="0">
                <a:latin typeface="Gill Sans MT"/>
                <a:cs typeface="Gill Sans MT"/>
              </a:rPr>
              <a:t>requirement,</a:t>
            </a:r>
            <a:r>
              <a:rPr sz="800" spc="-30" dirty="0">
                <a:latin typeface="Gill Sans MT"/>
                <a:cs typeface="Gill Sans MT"/>
              </a:rPr>
              <a:t> </a:t>
            </a:r>
            <a:r>
              <a:rPr sz="800" spc="-25" dirty="0">
                <a:latin typeface="Gill Sans MT"/>
                <a:cs typeface="Gill Sans MT"/>
              </a:rPr>
              <a:t>and may</a:t>
            </a:r>
            <a:r>
              <a:rPr sz="800" spc="-30" dirty="0">
                <a:latin typeface="Gill Sans MT"/>
                <a:cs typeface="Gill Sans MT"/>
              </a:rPr>
              <a:t> </a:t>
            </a:r>
            <a:r>
              <a:rPr sz="800" spc="-10" dirty="0">
                <a:latin typeface="Gill Sans MT"/>
                <a:cs typeface="Gill Sans MT"/>
              </a:rPr>
              <a:t>qualify</a:t>
            </a:r>
            <a:r>
              <a:rPr sz="800" spc="-25" dirty="0">
                <a:latin typeface="Gill Sans MT"/>
                <a:cs typeface="Gill Sans MT"/>
              </a:rPr>
              <a:t> </a:t>
            </a:r>
            <a:r>
              <a:rPr sz="800" spc="-45" dirty="0">
                <a:latin typeface="Gill Sans MT"/>
                <a:cs typeface="Gill Sans MT"/>
              </a:rPr>
              <a:t>for</a:t>
            </a:r>
            <a:r>
              <a:rPr sz="800" spc="-25" dirty="0">
                <a:latin typeface="Gill Sans MT"/>
                <a:cs typeface="Gill Sans MT"/>
              </a:rPr>
              <a:t> </a:t>
            </a:r>
            <a:r>
              <a:rPr sz="800" spc="-30" dirty="0">
                <a:latin typeface="Gill Sans MT"/>
                <a:cs typeface="Gill Sans MT"/>
              </a:rPr>
              <a:t>higher </a:t>
            </a:r>
            <a:r>
              <a:rPr sz="800" spc="-35" dirty="0">
                <a:latin typeface="Gill Sans MT"/>
                <a:cs typeface="Gill Sans MT"/>
              </a:rPr>
              <a:t>tiers</a:t>
            </a:r>
            <a:r>
              <a:rPr sz="800" spc="-25" dirty="0">
                <a:latin typeface="Gill Sans MT"/>
                <a:cs typeface="Gill Sans MT"/>
              </a:rPr>
              <a:t> </a:t>
            </a:r>
            <a:r>
              <a:rPr sz="800" spc="-45" dirty="0">
                <a:latin typeface="Gill Sans MT"/>
                <a:cs typeface="Gill Sans MT"/>
              </a:rPr>
              <a:t>on</a:t>
            </a:r>
            <a:r>
              <a:rPr sz="800" spc="-30" dirty="0">
                <a:latin typeface="Gill Sans MT"/>
                <a:cs typeface="Gill Sans MT"/>
              </a:rPr>
              <a:t> </a:t>
            </a:r>
            <a:r>
              <a:rPr sz="800" spc="-25" dirty="0">
                <a:latin typeface="Gill Sans MT"/>
                <a:cs typeface="Gill Sans MT"/>
              </a:rPr>
              <a:t>the </a:t>
            </a:r>
            <a:r>
              <a:rPr sz="800" spc="-30" dirty="0">
                <a:latin typeface="Gill Sans MT"/>
                <a:cs typeface="Gill Sans MT"/>
              </a:rPr>
              <a:t>standard </a:t>
            </a:r>
            <a:r>
              <a:rPr sz="800" spc="-40" dirty="0">
                <a:latin typeface="Gill Sans MT"/>
                <a:cs typeface="Gill Sans MT"/>
              </a:rPr>
              <a:t>program</a:t>
            </a:r>
            <a:r>
              <a:rPr sz="800" spc="-25" dirty="0">
                <a:latin typeface="Gill Sans MT"/>
                <a:cs typeface="Gill Sans MT"/>
              </a:rPr>
              <a:t> </a:t>
            </a:r>
            <a:r>
              <a:rPr sz="800" spc="-35" dirty="0">
                <a:latin typeface="Gill Sans MT"/>
                <a:cs typeface="Gill Sans MT"/>
              </a:rPr>
              <a:t>terms.</a:t>
            </a:r>
            <a:r>
              <a:rPr sz="800" spc="-30" dirty="0">
                <a:latin typeface="Gill Sans MT"/>
                <a:cs typeface="Gill Sans MT"/>
              </a:rPr>
              <a:t> </a:t>
            </a:r>
            <a:r>
              <a:rPr sz="800" spc="-60" dirty="0">
                <a:latin typeface="Gill Sans MT"/>
                <a:cs typeface="Gill Sans MT"/>
              </a:rPr>
              <a:t>The</a:t>
            </a:r>
            <a:r>
              <a:rPr sz="800" spc="-25" dirty="0">
                <a:latin typeface="Gill Sans MT"/>
                <a:cs typeface="Gill Sans MT"/>
              </a:rPr>
              <a:t> </a:t>
            </a:r>
            <a:r>
              <a:rPr sz="800" spc="-30" dirty="0">
                <a:latin typeface="Gill Sans MT"/>
                <a:cs typeface="Gill Sans MT"/>
              </a:rPr>
              <a:t>standard</a:t>
            </a:r>
            <a:r>
              <a:rPr sz="800" spc="-25" dirty="0">
                <a:latin typeface="Gill Sans MT"/>
                <a:cs typeface="Gill Sans MT"/>
              </a:rPr>
              <a:t> </a:t>
            </a:r>
            <a:r>
              <a:rPr sz="800" spc="-10" dirty="0">
                <a:latin typeface="Gill Sans MT"/>
                <a:cs typeface="Gill Sans MT"/>
              </a:rPr>
              <a:t>program </a:t>
            </a:r>
            <a:r>
              <a:rPr sz="800" spc="-35" dirty="0">
                <a:latin typeface="Gill Sans MT"/>
                <a:cs typeface="Gill Sans MT"/>
              </a:rPr>
              <a:t>terms </a:t>
            </a:r>
            <a:r>
              <a:rPr sz="800" spc="-50" dirty="0">
                <a:latin typeface="Gill Sans MT"/>
                <a:cs typeface="Gill Sans MT"/>
              </a:rPr>
              <a:t>require</a:t>
            </a:r>
            <a:r>
              <a:rPr sz="800" spc="-30" dirty="0">
                <a:latin typeface="Gill Sans MT"/>
                <a:cs typeface="Gill Sans MT"/>
              </a:rPr>
              <a:t> </a:t>
            </a:r>
            <a:r>
              <a:rPr sz="800" spc="-20" dirty="0">
                <a:latin typeface="Gill Sans MT"/>
                <a:cs typeface="Gill Sans MT"/>
              </a:rPr>
              <a:t>an</a:t>
            </a:r>
            <a:r>
              <a:rPr sz="800" spc="-35" dirty="0">
                <a:latin typeface="Gill Sans MT"/>
                <a:cs typeface="Gill Sans MT"/>
              </a:rPr>
              <a:t> </a:t>
            </a:r>
            <a:r>
              <a:rPr sz="800" spc="-20" dirty="0">
                <a:latin typeface="Gill Sans MT"/>
                <a:cs typeface="Gill Sans MT"/>
              </a:rPr>
              <a:t>eligible</a:t>
            </a:r>
            <a:r>
              <a:rPr sz="800" spc="-30" dirty="0">
                <a:latin typeface="Gill Sans MT"/>
                <a:cs typeface="Gill Sans MT"/>
              </a:rPr>
              <a:t> </a:t>
            </a:r>
            <a:r>
              <a:rPr sz="800" spc="-35" dirty="0">
                <a:latin typeface="Gill Sans MT"/>
                <a:cs typeface="Gill Sans MT"/>
              </a:rPr>
              <a:t>Bank </a:t>
            </a:r>
            <a:r>
              <a:rPr sz="800" spc="-20" dirty="0">
                <a:latin typeface="Gill Sans MT"/>
                <a:cs typeface="Gill Sans MT"/>
              </a:rPr>
              <a:t>of</a:t>
            </a:r>
            <a:r>
              <a:rPr sz="800" spc="-30" dirty="0">
                <a:latin typeface="Gill Sans MT"/>
                <a:cs typeface="Gill Sans MT"/>
              </a:rPr>
              <a:t> </a:t>
            </a:r>
            <a:r>
              <a:rPr sz="800" spc="-50" dirty="0">
                <a:latin typeface="Gill Sans MT"/>
                <a:cs typeface="Gill Sans MT"/>
              </a:rPr>
              <a:t>America</a:t>
            </a:r>
            <a:r>
              <a:rPr sz="800" spc="-35" dirty="0">
                <a:latin typeface="Gill Sans MT"/>
                <a:cs typeface="Gill Sans MT"/>
              </a:rPr>
              <a:t> personal</a:t>
            </a:r>
            <a:r>
              <a:rPr sz="800" spc="-30" dirty="0">
                <a:latin typeface="Gill Sans MT"/>
                <a:cs typeface="Gill Sans MT"/>
              </a:rPr>
              <a:t> checking</a:t>
            </a:r>
            <a:r>
              <a:rPr sz="800" spc="-35" dirty="0">
                <a:latin typeface="Gill Sans MT"/>
                <a:cs typeface="Gill Sans MT"/>
              </a:rPr>
              <a:t> account</a:t>
            </a:r>
            <a:r>
              <a:rPr sz="800" spc="-30" dirty="0">
                <a:latin typeface="Gill Sans MT"/>
                <a:cs typeface="Gill Sans MT"/>
              </a:rPr>
              <a:t> </a:t>
            </a:r>
            <a:r>
              <a:rPr sz="800" spc="-25" dirty="0">
                <a:latin typeface="Gill Sans MT"/>
                <a:cs typeface="Gill Sans MT"/>
              </a:rPr>
              <a:t>and</a:t>
            </a:r>
            <a:r>
              <a:rPr sz="800" spc="-35" dirty="0">
                <a:latin typeface="Gill Sans MT"/>
                <a:cs typeface="Gill Sans MT"/>
              </a:rPr>
              <a:t> </a:t>
            </a:r>
            <a:r>
              <a:rPr sz="800" spc="-25" dirty="0">
                <a:latin typeface="Gill Sans MT"/>
                <a:cs typeface="Gill Sans MT"/>
              </a:rPr>
              <a:t>a</a:t>
            </a:r>
            <a:r>
              <a:rPr sz="800" spc="-30" dirty="0">
                <a:latin typeface="Gill Sans MT"/>
                <a:cs typeface="Gill Sans MT"/>
              </a:rPr>
              <a:t> </a:t>
            </a:r>
            <a:r>
              <a:rPr sz="800" spc="-10" dirty="0">
                <a:latin typeface="Gill Sans MT"/>
                <a:cs typeface="Gill Sans MT"/>
              </a:rPr>
              <a:t>qualifying</a:t>
            </a:r>
            <a:r>
              <a:rPr sz="800" spc="-35" dirty="0">
                <a:latin typeface="Gill Sans MT"/>
                <a:cs typeface="Gill Sans MT"/>
              </a:rPr>
              <a:t> </a:t>
            </a:r>
            <a:r>
              <a:rPr sz="800" spc="-25" dirty="0">
                <a:latin typeface="Gill Sans MT"/>
                <a:cs typeface="Gill Sans MT"/>
              </a:rPr>
              <a:t>balance</a:t>
            </a:r>
            <a:r>
              <a:rPr sz="800" spc="-30" dirty="0">
                <a:latin typeface="Gill Sans MT"/>
                <a:cs typeface="Gill Sans MT"/>
              </a:rPr>
              <a:t> </a:t>
            </a:r>
            <a:r>
              <a:rPr sz="800" spc="-20" dirty="0">
                <a:latin typeface="Gill Sans MT"/>
                <a:cs typeface="Gill Sans MT"/>
              </a:rPr>
              <a:t>of</a:t>
            </a:r>
            <a:r>
              <a:rPr sz="800" spc="-35" dirty="0">
                <a:latin typeface="Gill Sans MT"/>
                <a:cs typeface="Gill Sans MT"/>
              </a:rPr>
              <a:t> </a:t>
            </a:r>
            <a:r>
              <a:rPr sz="800" spc="-25" dirty="0">
                <a:latin typeface="Gill Sans MT"/>
                <a:cs typeface="Gill Sans MT"/>
              </a:rPr>
              <a:t>at</a:t>
            </a:r>
            <a:r>
              <a:rPr sz="800" spc="-30" dirty="0">
                <a:latin typeface="Gill Sans MT"/>
                <a:cs typeface="Gill Sans MT"/>
              </a:rPr>
              <a:t> </a:t>
            </a:r>
            <a:r>
              <a:rPr sz="800" spc="-25" dirty="0">
                <a:latin typeface="Gill Sans MT"/>
                <a:cs typeface="Gill Sans MT"/>
              </a:rPr>
              <a:t>least</a:t>
            </a:r>
            <a:r>
              <a:rPr sz="800" spc="-35" dirty="0">
                <a:latin typeface="Gill Sans MT"/>
                <a:cs typeface="Gill Sans MT"/>
              </a:rPr>
              <a:t> </a:t>
            </a:r>
            <a:r>
              <a:rPr sz="800" spc="-30" dirty="0">
                <a:latin typeface="Gill Sans MT"/>
                <a:cs typeface="Gill Sans MT"/>
              </a:rPr>
              <a:t>$20,000 </a:t>
            </a:r>
            <a:r>
              <a:rPr sz="800" spc="-45" dirty="0">
                <a:latin typeface="Gill Sans MT"/>
                <a:cs typeface="Gill Sans MT"/>
              </a:rPr>
              <a:t>for</a:t>
            </a:r>
            <a:r>
              <a:rPr sz="800" spc="-30" dirty="0">
                <a:latin typeface="Gill Sans MT"/>
                <a:cs typeface="Gill Sans MT"/>
              </a:rPr>
              <a:t> </a:t>
            </a:r>
            <a:r>
              <a:rPr sz="800" spc="-25" dirty="0">
                <a:latin typeface="Gill Sans MT"/>
                <a:cs typeface="Gill Sans MT"/>
              </a:rPr>
              <a:t>the</a:t>
            </a:r>
            <a:r>
              <a:rPr sz="800" spc="-35" dirty="0">
                <a:latin typeface="Gill Sans MT"/>
                <a:cs typeface="Gill Sans MT"/>
              </a:rPr>
              <a:t> </a:t>
            </a:r>
            <a:r>
              <a:rPr sz="800" spc="-75" dirty="0">
                <a:latin typeface="Gill Sans MT"/>
                <a:cs typeface="Gill Sans MT"/>
              </a:rPr>
              <a:t>Gold</a:t>
            </a:r>
            <a:r>
              <a:rPr sz="800" spc="-30" dirty="0">
                <a:latin typeface="Gill Sans MT"/>
                <a:cs typeface="Gill Sans MT"/>
              </a:rPr>
              <a:t> </a:t>
            </a:r>
            <a:r>
              <a:rPr sz="800" spc="-50" dirty="0">
                <a:latin typeface="Gill Sans MT"/>
                <a:cs typeface="Gill Sans MT"/>
              </a:rPr>
              <a:t>tier,</a:t>
            </a:r>
            <a:r>
              <a:rPr sz="800" spc="-35" dirty="0">
                <a:latin typeface="Gill Sans MT"/>
                <a:cs typeface="Gill Sans MT"/>
              </a:rPr>
              <a:t> </a:t>
            </a:r>
            <a:r>
              <a:rPr sz="800" spc="-30" dirty="0">
                <a:latin typeface="Gill Sans MT"/>
                <a:cs typeface="Gill Sans MT"/>
              </a:rPr>
              <a:t>$50,000 </a:t>
            </a:r>
            <a:r>
              <a:rPr sz="800" spc="-45" dirty="0">
                <a:latin typeface="Gill Sans MT"/>
                <a:cs typeface="Gill Sans MT"/>
              </a:rPr>
              <a:t>for</a:t>
            </a:r>
            <a:r>
              <a:rPr sz="800" spc="-35" dirty="0">
                <a:latin typeface="Gill Sans MT"/>
                <a:cs typeface="Gill Sans MT"/>
              </a:rPr>
              <a:t> </a:t>
            </a:r>
            <a:r>
              <a:rPr sz="800" spc="-25" dirty="0">
                <a:latin typeface="Gill Sans MT"/>
                <a:cs typeface="Gill Sans MT"/>
              </a:rPr>
              <a:t>the</a:t>
            </a:r>
            <a:r>
              <a:rPr sz="800" spc="-30" dirty="0">
                <a:latin typeface="Gill Sans MT"/>
                <a:cs typeface="Gill Sans MT"/>
              </a:rPr>
              <a:t> </a:t>
            </a:r>
            <a:r>
              <a:rPr sz="800" spc="-20" dirty="0">
                <a:latin typeface="Gill Sans MT"/>
                <a:cs typeface="Gill Sans MT"/>
              </a:rPr>
              <a:t>Platinum</a:t>
            </a:r>
            <a:r>
              <a:rPr sz="800" spc="-35" dirty="0">
                <a:latin typeface="Gill Sans MT"/>
                <a:cs typeface="Gill Sans MT"/>
              </a:rPr>
              <a:t> </a:t>
            </a:r>
            <a:r>
              <a:rPr sz="800" spc="-50" dirty="0">
                <a:latin typeface="Gill Sans MT"/>
                <a:cs typeface="Gill Sans MT"/>
              </a:rPr>
              <a:t>tier,</a:t>
            </a:r>
            <a:r>
              <a:rPr sz="800" spc="-30" dirty="0">
                <a:latin typeface="Gill Sans MT"/>
                <a:cs typeface="Gill Sans MT"/>
              </a:rPr>
              <a:t> </a:t>
            </a:r>
            <a:r>
              <a:rPr sz="800" spc="-35" dirty="0">
                <a:latin typeface="Gill Sans MT"/>
                <a:cs typeface="Gill Sans MT"/>
              </a:rPr>
              <a:t>$100,000 </a:t>
            </a:r>
            <a:r>
              <a:rPr sz="800" spc="-45" dirty="0">
                <a:latin typeface="Gill Sans MT"/>
                <a:cs typeface="Gill Sans MT"/>
              </a:rPr>
              <a:t>for</a:t>
            </a:r>
            <a:r>
              <a:rPr sz="800" spc="-30" dirty="0">
                <a:latin typeface="Gill Sans MT"/>
                <a:cs typeface="Gill Sans MT"/>
              </a:rPr>
              <a:t> </a:t>
            </a:r>
            <a:r>
              <a:rPr sz="800" spc="-25" dirty="0">
                <a:latin typeface="Gill Sans MT"/>
                <a:cs typeface="Gill Sans MT"/>
              </a:rPr>
              <a:t>the</a:t>
            </a:r>
            <a:r>
              <a:rPr sz="800" spc="-35" dirty="0">
                <a:latin typeface="Gill Sans MT"/>
                <a:cs typeface="Gill Sans MT"/>
              </a:rPr>
              <a:t> </a:t>
            </a:r>
            <a:r>
              <a:rPr sz="800" spc="-10" dirty="0">
                <a:latin typeface="Gill Sans MT"/>
                <a:cs typeface="Gill Sans MT"/>
              </a:rPr>
              <a:t>Platinum </a:t>
            </a:r>
            <a:r>
              <a:rPr sz="800" spc="-60" dirty="0">
                <a:latin typeface="Gill Sans MT"/>
                <a:cs typeface="Gill Sans MT"/>
              </a:rPr>
              <a:t>Honors</a:t>
            </a:r>
            <a:r>
              <a:rPr sz="800" spc="-35" dirty="0">
                <a:latin typeface="Gill Sans MT"/>
                <a:cs typeface="Gill Sans MT"/>
              </a:rPr>
              <a:t> </a:t>
            </a:r>
            <a:r>
              <a:rPr sz="800" spc="-50" dirty="0">
                <a:latin typeface="Gill Sans MT"/>
                <a:cs typeface="Gill Sans MT"/>
              </a:rPr>
              <a:t>tier,</a:t>
            </a:r>
            <a:r>
              <a:rPr sz="800" spc="-35" dirty="0">
                <a:latin typeface="Gill Sans MT"/>
                <a:cs typeface="Gill Sans MT"/>
              </a:rPr>
              <a:t> </a:t>
            </a:r>
            <a:r>
              <a:rPr sz="800" spc="-30" dirty="0">
                <a:latin typeface="Gill Sans MT"/>
                <a:cs typeface="Gill Sans MT"/>
              </a:rPr>
              <a:t>$1,000,000 </a:t>
            </a:r>
            <a:r>
              <a:rPr sz="800" spc="-45" dirty="0">
                <a:latin typeface="Gill Sans MT"/>
                <a:cs typeface="Gill Sans MT"/>
              </a:rPr>
              <a:t>for</a:t>
            </a:r>
            <a:r>
              <a:rPr sz="800" spc="-35" dirty="0">
                <a:latin typeface="Gill Sans MT"/>
                <a:cs typeface="Gill Sans MT"/>
              </a:rPr>
              <a:t> </a:t>
            </a:r>
            <a:r>
              <a:rPr sz="800" spc="-25" dirty="0">
                <a:latin typeface="Gill Sans MT"/>
                <a:cs typeface="Gill Sans MT"/>
              </a:rPr>
              <a:t>the</a:t>
            </a:r>
            <a:r>
              <a:rPr sz="800" spc="-35" dirty="0">
                <a:latin typeface="Gill Sans MT"/>
                <a:cs typeface="Gill Sans MT"/>
              </a:rPr>
              <a:t> </a:t>
            </a:r>
            <a:r>
              <a:rPr sz="800" spc="-45" dirty="0">
                <a:latin typeface="Gill Sans MT"/>
                <a:cs typeface="Gill Sans MT"/>
              </a:rPr>
              <a:t>Diamond</a:t>
            </a:r>
            <a:r>
              <a:rPr sz="800" spc="-30" dirty="0">
                <a:latin typeface="Gill Sans MT"/>
                <a:cs typeface="Gill Sans MT"/>
              </a:rPr>
              <a:t> </a:t>
            </a:r>
            <a:r>
              <a:rPr sz="800" spc="-40" dirty="0">
                <a:latin typeface="Gill Sans MT"/>
                <a:cs typeface="Gill Sans MT"/>
              </a:rPr>
              <a:t>tier</a:t>
            </a:r>
            <a:r>
              <a:rPr sz="800" spc="-35" dirty="0">
                <a:latin typeface="Gill Sans MT"/>
                <a:cs typeface="Gill Sans MT"/>
              </a:rPr>
              <a:t> </a:t>
            </a:r>
            <a:r>
              <a:rPr sz="800" spc="-25" dirty="0">
                <a:latin typeface="Gill Sans MT"/>
                <a:cs typeface="Gill Sans MT"/>
              </a:rPr>
              <a:t>and</a:t>
            </a:r>
            <a:r>
              <a:rPr sz="800" spc="-35" dirty="0">
                <a:latin typeface="Gill Sans MT"/>
                <a:cs typeface="Gill Sans MT"/>
              </a:rPr>
              <a:t> </a:t>
            </a:r>
            <a:r>
              <a:rPr sz="800" spc="-30" dirty="0">
                <a:latin typeface="Gill Sans MT"/>
                <a:cs typeface="Gill Sans MT"/>
              </a:rPr>
              <a:t>$10,000,000 </a:t>
            </a:r>
            <a:r>
              <a:rPr sz="800" spc="-45" dirty="0">
                <a:latin typeface="Gill Sans MT"/>
                <a:cs typeface="Gill Sans MT"/>
              </a:rPr>
              <a:t>for</a:t>
            </a:r>
            <a:r>
              <a:rPr sz="800" spc="-35" dirty="0">
                <a:latin typeface="Gill Sans MT"/>
                <a:cs typeface="Gill Sans MT"/>
              </a:rPr>
              <a:t> </a:t>
            </a:r>
            <a:r>
              <a:rPr sz="800" spc="-25" dirty="0">
                <a:latin typeface="Gill Sans MT"/>
                <a:cs typeface="Gill Sans MT"/>
              </a:rPr>
              <a:t>the</a:t>
            </a:r>
            <a:r>
              <a:rPr sz="800" spc="-35" dirty="0">
                <a:latin typeface="Gill Sans MT"/>
                <a:cs typeface="Gill Sans MT"/>
              </a:rPr>
              <a:t> </a:t>
            </a:r>
            <a:r>
              <a:rPr sz="800" spc="-45" dirty="0">
                <a:latin typeface="Gill Sans MT"/>
                <a:cs typeface="Gill Sans MT"/>
              </a:rPr>
              <a:t>Diamond</a:t>
            </a:r>
            <a:r>
              <a:rPr sz="800" spc="-30" dirty="0">
                <a:latin typeface="Gill Sans MT"/>
                <a:cs typeface="Gill Sans MT"/>
              </a:rPr>
              <a:t> </a:t>
            </a:r>
            <a:r>
              <a:rPr sz="800" spc="-60" dirty="0">
                <a:latin typeface="Gill Sans MT"/>
                <a:cs typeface="Gill Sans MT"/>
              </a:rPr>
              <a:t>Honors</a:t>
            </a:r>
            <a:r>
              <a:rPr sz="800" spc="-35" dirty="0">
                <a:latin typeface="Gill Sans MT"/>
                <a:cs typeface="Gill Sans MT"/>
              </a:rPr>
              <a:t> </a:t>
            </a:r>
            <a:r>
              <a:rPr sz="800" spc="-40" dirty="0">
                <a:latin typeface="Gill Sans MT"/>
                <a:cs typeface="Gill Sans MT"/>
              </a:rPr>
              <a:t>tier</a:t>
            </a:r>
            <a:r>
              <a:rPr sz="800" spc="-35" dirty="0">
                <a:latin typeface="Gill Sans MT"/>
                <a:cs typeface="Gill Sans MT"/>
              </a:rPr>
              <a:t> </a:t>
            </a:r>
            <a:r>
              <a:rPr sz="800" spc="-20" dirty="0">
                <a:latin typeface="Gill Sans MT"/>
                <a:cs typeface="Gill Sans MT"/>
              </a:rPr>
              <a:t>in</a:t>
            </a:r>
            <a:r>
              <a:rPr sz="800" spc="-30" dirty="0">
                <a:latin typeface="Gill Sans MT"/>
                <a:cs typeface="Gill Sans MT"/>
              </a:rPr>
              <a:t> </a:t>
            </a:r>
            <a:r>
              <a:rPr sz="800" spc="-50" dirty="0">
                <a:latin typeface="Gill Sans MT"/>
                <a:cs typeface="Gill Sans MT"/>
              </a:rPr>
              <a:t>your</a:t>
            </a:r>
            <a:r>
              <a:rPr sz="800" spc="-35" dirty="0">
                <a:latin typeface="Gill Sans MT"/>
                <a:cs typeface="Gill Sans MT"/>
              </a:rPr>
              <a:t> combined</a:t>
            </a:r>
            <a:r>
              <a:rPr sz="800" spc="-30" dirty="0">
                <a:latin typeface="Gill Sans MT"/>
                <a:cs typeface="Gill Sans MT"/>
              </a:rPr>
              <a:t> </a:t>
            </a:r>
            <a:r>
              <a:rPr sz="800" spc="-10" dirty="0">
                <a:latin typeface="Gill Sans MT"/>
                <a:cs typeface="Gill Sans MT"/>
              </a:rPr>
              <a:t>qualifying</a:t>
            </a:r>
            <a:r>
              <a:rPr sz="800" spc="-35" dirty="0">
                <a:latin typeface="Gill Sans MT"/>
                <a:cs typeface="Gill Sans MT"/>
              </a:rPr>
              <a:t> Bank </a:t>
            </a:r>
            <a:r>
              <a:rPr sz="800" spc="-20" dirty="0">
                <a:latin typeface="Gill Sans MT"/>
                <a:cs typeface="Gill Sans MT"/>
              </a:rPr>
              <a:t>of</a:t>
            </a:r>
            <a:r>
              <a:rPr sz="800" spc="-30" dirty="0">
                <a:latin typeface="Gill Sans MT"/>
                <a:cs typeface="Gill Sans MT"/>
              </a:rPr>
              <a:t> </a:t>
            </a:r>
            <a:r>
              <a:rPr sz="800" spc="-50" dirty="0">
                <a:latin typeface="Gill Sans MT"/>
                <a:cs typeface="Gill Sans MT"/>
              </a:rPr>
              <a:t>America</a:t>
            </a:r>
            <a:r>
              <a:rPr sz="800" spc="-35" dirty="0">
                <a:latin typeface="Gill Sans MT"/>
                <a:cs typeface="Gill Sans MT"/>
              </a:rPr>
              <a:t> deposit </a:t>
            </a:r>
            <a:r>
              <a:rPr sz="800" spc="-30" dirty="0">
                <a:latin typeface="Gill Sans MT"/>
                <a:cs typeface="Gill Sans MT"/>
              </a:rPr>
              <a:t>accounts </a:t>
            </a:r>
            <a:r>
              <a:rPr sz="800" spc="-35" dirty="0">
                <a:latin typeface="Gill Sans MT"/>
                <a:cs typeface="Gill Sans MT"/>
              </a:rPr>
              <a:t>(such </a:t>
            </a:r>
            <a:r>
              <a:rPr sz="800" spc="-10" dirty="0">
                <a:latin typeface="Gill Sans MT"/>
                <a:cs typeface="Gill Sans MT"/>
              </a:rPr>
              <a:t>as</a:t>
            </a:r>
            <a:r>
              <a:rPr sz="800" spc="-35" dirty="0">
                <a:latin typeface="Gill Sans MT"/>
                <a:cs typeface="Gill Sans MT"/>
              </a:rPr>
              <a:t> </a:t>
            </a:r>
            <a:r>
              <a:rPr sz="800" spc="-30" dirty="0">
                <a:latin typeface="Gill Sans MT"/>
                <a:cs typeface="Gill Sans MT"/>
              </a:rPr>
              <a:t>checking, </a:t>
            </a:r>
            <a:r>
              <a:rPr sz="800" spc="-10" dirty="0">
                <a:latin typeface="Gill Sans MT"/>
                <a:cs typeface="Gill Sans MT"/>
              </a:rPr>
              <a:t>savings, </a:t>
            </a:r>
            <a:r>
              <a:rPr sz="800" spc="-25" dirty="0">
                <a:latin typeface="Gill Sans MT"/>
                <a:cs typeface="Gill Sans MT"/>
              </a:rPr>
              <a:t>certificate</a:t>
            </a:r>
            <a:r>
              <a:rPr sz="800" spc="-35" dirty="0">
                <a:latin typeface="Gill Sans MT"/>
                <a:cs typeface="Gill Sans MT"/>
              </a:rPr>
              <a:t> </a:t>
            </a:r>
            <a:r>
              <a:rPr sz="800" spc="-20" dirty="0">
                <a:latin typeface="Gill Sans MT"/>
                <a:cs typeface="Gill Sans MT"/>
              </a:rPr>
              <a:t>of</a:t>
            </a:r>
            <a:r>
              <a:rPr sz="800" spc="-35" dirty="0">
                <a:latin typeface="Gill Sans MT"/>
                <a:cs typeface="Gill Sans MT"/>
              </a:rPr>
              <a:t> deposit)</a:t>
            </a:r>
            <a:r>
              <a:rPr sz="800" spc="-30" dirty="0">
                <a:latin typeface="Gill Sans MT"/>
                <a:cs typeface="Gill Sans MT"/>
              </a:rPr>
              <a:t> </a:t>
            </a:r>
            <a:r>
              <a:rPr sz="800" spc="-40" dirty="0">
                <a:latin typeface="Gill Sans MT"/>
                <a:cs typeface="Gill Sans MT"/>
              </a:rPr>
              <a:t>and/or</a:t>
            </a:r>
            <a:r>
              <a:rPr sz="800" spc="-35" dirty="0">
                <a:latin typeface="Gill Sans MT"/>
                <a:cs typeface="Gill Sans MT"/>
              </a:rPr>
              <a:t> </a:t>
            </a:r>
            <a:r>
              <a:rPr sz="800" spc="-50" dirty="0">
                <a:latin typeface="Gill Sans MT"/>
                <a:cs typeface="Gill Sans MT"/>
              </a:rPr>
              <a:t>your</a:t>
            </a:r>
            <a:r>
              <a:rPr sz="800" spc="-30" dirty="0">
                <a:latin typeface="Gill Sans MT"/>
                <a:cs typeface="Gill Sans MT"/>
              </a:rPr>
              <a:t> </a:t>
            </a:r>
            <a:r>
              <a:rPr sz="800" spc="-45" dirty="0">
                <a:latin typeface="Gill Sans MT"/>
                <a:cs typeface="Gill Sans MT"/>
              </a:rPr>
              <a:t>Merrill</a:t>
            </a:r>
            <a:r>
              <a:rPr sz="800" spc="-35" dirty="0">
                <a:latin typeface="Gill Sans MT"/>
                <a:cs typeface="Gill Sans MT"/>
              </a:rPr>
              <a:t> </a:t>
            </a:r>
            <a:r>
              <a:rPr sz="800" spc="-25" dirty="0">
                <a:latin typeface="Gill Sans MT"/>
                <a:cs typeface="Gill Sans MT"/>
              </a:rPr>
              <a:t>investment</a:t>
            </a:r>
            <a:r>
              <a:rPr sz="800" spc="-30" dirty="0">
                <a:latin typeface="Gill Sans MT"/>
                <a:cs typeface="Gill Sans MT"/>
              </a:rPr>
              <a:t> accounts</a:t>
            </a:r>
            <a:r>
              <a:rPr sz="800" spc="-35" dirty="0">
                <a:latin typeface="Gill Sans MT"/>
                <a:cs typeface="Gill Sans MT"/>
              </a:rPr>
              <a:t> (such</a:t>
            </a:r>
            <a:r>
              <a:rPr sz="800" spc="-30" dirty="0">
                <a:latin typeface="Gill Sans MT"/>
                <a:cs typeface="Gill Sans MT"/>
              </a:rPr>
              <a:t> </a:t>
            </a:r>
            <a:r>
              <a:rPr sz="800" spc="-10" dirty="0">
                <a:latin typeface="Gill Sans MT"/>
                <a:cs typeface="Gill Sans MT"/>
              </a:rPr>
              <a:t>as</a:t>
            </a:r>
            <a:r>
              <a:rPr sz="800" spc="-35" dirty="0">
                <a:latin typeface="Gill Sans MT"/>
                <a:cs typeface="Gill Sans MT"/>
              </a:rPr>
              <a:t> </a:t>
            </a:r>
            <a:r>
              <a:rPr sz="800" spc="-60" dirty="0">
                <a:latin typeface="Gill Sans MT"/>
                <a:cs typeface="Gill Sans MT"/>
              </a:rPr>
              <a:t>Cash</a:t>
            </a:r>
            <a:r>
              <a:rPr sz="800" spc="-35" dirty="0">
                <a:latin typeface="Gill Sans MT"/>
                <a:cs typeface="Gill Sans MT"/>
              </a:rPr>
              <a:t> </a:t>
            </a:r>
            <a:r>
              <a:rPr sz="800" spc="-20" dirty="0">
                <a:latin typeface="Gill Sans MT"/>
                <a:cs typeface="Gill Sans MT"/>
              </a:rPr>
              <a:t>Management</a:t>
            </a:r>
            <a:r>
              <a:rPr sz="800" spc="-30" dirty="0">
                <a:latin typeface="Gill Sans MT"/>
                <a:cs typeface="Gill Sans MT"/>
              </a:rPr>
              <a:t> </a:t>
            </a:r>
            <a:r>
              <a:rPr sz="800" spc="-45" dirty="0">
                <a:latin typeface="Gill Sans MT"/>
                <a:cs typeface="Gill Sans MT"/>
              </a:rPr>
              <a:t>Accounts,</a:t>
            </a:r>
            <a:r>
              <a:rPr sz="800" spc="-35" dirty="0">
                <a:latin typeface="Gill Sans MT"/>
                <a:cs typeface="Gill Sans MT"/>
              </a:rPr>
              <a:t> </a:t>
            </a:r>
            <a:r>
              <a:rPr sz="800" spc="-25" dirty="0">
                <a:latin typeface="Gill Sans MT"/>
                <a:cs typeface="Gill Sans MT"/>
              </a:rPr>
              <a:t>529</a:t>
            </a:r>
            <a:r>
              <a:rPr sz="800" spc="-30" dirty="0">
                <a:latin typeface="Gill Sans MT"/>
                <a:cs typeface="Gill Sans MT"/>
              </a:rPr>
              <a:t> </a:t>
            </a:r>
            <a:r>
              <a:rPr sz="800" spc="-35" dirty="0">
                <a:latin typeface="Gill Sans MT"/>
                <a:cs typeface="Gill Sans MT"/>
              </a:rPr>
              <a:t>Plans). </a:t>
            </a:r>
            <a:r>
              <a:rPr sz="800" spc="-60" dirty="0">
                <a:latin typeface="Gill Sans MT"/>
                <a:cs typeface="Gill Sans MT"/>
              </a:rPr>
              <a:t>The</a:t>
            </a:r>
            <a:r>
              <a:rPr sz="800" spc="-30" dirty="0">
                <a:latin typeface="Gill Sans MT"/>
                <a:cs typeface="Gill Sans MT"/>
              </a:rPr>
              <a:t> </a:t>
            </a:r>
            <a:r>
              <a:rPr sz="800" spc="-10" dirty="0">
                <a:latin typeface="Gill Sans MT"/>
                <a:cs typeface="Gill Sans MT"/>
              </a:rPr>
              <a:t>qualifying</a:t>
            </a:r>
            <a:r>
              <a:rPr sz="800" spc="-35" dirty="0">
                <a:latin typeface="Gill Sans MT"/>
                <a:cs typeface="Gill Sans MT"/>
              </a:rPr>
              <a:t> </a:t>
            </a:r>
            <a:r>
              <a:rPr sz="800" spc="-25" dirty="0">
                <a:latin typeface="Gill Sans MT"/>
                <a:cs typeface="Gill Sans MT"/>
              </a:rPr>
              <a:t>balance</a:t>
            </a:r>
            <a:r>
              <a:rPr sz="800" spc="-30" dirty="0">
                <a:latin typeface="Gill Sans MT"/>
                <a:cs typeface="Gill Sans MT"/>
              </a:rPr>
              <a:t> </a:t>
            </a:r>
            <a:r>
              <a:rPr sz="800" spc="-10" dirty="0">
                <a:latin typeface="Gill Sans MT"/>
                <a:cs typeface="Gill Sans MT"/>
              </a:rPr>
              <a:t>is</a:t>
            </a:r>
            <a:r>
              <a:rPr sz="800" spc="-35" dirty="0">
                <a:latin typeface="Gill Sans MT"/>
                <a:cs typeface="Gill Sans MT"/>
              </a:rPr>
              <a:t> </a:t>
            </a:r>
            <a:r>
              <a:rPr sz="800" spc="-30" dirty="0">
                <a:latin typeface="Gill Sans MT"/>
                <a:cs typeface="Gill Sans MT"/>
              </a:rPr>
              <a:t>calculated </a:t>
            </a:r>
            <a:r>
              <a:rPr sz="800" spc="-25" dirty="0">
                <a:latin typeface="Gill Sans MT"/>
                <a:cs typeface="Gill Sans MT"/>
              </a:rPr>
              <a:t>based</a:t>
            </a:r>
            <a:r>
              <a:rPr sz="800" spc="-35" dirty="0">
                <a:latin typeface="Gill Sans MT"/>
                <a:cs typeface="Gill Sans MT"/>
              </a:rPr>
              <a:t> </a:t>
            </a:r>
            <a:r>
              <a:rPr sz="800" spc="-45" dirty="0">
                <a:latin typeface="Gill Sans MT"/>
                <a:cs typeface="Gill Sans MT"/>
              </a:rPr>
              <a:t>on</a:t>
            </a:r>
            <a:r>
              <a:rPr sz="800" spc="-35" dirty="0">
                <a:latin typeface="Gill Sans MT"/>
                <a:cs typeface="Gill Sans MT"/>
              </a:rPr>
              <a:t> </a:t>
            </a:r>
            <a:r>
              <a:rPr sz="800" spc="-50" dirty="0">
                <a:latin typeface="Gill Sans MT"/>
                <a:cs typeface="Gill Sans MT"/>
              </a:rPr>
              <a:t>your</a:t>
            </a:r>
            <a:r>
              <a:rPr sz="800" spc="-30" dirty="0">
                <a:latin typeface="Gill Sans MT"/>
                <a:cs typeface="Gill Sans MT"/>
              </a:rPr>
              <a:t> average</a:t>
            </a:r>
            <a:r>
              <a:rPr sz="800" spc="-35" dirty="0">
                <a:latin typeface="Gill Sans MT"/>
                <a:cs typeface="Gill Sans MT"/>
              </a:rPr>
              <a:t> </a:t>
            </a:r>
            <a:r>
              <a:rPr sz="800" spc="-25" dirty="0">
                <a:latin typeface="Gill Sans MT"/>
                <a:cs typeface="Gill Sans MT"/>
              </a:rPr>
              <a:t>daily</a:t>
            </a:r>
            <a:r>
              <a:rPr sz="800" spc="-30" dirty="0">
                <a:latin typeface="Gill Sans MT"/>
                <a:cs typeface="Gill Sans MT"/>
              </a:rPr>
              <a:t> </a:t>
            </a:r>
            <a:r>
              <a:rPr sz="800" spc="-10" dirty="0">
                <a:latin typeface="Gill Sans MT"/>
                <a:cs typeface="Gill Sans MT"/>
              </a:rPr>
              <a:t>balance</a:t>
            </a:r>
            <a:r>
              <a:rPr sz="800" spc="500" dirty="0">
                <a:latin typeface="Gill Sans MT"/>
                <a:cs typeface="Gill Sans MT"/>
              </a:rPr>
              <a:t>  </a:t>
            </a:r>
            <a:r>
              <a:rPr sz="800" spc="-45" dirty="0">
                <a:latin typeface="Gill Sans MT"/>
                <a:cs typeface="Gill Sans MT"/>
              </a:rPr>
              <a:t>for</a:t>
            </a:r>
            <a:r>
              <a:rPr sz="800" spc="-35" dirty="0">
                <a:latin typeface="Gill Sans MT"/>
                <a:cs typeface="Gill Sans MT"/>
              </a:rPr>
              <a:t> </a:t>
            </a:r>
            <a:r>
              <a:rPr sz="800" spc="-25" dirty="0">
                <a:latin typeface="Gill Sans MT"/>
                <a:cs typeface="Gill Sans MT"/>
              </a:rPr>
              <a:t>a</a:t>
            </a:r>
            <a:r>
              <a:rPr sz="800" spc="-35" dirty="0">
                <a:latin typeface="Gill Sans MT"/>
                <a:cs typeface="Gill Sans MT"/>
              </a:rPr>
              <a:t> </a:t>
            </a:r>
            <a:r>
              <a:rPr sz="800" spc="-40" dirty="0">
                <a:latin typeface="Gill Sans MT"/>
                <a:cs typeface="Gill Sans MT"/>
              </a:rPr>
              <a:t>three</a:t>
            </a:r>
            <a:r>
              <a:rPr sz="800" spc="-35" dirty="0">
                <a:latin typeface="Gill Sans MT"/>
                <a:cs typeface="Gill Sans MT"/>
              </a:rPr>
              <a:t> calendar </a:t>
            </a:r>
            <a:r>
              <a:rPr sz="800" spc="-30" dirty="0">
                <a:latin typeface="Gill Sans MT"/>
                <a:cs typeface="Gill Sans MT"/>
              </a:rPr>
              <a:t>month</a:t>
            </a:r>
            <a:r>
              <a:rPr sz="800" spc="-35" dirty="0">
                <a:latin typeface="Gill Sans MT"/>
                <a:cs typeface="Gill Sans MT"/>
              </a:rPr>
              <a:t> </a:t>
            </a:r>
            <a:r>
              <a:rPr sz="800" spc="-45" dirty="0">
                <a:latin typeface="Gill Sans MT"/>
                <a:cs typeface="Gill Sans MT"/>
              </a:rPr>
              <a:t>period.</a:t>
            </a:r>
            <a:r>
              <a:rPr sz="800" spc="-35" dirty="0">
                <a:latin typeface="Gill Sans MT"/>
                <a:cs typeface="Gill Sans MT"/>
              </a:rPr>
              <a:t> Employee </a:t>
            </a:r>
            <a:r>
              <a:rPr sz="800" spc="-20" dirty="0">
                <a:latin typeface="Gill Sans MT"/>
                <a:cs typeface="Gill Sans MT"/>
              </a:rPr>
              <a:t>benefit</a:t>
            </a:r>
            <a:r>
              <a:rPr sz="800" spc="-30" dirty="0">
                <a:latin typeface="Gill Sans MT"/>
                <a:cs typeface="Gill Sans MT"/>
              </a:rPr>
              <a:t> </a:t>
            </a:r>
            <a:r>
              <a:rPr sz="800" spc="-20" dirty="0">
                <a:latin typeface="Gill Sans MT"/>
                <a:cs typeface="Gill Sans MT"/>
              </a:rPr>
              <a:t>plans</a:t>
            </a:r>
            <a:r>
              <a:rPr sz="800" spc="-35" dirty="0">
                <a:latin typeface="Gill Sans MT"/>
                <a:cs typeface="Gill Sans MT"/>
              </a:rPr>
              <a:t> (such </a:t>
            </a:r>
            <a:r>
              <a:rPr sz="800" spc="-10" dirty="0">
                <a:latin typeface="Gill Sans MT"/>
                <a:cs typeface="Gill Sans MT"/>
              </a:rPr>
              <a:t>as</a:t>
            </a:r>
            <a:r>
              <a:rPr sz="800" spc="-35" dirty="0">
                <a:latin typeface="Gill Sans MT"/>
                <a:cs typeface="Gill Sans MT"/>
              </a:rPr>
              <a:t> </a:t>
            </a:r>
            <a:r>
              <a:rPr sz="800" spc="-60" dirty="0">
                <a:latin typeface="Gill Sans MT"/>
                <a:cs typeface="Gill Sans MT"/>
              </a:rPr>
              <a:t>401(k))</a:t>
            </a:r>
            <a:r>
              <a:rPr sz="800" spc="-35" dirty="0">
                <a:latin typeface="Gill Sans MT"/>
                <a:cs typeface="Gill Sans MT"/>
              </a:rPr>
              <a:t> will </a:t>
            </a:r>
            <a:r>
              <a:rPr sz="800" spc="-40" dirty="0">
                <a:latin typeface="Gill Sans MT"/>
                <a:cs typeface="Gill Sans MT"/>
              </a:rPr>
              <a:t>not</a:t>
            </a:r>
            <a:r>
              <a:rPr sz="800" spc="-35" dirty="0">
                <a:latin typeface="Gill Sans MT"/>
                <a:cs typeface="Gill Sans MT"/>
              </a:rPr>
              <a:t> </a:t>
            </a:r>
            <a:r>
              <a:rPr sz="800" spc="-40" dirty="0">
                <a:latin typeface="Gill Sans MT"/>
                <a:cs typeface="Gill Sans MT"/>
              </a:rPr>
              <a:t>count</a:t>
            </a:r>
            <a:r>
              <a:rPr sz="800" spc="-35" dirty="0">
                <a:latin typeface="Gill Sans MT"/>
                <a:cs typeface="Gill Sans MT"/>
              </a:rPr>
              <a:t> </a:t>
            </a:r>
            <a:r>
              <a:rPr sz="800" spc="-50" dirty="0">
                <a:latin typeface="Gill Sans MT"/>
                <a:cs typeface="Gill Sans MT"/>
              </a:rPr>
              <a:t>toward</a:t>
            </a:r>
            <a:r>
              <a:rPr sz="800" spc="-30" dirty="0">
                <a:latin typeface="Gill Sans MT"/>
                <a:cs typeface="Gill Sans MT"/>
              </a:rPr>
              <a:t> </a:t>
            </a:r>
            <a:r>
              <a:rPr sz="800" spc="-25" dirty="0">
                <a:latin typeface="Gill Sans MT"/>
                <a:cs typeface="Gill Sans MT"/>
              </a:rPr>
              <a:t>the</a:t>
            </a:r>
            <a:r>
              <a:rPr sz="800" spc="-35" dirty="0">
                <a:latin typeface="Gill Sans MT"/>
                <a:cs typeface="Gill Sans MT"/>
              </a:rPr>
              <a:t> combined </a:t>
            </a:r>
            <a:r>
              <a:rPr sz="800" spc="-25" dirty="0">
                <a:latin typeface="Gill Sans MT"/>
                <a:cs typeface="Gill Sans MT"/>
              </a:rPr>
              <a:t>balance</a:t>
            </a:r>
            <a:r>
              <a:rPr sz="800" spc="-35" dirty="0">
                <a:latin typeface="Gill Sans MT"/>
                <a:cs typeface="Gill Sans MT"/>
              </a:rPr>
              <a:t> requirement. </a:t>
            </a:r>
            <a:r>
              <a:rPr sz="800" dirty="0">
                <a:latin typeface="Gill Sans MT"/>
                <a:cs typeface="Gill Sans MT"/>
              </a:rPr>
              <a:t>If</a:t>
            </a:r>
            <a:r>
              <a:rPr sz="800" spc="-35" dirty="0">
                <a:latin typeface="Gill Sans MT"/>
                <a:cs typeface="Gill Sans MT"/>
              </a:rPr>
              <a:t> </a:t>
            </a:r>
            <a:r>
              <a:rPr sz="800" spc="-45" dirty="0">
                <a:latin typeface="Gill Sans MT"/>
                <a:cs typeface="Gill Sans MT"/>
              </a:rPr>
              <a:t>you</a:t>
            </a:r>
            <a:r>
              <a:rPr sz="800" spc="-35" dirty="0">
                <a:latin typeface="Gill Sans MT"/>
                <a:cs typeface="Gill Sans MT"/>
              </a:rPr>
              <a:t> </a:t>
            </a:r>
            <a:r>
              <a:rPr sz="800" spc="-50" dirty="0">
                <a:latin typeface="Gill Sans MT"/>
                <a:cs typeface="Gill Sans MT"/>
              </a:rPr>
              <a:t>are</a:t>
            </a:r>
            <a:r>
              <a:rPr sz="800" spc="-35" dirty="0">
                <a:latin typeface="Gill Sans MT"/>
                <a:cs typeface="Gill Sans MT"/>
              </a:rPr>
              <a:t> </a:t>
            </a:r>
            <a:r>
              <a:rPr sz="800" spc="-45" dirty="0">
                <a:latin typeface="Gill Sans MT"/>
                <a:cs typeface="Gill Sans MT"/>
              </a:rPr>
              <a:t>no</a:t>
            </a:r>
            <a:r>
              <a:rPr sz="800" spc="-30" dirty="0">
                <a:latin typeface="Gill Sans MT"/>
                <a:cs typeface="Gill Sans MT"/>
              </a:rPr>
              <a:t> </a:t>
            </a:r>
            <a:r>
              <a:rPr sz="800" spc="-35" dirty="0">
                <a:latin typeface="Gill Sans MT"/>
                <a:cs typeface="Gill Sans MT"/>
              </a:rPr>
              <a:t>longer </a:t>
            </a:r>
            <a:r>
              <a:rPr sz="800" spc="-20" dirty="0">
                <a:latin typeface="Gill Sans MT"/>
                <a:cs typeface="Gill Sans MT"/>
              </a:rPr>
              <a:t>an</a:t>
            </a:r>
            <a:r>
              <a:rPr sz="800" spc="-35" dirty="0">
                <a:latin typeface="Gill Sans MT"/>
                <a:cs typeface="Gill Sans MT"/>
              </a:rPr>
              <a:t> employee, </a:t>
            </a:r>
            <a:r>
              <a:rPr sz="800" spc="-30" dirty="0">
                <a:latin typeface="Gill Sans MT"/>
                <a:cs typeface="Gill Sans MT"/>
              </a:rPr>
              <a:t>standard</a:t>
            </a:r>
            <a:r>
              <a:rPr sz="800" spc="-35" dirty="0">
                <a:latin typeface="Gill Sans MT"/>
                <a:cs typeface="Gill Sans MT"/>
              </a:rPr>
              <a:t> </a:t>
            </a:r>
            <a:r>
              <a:rPr sz="800" spc="-10" dirty="0">
                <a:latin typeface="Gill Sans MT"/>
                <a:cs typeface="Gill Sans MT"/>
              </a:rPr>
              <a:t>program </a:t>
            </a:r>
            <a:r>
              <a:rPr sz="800" spc="-35" dirty="0">
                <a:latin typeface="Gill Sans MT"/>
                <a:cs typeface="Gill Sans MT"/>
              </a:rPr>
              <a:t>terms</a:t>
            </a:r>
            <a:r>
              <a:rPr sz="800" spc="-45" dirty="0">
                <a:latin typeface="Gill Sans MT"/>
                <a:cs typeface="Gill Sans MT"/>
              </a:rPr>
              <a:t> </a:t>
            </a:r>
            <a:r>
              <a:rPr sz="800" spc="-30" dirty="0">
                <a:latin typeface="Gill Sans MT"/>
                <a:cs typeface="Gill Sans MT"/>
              </a:rPr>
              <a:t>apply.</a:t>
            </a:r>
            <a:r>
              <a:rPr sz="800" spc="-45" dirty="0">
                <a:latin typeface="Gill Sans MT"/>
                <a:cs typeface="Gill Sans MT"/>
              </a:rPr>
              <a:t> </a:t>
            </a:r>
            <a:r>
              <a:rPr sz="800" spc="-90" dirty="0">
                <a:latin typeface="Gill Sans MT"/>
                <a:cs typeface="Gill Sans MT"/>
              </a:rPr>
              <a:t>New</a:t>
            </a:r>
            <a:r>
              <a:rPr sz="800" spc="-45" dirty="0">
                <a:latin typeface="Gill Sans MT"/>
                <a:cs typeface="Gill Sans MT"/>
              </a:rPr>
              <a:t> </a:t>
            </a:r>
            <a:r>
              <a:rPr sz="800" spc="-35" dirty="0">
                <a:latin typeface="Gill Sans MT"/>
                <a:cs typeface="Gill Sans MT"/>
              </a:rPr>
              <a:t>employees</a:t>
            </a:r>
            <a:r>
              <a:rPr sz="800" spc="-45" dirty="0">
                <a:latin typeface="Gill Sans MT"/>
                <a:cs typeface="Gill Sans MT"/>
              </a:rPr>
              <a:t> </a:t>
            </a:r>
            <a:r>
              <a:rPr sz="800" spc="-25" dirty="0">
                <a:latin typeface="Gill Sans MT"/>
                <a:cs typeface="Gill Sans MT"/>
              </a:rPr>
              <a:t>may</a:t>
            </a:r>
            <a:r>
              <a:rPr sz="800" spc="-45" dirty="0">
                <a:latin typeface="Gill Sans MT"/>
                <a:cs typeface="Gill Sans MT"/>
              </a:rPr>
              <a:t> </a:t>
            </a:r>
            <a:r>
              <a:rPr sz="800" spc="-30" dirty="0">
                <a:latin typeface="Gill Sans MT"/>
                <a:cs typeface="Gill Sans MT"/>
              </a:rPr>
              <a:t>have</a:t>
            </a:r>
            <a:r>
              <a:rPr sz="800" spc="-45" dirty="0">
                <a:latin typeface="Gill Sans MT"/>
                <a:cs typeface="Gill Sans MT"/>
              </a:rPr>
              <a:t> to </a:t>
            </a:r>
            <a:r>
              <a:rPr sz="800" spc="-30" dirty="0">
                <a:latin typeface="Gill Sans MT"/>
                <a:cs typeface="Gill Sans MT"/>
              </a:rPr>
              <a:t>wait</a:t>
            </a:r>
            <a:r>
              <a:rPr sz="800" spc="-45" dirty="0">
                <a:latin typeface="Gill Sans MT"/>
                <a:cs typeface="Gill Sans MT"/>
              </a:rPr>
              <a:t> </a:t>
            </a:r>
            <a:r>
              <a:rPr sz="800" spc="-30" dirty="0">
                <a:latin typeface="Gill Sans MT"/>
                <a:cs typeface="Gill Sans MT"/>
              </a:rPr>
              <a:t>up</a:t>
            </a:r>
            <a:r>
              <a:rPr sz="800" spc="-45" dirty="0">
                <a:latin typeface="Gill Sans MT"/>
                <a:cs typeface="Gill Sans MT"/>
              </a:rPr>
              <a:t> to </a:t>
            </a:r>
            <a:r>
              <a:rPr sz="800" spc="-40" dirty="0">
                <a:latin typeface="Gill Sans MT"/>
                <a:cs typeface="Gill Sans MT"/>
              </a:rPr>
              <a:t>one</a:t>
            </a:r>
            <a:r>
              <a:rPr sz="800" spc="-45" dirty="0">
                <a:latin typeface="Gill Sans MT"/>
                <a:cs typeface="Gill Sans MT"/>
              </a:rPr>
              <a:t> </a:t>
            </a:r>
            <a:r>
              <a:rPr sz="800" spc="-30" dirty="0">
                <a:latin typeface="Gill Sans MT"/>
                <a:cs typeface="Gill Sans MT"/>
              </a:rPr>
              <a:t>month</a:t>
            </a:r>
            <a:r>
              <a:rPr sz="800" spc="-45" dirty="0">
                <a:latin typeface="Gill Sans MT"/>
                <a:cs typeface="Gill Sans MT"/>
              </a:rPr>
              <a:t> </a:t>
            </a:r>
            <a:r>
              <a:rPr sz="800" spc="-40" dirty="0">
                <a:latin typeface="Gill Sans MT"/>
                <a:cs typeface="Gill Sans MT"/>
              </a:rPr>
              <a:t>before</a:t>
            </a:r>
            <a:r>
              <a:rPr sz="800" spc="-45" dirty="0">
                <a:latin typeface="Gill Sans MT"/>
                <a:cs typeface="Gill Sans MT"/>
              </a:rPr>
              <a:t> </a:t>
            </a:r>
            <a:r>
              <a:rPr sz="800" spc="-25" dirty="0">
                <a:latin typeface="Gill Sans MT"/>
                <a:cs typeface="Gill Sans MT"/>
              </a:rPr>
              <a:t>they</a:t>
            </a:r>
            <a:r>
              <a:rPr sz="800" spc="-45" dirty="0">
                <a:latin typeface="Gill Sans MT"/>
                <a:cs typeface="Gill Sans MT"/>
              </a:rPr>
              <a:t> </a:t>
            </a:r>
            <a:r>
              <a:rPr sz="800" spc="-25" dirty="0">
                <a:latin typeface="Gill Sans MT"/>
                <a:cs typeface="Gill Sans MT"/>
              </a:rPr>
              <a:t>can</a:t>
            </a:r>
            <a:r>
              <a:rPr sz="800" spc="-45" dirty="0">
                <a:latin typeface="Gill Sans MT"/>
                <a:cs typeface="Gill Sans MT"/>
              </a:rPr>
              <a:t> enroll to </a:t>
            </a:r>
            <a:r>
              <a:rPr sz="800" spc="-35" dirty="0">
                <a:latin typeface="Gill Sans MT"/>
                <a:cs typeface="Gill Sans MT"/>
              </a:rPr>
              <a:t>allow</a:t>
            </a:r>
            <a:r>
              <a:rPr sz="800" spc="-45" dirty="0">
                <a:latin typeface="Gill Sans MT"/>
                <a:cs typeface="Gill Sans MT"/>
              </a:rPr>
              <a:t> for </a:t>
            </a:r>
            <a:r>
              <a:rPr sz="800" spc="-35" dirty="0">
                <a:latin typeface="Gill Sans MT"/>
                <a:cs typeface="Gill Sans MT"/>
              </a:rPr>
              <a:t>their</a:t>
            </a:r>
            <a:r>
              <a:rPr sz="800" spc="-45" dirty="0">
                <a:latin typeface="Gill Sans MT"/>
                <a:cs typeface="Gill Sans MT"/>
              </a:rPr>
              <a:t> </a:t>
            </a:r>
            <a:r>
              <a:rPr sz="800" spc="-35" dirty="0">
                <a:latin typeface="Gill Sans MT"/>
                <a:cs typeface="Gill Sans MT"/>
              </a:rPr>
              <a:t>employee</a:t>
            </a:r>
            <a:r>
              <a:rPr sz="800" spc="-45" dirty="0">
                <a:latin typeface="Gill Sans MT"/>
                <a:cs typeface="Gill Sans MT"/>
              </a:rPr>
              <a:t> </a:t>
            </a:r>
            <a:r>
              <a:rPr sz="800" spc="-10" dirty="0">
                <a:latin typeface="Gill Sans MT"/>
                <a:cs typeface="Gill Sans MT"/>
              </a:rPr>
              <a:t>status</a:t>
            </a:r>
            <a:r>
              <a:rPr sz="800" spc="-45" dirty="0">
                <a:latin typeface="Gill Sans MT"/>
                <a:cs typeface="Gill Sans MT"/>
              </a:rPr>
              <a:t> to </a:t>
            </a:r>
            <a:r>
              <a:rPr sz="800" spc="-35" dirty="0">
                <a:latin typeface="Gill Sans MT"/>
                <a:cs typeface="Gill Sans MT"/>
              </a:rPr>
              <a:t>be</a:t>
            </a:r>
            <a:r>
              <a:rPr sz="800" spc="-45" dirty="0">
                <a:latin typeface="Gill Sans MT"/>
                <a:cs typeface="Gill Sans MT"/>
              </a:rPr>
              <a:t> </a:t>
            </a:r>
            <a:r>
              <a:rPr sz="800" spc="-20" dirty="0">
                <a:latin typeface="Gill Sans MT"/>
                <a:cs typeface="Gill Sans MT"/>
              </a:rPr>
              <a:t>identified.</a:t>
            </a:r>
            <a:r>
              <a:rPr sz="800" spc="-45" dirty="0">
                <a:latin typeface="Gill Sans MT"/>
                <a:cs typeface="Gill Sans MT"/>
              </a:rPr>
              <a:t> </a:t>
            </a:r>
            <a:r>
              <a:rPr sz="800" spc="-10" dirty="0">
                <a:latin typeface="Gill Sans MT"/>
                <a:cs typeface="Gill Sans MT"/>
              </a:rPr>
              <a:t>Benefits</a:t>
            </a:r>
            <a:r>
              <a:rPr sz="800" spc="-45" dirty="0">
                <a:latin typeface="Gill Sans MT"/>
                <a:cs typeface="Gill Sans MT"/>
              </a:rPr>
              <a:t> </a:t>
            </a:r>
            <a:r>
              <a:rPr sz="800" spc="-40" dirty="0">
                <a:latin typeface="Gill Sans MT"/>
                <a:cs typeface="Gill Sans MT"/>
              </a:rPr>
              <a:t>become</a:t>
            </a:r>
            <a:r>
              <a:rPr sz="800" spc="-45" dirty="0">
                <a:latin typeface="Gill Sans MT"/>
                <a:cs typeface="Gill Sans MT"/>
              </a:rPr>
              <a:t> </a:t>
            </a:r>
            <a:r>
              <a:rPr sz="800" spc="-10" dirty="0">
                <a:latin typeface="Gill Sans MT"/>
                <a:cs typeface="Gill Sans MT"/>
              </a:rPr>
              <a:t>effective</a:t>
            </a:r>
            <a:r>
              <a:rPr sz="800" spc="-45" dirty="0">
                <a:latin typeface="Gill Sans MT"/>
                <a:cs typeface="Gill Sans MT"/>
              </a:rPr>
              <a:t> </a:t>
            </a:r>
            <a:r>
              <a:rPr sz="800" spc="-25" dirty="0">
                <a:latin typeface="Gill Sans MT"/>
                <a:cs typeface="Gill Sans MT"/>
              </a:rPr>
              <a:t>within</a:t>
            </a:r>
            <a:r>
              <a:rPr sz="800" spc="-45" dirty="0">
                <a:latin typeface="Gill Sans MT"/>
                <a:cs typeface="Gill Sans MT"/>
              </a:rPr>
              <a:t> </a:t>
            </a:r>
            <a:r>
              <a:rPr sz="800" spc="-20" dirty="0">
                <a:latin typeface="Gill Sans MT"/>
                <a:cs typeface="Gill Sans MT"/>
              </a:rPr>
              <a:t>30</a:t>
            </a:r>
            <a:r>
              <a:rPr sz="800" spc="-45" dirty="0">
                <a:latin typeface="Gill Sans MT"/>
                <a:cs typeface="Gill Sans MT"/>
              </a:rPr>
              <a:t> </a:t>
            </a:r>
            <a:r>
              <a:rPr sz="800" spc="-25" dirty="0">
                <a:latin typeface="Gill Sans MT"/>
                <a:cs typeface="Gill Sans MT"/>
              </a:rPr>
              <a:t>days</a:t>
            </a:r>
            <a:r>
              <a:rPr sz="800" spc="-45" dirty="0">
                <a:latin typeface="Gill Sans MT"/>
                <a:cs typeface="Gill Sans MT"/>
              </a:rPr>
              <a:t> </a:t>
            </a:r>
            <a:r>
              <a:rPr sz="800" spc="-20" dirty="0">
                <a:latin typeface="Gill Sans MT"/>
                <a:cs typeface="Gill Sans MT"/>
              </a:rPr>
              <a:t>of</a:t>
            </a:r>
            <a:r>
              <a:rPr sz="800" spc="-45" dirty="0">
                <a:latin typeface="Gill Sans MT"/>
                <a:cs typeface="Gill Sans MT"/>
              </a:rPr>
              <a:t> </a:t>
            </a:r>
            <a:r>
              <a:rPr sz="800" spc="-20" dirty="0">
                <a:latin typeface="Gill Sans MT"/>
                <a:cs typeface="Gill Sans MT"/>
              </a:rPr>
              <a:t>your </a:t>
            </a:r>
            <a:r>
              <a:rPr sz="800" spc="-35" dirty="0">
                <a:latin typeface="Gill Sans MT"/>
                <a:cs typeface="Gill Sans MT"/>
              </a:rPr>
              <a:t>enrollment, </a:t>
            </a:r>
            <a:r>
              <a:rPr sz="800" spc="-80" dirty="0">
                <a:latin typeface="Gill Sans MT"/>
                <a:cs typeface="Gill Sans MT"/>
              </a:rPr>
              <a:t>or</a:t>
            </a:r>
            <a:r>
              <a:rPr sz="800" spc="-30" dirty="0">
                <a:latin typeface="Gill Sans MT"/>
                <a:cs typeface="Gill Sans MT"/>
              </a:rPr>
              <a:t> </a:t>
            </a:r>
            <a:r>
              <a:rPr sz="800" spc="-45" dirty="0">
                <a:latin typeface="Gill Sans MT"/>
                <a:cs typeface="Gill Sans MT"/>
              </a:rPr>
              <a:t>for</a:t>
            </a:r>
            <a:r>
              <a:rPr sz="800" spc="-30" dirty="0">
                <a:latin typeface="Gill Sans MT"/>
                <a:cs typeface="Gill Sans MT"/>
              </a:rPr>
              <a:t> </a:t>
            </a:r>
            <a:r>
              <a:rPr sz="800" spc="-40" dirty="0">
                <a:latin typeface="Gill Sans MT"/>
                <a:cs typeface="Gill Sans MT"/>
              </a:rPr>
              <a:t>new</a:t>
            </a:r>
            <a:r>
              <a:rPr sz="800" spc="-30" dirty="0">
                <a:latin typeface="Gill Sans MT"/>
                <a:cs typeface="Gill Sans MT"/>
              </a:rPr>
              <a:t> accounts </a:t>
            </a:r>
            <a:r>
              <a:rPr sz="800" spc="-25" dirty="0">
                <a:latin typeface="Gill Sans MT"/>
                <a:cs typeface="Gill Sans MT"/>
              </a:rPr>
              <a:t>within</a:t>
            </a:r>
            <a:r>
              <a:rPr sz="800" spc="-30" dirty="0">
                <a:latin typeface="Gill Sans MT"/>
                <a:cs typeface="Gill Sans MT"/>
              </a:rPr>
              <a:t> </a:t>
            </a:r>
            <a:r>
              <a:rPr sz="800" spc="-20" dirty="0">
                <a:latin typeface="Gill Sans MT"/>
                <a:cs typeface="Gill Sans MT"/>
              </a:rPr>
              <a:t>30</a:t>
            </a:r>
            <a:r>
              <a:rPr sz="800" spc="-30" dirty="0">
                <a:latin typeface="Gill Sans MT"/>
                <a:cs typeface="Gill Sans MT"/>
              </a:rPr>
              <a:t> </a:t>
            </a:r>
            <a:r>
              <a:rPr sz="800" spc="-25" dirty="0">
                <a:latin typeface="Gill Sans MT"/>
                <a:cs typeface="Gill Sans MT"/>
              </a:rPr>
              <a:t>days</a:t>
            </a:r>
            <a:r>
              <a:rPr sz="800" spc="-35" dirty="0">
                <a:latin typeface="Gill Sans MT"/>
                <a:cs typeface="Gill Sans MT"/>
              </a:rPr>
              <a:t> </a:t>
            </a:r>
            <a:r>
              <a:rPr sz="800" spc="-20" dirty="0">
                <a:latin typeface="Gill Sans MT"/>
                <a:cs typeface="Gill Sans MT"/>
              </a:rPr>
              <a:t>of</a:t>
            </a:r>
            <a:r>
              <a:rPr sz="800" spc="-30" dirty="0">
                <a:latin typeface="Gill Sans MT"/>
                <a:cs typeface="Gill Sans MT"/>
              </a:rPr>
              <a:t> </a:t>
            </a:r>
            <a:r>
              <a:rPr sz="800" spc="-35" dirty="0">
                <a:latin typeface="Gill Sans MT"/>
                <a:cs typeface="Gill Sans MT"/>
              </a:rPr>
              <a:t>account</a:t>
            </a:r>
            <a:r>
              <a:rPr sz="800" spc="-30" dirty="0">
                <a:latin typeface="Gill Sans MT"/>
                <a:cs typeface="Gill Sans MT"/>
              </a:rPr>
              <a:t> </a:t>
            </a:r>
            <a:r>
              <a:rPr sz="800" spc="-25" dirty="0">
                <a:latin typeface="Gill Sans MT"/>
                <a:cs typeface="Gill Sans MT"/>
              </a:rPr>
              <a:t>opening,</a:t>
            </a:r>
            <a:r>
              <a:rPr sz="800" spc="-30" dirty="0">
                <a:latin typeface="Gill Sans MT"/>
                <a:cs typeface="Gill Sans MT"/>
              </a:rPr>
              <a:t> </a:t>
            </a:r>
            <a:r>
              <a:rPr sz="800" spc="-25" dirty="0">
                <a:latin typeface="Gill Sans MT"/>
                <a:cs typeface="Gill Sans MT"/>
              </a:rPr>
              <a:t>unless</a:t>
            </a:r>
            <a:r>
              <a:rPr sz="800" spc="-30" dirty="0">
                <a:latin typeface="Gill Sans MT"/>
                <a:cs typeface="Gill Sans MT"/>
              </a:rPr>
              <a:t> </a:t>
            </a:r>
            <a:r>
              <a:rPr sz="800" spc="-60" dirty="0">
                <a:latin typeface="Gill Sans MT"/>
                <a:cs typeface="Gill Sans MT"/>
              </a:rPr>
              <a:t>we</a:t>
            </a:r>
            <a:r>
              <a:rPr sz="800" spc="-30" dirty="0">
                <a:latin typeface="Gill Sans MT"/>
                <a:cs typeface="Gill Sans MT"/>
              </a:rPr>
              <a:t> </a:t>
            </a:r>
            <a:r>
              <a:rPr sz="800" spc="-25" dirty="0">
                <a:latin typeface="Gill Sans MT"/>
                <a:cs typeface="Gill Sans MT"/>
              </a:rPr>
              <a:t>indicate</a:t>
            </a:r>
            <a:r>
              <a:rPr sz="800" spc="-30" dirty="0">
                <a:latin typeface="Gill Sans MT"/>
                <a:cs typeface="Gill Sans MT"/>
              </a:rPr>
              <a:t> </a:t>
            </a:r>
            <a:r>
              <a:rPr sz="800" spc="-40" dirty="0">
                <a:latin typeface="Gill Sans MT"/>
                <a:cs typeface="Gill Sans MT"/>
              </a:rPr>
              <a:t>otherwise.</a:t>
            </a:r>
            <a:r>
              <a:rPr sz="800" spc="-35" dirty="0">
                <a:latin typeface="Gill Sans MT"/>
                <a:cs typeface="Gill Sans MT"/>
              </a:rPr>
              <a:t> </a:t>
            </a:r>
            <a:r>
              <a:rPr sz="800" spc="-50" dirty="0">
                <a:latin typeface="Gill Sans MT"/>
                <a:cs typeface="Gill Sans MT"/>
              </a:rPr>
              <a:t>Certain</a:t>
            </a:r>
            <a:r>
              <a:rPr sz="800" spc="-30" dirty="0">
                <a:latin typeface="Gill Sans MT"/>
                <a:cs typeface="Gill Sans MT"/>
              </a:rPr>
              <a:t> </a:t>
            </a:r>
            <a:r>
              <a:rPr sz="800" spc="-10" dirty="0">
                <a:latin typeface="Gill Sans MT"/>
                <a:cs typeface="Gill Sans MT"/>
              </a:rPr>
              <a:t>benefits</a:t>
            </a:r>
            <a:r>
              <a:rPr sz="800" spc="-30" dirty="0">
                <a:latin typeface="Gill Sans MT"/>
                <a:cs typeface="Gill Sans MT"/>
              </a:rPr>
              <a:t> </a:t>
            </a:r>
            <a:r>
              <a:rPr sz="800" spc="-50" dirty="0">
                <a:latin typeface="Gill Sans MT"/>
                <a:cs typeface="Gill Sans MT"/>
              </a:rPr>
              <a:t>are</a:t>
            </a:r>
            <a:r>
              <a:rPr sz="800" spc="-30" dirty="0">
                <a:latin typeface="Gill Sans MT"/>
                <a:cs typeface="Gill Sans MT"/>
              </a:rPr>
              <a:t> also </a:t>
            </a:r>
            <a:r>
              <a:rPr sz="800" spc="-25" dirty="0">
                <a:latin typeface="Gill Sans MT"/>
                <a:cs typeface="Gill Sans MT"/>
              </a:rPr>
              <a:t>available</a:t>
            </a:r>
            <a:r>
              <a:rPr sz="800" spc="-30" dirty="0">
                <a:latin typeface="Gill Sans MT"/>
                <a:cs typeface="Gill Sans MT"/>
              </a:rPr>
              <a:t> </a:t>
            </a:r>
            <a:r>
              <a:rPr sz="800" spc="-35" dirty="0">
                <a:latin typeface="Gill Sans MT"/>
                <a:cs typeface="Gill Sans MT"/>
              </a:rPr>
              <a:t>without</a:t>
            </a:r>
            <a:r>
              <a:rPr sz="800" spc="-30" dirty="0">
                <a:latin typeface="Gill Sans MT"/>
                <a:cs typeface="Gill Sans MT"/>
              </a:rPr>
              <a:t> enrolling</a:t>
            </a:r>
            <a:r>
              <a:rPr sz="800" spc="-35" dirty="0">
                <a:latin typeface="Gill Sans MT"/>
                <a:cs typeface="Gill Sans MT"/>
              </a:rPr>
              <a:t> </a:t>
            </a:r>
            <a:r>
              <a:rPr sz="800" spc="-20" dirty="0">
                <a:latin typeface="Gill Sans MT"/>
                <a:cs typeface="Gill Sans MT"/>
              </a:rPr>
              <a:t>in</a:t>
            </a:r>
            <a:r>
              <a:rPr sz="800" spc="-30" dirty="0">
                <a:latin typeface="Gill Sans MT"/>
                <a:cs typeface="Gill Sans MT"/>
              </a:rPr>
              <a:t> </a:t>
            </a:r>
            <a:r>
              <a:rPr sz="800" spc="-50" dirty="0">
                <a:latin typeface="Gill Sans MT"/>
                <a:cs typeface="Gill Sans MT"/>
              </a:rPr>
              <a:t>Preferred</a:t>
            </a:r>
            <a:r>
              <a:rPr sz="800" spc="-30" dirty="0">
                <a:latin typeface="Gill Sans MT"/>
                <a:cs typeface="Gill Sans MT"/>
              </a:rPr>
              <a:t> </a:t>
            </a:r>
            <a:r>
              <a:rPr sz="800" spc="-55" dirty="0">
                <a:latin typeface="Gill Sans MT"/>
                <a:cs typeface="Gill Sans MT"/>
              </a:rPr>
              <a:t>Rewards</a:t>
            </a:r>
            <a:r>
              <a:rPr sz="800" spc="-30" dirty="0">
                <a:latin typeface="Gill Sans MT"/>
                <a:cs typeface="Gill Sans MT"/>
              </a:rPr>
              <a:t> </a:t>
            </a:r>
            <a:r>
              <a:rPr sz="800" dirty="0">
                <a:latin typeface="Gill Sans MT"/>
                <a:cs typeface="Gill Sans MT"/>
              </a:rPr>
              <a:t>if</a:t>
            </a:r>
            <a:r>
              <a:rPr sz="800" spc="-30" dirty="0">
                <a:latin typeface="Gill Sans MT"/>
                <a:cs typeface="Gill Sans MT"/>
              </a:rPr>
              <a:t> </a:t>
            </a:r>
            <a:r>
              <a:rPr sz="800" spc="-45" dirty="0">
                <a:latin typeface="Gill Sans MT"/>
                <a:cs typeface="Gill Sans MT"/>
              </a:rPr>
              <a:t>you</a:t>
            </a:r>
            <a:r>
              <a:rPr sz="800" spc="-30" dirty="0">
                <a:latin typeface="Gill Sans MT"/>
                <a:cs typeface="Gill Sans MT"/>
              </a:rPr>
              <a:t> </a:t>
            </a:r>
            <a:r>
              <a:rPr sz="800" spc="-10" dirty="0">
                <a:latin typeface="Gill Sans MT"/>
                <a:cs typeface="Gill Sans MT"/>
              </a:rPr>
              <a:t>satisfy </a:t>
            </a:r>
            <a:r>
              <a:rPr sz="800" spc="-25" dirty="0">
                <a:latin typeface="Gill Sans MT"/>
                <a:cs typeface="Gill Sans MT"/>
              </a:rPr>
              <a:t>balance</a:t>
            </a:r>
            <a:r>
              <a:rPr sz="800" spc="-30" dirty="0">
                <a:latin typeface="Gill Sans MT"/>
                <a:cs typeface="Gill Sans MT"/>
              </a:rPr>
              <a:t> </a:t>
            </a:r>
            <a:r>
              <a:rPr sz="800" spc="-25" dirty="0">
                <a:latin typeface="Gill Sans MT"/>
                <a:cs typeface="Gill Sans MT"/>
              </a:rPr>
              <a:t>and </a:t>
            </a:r>
            <a:r>
              <a:rPr sz="800" spc="-50" dirty="0">
                <a:latin typeface="Gill Sans MT"/>
                <a:cs typeface="Gill Sans MT"/>
              </a:rPr>
              <a:t>other</a:t>
            </a:r>
            <a:r>
              <a:rPr sz="800" spc="-25" dirty="0">
                <a:latin typeface="Gill Sans MT"/>
                <a:cs typeface="Gill Sans MT"/>
              </a:rPr>
              <a:t> </a:t>
            </a:r>
            <a:r>
              <a:rPr sz="800" spc="-35" dirty="0">
                <a:latin typeface="Gill Sans MT"/>
                <a:cs typeface="Gill Sans MT"/>
              </a:rPr>
              <a:t>requirements.</a:t>
            </a:r>
            <a:r>
              <a:rPr sz="800" spc="-30" dirty="0">
                <a:latin typeface="Gill Sans MT"/>
                <a:cs typeface="Gill Sans MT"/>
              </a:rPr>
              <a:t> </a:t>
            </a:r>
            <a:r>
              <a:rPr sz="800" spc="-65" dirty="0">
                <a:latin typeface="Gill Sans MT"/>
                <a:cs typeface="Gill Sans MT"/>
              </a:rPr>
              <a:t>For</a:t>
            </a:r>
            <a:r>
              <a:rPr sz="800" spc="-25" dirty="0">
                <a:latin typeface="Gill Sans MT"/>
                <a:cs typeface="Gill Sans MT"/>
              </a:rPr>
              <a:t> </a:t>
            </a:r>
            <a:r>
              <a:rPr sz="800" spc="-55" dirty="0">
                <a:latin typeface="Gill Sans MT"/>
                <a:cs typeface="Gill Sans MT"/>
              </a:rPr>
              <a:t>more</a:t>
            </a:r>
            <a:r>
              <a:rPr sz="800" spc="-25" dirty="0">
                <a:latin typeface="Gill Sans MT"/>
                <a:cs typeface="Gill Sans MT"/>
              </a:rPr>
              <a:t> </a:t>
            </a:r>
            <a:r>
              <a:rPr sz="800" spc="-30" dirty="0">
                <a:latin typeface="Gill Sans MT"/>
                <a:cs typeface="Gill Sans MT"/>
              </a:rPr>
              <a:t>information,</a:t>
            </a:r>
            <a:r>
              <a:rPr sz="800" spc="-25" dirty="0">
                <a:latin typeface="Gill Sans MT"/>
                <a:cs typeface="Gill Sans MT"/>
              </a:rPr>
              <a:t> </a:t>
            </a:r>
            <a:r>
              <a:rPr sz="800" spc="-20" dirty="0">
                <a:latin typeface="Gill Sans MT"/>
                <a:cs typeface="Gill Sans MT"/>
              </a:rPr>
              <a:t>visit</a:t>
            </a:r>
            <a:r>
              <a:rPr sz="800" spc="-30" dirty="0">
                <a:latin typeface="Gill Sans MT"/>
                <a:cs typeface="Gill Sans MT"/>
              </a:rPr>
              <a:t> </a:t>
            </a:r>
            <a:r>
              <a:rPr sz="800" spc="-25" dirty="0">
                <a:latin typeface="Gill Sans MT"/>
                <a:cs typeface="Gill Sans MT"/>
              </a:rPr>
              <a:t>the </a:t>
            </a:r>
            <a:r>
              <a:rPr sz="800" spc="-50" dirty="0">
                <a:latin typeface="Gill Sans MT"/>
                <a:cs typeface="Gill Sans MT"/>
              </a:rPr>
              <a:t>Preferred</a:t>
            </a:r>
            <a:r>
              <a:rPr sz="800" spc="-25" dirty="0">
                <a:latin typeface="Gill Sans MT"/>
                <a:cs typeface="Gill Sans MT"/>
              </a:rPr>
              <a:t> </a:t>
            </a:r>
            <a:r>
              <a:rPr sz="800" spc="-55" dirty="0">
                <a:latin typeface="Gill Sans MT"/>
                <a:cs typeface="Gill Sans MT"/>
              </a:rPr>
              <a:t>Rewards</a:t>
            </a:r>
            <a:r>
              <a:rPr sz="800" spc="-25" dirty="0">
                <a:latin typeface="Gill Sans MT"/>
                <a:cs typeface="Gill Sans MT"/>
              </a:rPr>
              <a:t> </a:t>
            </a:r>
            <a:r>
              <a:rPr sz="800" spc="-30" dirty="0">
                <a:latin typeface="Gill Sans MT"/>
                <a:cs typeface="Gill Sans MT"/>
              </a:rPr>
              <a:t>section </a:t>
            </a:r>
            <a:r>
              <a:rPr sz="800" spc="-20" dirty="0">
                <a:latin typeface="Gill Sans MT"/>
                <a:cs typeface="Gill Sans MT"/>
              </a:rPr>
              <a:t>of</a:t>
            </a:r>
            <a:r>
              <a:rPr sz="800" spc="-25" dirty="0">
                <a:latin typeface="Gill Sans MT"/>
                <a:cs typeface="Gill Sans MT"/>
              </a:rPr>
              <a:t> the </a:t>
            </a:r>
            <a:r>
              <a:rPr sz="800" spc="-35" dirty="0">
                <a:solidFill>
                  <a:srgbClr val="215E9E"/>
                </a:solidFill>
                <a:latin typeface="Gill Sans MT"/>
                <a:cs typeface="Gill Sans MT"/>
                <a:hlinkClick r:id="rId4"/>
              </a:rPr>
              <a:t>Personal</a:t>
            </a:r>
            <a:r>
              <a:rPr sz="800" spc="-25" dirty="0">
                <a:solidFill>
                  <a:srgbClr val="215E9E"/>
                </a:solidFill>
                <a:latin typeface="Gill Sans MT"/>
                <a:cs typeface="Gill Sans MT"/>
                <a:hlinkClick r:id="rId4"/>
              </a:rPr>
              <a:t> Schedule</a:t>
            </a:r>
            <a:r>
              <a:rPr sz="800" spc="-30" dirty="0">
                <a:solidFill>
                  <a:srgbClr val="215E9E"/>
                </a:solidFill>
                <a:latin typeface="Gill Sans MT"/>
                <a:cs typeface="Gill Sans MT"/>
                <a:hlinkClick r:id="rId4"/>
              </a:rPr>
              <a:t> </a:t>
            </a:r>
            <a:r>
              <a:rPr sz="800" spc="-20" dirty="0">
                <a:solidFill>
                  <a:srgbClr val="215E9E"/>
                </a:solidFill>
                <a:latin typeface="Gill Sans MT"/>
                <a:cs typeface="Gill Sans MT"/>
                <a:hlinkClick r:id="rId4"/>
              </a:rPr>
              <a:t>of</a:t>
            </a:r>
            <a:r>
              <a:rPr sz="800" spc="-25" dirty="0">
                <a:solidFill>
                  <a:srgbClr val="215E9E"/>
                </a:solidFill>
                <a:latin typeface="Gill Sans MT"/>
                <a:cs typeface="Gill Sans MT"/>
                <a:hlinkClick r:id="rId4"/>
              </a:rPr>
              <a:t> </a:t>
            </a:r>
            <a:r>
              <a:rPr sz="800" spc="-30" dirty="0">
                <a:solidFill>
                  <a:srgbClr val="215E9E"/>
                </a:solidFill>
                <a:latin typeface="Gill Sans MT"/>
                <a:cs typeface="Gill Sans MT"/>
                <a:hlinkClick r:id="rId4"/>
              </a:rPr>
              <a:t>Fees</a:t>
            </a:r>
            <a:r>
              <a:rPr sz="800" spc="-30" dirty="0">
                <a:latin typeface="Gill Sans MT"/>
                <a:cs typeface="Gill Sans MT"/>
              </a:rPr>
              <a:t>,</a:t>
            </a:r>
            <a:r>
              <a:rPr sz="800" spc="-25" dirty="0">
                <a:latin typeface="Gill Sans MT"/>
                <a:cs typeface="Gill Sans MT"/>
              </a:rPr>
              <a:t> available at</a:t>
            </a:r>
            <a:r>
              <a:rPr sz="800" spc="-30" dirty="0">
                <a:latin typeface="Gill Sans MT"/>
                <a:cs typeface="Gill Sans MT"/>
              </a:rPr>
              <a:t> </a:t>
            </a:r>
            <a:r>
              <a:rPr sz="800" spc="-10" dirty="0">
                <a:solidFill>
                  <a:srgbClr val="215E9E"/>
                </a:solidFill>
                <a:latin typeface="Gill Sans MT"/>
                <a:cs typeface="Gill Sans MT"/>
                <a:hlinkClick r:id="rId4"/>
              </a:rPr>
              <a:t>bankofamerica.com/fees</a:t>
            </a:r>
            <a:r>
              <a:rPr sz="800" spc="-10" dirty="0">
                <a:latin typeface="Gill Sans MT"/>
                <a:cs typeface="Gill Sans MT"/>
              </a:rPr>
              <a:t>.</a:t>
            </a:r>
            <a:endParaRPr sz="800" dirty="0">
              <a:latin typeface="Gill Sans MT"/>
              <a:cs typeface="Gill Sans MT"/>
            </a:endParaRPr>
          </a:p>
          <a:p>
            <a:pPr marL="38100" marR="1449070">
              <a:lnSpc>
                <a:spcPts val="1040"/>
              </a:lnSpc>
              <a:spcBef>
                <a:spcPts val="30"/>
              </a:spcBef>
            </a:pPr>
            <a:r>
              <a:rPr sz="675" baseline="30864" dirty="0">
                <a:latin typeface="Gill Sans MT"/>
                <a:cs typeface="Gill Sans MT"/>
              </a:rPr>
              <a:t>2</a:t>
            </a:r>
            <a:r>
              <a:rPr sz="675" spc="494" baseline="30864" dirty="0">
                <a:latin typeface="Gill Sans MT"/>
                <a:cs typeface="Gill Sans MT"/>
              </a:rPr>
              <a:t> </a:t>
            </a:r>
            <a:r>
              <a:rPr sz="800" spc="-35" dirty="0">
                <a:latin typeface="Gill Sans MT"/>
                <a:cs typeface="Gill Sans MT"/>
              </a:rPr>
              <a:t>Mobile</a:t>
            </a:r>
            <a:r>
              <a:rPr sz="800" spc="-40" dirty="0">
                <a:latin typeface="Gill Sans MT"/>
                <a:cs typeface="Gill Sans MT"/>
              </a:rPr>
              <a:t> </a:t>
            </a:r>
            <a:r>
              <a:rPr sz="800" spc="-20" dirty="0">
                <a:latin typeface="Gill Sans MT"/>
                <a:cs typeface="Gill Sans MT"/>
              </a:rPr>
              <a:t>Banking</a:t>
            </a:r>
            <a:r>
              <a:rPr sz="800" spc="-35" dirty="0">
                <a:latin typeface="Gill Sans MT"/>
                <a:cs typeface="Gill Sans MT"/>
              </a:rPr>
              <a:t> </a:t>
            </a:r>
            <a:r>
              <a:rPr sz="800" spc="-45" dirty="0">
                <a:latin typeface="Gill Sans MT"/>
                <a:cs typeface="Gill Sans MT"/>
              </a:rPr>
              <a:t>requires</a:t>
            </a:r>
            <a:r>
              <a:rPr sz="800" spc="-35" dirty="0">
                <a:latin typeface="Gill Sans MT"/>
                <a:cs typeface="Gill Sans MT"/>
              </a:rPr>
              <a:t> </a:t>
            </a:r>
            <a:r>
              <a:rPr sz="800" spc="-10" dirty="0">
                <a:latin typeface="Gill Sans MT"/>
                <a:cs typeface="Gill Sans MT"/>
              </a:rPr>
              <a:t>that</a:t>
            </a:r>
            <a:r>
              <a:rPr sz="800" spc="-40" dirty="0">
                <a:latin typeface="Gill Sans MT"/>
                <a:cs typeface="Gill Sans MT"/>
              </a:rPr>
              <a:t> </a:t>
            </a:r>
            <a:r>
              <a:rPr sz="800" spc="-45" dirty="0">
                <a:latin typeface="Gill Sans MT"/>
                <a:cs typeface="Gill Sans MT"/>
              </a:rPr>
              <a:t>you</a:t>
            </a:r>
            <a:r>
              <a:rPr sz="800" spc="-35" dirty="0">
                <a:latin typeface="Gill Sans MT"/>
                <a:cs typeface="Gill Sans MT"/>
              </a:rPr>
              <a:t> </a:t>
            </a:r>
            <a:r>
              <a:rPr sz="800" spc="-40" dirty="0">
                <a:latin typeface="Gill Sans MT"/>
                <a:cs typeface="Gill Sans MT"/>
              </a:rPr>
              <a:t>download</a:t>
            </a:r>
            <a:r>
              <a:rPr sz="800" spc="-35" dirty="0">
                <a:latin typeface="Gill Sans MT"/>
                <a:cs typeface="Gill Sans MT"/>
              </a:rPr>
              <a:t> </a:t>
            </a:r>
            <a:r>
              <a:rPr sz="800" spc="-25" dirty="0">
                <a:latin typeface="Gill Sans MT"/>
                <a:cs typeface="Gill Sans MT"/>
              </a:rPr>
              <a:t>the</a:t>
            </a:r>
            <a:r>
              <a:rPr sz="800" spc="-40" dirty="0">
                <a:latin typeface="Gill Sans MT"/>
                <a:cs typeface="Gill Sans MT"/>
              </a:rPr>
              <a:t> </a:t>
            </a:r>
            <a:r>
              <a:rPr sz="800" spc="-35" dirty="0">
                <a:latin typeface="Gill Sans MT"/>
                <a:cs typeface="Gill Sans MT"/>
              </a:rPr>
              <a:t>Mobile </a:t>
            </a:r>
            <a:r>
              <a:rPr sz="800" spc="-20" dirty="0">
                <a:latin typeface="Gill Sans MT"/>
                <a:cs typeface="Gill Sans MT"/>
              </a:rPr>
              <a:t>Banking</a:t>
            </a:r>
            <a:r>
              <a:rPr sz="800" spc="-35" dirty="0">
                <a:latin typeface="Gill Sans MT"/>
                <a:cs typeface="Gill Sans MT"/>
              </a:rPr>
              <a:t> </a:t>
            </a:r>
            <a:r>
              <a:rPr sz="800" spc="-25" dirty="0">
                <a:latin typeface="Gill Sans MT"/>
                <a:cs typeface="Gill Sans MT"/>
              </a:rPr>
              <a:t>app</a:t>
            </a:r>
            <a:r>
              <a:rPr sz="800" spc="-35" dirty="0">
                <a:latin typeface="Gill Sans MT"/>
                <a:cs typeface="Gill Sans MT"/>
              </a:rPr>
              <a:t> </a:t>
            </a:r>
            <a:r>
              <a:rPr sz="800" spc="-25" dirty="0">
                <a:latin typeface="Gill Sans MT"/>
                <a:cs typeface="Gill Sans MT"/>
              </a:rPr>
              <a:t>and</a:t>
            </a:r>
            <a:r>
              <a:rPr sz="800" spc="-40" dirty="0">
                <a:latin typeface="Gill Sans MT"/>
                <a:cs typeface="Gill Sans MT"/>
              </a:rPr>
              <a:t> </a:t>
            </a:r>
            <a:r>
              <a:rPr sz="800" spc="-10" dirty="0">
                <a:latin typeface="Gill Sans MT"/>
                <a:cs typeface="Gill Sans MT"/>
              </a:rPr>
              <a:t>is</a:t>
            </a:r>
            <a:r>
              <a:rPr sz="800" spc="-35" dirty="0">
                <a:latin typeface="Gill Sans MT"/>
                <a:cs typeface="Gill Sans MT"/>
              </a:rPr>
              <a:t> only </a:t>
            </a:r>
            <a:r>
              <a:rPr sz="800" spc="-25" dirty="0">
                <a:latin typeface="Gill Sans MT"/>
                <a:cs typeface="Gill Sans MT"/>
              </a:rPr>
              <a:t>available</a:t>
            </a:r>
            <a:r>
              <a:rPr sz="800" spc="-40" dirty="0">
                <a:latin typeface="Gill Sans MT"/>
                <a:cs typeface="Gill Sans MT"/>
              </a:rPr>
              <a:t> </a:t>
            </a:r>
            <a:r>
              <a:rPr sz="800" spc="-45" dirty="0">
                <a:latin typeface="Gill Sans MT"/>
                <a:cs typeface="Gill Sans MT"/>
              </a:rPr>
              <a:t>for</a:t>
            </a:r>
            <a:r>
              <a:rPr sz="800" spc="-35" dirty="0">
                <a:latin typeface="Gill Sans MT"/>
                <a:cs typeface="Gill Sans MT"/>
              </a:rPr>
              <a:t> </a:t>
            </a:r>
            <a:r>
              <a:rPr sz="800" spc="-30" dirty="0">
                <a:latin typeface="Gill Sans MT"/>
                <a:cs typeface="Gill Sans MT"/>
              </a:rPr>
              <a:t>select</a:t>
            </a:r>
            <a:r>
              <a:rPr sz="800" spc="-35" dirty="0">
                <a:latin typeface="Gill Sans MT"/>
                <a:cs typeface="Gill Sans MT"/>
              </a:rPr>
              <a:t> mobile</a:t>
            </a:r>
            <a:r>
              <a:rPr sz="800" spc="-40" dirty="0">
                <a:latin typeface="Gill Sans MT"/>
                <a:cs typeface="Gill Sans MT"/>
              </a:rPr>
              <a:t> </a:t>
            </a:r>
            <a:r>
              <a:rPr sz="800" spc="-35" dirty="0">
                <a:latin typeface="Gill Sans MT"/>
                <a:cs typeface="Gill Sans MT"/>
              </a:rPr>
              <a:t>devices. </a:t>
            </a:r>
            <a:r>
              <a:rPr sz="800" spc="-20" dirty="0">
                <a:latin typeface="Gill Sans MT"/>
                <a:cs typeface="Gill Sans MT"/>
              </a:rPr>
              <a:t>Message</a:t>
            </a:r>
            <a:r>
              <a:rPr sz="800" spc="-35" dirty="0">
                <a:latin typeface="Gill Sans MT"/>
                <a:cs typeface="Gill Sans MT"/>
              </a:rPr>
              <a:t> </a:t>
            </a:r>
            <a:r>
              <a:rPr sz="800" spc="-25" dirty="0">
                <a:latin typeface="Gill Sans MT"/>
                <a:cs typeface="Gill Sans MT"/>
              </a:rPr>
              <a:t>and</a:t>
            </a:r>
            <a:r>
              <a:rPr sz="800" spc="-40" dirty="0">
                <a:latin typeface="Gill Sans MT"/>
                <a:cs typeface="Gill Sans MT"/>
              </a:rPr>
              <a:t> </a:t>
            </a:r>
            <a:r>
              <a:rPr sz="800" spc="-20" dirty="0">
                <a:latin typeface="Gill Sans MT"/>
                <a:cs typeface="Gill Sans MT"/>
              </a:rPr>
              <a:t>data</a:t>
            </a:r>
            <a:r>
              <a:rPr sz="800" spc="-35" dirty="0">
                <a:latin typeface="Gill Sans MT"/>
                <a:cs typeface="Gill Sans MT"/>
              </a:rPr>
              <a:t> rates </a:t>
            </a:r>
            <a:r>
              <a:rPr sz="800" spc="-25" dirty="0">
                <a:latin typeface="Gill Sans MT"/>
                <a:cs typeface="Gill Sans MT"/>
              </a:rPr>
              <a:t>may</a:t>
            </a:r>
            <a:r>
              <a:rPr sz="800" spc="-40" dirty="0">
                <a:latin typeface="Gill Sans MT"/>
                <a:cs typeface="Gill Sans MT"/>
              </a:rPr>
              <a:t> </a:t>
            </a:r>
            <a:r>
              <a:rPr sz="800" spc="-10" dirty="0">
                <a:latin typeface="Gill Sans MT"/>
                <a:cs typeface="Gill Sans MT"/>
              </a:rPr>
              <a:t>apply. </a:t>
            </a:r>
            <a:r>
              <a:rPr sz="800" spc="-35" dirty="0">
                <a:latin typeface="Gill Sans MT"/>
                <a:cs typeface="Gill Sans MT"/>
              </a:rPr>
              <a:t>Bank</a:t>
            </a:r>
            <a:r>
              <a:rPr sz="800" spc="-40" dirty="0">
                <a:latin typeface="Gill Sans MT"/>
                <a:cs typeface="Gill Sans MT"/>
              </a:rPr>
              <a:t> </a:t>
            </a:r>
            <a:r>
              <a:rPr sz="800" spc="-20" dirty="0">
                <a:latin typeface="Gill Sans MT"/>
                <a:cs typeface="Gill Sans MT"/>
              </a:rPr>
              <a:t>of</a:t>
            </a:r>
            <a:r>
              <a:rPr sz="800" spc="-40" dirty="0">
                <a:latin typeface="Gill Sans MT"/>
                <a:cs typeface="Gill Sans MT"/>
              </a:rPr>
              <a:t> </a:t>
            </a:r>
            <a:r>
              <a:rPr sz="800" spc="-50" dirty="0">
                <a:latin typeface="Gill Sans MT"/>
                <a:cs typeface="Gill Sans MT"/>
              </a:rPr>
              <a:t>America</a:t>
            </a:r>
            <a:r>
              <a:rPr sz="800" spc="-35" dirty="0">
                <a:latin typeface="Gill Sans MT"/>
                <a:cs typeface="Gill Sans MT"/>
              </a:rPr>
              <a:t> </a:t>
            </a:r>
            <a:r>
              <a:rPr sz="800" spc="-25" dirty="0">
                <a:latin typeface="Gill Sans MT"/>
                <a:cs typeface="Gill Sans MT"/>
              </a:rPr>
              <a:t>and</a:t>
            </a:r>
            <a:r>
              <a:rPr sz="800" spc="-40" dirty="0">
                <a:latin typeface="Gill Sans MT"/>
                <a:cs typeface="Gill Sans MT"/>
              </a:rPr>
              <a:t> </a:t>
            </a:r>
            <a:r>
              <a:rPr sz="800" spc="-25" dirty="0">
                <a:latin typeface="Gill Sans MT"/>
                <a:cs typeface="Gill Sans MT"/>
              </a:rPr>
              <a:t>the</a:t>
            </a:r>
            <a:r>
              <a:rPr sz="800" spc="-35" dirty="0">
                <a:latin typeface="Gill Sans MT"/>
                <a:cs typeface="Gill Sans MT"/>
              </a:rPr>
              <a:t> Bank</a:t>
            </a:r>
            <a:r>
              <a:rPr sz="800" spc="-40" dirty="0">
                <a:latin typeface="Gill Sans MT"/>
                <a:cs typeface="Gill Sans MT"/>
              </a:rPr>
              <a:t> </a:t>
            </a:r>
            <a:r>
              <a:rPr sz="800" spc="-20" dirty="0">
                <a:latin typeface="Gill Sans MT"/>
                <a:cs typeface="Gill Sans MT"/>
              </a:rPr>
              <a:t>of</a:t>
            </a:r>
            <a:r>
              <a:rPr sz="800" spc="-35" dirty="0">
                <a:latin typeface="Gill Sans MT"/>
                <a:cs typeface="Gill Sans MT"/>
              </a:rPr>
              <a:t> </a:t>
            </a:r>
            <a:r>
              <a:rPr sz="800" spc="-50" dirty="0">
                <a:latin typeface="Gill Sans MT"/>
                <a:cs typeface="Gill Sans MT"/>
              </a:rPr>
              <a:t>America</a:t>
            </a:r>
            <a:r>
              <a:rPr sz="800" spc="-40" dirty="0">
                <a:latin typeface="Gill Sans MT"/>
                <a:cs typeface="Gill Sans MT"/>
              </a:rPr>
              <a:t> logo</a:t>
            </a:r>
            <a:r>
              <a:rPr sz="800" spc="-35" dirty="0">
                <a:latin typeface="Gill Sans MT"/>
                <a:cs typeface="Gill Sans MT"/>
              </a:rPr>
              <a:t> </a:t>
            </a:r>
            <a:r>
              <a:rPr sz="800" spc="-50" dirty="0">
                <a:latin typeface="Gill Sans MT"/>
                <a:cs typeface="Gill Sans MT"/>
              </a:rPr>
              <a:t>are</a:t>
            </a:r>
            <a:r>
              <a:rPr sz="800" spc="-40" dirty="0">
                <a:latin typeface="Gill Sans MT"/>
                <a:cs typeface="Gill Sans MT"/>
              </a:rPr>
              <a:t> </a:t>
            </a:r>
            <a:r>
              <a:rPr sz="800" spc="-35" dirty="0">
                <a:latin typeface="Gill Sans MT"/>
                <a:cs typeface="Gill Sans MT"/>
              </a:rPr>
              <a:t>registered trademarks</a:t>
            </a:r>
            <a:r>
              <a:rPr sz="800" spc="-40" dirty="0">
                <a:latin typeface="Gill Sans MT"/>
                <a:cs typeface="Gill Sans MT"/>
              </a:rPr>
              <a:t> </a:t>
            </a:r>
            <a:r>
              <a:rPr sz="800" spc="-20" dirty="0">
                <a:latin typeface="Gill Sans MT"/>
                <a:cs typeface="Gill Sans MT"/>
              </a:rPr>
              <a:t>of</a:t>
            </a:r>
            <a:r>
              <a:rPr sz="800" spc="-35" dirty="0">
                <a:latin typeface="Gill Sans MT"/>
                <a:cs typeface="Gill Sans MT"/>
              </a:rPr>
              <a:t> Bank</a:t>
            </a:r>
            <a:r>
              <a:rPr sz="800" spc="-40" dirty="0">
                <a:latin typeface="Gill Sans MT"/>
                <a:cs typeface="Gill Sans MT"/>
              </a:rPr>
              <a:t> </a:t>
            </a:r>
            <a:r>
              <a:rPr sz="800" spc="-20" dirty="0">
                <a:latin typeface="Gill Sans MT"/>
                <a:cs typeface="Gill Sans MT"/>
              </a:rPr>
              <a:t>of</a:t>
            </a:r>
            <a:r>
              <a:rPr sz="800" spc="-40" dirty="0">
                <a:latin typeface="Gill Sans MT"/>
                <a:cs typeface="Gill Sans MT"/>
              </a:rPr>
              <a:t> </a:t>
            </a:r>
            <a:r>
              <a:rPr sz="800" spc="-50" dirty="0">
                <a:latin typeface="Gill Sans MT"/>
                <a:cs typeface="Gill Sans MT"/>
              </a:rPr>
              <a:t>America</a:t>
            </a:r>
            <a:r>
              <a:rPr sz="800" spc="-35" dirty="0">
                <a:latin typeface="Gill Sans MT"/>
                <a:cs typeface="Gill Sans MT"/>
              </a:rPr>
              <a:t> </a:t>
            </a:r>
            <a:r>
              <a:rPr sz="800" spc="-10" dirty="0">
                <a:latin typeface="Gill Sans MT"/>
                <a:cs typeface="Gill Sans MT"/>
              </a:rPr>
              <a:t>Corporation.</a:t>
            </a:r>
            <a:endParaRPr sz="800" dirty="0">
              <a:latin typeface="Gill Sans MT"/>
              <a:cs typeface="Gill Sans MT"/>
            </a:endParaRPr>
          </a:p>
          <a:p>
            <a:pPr marL="38100" marR="2872740">
              <a:lnSpc>
                <a:spcPts val="1040"/>
              </a:lnSpc>
              <a:spcBef>
                <a:spcPts val="10"/>
              </a:spcBef>
            </a:pPr>
            <a:r>
              <a:rPr sz="800" spc="-45" dirty="0">
                <a:latin typeface="Gill Sans MT"/>
                <a:cs typeface="Gill Sans MT"/>
              </a:rPr>
              <a:t>Bank</a:t>
            </a:r>
            <a:r>
              <a:rPr sz="800" spc="-90" dirty="0">
                <a:latin typeface="Gill Sans MT"/>
                <a:cs typeface="Gill Sans MT"/>
              </a:rPr>
              <a:t> </a:t>
            </a:r>
            <a:r>
              <a:rPr sz="800" spc="-35" dirty="0">
                <a:latin typeface="Gill Sans MT"/>
                <a:cs typeface="Gill Sans MT"/>
              </a:rPr>
              <a:t>of</a:t>
            </a:r>
            <a:r>
              <a:rPr sz="800" spc="-90" dirty="0">
                <a:latin typeface="Gill Sans MT"/>
                <a:cs typeface="Gill Sans MT"/>
              </a:rPr>
              <a:t> </a:t>
            </a:r>
            <a:r>
              <a:rPr sz="800" spc="-60" dirty="0">
                <a:latin typeface="Gill Sans MT"/>
                <a:cs typeface="Gill Sans MT"/>
              </a:rPr>
              <a:t>America,</a:t>
            </a:r>
            <a:r>
              <a:rPr sz="800" spc="-90" dirty="0">
                <a:latin typeface="Gill Sans MT"/>
                <a:cs typeface="Gill Sans MT"/>
              </a:rPr>
              <a:t> N.A., </a:t>
            </a:r>
            <a:r>
              <a:rPr sz="800" spc="-55" dirty="0">
                <a:latin typeface="Gill Sans MT"/>
                <a:cs typeface="Gill Sans MT"/>
              </a:rPr>
              <a:t>Member</a:t>
            </a:r>
            <a:r>
              <a:rPr sz="800" spc="-90" dirty="0">
                <a:latin typeface="Gill Sans MT"/>
                <a:cs typeface="Gill Sans MT"/>
              </a:rPr>
              <a:t> </a:t>
            </a:r>
            <a:r>
              <a:rPr sz="800" spc="-35" dirty="0">
                <a:latin typeface="Gill Sans MT"/>
                <a:cs typeface="Gill Sans MT"/>
              </a:rPr>
              <a:t>FDIC.</a:t>
            </a:r>
            <a:r>
              <a:rPr sz="800" spc="290" dirty="0">
                <a:latin typeface="Gill Sans MT"/>
                <a:cs typeface="Gill Sans MT"/>
              </a:rPr>
              <a:t>  </a:t>
            </a:r>
            <a:r>
              <a:rPr sz="800" spc="-40" dirty="0">
                <a:latin typeface="Gill Sans MT"/>
                <a:cs typeface="Gill Sans MT"/>
              </a:rPr>
              <a:t>Equal</a:t>
            </a:r>
            <a:r>
              <a:rPr sz="800" spc="-85" dirty="0">
                <a:latin typeface="Gill Sans MT"/>
                <a:cs typeface="Gill Sans MT"/>
              </a:rPr>
              <a:t> </a:t>
            </a:r>
            <a:r>
              <a:rPr sz="800" spc="-50" dirty="0">
                <a:latin typeface="Gill Sans MT"/>
                <a:cs typeface="Gill Sans MT"/>
              </a:rPr>
              <a:t>Housing</a:t>
            </a:r>
            <a:r>
              <a:rPr sz="800" spc="-85" dirty="0">
                <a:latin typeface="Gill Sans MT"/>
                <a:cs typeface="Gill Sans MT"/>
              </a:rPr>
              <a:t> </a:t>
            </a:r>
            <a:r>
              <a:rPr sz="800" spc="-65" dirty="0">
                <a:latin typeface="Gill Sans MT"/>
                <a:cs typeface="Gill Sans MT"/>
              </a:rPr>
              <a:t>Lender.</a:t>
            </a:r>
            <a:r>
              <a:rPr sz="800" spc="-90" dirty="0">
                <a:latin typeface="Gill Sans MT"/>
                <a:cs typeface="Gill Sans MT"/>
              </a:rPr>
              <a:t> </a:t>
            </a:r>
            <a:r>
              <a:rPr sz="800" dirty="0">
                <a:latin typeface="Gill Sans MT"/>
                <a:cs typeface="Gill Sans MT"/>
              </a:rPr>
              <a:t>©</a:t>
            </a:r>
            <a:r>
              <a:rPr sz="800" spc="-90" dirty="0">
                <a:latin typeface="Gill Sans MT"/>
                <a:cs typeface="Gill Sans MT"/>
              </a:rPr>
              <a:t> </a:t>
            </a:r>
            <a:r>
              <a:rPr sz="800" spc="-45" dirty="0">
                <a:latin typeface="Gill Sans MT"/>
                <a:cs typeface="Gill Sans MT"/>
              </a:rPr>
              <a:t>2024</a:t>
            </a:r>
            <a:r>
              <a:rPr sz="800" spc="-90" dirty="0">
                <a:latin typeface="Gill Sans MT"/>
                <a:cs typeface="Gill Sans MT"/>
              </a:rPr>
              <a:t> </a:t>
            </a:r>
            <a:r>
              <a:rPr sz="800" spc="-45" dirty="0">
                <a:latin typeface="Gill Sans MT"/>
                <a:cs typeface="Gill Sans MT"/>
              </a:rPr>
              <a:t>Bank</a:t>
            </a:r>
            <a:r>
              <a:rPr sz="800" spc="-90" dirty="0">
                <a:latin typeface="Gill Sans MT"/>
                <a:cs typeface="Gill Sans MT"/>
              </a:rPr>
              <a:t> </a:t>
            </a:r>
            <a:r>
              <a:rPr sz="800" spc="-35" dirty="0">
                <a:latin typeface="Gill Sans MT"/>
                <a:cs typeface="Gill Sans MT"/>
              </a:rPr>
              <a:t>of</a:t>
            </a:r>
            <a:r>
              <a:rPr sz="800" spc="-90" dirty="0">
                <a:latin typeface="Gill Sans MT"/>
                <a:cs typeface="Gill Sans MT"/>
              </a:rPr>
              <a:t> </a:t>
            </a:r>
            <a:r>
              <a:rPr sz="800" spc="-60" dirty="0">
                <a:latin typeface="Gill Sans MT"/>
                <a:cs typeface="Gill Sans MT"/>
              </a:rPr>
              <a:t>America</a:t>
            </a:r>
            <a:r>
              <a:rPr sz="800" spc="-90" dirty="0">
                <a:latin typeface="Gill Sans MT"/>
                <a:cs typeface="Gill Sans MT"/>
              </a:rPr>
              <a:t> </a:t>
            </a:r>
            <a:r>
              <a:rPr sz="800" spc="-70" dirty="0">
                <a:latin typeface="Gill Sans MT"/>
                <a:cs typeface="Gill Sans MT"/>
              </a:rPr>
              <a:t>Corporation.</a:t>
            </a:r>
            <a:r>
              <a:rPr sz="800" spc="-90" dirty="0">
                <a:latin typeface="Gill Sans MT"/>
                <a:cs typeface="Gill Sans MT"/>
              </a:rPr>
              <a:t> </a:t>
            </a:r>
            <a:r>
              <a:rPr sz="800" spc="-75" dirty="0">
                <a:latin typeface="Gill Sans MT"/>
                <a:cs typeface="Gill Sans MT"/>
              </a:rPr>
              <a:t>All</a:t>
            </a:r>
            <a:r>
              <a:rPr sz="800" spc="-90" dirty="0">
                <a:latin typeface="Gill Sans MT"/>
                <a:cs typeface="Gill Sans MT"/>
              </a:rPr>
              <a:t> </a:t>
            </a:r>
            <a:r>
              <a:rPr sz="800" spc="-30" dirty="0">
                <a:latin typeface="Gill Sans MT"/>
                <a:cs typeface="Gill Sans MT"/>
              </a:rPr>
              <a:t>rights</a:t>
            </a:r>
            <a:r>
              <a:rPr sz="800" spc="-85" dirty="0">
                <a:latin typeface="Gill Sans MT"/>
                <a:cs typeface="Gill Sans MT"/>
              </a:rPr>
              <a:t> </a:t>
            </a:r>
            <a:r>
              <a:rPr sz="800" spc="-25" dirty="0">
                <a:latin typeface="Gill Sans MT"/>
                <a:cs typeface="Gill Sans MT"/>
              </a:rPr>
              <a:t>reserved.</a:t>
            </a:r>
            <a:r>
              <a:rPr sz="800" spc="500" dirty="0">
                <a:latin typeface="Gill Sans MT"/>
                <a:cs typeface="Gill Sans MT"/>
              </a:rPr>
              <a:t> </a:t>
            </a:r>
            <a:r>
              <a:rPr sz="800" spc="-100" dirty="0">
                <a:latin typeface="Gill Sans MT"/>
                <a:cs typeface="Gill Sans MT"/>
              </a:rPr>
              <a:t>FL-</a:t>
            </a:r>
            <a:r>
              <a:rPr sz="800" spc="-80" dirty="0">
                <a:latin typeface="Gill Sans MT"/>
                <a:cs typeface="Gill Sans MT"/>
              </a:rPr>
              <a:t>12-</a:t>
            </a:r>
            <a:r>
              <a:rPr sz="800" spc="-30" dirty="0">
                <a:latin typeface="Gill Sans MT"/>
                <a:cs typeface="Gill Sans MT"/>
              </a:rPr>
              <a:t>23-</a:t>
            </a:r>
            <a:r>
              <a:rPr sz="800" spc="-10" dirty="0">
                <a:latin typeface="Gill Sans MT"/>
                <a:cs typeface="Gill Sans MT"/>
              </a:rPr>
              <a:t>0184</a:t>
            </a:r>
            <a:r>
              <a:rPr sz="800" spc="65" dirty="0">
                <a:latin typeface="Gill Sans MT"/>
                <a:cs typeface="Gill Sans MT"/>
              </a:rPr>
              <a:t> </a:t>
            </a:r>
            <a:r>
              <a:rPr sz="800" dirty="0">
                <a:latin typeface="Gill Sans MT"/>
                <a:cs typeface="Gill Sans MT"/>
              </a:rPr>
              <a:t>|</a:t>
            </a:r>
            <a:r>
              <a:rPr sz="800" spc="100" dirty="0">
                <a:latin typeface="Gill Sans MT"/>
                <a:cs typeface="Gill Sans MT"/>
              </a:rPr>
              <a:t> </a:t>
            </a:r>
            <a:r>
              <a:rPr sz="800" spc="-80" dirty="0">
                <a:latin typeface="Gill Sans MT"/>
                <a:cs typeface="Gill Sans MT"/>
              </a:rPr>
              <a:t>CEBI-</a:t>
            </a:r>
            <a:r>
              <a:rPr sz="800" spc="-35" dirty="0">
                <a:latin typeface="Gill Sans MT"/>
                <a:cs typeface="Gill Sans MT"/>
              </a:rPr>
              <a:t>630-</a:t>
            </a:r>
            <a:r>
              <a:rPr sz="800" spc="-70" dirty="0">
                <a:latin typeface="Gill Sans MT"/>
                <a:cs typeface="Gill Sans MT"/>
              </a:rPr>
              <a:t>KIT</a:t>
            </a:r>
            <a:r>
              <a:rPr sz="800" spc="100" dirty="0">
                <a:latin typeface="Gill Sans MT"/>
                <a:cs typeface="Gill Sans MT"/>
              </a:rPr>
              <a:t> </a:t>
            </a:r>
            <a:r>
              <a:rPr sz="800" dirty="0">
                <a:latin typeface="Gill Sans MT"/>
                <a:cs typeface="Gill Sans MT"/>
              </a:rPr>
              <a:t>|</a:t>
            </a:r>
            <a:r>
              <a:rPr sz="800" spc="100" dirty="0">
                <a:latin typeface="Gill Sans MT"/>
                <a:cs typeface="Gill Sans MT"/>
              </a:rPr>
              <a:t> </a:t>
            </a:r>
            <a:r>
              <a:rPr sz="800" spc="-40" dirty="0">
                <a:latin typeface="Gill Sans MT"/>
                <a:cs typeface="Gill Sans MT"/>
              </a:rPr>
              <a:t>MAP6134054</a:t>
            </a:r>
            <a:r>
              <a:rPr sz="800" spc="100" dirty="0">
                <a:latin typeface="Gill Sans MT"/>
                <a:cs typeface="Gill Sans MT"/>
              </a:rPr>
              <a:t> </a:t>
            </a:r>
            <a:r>
              <a:rPr sz="800" dirty="0">
                <a:latin typeface="Gill Sans MT"/>
                <a:cs typeface="Gill Sans MT"/>
              </a:rPr>
              <a:t>|</a:t>
            </a:r>
            <a:r>
              <a:rPr sz="800" spc="100" dirty="0">
                <a:latin typeface="Gill Sans MT"/>
                <a:cs typeface="Gill Sans MT"/>
              </a:rPr>
              <a:t> </a:t>
            </a:r>
            <a:r>
              <a:rPr sz="800" spc="-30" dirty="0">
                <a:latin typeface="Gill Sans MT"/>
                <a:cs typeface="Gill Sans MT"/>
              </a:rPr>
              <a:t>SF00012164</a:t>
            </a:r>
            <a:r>
              <a:rPr sz="800" spc="100" dirty="0">
                <a:latin typeface="Gill Sans MT"/>
                <a:cs typeface="Gill Sans MT"/>
              </a:rPr>
              <a:t> </a:t>
            </a:r>
            <a:r>
              <a:rPr sz="800" dirty="0">
                <a:latin typeface="Gill Sans MT"/>
                <a:cs typeface="Gill Sans MT"/>
              </a:rPr>
              <a:t>|</a:t>
            </a:r>
            <a:r>
              <a:rPr sz="800" spc="100" dirty="0">
                <a:latin typeface="Gill Sans MT"/>
                <a:cs typeface="Gill Sans MT"/>
              </a:rPr>
              <a:t> </a:t>
            </a:r>
            <a:r>
              <a:rPr sz="800" spc="-65" dirty="0">
                <a:latin typeface="Gill Sans MT"/>
                <a:cs typeface="Gill Sans MT"/>
              </a:rPr>
              <a:t>Remove</a:t>
            </a:r>
            <a:r>
              <a:rPr sz="800" spc="-100" dirty="0">
                <a:latin typeface="Gill Sans MT"/>
                <a:cs typeface="Gill Sans MT"/>
              </a:rPr>
              <a:t> </a:t>
            </a:r>
            <a:r>
              <a:rPr sz="800" spc="-45" dirty="0">
                <a:latin typeface="Gill Sans MT"/>
                <a:cs typeface="Gill Sans MT"/>
              </a:rPr>
              <a:t>by</a:t>
            </a:r>
            <a:r>
              <a:rPr sz="800" spc="-100" dirty="0">
                <a:latin typeface="Gill Sans MT"/>
                <a:cs typeface="Gill Sans MT"/>
              </a:rPr>
              <a:t> </a:t>
            </a:r>
            <a:r>
              <a:rPr sz="800" spc="-10" dirty="0">
                <a:latin typeface="Gill Sans MT"/>
                <a:cs typeface="Gill Sans MT"/>
              </a:rPr>
              <a:t>10/2025</a:t>
            </a:r>
            <a:endParaRPr sz="800" dirty="0">
              <a:latin typeface="Gill Sans MT"/>
              <a:cs typeface="Gill Sans MT"/>
            </a:endParaRPr>
          </a:p>
        </p:txBody>
      </p:sp>
      <p:sp>
        <p:nvSpPr>
          <p:cNvPr id="5" name="object 5"/>
          <p:cNvSpPr txBox="1"/>
          <p:nvPr/>
        </p:nvSpPr>
        <p:spPr>
          <a:xfrm>
            <a:off x="336804" y="3475428"/>
            <a:ext cx="4378960" cy="1536700"/>
          </a:xfrm>
          <a:prstGeom prst="rect">
            <a:avLst/>
          </a:prstGeom>
        </p:spPr>
        <p:txBody>
          <a:bodyPr vert="horz" wrap="square" lIns="0" tIns="12700" rIns="0" bIns="0" rtlCol="0">
            <a:spAutoFit/>
          </a:bodyPr>
          <a:lstStyle/>
          <a:p>
            <a:pPr marL="12700" marR="5080">
              <a:lnSpc>
                <a:spcPct val="128699"/>
              </a:lnSpc>
              <a:spcBef>
                <a:spcPts val="100"/>
              </a:spcBef>
            </a:pPr>
            <a:r>
              <a:rPr sz="1100" spc="-90" dirty="0">
                <a:latin typeface="Gill Sans MT"/>
                <a:cs typeface="Gill Sans MT"/>
              </a:rPr>
              <a:t>Good</a:t>
            </a:r>
            <a:r>
              <a:rPr sz="1100" spc="-15" dirty="0">
                <a:latin typeface="Gill Sans MT"/>
                <a:cs typeface="Gill Sans MT"/>
              </a:rPr>
              <a:t> </a:t>
            </a:r>
            <a:r>
              <a:rPr sz="1100" spc="-30" dirty="0">
                <a:latin typeface="Gill Sans MT"/>
                <a:cs typeface="Gill Sans MT"/>
              </a:rPr>
              <a:t>news!</a:t>
            </a:r>
            <a:r>
              <a:rPr sz="1100" spc="-15" dirty="0">
                <a:latin typeface="Gill Sans MT"/>
                <a:cs typeface="Gill Sans MT"/>
              </a:rPr>
              <a:t> </a:t>
            </a:r>
            <a:r>
              <a:rPr sz="1100" spc="-60" dirty="0">
                <a:latin typeface="Gill Sans MT"/>
                <a:cs typeface="Gill Sans MT"/>
              </a:rPr>
              <a:t>As</a:t>
            </a:r>
            <a:r>
              <a:rPr sz="1100" spc="-15" dirty="0">
                <a:latin typeface="Gill Sans MT"/>
                <a:cs typeface="Gill Sans MT"/>
              </a:rPr>
              <a:t> </a:t>
            </a:r>
            <a:r>
              <a:rPr sz="1100" dirty="0">
                <a:latin typeface="Gill Sans MT"/>
                <a:cs typeface="Gill Sans MT"/>
              </a:rPr>
              <a:t>a</a:t>
            </a:r>
            <a:r>
              <a:rPr sz="1100" spc="-10" dirty="0">
                <a:latin typeface="Gill Sans MT"/>
                <a:cs typeface="Gill Sans MT"/>
              </a:rPr>
              <a:t> </a:t>
            </a:r>
            <a:r>
              <a:rPr sz="1100" spc="-60" dirty="0">
                <a:latin typeface="Gill Sans MT"/>
                <a:cs typeface="Gill Sans MT"/>
              </a:rPr>
              <a:t>Coca-</a:t>
            </a:r>
            <a:r>
              <a:rPr sz="1100" spc="-55" dirty="0">
                <a:latin typeface="Gill Sans MT"/>
                <a:cs typeface="Gill Sans MT"/>
              </a:rPr>
              <a:t>Cola</a:t>
            </a:r>
            <a:r>
              <a:rPr sz="1100" spc="-15" dirty="0">
                <a:latin typeface="Gill Sans MT"/>
                <a:cs typeface="Gill Sans MT"/>
              </a:rPr>
              <a:t> </a:t>
            </a:r>
            <a:r>
              <a:rPr sz="1100" spc="-10" dirty="0">
                <a:latin typeface="Gill Sans MT"/>
                <a:cs typeface="Gill Sans MT"/>
              </a:rPr>
              <a:t>Beverages</a:t>
            </a:r>
            <a:r>
              <a:rPr sz="1100" spc="-15" dirty="0">
                <a:latin typeface="Gill Sans MT"/>
                <a:cs typeface="Gill Sans MT"/>
              </a:rPr>
              <a:t> </a:t>
            </a:r>
            <a:r>
              <a:rPr sz="1100" spc="-45" dirty="0">
                <a:latin typeface="Gill Sans MT"/>
                <a:cs typeface="Gill Sans MT"/>
              </a:rPr>
              <a:t>Northeast</a:t>
            </a:r>
            <a:r>
              <a:rPr sz="1100" spc="-15" dirty="0">
                <a:latin typeface="Gill Sans MT"/>
                <a:cs typeface="Gill Sans MT"/>
              </a:rPr>
              <a:t> </a:t>
            </a:r>
            <a:r>
              <a:rPr sz="1100" spc="-10" dirty="0">
                <a:latin typeface="Gill Sans MT"/>
                <a:cs typeface="Gill Sans MT"/>
              </a:rPr>
              <a:t>associate, </a:t>
            </a:r>
            <a:r>
              <a:rPr sz="1100" spc="-50" dirty="0">
                <a:latin typeface="Gill Sans MT"/>
                <a:cs typeface="Gill Sans MT"/>
              </a:rPr>
              <a:t>you</a:t>
            </a:r>
            <a:r>
              <a:rPr sz="1100" spc="-15" dirty="0">
                <a:latin typeface="Gill Sans MT"/>
                <a:cs typeface="Gill Sans MT"/>
              </a:rPr>
              <a:t> </a:t>
            </a:r>
            <a:r>
              <a:rPr sz="1100" spc="-10" dirty="0">
                <a:latin typeface="Gill Sans MT"/>
                <a:cs typeface="Gill Sans MT"/>
              </a:rPr>
              <a:t>have</a:t>
            </a:r>
            <a:r>
              <a:rPr sz="1100" spc="-15" dirty="0">
                <a:latin typeface="Gill Sans MT"/>
                <a:cs typeface="Gill Sans MT"/>
              </a:rPr>
              <a:t> </a:t>
            </a:r>
            <a:r>
              <a:rPr sz="1100" spc="-10" dirty="0">
                <a:latin typeface="Gill Sans MT"/>
                <a:cs typeface="Gill Sans MT"/>
              </a:rPr>
              <a:t>special </a:t>
            </a:r>
            <a:r>
              <a:rPr sz="1100" dirty="0">
                <a:latin typeface="Gill Sans MT"/>
                <a:cs typeface="Gill Sans MT"/>
              </a:rPr>
              <a:t>access</a:t>
            </a:r>
            <a:r>
              <a:rPr sz="1100" spc="-35" dirty="0">
                <a:latin typeface="Gill Sans MT"/>
                <a:cs typeface="Gill Sans MT"/>
              </a:rPr>
              <a:t> </a:t>
            </a:r>
            <a:r>
              <a:rPr sz="1100" spc="-45" dirty="0">
                <a:latin typeface="Gill Sans MT"/>
                <a:cs typeface="Gill Sans MT"/>
              </a:rPr>
              <a:t>to</a:t>
            </a:r>
            <a:r>
              <a:rPr sz="1100" spc="-30" dirty="0">
                <a:latin typeface="Gill Sans MT"/>
                <a:cs typeface="Gill Sans MT"/>
              </a:rPr>
              <a:t> </a:t>
            </a:r>
            <a:r>
              <a:rPr sz="1100" spc="-45" dirty="0">
                <a:latin typeface="Gill Sans MT"/>
                <a:cs typeface="Gill Sans MT"/>
              </a:rPr>
              <a:t>enroll</a:t>
            </a:r>
            <a:r>
              <a:rPr sz="1100" spc="-30" dirty="0">
                <a:latin typeface="Gill Sans MT"/>
                <a:cs typeface="Gill Sans MT"/>
              </a:rPr>
              <a:t> </a:t>
            </a:r>
            <a:r>
              <a:rPr sz="1100" dirty="0">
                <a:latin typeface="Gill Sans MT"/>
                <a:cs typeface="Gill Sans MT"/>
              </a:rPr>
              <a:t>in</a:t>
            </a:r>
            <a:r>
              <a:rPr sz="1100" spc="-30" dirty="0">
                <a:latin typeface="Gill Sans MT"/>
                <a:cs typeface="Gill Sans MT"/>
              </a:rPr>
              <a:t> </a:t>
            </a:r>
            <a:r>
              <a:rPr sz="1100" dirty="0">
                <a:latin typeface="Gill Sans MT"/>
                <a:cs typeface="Gill Sans MT"/>
              </a:rPr>
              <a:t>the</a:t>
            </a:r>
            <a:r>
              <a:rPr sz="1100" spc="-30" dirty="0">
                <a:latin typeface="Gill Sans MT"/>
                <a:cs typeface="Gill Sans MT"/>
              </a:rPr>
              <a:t> </a:t>
            </a:r>
            <a:r>
              <a:rPr sz="1100" spc="-20" dirty="0">
                <a:latin typeface="Gill Sans MT"/>
                <a:cs typeface="Gill Sans MT"/>
              </a:rPr>
              <a:t>Bank</a:t>
            </a:r>
            <a:r>
              <a:rPr sz="1100" spc="-35" dirty="0">
                <a:latin typeface="Gill Sans MT"/>
                <a:cs typeface="Gill Sans MT"/>
              </a:rPr>
              <a:t> </a:t>
            </a:r>
            <a:r>
              <a:rPr sz="1100" dirty="0">
                <a:latin typeface="Gill Sans MT"/>
                <a:cs typeface="Gill Sans MT"/>
              </a:rPr>
              <a:t>of</a:t>
            </a:r>
            <a:r>
              <a:rPr sz="1100" spc="-30" dirty="0">
                <a:latin typeface="Gill Sans MT"/>
                <a:cs typeface="Gill Sans MT"/>
              </a:rPr>
              <a:t> </a:t>
            </a:r>
            <a:r>
              <a:rPr sz="1100" spc="-35" dirty="0">
                <a:latin typeface="Gill Sans MT"/>
                <a:cs typeface="Gill Sans MT"/>
              </a:rPr>
              <a:t>America</a:t>
            </a:r>
            <a:r>
              <a:rPr sz="1100" spc="-30" dirty="0">
                <a:latin typeface="Gill Sans MT"/>
                <a:cs typeface="Gill Sans MT"/>
              </a:rPr>
              <a:t> </a:t>
            </a:r>
            <a:r>
              <a:rPr sz="1100" spc="-40" dirty="0">
                <a:latin typeface="Gill Sans MT"/>
                <a:cs typeface="Gill Sans MT"/>
              </a:rPr>
              <a:t>Preferred</a:t>
            </a:r>
            <a:r>
              <a:rPr sz="1100" spc="-30" dirty="0">
                <a:latin typeface="Gill Sans MT"/>
                <a:cs typeface="Gill Sans MT"/>
              </a:rPr>
              <a:t> Rewards program </a:t>
            </a:r>
            <a:r>
              <a:rPr sz="1100" dirty="0">
                <a:latin typeface="Gill Sans MT"/>
                <a:cs typeface="Gill Sans MT"/>
              </a:rPr>
              <a:t>and</a:t>
            </a:r>
            <a:r>
              <a:rPr sz="1100" spc="-35" dirty="0">
                <a:latin typeface="Gill Sans MT"/>
                <a:cs typeface="Gill Sans MT"/>
              </a:rPr>
              <a:t> </a:t>
            </a:r>
            <a:r>
              <a:rPr sz="1100" spc="-10" dirty="0">
                <a:latin typeface="Gill Sans MT"/>
                <a:cs typeface="Gill Sans MT"/>
              </a:rPr>
              <a:t>receive </a:t>
            </a:r>
            <a:r>
              <a:rPr sz="1100" spc="-80" dirty="0">
                <a:latin typeface="Gill Sans MT"/>
                <a:cs typeface="Gill Sans MT"/>
              </a:rPr>
              <a:t>Gold</a:t>
            </a:r>
            <a:r>
              <a:rPr sz="1100" spc="-25" dirty="0">
                <a:latin typeface="Gill Sans MT"/>
                <a:cs typeface="Gill Sans MT"/>
              </a:rPr>
              <a:t> </a:t>
            </a:r>
            <a:r>
              <a:rPr sz="1100" spc="-30" dirty="0">
                <a:latin typeface="Gill Sans MT"/>
                <a:cs typeface="Gill Sans MT"/>
              </a:rPr>
              <a:t>tier</a:t>
            </a:r>
            <a:r>
              <a:rPr sz="1100" spc="-25" dirty="0">
                <a:latin typeface="Gill Sans MT"/>
                <a:cs typeface="Gill Sans MT"/>
              </a:rPr>
              <a:t> </a:t>
            </a:r>
            <a:r>
              <a:rPr sz="1100" dirty="0">
                <a:latin typeface="Gill Sans MT"/>
                <a:cs typeface="Gill Sans MT"/>
              </a:rPr>
              <a:t>benefits</a:t>
            </a:r>
            <a:r>
              <a:rPr sz="1100" spc="-25" dirty="0">
                <a:latin typeface="Gill Sans MT"/>
                <a:cs typeface="Gill Sans MT"/>
              </a:rPr>
              <a:t> </a:t>
            </a:r>
            <a:r>
              <a:rPr sz="1100" spc="-35" dirty="0">
                <a:latin typeface="Gill Sans MT"/>
                <a:cs typeface="Gill Sans MT"/>
              </a:rPr>
              <a:t>without</a:t>
            </a:r>
            <a:r>
              <a:rPr sz="1100" spc="-25" dirty="0">
                <a:latin typeface="Gill Sans MT"/>
                <a:cs typeface="Gill Sans MT"/>
              </a:rPr>
              <a:t> </a:t>
            </a:r>
            <a:r>
              <a:rPr sz="1100" dirty="0">
                <a:latin typeface="Gill Sans MT"/>
                <a:cs typeface="Gill Sans MT"/>
              </a:rPr>
              <a:t>the</a:t>
            </a:r>
            <a:r>
              <a:rPr sz="1100" spc="-25" dirty="0">
                <a:latin typeface="Gill Sans MT"/>
                <a:cs typeface="Gill Sans MT"/>
              </a:rPr>
              <a:t> combined </a:t>
            </a:r>
            <a:r>
              <a:rPr sz="1100" dirty="0">
                <a:latin typeface="Gill Sans MT"/>
                <a:cs typeface="Gill Sans MT"/>
              </a:rPr>
              <a:t>qualifying</a:t>
            </a:r>
            <a:r>
              <a:rPr sz="1100" spc="-25" dirty="0">
                <a:latin typeface="Gill Sans MT"/>
                <a:cs typeface="Gill Sans MT"/>
              </a:rPr>
              <a:t> </a:t>
            </a:r>
            <a:r>
              <a:rPr sz="1100" spc="-10" dirty="0">
                <a:latin typeface="Gill Sans MT"/>
                <a:cs typeface="Gill Sans MT"/>
              </a:rPr>
              <a:t>balance</a:t>
            </a:r>
            <a:r>
              <a:rPr sz="1100" spc="-25" dirty="0">
                <a:latin typeface="Gill Sans MT"/>
                <a:cs typeface="Gill Sans MT"/>
              </a:rPr>
              <a:t> </a:t>
            </a:r>
            <a:r>
              <a:rPr sz="1100" dirty="0">
                <a:latin typeface="Gill Sans MT"/>
                <a:cs typeface="Gill Sans MT"/>
              </a:rPr>
              <a:t>of</a:t>
            </a:r>
            <a:r>
              <a:rPr sz="1100" spc="-25" dirty="0">
                <a:latin typeface="Gill Sans MT"/>
                <a:cs typeface="Gill Sans MT"/>
              </a:rPr>
              <a:t> </a:t>
            </a:r>
            <a:r>
              <a:rPr sz="1100" spc="-10" dirty="0">
                <a:latin typeface="Gill Sans MT"/>
                <a:cs typeface="Gill Sans MT"/>
              </a:rPr>
              <a:t>$20,000.</a:t>
            </a:r>
            <a:r>
              <a:rPr sz="1100" spc="-10" dirty="0">
                <a:latin typeface="Gill Sans MT"/>
                <a:cs typeface="Gill Sans MT"/>
                <a:hlinkClick r:id="rId5" action="ppaction://hlinksldjump"/>
              </a:rPr>
              <a:t>¹</a:t>
            </a:r>
            <a:r>
              <a:rPr sz="1100" spc="-20" dirty="0">
                <a:latin typeface="Gill Sans MT"/>
                <a:cs typeface="Gill Sans MT"/>
              </a:rPr>
              <a:t> </a:t>
            </a:r>
            <a:r>
              <a:rPr sz="1100" spc="-25" dirty="0">
                <a:latin typeface="Gill Sans MT"/>
                <a:cs typeface="Gill Sans MT"/>
              </a:rPr>
              <a:t>All</a:t>
            </a:r>
            <a:endParaRPr sz="1100">
              <a:latin typeface="Gill Sans MT"/>
              <a:cs typeface="Gill Sans MT"/>
            </a:endParaRPr>
          </a:p>
          <a:p>
            <a:pPr marL="12700" marR="152400">
              <a:lnSpc>
                <a:spcPct val="128699"/>
              </a:lnSpc>
            </a:pPr>
            <a:r>
              <a:rPr sz="1100" spc="-50" dirty="0">
                <a:latin typeface="Gill Sans MT"/>
                <a:cs typeface="Gill Sans MT"/>
              </a:rPr>
              <a:t>you</a:t>
            </a:r>
            <a:r>
              <a:rPr sz="1100" spc="-30" dirty="0">
                <a:latin typeface="Gill Sans MT"/>
                <a:cs typeface="Gill Sans MT"/>
              </a:rPr>
              <a:t> </a:t>
            </a:r>
            <a:r>
              <a:rPr sz="1100" spc="-20" dirty="0">
                <a:latin typeface="Gill Sans MT"/>
                <a:cs typeface="Gill Sans MT"/>
              </a:rPr>
              <a:t>need</a:t>
            </a:r>
            <a:r>
              <a:rPr sz="1100" spc="-30" dirty="0">
                <a:latin typeface="Gill Sans MT"/>
                <a:cs typeface="Gill Sans MT"/>
              </a:rPr>
              <a:t> </a:t>
            </a:r>
            <a:r>
              <a:rPr sz="1100" spc="-45" dirty="0">
                <a:latin typeface="Gill Sans MT"/>
                <a:cs typeface="Gill Sans MT"/>
              </a:rPr>
              <a:t>to</a:t>
            </a:r>
            <a:r>
              <a:rPr sz="1100" spc="-30" dirty="0">
                <a:latin typeface="Gill Sans MT"/>
                <a:cs typeface="Gill Sans MT"/>
              </a:rPr>
              <a:t> </a:t>
            </a:r>
            <a:r>
              <a:rPr sz="1100" spc="-55" dirty="0">
                <a:latin typeface="Gill Sans MT"/>
                <a:cs typeface="Gill Sans MT"/>
              </a:rPr>
              <a:t>do</a:t>
            </a:r>
            <a:r>
              <a:rPr sz="1100" spc="-30" dirty="0">
                <a:latin typeface="Gill Sans MT"/>
                <a:cs typeface="Gill Sans MT"/>
              </a:rPr>
              <a:t> </a:t>
            </a:r>
            <a:r>
              <a:rPr sz="1100" dirty="0">
                <a:latin typeface="Gill Sans MT"/>
                <a:cs typeface="Gill Sans MT"/>
              </a:rPr>
              <a:t>is</a:t>
            </a:r>
            <a:r>
              <a:rPr sz="1100" spc="-30" dirty="0">
                <a:latin typeface="Gill Sans MT"/>
                <a:cs typeface="Gill Sans MT"/>
              </a:rPr>
              <a:t> </a:t>
            </a:r>
            <a:r>
              <a:rPr sz="1100" spc="-10" dirty="0">
                <a:latin typeface="Gill Sans MT"/>
                <a:cs typeface="Gill Sans MT"/>
              </a:rPr>
              <a:t>have</a:t>
            </a:r>
            <a:r>
              <a:rPr sz="1100" spc="-30" dirty="0">
                <a:latin typeface="Gill Sans MT"/>
                <a:cs typeface="Gill Sans MT"/>
              </a:rPr>
              <a:t> </a:t>
            </a:r>
            <a:r>
              <a:rPr sz="1100" dirty="0">
                <a:latin typeface="Gill Sans MT"/>
                <a:cs typeface="Gill Sans MT"/>
              </a:rPr>
              <a:t>an</a:t>
            </a:r>
            <a:r>
              <a:rPr sz="1100" spc="-30" dirty="0">
                <a:latin typeface="Gill Sans MT"/>
                <a:cs typeface="Gill Sans MT"/>
              </a:rPr>
              <a:t> </a:t>
            </a:r>
            <a:r>
              <a:rPr sz="1100" spc="-10" dirty="0">
                <a:latin typeface="Gill Sans MT"/>
                <a:cs typeface="Gill Sans MT"/>
              </a:rPr>
              <a:t>existing</a:t>
            </a:r>
            <a:r>
              <a:rPr sz="1100" spc="-25" dirty="0">
                <a:latin typeface="Gill Sans MT"/>
                <a:cs typeface="Gill Sans MT"/>
              </a:rPr>
              <a:t> </a:t>
            </a:r>
            <a:r>
              <a:rPr sz="1100" spc="-95" dirty="0">
                <a:latin typeface="Gill Sans MT"/>
                <a:cs typeface="Gill Sans MT"/>
              </a:rPr>
              <a:t>or</a:t>
            </a:r>
            <a:r>
              <a:rPr sz="1100" spc="-30" dirty="0">
                <a:latin typeface="Gill Sans MT"/>
                <a:cs typeface="Gill Sans MT"/>
              </a:rPr>
              <a:t> </a:t>
            </a:r>
            <a:r>
              <a:rPr sz="1100" spc="-20" dirty="0">
                <a:latin typeface="Gill Sans MT"/>
                <a:cs typeface="Gill Sans MT"/>
              </a:rPr>
              <a:t>new</a:t>
            </a:r>
            <a:r>
              <a:rPr sz="1100" spc="-30" dirty="0">
                <a:latin typeface="Gill Sans MT"/>
                <a:cs typeface="Gill Sans MT"/>
              </a:rPr>
              <a:t> </a:t>
            </a:r>
            <a:r>
              <a:rPr sz="1100" dirty="0">
                <a:latin typeface="Gill Sans MT"/>
                <a:cs typeface="Gill Sans MT"/>
              </a:rPr>
              <a:t>eligible</a:t>
            </a:r>
            <a:r>
              <a:rPr sz="1100" spc="-30" dirty="0">
                <a:latin typeface="Gill Sans MT"/>
                <a:cs typeface="Gill Sans MT"/>
              </a:rPr>
              <a:t> personal </a:t>
            </a:r>
            <a:r>
              <a:rPr sz="1100" spc="-20" dirty="0">
                <a:latin typeface="Gill Sans MT"/>
                <a:cs typeface="Gill Sans MT"/>
              </a:rPr>
              <a:t>Bank</a:t>
            </a:r>
            <a:r>
              <a:rPr sz="1100" spc="-30" dirty="0">
                <a:latin typeface="Gill Sans MT"/>
                <a:cs typeface="Gill Sans MT"/>
              </a:rPr>
              <a:t> </a:t>
            </a:r>
            <a:r>
              <a:rPr sz="1100" dirty="0">
                <a:latin typeface="Gill Sans MT"/>
                <a:cs typeface="Gill Sans MT"/>
              </a:rPr>
              <a:t>of</a:t>
            </a:r>
            <a:r>
              <a:rPr sz="1100" spc="-30" dirty="0">
                <a:latin typeface="Gill Sans MT"/>
                <a:cs typeface="Gill Sans MT"/>
              </a:rPr>
              <a:t> </a:t>
            </a:r>
            <a:r>
              <a:rPr sz="1100" spc="-10" dirty="0">
                <a:latin typeface="Gill Sans MT"/>
                <a:cs typeface="Gill Sans MT"/>
              </a:rPr>
              <a:t>America® checking</a:t>
            </a:r>
            <a:r>
              <a:rPr sz="1100" spc="-15" dirty="0">
                <a:latin typeface="Gill Sans MT"/>
                <a:cs typeface="Gill Sans MT"/>
              </a:rPr>
              <a:t> </a:t>
            </a:r>
            <a:r>
              <a:rPr sz="1100" spc="-30" dirty="0">
                <a:latin typeface="Gill Sans MT"/>
                <a:cs typeface="Gill Sans MT"/>
              </a:rPr>
              <a:t>account,</a:t>
            </a:r>
            <a:r>
              <a:rPr sz="1100" spc="-10" dirty="0">
                <a:latin typeface="Gill Sans MT"/>
                <a:cs typeface="Gill Sans MT"/>
              </a:rPr>
              <a:t> </a:t>
            </a:r>
            <a:r>
              <a:rPr sz="1100" dirty="0">
                <a:latin typeface="Gill Sans MT"/>
                <a:cs typeface="Gill Sans MT"/>
              </a:rPr>
              <a:t>set</a:t>
            </a:r>
            <a:r>
              <a:rPr sz="1100" spc="-15" dirty="0">
                <a:latin typeface="Gill Sans MT"/>
                <a:cs typeface="Gill Sans MT"/>
              </a:rPr>
              <a:t> </a:t>
            </a:r>
            <a:r>
              <a:rPr sz="1100" spc="-20" dirty="0">
                <a:latin typeface="Gill Sans MT"/>
                <a:cs typeface="Gill Sans MT"/>
              </a:rPr>
              <a:t>up</a:t>
            </a:r>
            <a:r>
              <a:rPr sz="1100" spc="-10" dirty="0">
                <a:latin typeface="Gill Sans MT"/>
                <a:cs typeface="Gill Sans MT"/>
              </a:rPr>
              <a:t> </a:t>
            </a:r>
            <a:r>
              <a:rPr sz="1100" spc="-70" dirty="0">
                <a:latin typeface="Gill Sans MT"/>
                <a:cs typeface="Gill Sans MT"/>
              </a:rPr>
              <a:t>your</a:t>
            </a:r>
            <a:r>
              <a:rPr sz="1100" spc="-15" dirty="0">
                <a:latin typeface="Gill Sans MT"/>
                <a:cs typeface="Gill Sans MT"/>
              </a:rPr>
              <a:t> </a:t>
            </a:r>
            <a:r>
              <a:rPr sz="1100" spc="-60" dirty="0">
                <a:latin typeface="Gill Sans MT"/>
                <a:cs typeface="Gill Sans MT"/>
              </a:rPr>
              <a:t>Coca-</a:t>
            </a:r>
            <a:r>
              <a:rPr sz="1100" spc="-55" dirty="0">
                <a:latin typeface="Gill Sans MT"/>
                <a:cs typeface="Gill Sans MT"/>
              </a:rPr>
              <a:t>Cola</a:t>
            </a:r>
            <a:r>
              <a:rPr sz="1100" spc="-10" dirty="0">
                <a:latin typeface="Gill Sans MT"/>
                <a:cs typeface="Gill Sans MT"/>
              </a:rPr>
              <a:t> Beverages </a:t>
            </a:r>
            <a:r>
              <a:rPr sz="1100" spc="-45" dirty="0">
                <a:latin typeface="Gill Sans MT"/>
                <a:cs typeface="Gill Sans MT"/>
              </a:rPr>
              <a:t>Northeast</a:t>
            </a:r>
            <a:r>
              <a:rPr sz="1100" spc="-15" dirty="0">
                <a:latin typeface="Gill Sans MT"/>
                <a:cs typeface="Gill Sans MT"/>
              </a:rPr>
              <a:t> </a:t>
            </a:r>
            <a:r>
              <a:rPr sz="1100" spc="-35" dirty="0">
                <a:latin typeface="Gill Sans MT"/>
                <a:cs typeface="Gill Sans MT"/>
              </a:rPr>
              <a:t>payroll</a:t>
            </a:r>
            <a:r>
              <a:rPr sz="1100" spc="-10" dirty="0">
                <a:latin typeface="Gill Sans MT"/>
                <a:cs typeface="Gill Sans MT"/>
              </a:rPr>
              <a:t> direct </a:t>
            </a:r>
            <a:r>
              <a:rPr sz="1100" spc="-20" dirty="0">
                <a:latin typeface="Gill Sans MT"/>
                <a:cs typeface="Gill Sans MT"/>
              </a:rPr>
              <a:t>deposit</a:t>
            </a:r>
            <a:r>
              <a:rPr sz="1100" spc="-25" dirty="0">
                <a:latin typeface="Gill Sans MT"/>
                <a:cs typeface="Gill Sans MT"/>
              </a:rPr>
              <a:t> </a:t>
            </a:r>
            <a:r>
              <a:rPr sz="1100" spc="-30" dirty="0">
                <a:latin typeface="Gill Sans MT"/>
                <a:cs typeface="Gill Sans MT"/>
              </a:rPr>
              <a:t>into</a:t>
            </a:r>
            <a:r>
              <a:rPr sz="1100" spc="-20" dirty="0">
                <a:latin typeface="Gill Sans MT"/>
                <a:cs typeface="Gill Sans MT"/>
              </a:rPr>
              <a:t> </a:t>
            </a:r>
            <a:r>
              <a:rPr sz="1100" dirty="0">
                <a:latin typeface="Gill Sans MT"/>
                <a:cs typeface="Gill Sans MT"/>
              </a:rPr>
              <a:t>an</a:t>
            </a:r>
            <a:r>
              <a:rPr sz="1100" spc="-20" dirty="0">
                <a:latin typeface="Gill Sans MT"/>
                <a:cs typeface="Gill Sans MT"/>
              </a:rPr>
              <a:t> </a:t>
            </a:r>
            <a:r>
              <a:rPr sz="1100" dirty="0">
                <a:latin typeface="Gill Sans MT"/>
                <a:cs typeface="Gill Sans MT"/>
              </a:rPr>
              <a:t>eligible</a:t>
            </a:r>
            <a:r>
              <a:rPr sz="1100" spc="-25" dirty="0">
                <a:latin typeface="Gill Sans MT"/>
                <a:cs typeface="Gill Sans MT"/>
              </a:rPr>
              <a:t> </a:t>
            </a:r>
            <a:r>
              <a:rPr sz="1100" spc="-20" dirty="0">
                <a:latin typeface="Gill Sans MT"/>
                <a:cs typeface="Gill Sans MT"/>
              </a:rPr>
              <a:t>Bank </a:t>
            </a:r>
            <a:r>
              <a:rPr sz="1100" dirty="0">
                <a:latin typeface="Gill Sans MT"/>
                <a:cs typeface="Gill Sans MT"/>
              </a:rPr>
              <a:t>of</a:t>
            </a:r>
            <a:r>
              <a:rPr sz="1100" spc="-20" dirty="0">
                <a:latin typeface="Gill Sans MT"/>
                <a:cs typeface="Gill Sans MT"/>
              </a:rPr>
              <a:t> </a:t>
            </a:r>
            <a:r>
              <a:rPr sz="1100" spc="-60" dirty="0">
                <a:latin typeface="Gill Sans MT"/>
                <a:cs typeface="Gill Sans MT"/>
              </a:rPr>
              <a:t>America®</a:t>
            </a:r>
            <a:r>
              <a:rPr sz="1100" spc="-20" dirty="0">
                <a:latin typeface="Gill Sans MT"/>
                <a:cs typeface="Gill Sans MT"/>
              </a:rPr>
              <a:t> </a:t>
            </a:r>
            <a:r>
              <a:rPr sz="1100" spc="-10" dirty="0">
                <a:latin typeface="Gill Sans MT"/>
                <a:cs typeface="Gill Sans MT"/>
              </a:rPr>
              <a:t>checking</a:t>
            </a:r>
            <a:r>
              <a:rPr sz="1100" spc="-25" dirty="0">
                <a:latin typeface="Gill Sans MT"/>
                <a:cs typeface="Gill Sans MT"/>
              </a:rPr>
              <a:t> </a:t>
            </a:r>
            <a:r>
              <a:rPr sz="1100" spc="-95" dirty="0">
                <a:latin typeface="Gill Sans MT"/>
                <a:cs typeface="Gill Sans MT"/>
              </a:rPr>
              <a:t>or</a:t>
            </a:r>
            <a:r>
              <a:rPr sz="1100" spc="-20" dirty="0">
                <a:latin typeface="Gill Sans MT"/>
                <a:cs typeface="Gill Sans MT"/>
              </a:rPr>
              <a:t> </a:t>
            </a:r>
            <a:r>
              <a:rPr sz="1100" dirty="0">
                <a:latin typeface="Gill Sans MT"/>
                <a:cs typeface="Gill Sans MT"/>
              </a:rPr>
              <a:t>savings</a:t>
            </a:r>
            <a:r>
              <a:rPr sz="1100" spc="-20" dirty="0">
                <a:latin typeface="Gill Sans MT"/>
                <a:cs typeface="Gill Sans MT"/>
              </a:rPr>
              <a:t> </a:t>
            </a:r>
            <a:r>
              <a:rPr sz="1100" spc="-30" dirty="0">
                <a:latin typeface="Gill Sans MT"/>
                <a:cs typeface="Gill Sans MT"/>
              </a:rPr>
              <a:t>account,</a:t>
            </a:r>
            <a:r>
              <a:rPr sz="1100" spc="-25" dirty="0">
                <a:latin typeface="Gill Sans MT"/>
                <a:cs typeface="Gill Sans MT"/>
              </a:rPr>
              <a:t> </a:t>
            </a:r>
            <a:r>
              <a:rPr sz="1100" spc="-20" dirty="0">
                <a:latin typeface="Gill Sans MT"/>
                <a:cs typeface="Gill Sans MT"/>
              </a:rPr>
              <a:t>then </a:t>
            </a:r>
            <a:r>
              <a:rPr sz="1100" spc="-45" dirty="0">
                <a:latin typeface="Gill Sans MT"/>
                <a:cs typeface="Gill Sans MT"/>
              </a:rPr>
              <a:t>enroll</a:t>
            </a:r>
            <a:r>
              <a:rPr sz="1100" spc="-20" dirty="0">
                <a:latin typeface="Gill Sans MT"/>
                <a:cs typeface="Gill Sans MT"/>
              </a:rPr>
              <a:t> </a:t>
            </a:r>
            <a:r>
              <a:rPr sz="1100" dirty="0">
                <a:latin typeface="Gill Sans MT"/>
                <a:cs typeface="Gill Sans MT"/>
              </a:rPr>
              <a:t>in</a:t>
            </a:r>
            <a:r>
              <a:rPr sz="1100" spc="-20" dirty="0">
                <a:latin typeface="Gill Sans MT"/>
                <a:cs typeface="Gill Sans MT"/>
              </a:rPr>
              <a:t> </a:t>
            </a:r>
            <a:r>
              <a:rPr sz="1100" spc="-40" dirty="0">
                <a:latin typeface="Gill Sans MT"/>
                <a:cs typeface="Gill Sans MT"/>
              </a:rPr>
              <a:t>Preferred</a:t>
            </a:r>
            <a:r>
              <a:rPr sz="1100" spc="-20" dirty="0">
                <a:latin typeface="Gill Sans MT"/>
                <a:cs typeface="Gill Sans MT"/>
              </a:rPr>
              <a:t> </a:t>
            </a:r>
            <a:r>
              <a:rPr sz="1100" spc="-30" dirty="0">
                <a:latin typeface="Gill Sans MT"/>
                <a:cs typeface="Gill Sans MT"/>
              </a:rPr>
              <a:t>Rewards</a:t>
            </a:r>
            <a:r>
              <a:rPr sz="1100" spc="-20" dirty="0">
                <a:latin typeface="Gill Sans MT"/>
                <a:cs typeface="Gill Sans MT"/>
              </a:rPr>
              <a:t> </a:t>
            </a:r>
            <a:r>
              <a:rPr sz="1100" spc="-45" dirty="0">
                <a:latin typeface="Gill Sans MT"/>
                <a:cs typeface="Gill Sans MT"/>
              </a:rPr>
              <a:t>to</a:t>
            </a:r>
            <a:r>
              <a:rPr sz="1100" spc="-20" dirty="0">
                <a:latin typeface="Gill Sans MT"/>
                <a:cs typeface="Gill Sans MT"/>
              </a:rPr>
              <a:t> start receiving </a:t>
            </a:r>
            <a:r>
              <a:rPr sz="1100" spc="-70" dirty="0">
                <a:latin typeface="Gill Sans MT"/>
                <a:cs typeface="Gill Sans MT"/>
              </a:rPr>
              <a:t>your</a:t>
            </a:r>
            <a:r>
              <a:rPr sz="1100" spc="-20" dirty="0">
                <a:latin typeface="Gill Sans MT"/>
                <a:cs typeface="Gill Sans MT"/>
              </a:rPr>
              <a:t> </a:t>
            </a:r>
            <a:r>
              <a:rPr sz="1100" spc="-80" dirty="0">
                <a:latin typeface="Gill Sans MT"/>
                <a:cs typeface="Gill Sans MT"/>
              </a:rPr>
              <a:t>Gold</a:t>
            </a:r>
            <a:r>
              <a:rPr sz="1100" spc="-20" dirty="0">
                <a:latin typeface="Gill Sans MT"/>
                <a:cs typeface="Gill Sans MT"/>
              </a:rPr>
              <a:t> </a:t>
            </a:r>
            <a:r>
              <a:rPr sz="1100" spc="-30" dirty="0">
                <a:latin typeface="Gill Sans MT"/>
                <a:cs typeface="Gill Sans MT"/>
              </a:rPr>
              <a:t>tier</a:t>
            </a:r>
            <a:r>
              <a:rPr sz="1100" spc="-20" dirty="0">
                <a:latin typeface="Gill Sans MT"/>
                <a:cs typeface="Gill Sans MT"/>
              </a:rPr>
              <a:t> </a:t>
            </a:r>
            <a:r>
              <a:rPr sz="1100" spc="-10" dirty="0">
                <a:latin typeface="Gill Sans MT"/>
                <a:cs typeface="Gill Sans MT"/>
              </a:rPr>
              <a:t>benefits.</a:t>
            </a:r>
            <a:endParaRPr sz="1100">
              <a:latin typeface="Gill Sans MT"/>
              <a:cs typeface="Gill Sans MT"/>
            </a:endParaRPr>
          </a:p>
        </p:txBody>
      </p:sp>
      <p:grpSp>
        <p:nvGrpSpPr>
          <p:cNvPr id="6" name="object 6"/>
          <p:cNvGrpSpPr/>
          <p:nvPr/>
        </p:nvGrpSpPr>
        <p:grpSpPr>
          <a:xfrm>
            <a:off x="2450304" y="7469107"/>
            <a:ext cx="476884" cy="258445"/>
            <a:chOff x="2450304" y="7469107"/>
            <a:chExt cx="476884" cy="258445"/>
          </a:xfrm>
        </p:grpSpPr>
        <p:sp>
          <p:nvSpPr>
            <p:cNvPr id="7" name="object 7"/>
            <p:cNvSpPr/>
            <p:nvPr/>
          </p:nvSpPr>
          <p:spPr>
            <a:xfrm>
              <a:off x="2647873" y="7554493"/>
              <a:ext cx="279400" cy="172720"/>
            </a:xfrm>
            <a:custGeom>
              <a:avLst/>
              <a:gdLst/>
              <a:ahLst/>
              <a:cxnLst/>
              <a:rect l="l" t="t" r="r" b="b"/>
              <a:pathLst>
                <a:path w="279400" h="172720">
                  <a:moveTo>
                    <a:pt x="96812" y="158419"/>
                  </a:moveTo>
                  <a:lnTo>
                    <a:pt x="96570" y="157835"/>
                  </a:lnTo>
                  <a:lnTo>
                    <a:pt x="96507" y="157670"/>
                  </a:lnTo>
                  <a:lnTo>
                    <a:pt x="96367" y="157365"/>
                  </a:lnTo>
                  <a:lnTo>
                    <a:pt x="95478" y="156895"/>
                  </a:lnTo>
                  <a:lnTo>
                    <a:pt x="95084" y="156679"/>
                  </a:lnTo>
                  <a:lnTo>
                    <a:pt x="95084" y="157835"/>
                  </a:lnTo>
                  <a:lnTo>
                    <a:pt x="95084" y="161518"/>
                  </a:lnTo>
                  <a:lnTo>
                    <a:pt x="92748" y="161201"/>
                  </a:lnTo>
                  <a:lnTo>
                    <a:pt x="89065" y="161201"/>
                  </a:lnTo>
                  <a:lnTo>
                    <a:pt x="89065" y="157670"/>
                  </a:lnTo>
                  <a:lnTo>
                    <a:pt x="93726" y="157670"/>
                  </a:lnTo>
                  <a:lnTo>
                    <a:pt x="95084" y="157835"/>
                  </a:lnTo>
                  <a:lnTo>
                    <a:pt x="95084" y="156679"/>
                  </a:lnTo>
                  <a:lnTo>
                    <a:pt x="94551" y="156375"/>
                  </a:lnTo>
                  <a:lnTo>
                    <a:pt x="87312" y="156375"/>
                  </a:lnTo>
                  <a:lnTo>
                    <a:pt x="87312" y="168097"/>
                  </a:lnTo>
                  <a:lnTo>
                    <a:pt x="89065" y="168097"/>
                  </a:lnTo>
                  <a:lnTo>
                    <a:pt x="89065" y="162648"/>
                  </a:lnTo>
                  <a:lnTo>
                    <a:pt x="91160" y="162648"/>
                  </a:lnTo>
                  <a:lnTo>
                    <a:pt x="94640" y="168097"/>
                  </a:lnTo>
                  <a:lnTo>
                    <a:pt x="96672" y="168097"/>
                  </a:lnTo>
                  <a:lnTo>
                    <a:pt x="92976" y="162648"/>
                  </a:lnTo>
                  <a:lnTo>
                    <a:pt x="95008" y="162648"/>
                  </a:lnTo>
                  <a:lnTo>
                    <a:pt x="96812" y="161721"/>
                  </a:lnTo>
                  <a:lnTo>
                    <a:pt x="96812" y="161518"/>
                  </a:lnTo>
                  <a:lnTo>
                    <a:pt x="96812" y="158419"/>
                  </a:lnTo>
                  <a:close/>
                </a:path>
                <a:path w="279400" h="172720">
                  <a:moveTo>
                    <a:pt x="102095" y="156400"/>
                  </a:moveTo>
                  <a:lnTo>
                    <a:pt x="99999" y="154355"/>
                  </a:lnTo>
                  <a:lnTo>
                    <a:pt x="99999" y="157518"/>
                  </a:lnTo>
                  <a:lnTo>
                    <a:pt x="99999" y="166941"/>
                  </a:lnTo>
                  <a:lnTo>
                    <a:pt x="96151" y="170649"/>
                  </a:lnTo>
                  <a:lnTo>
                    <a:pt x="86436" y="170649"/>
                  </a:lnTo>
                  <a:lnTo>
                    <a:pt x="82524" y="166941"/>
                  </a:lnTo>
                  <a:lnTo>
                    <a:pt x="82524" y="157518"/>
                  </a:lnTo>
                  <a:lnTo>
                    <a:pt x="86436" y="153746"/>
                  </a:lnTo>
                  <a:lnTo>
                    <a:pt x="96151" y="153746"/>
                  </a:lnTo>
                  <a:lnTo>
                    <a:pt x="99999" y="157518"/>
                  </a:lnTo>
                  <a:lnTo>
                    <a:pt x="99999" y="154355"/>
                  </a:lnTo>
                  <a:lnTo>
                    <a:pt x="99377" y="153746"/>
                  </a:lnTo>
                  <a:lnTo>
                    <a:pt x="97282" y="151688"/>
                  </a:lnTo>
                  <a:lnTo>
                    <a:pt x="85318" y="151688"/>
                  </a:lnTo>
                  <a:lnTo>
                    <a:pt x="80479" y="156400"/>
                  </a:lnTo>
                  <a:lnTo>
                    <a:pt x="80479" y="168033"/>
                  </a:lnTo>
                  <a:lnTo>
                    <a:pt x="85318" y="172720"/>
                  </a:lnTo>
                  <a:lnTo>
                    <a:pt x="97282" y="172720"/>
                  </a:lnTo>
                  <a:lnTo>
                    <a:pt x="99402" y="170649"/>
                  </a:lnTo>
                  <a:lnTo>
                    <a:pt x="102095" y="168033"/>
                  </a:lnTo>
                  <a:lnTo>
                    <a:pt x="102095" y="156400"/>
                  </a:lnTo>
                  <a:close/>
                </a:path>
                <a:path w="279400" h="172720">
                  <a:moveTo>
                    <a:pt x="279158" y="22987"/>
                  </a:moveTo>
                  <a:lnTo>
                    <a:pt x="262293" y="12700"/>
                  </a:lnTo>
                  <a:lnTo>
                    <a:pt x="240474" y="0"/>
                  </a:lnTo>
                  <a:lnTo>
                    <a:pt x="202120" y="14757"/>
                  </a:lnTo>
                  <a:lnTo>
                    <a:pt x="162267" y="33921"/>
                  </a:lnTo>
                  <a:lnTo>
                    <a:pt x="121526" y="56845"/>
                  </a:lnTo>
                  <a:lnTo>
                    <a:pt x="80505" y="82892"/>
                  </a:lnTo>
                  <a:lnTo>
                    <a:pt x="39789" y="111417"/>
                  </a:lnTo>
                  <a:lnTo>
                    <a:pt x="0" y="141770"/>
                  </a:lnTo>
                  <a:lnTo>
                    <a:pt x="20154" y="156883"/>
                  </a:lnTo>
                  <a:lnTo>
                    <a:pt x="40119" y="172720"/>
                  </a:lnTo>
                  <a:lnTo>
                    <a:pt x="79933" y="140804"/>
                  </a:lnTo>
                  <a:lnTo>
                    <a:pt x="122656" y="110248"/>
                  </a:lnTo>
                  <a:lnTo>
                    <a:pt x="166116" y="82105"/>
                  </a:lnTo>
                  <a:lnTo>
                    <a:pt x="208127" y="57467"/>
                  </a:lnTo>
                  <a:lnTo>
                    <a:pt x="246532" y="37401"/>
                  </a:lnTo>
                  <a:lnTo>
                    <a:pt x="279158" y="22987"/>
                  </a:lnTo>
                  <a:close/>
                </a:path>
              </a:pathLst>
            </a:custGeom>
            <a:solidFill>
              <a:srgbClr val="E3173E"/>
            </a:solidFill>
          </p:spPr>
          <p:txBody>
            <a:bodyPr wrap="square" lIns="0" tIns="0" rIns="0" bIns="0" rtlCol="0"/>
            <a:lstStyle/>
            <a:p>
              <a:endParaRPr/>
            </a:p>
          </p:txBody>
        </p:sp>
        <p:pic>
          <p:nvPicPr>
            <p:cNvPr id="8" name="object 8"/>
            <p:cNvPicPr/>
            <p:nvPr/>
          </p:nvPicPr>
          <p:blipFill>
            <a:blip r:embed="rId6" cstate="print"/>
            <a:stretch>
              <a:fillRect/>
            </a:stretch>
          </p:blipFill>
          <p:spPr>
            <a:xfrm>
              <a:off x="2450304" y="7469107"/>
              <a:ext cx="332202" cy="154927"/>
            </a:xfrm>
            <a:prstGeom prst="rect">
              <a:avLst/>
            </a:prstGeom>
          </p:spPr>
        </p:pic>
        <p:sp>
          <p:nvSpPr>
            <p:cNvPr id="9" name="object 9"/>
            <p:cNvSpPr/>
            <p:nvPr/>
          </p:nvSpPr>
          <p:spPr>
            <a:xfrm>
              <a:off x="2575205" y="7516337"/>
              <a:ext cx="276860" cy="152400"/>
            </a:xfrm>
            <a:custGeom>
              <a:avLst/>
              <a:gdLst/>
              <a:ahLst/>
              <a:cxnLst/>
              <a:rect l="l" t="t" r="r" b="b"/>
              <a:pathLst>
                <a:path w="276860" h="152400">
                  <a:moveTo>
                    <a:pt x="241274" y="0"/>
                  </a:moveTo>
                  <a:lnTo>
                    <a:pt x="163957" y="27625"/>
                  </a:lnTo>
                  <a:lnTo>
                    <a:pt x="114771" y="52150"/>
                  </a:lnTo>
                  <a:lnTo>
                    <a:pt x="59808" y="85335"/>
                  </a:lnTo>
                  <a:lnTo>
                    <a:pt x="0" y="128320"/>
                  </a:lnTo>
                  <a:lnTo>
                    <a:pt x="8685" y="133900"/>
                  </a:lnTo>
                  <a:lnTo>
                    <a:pt x="35560" y="152361"/>
                  </a:lnTo>
                  <a:lnTo>
                    <a:pt x="82591" y="117562"/>
                  </a:lnTo>
                  <a:lnTo>
                    <a:pt x="129787" y="86369"/>
                  </a:lnTo>
                  <a:lnTo>
                    <a:pt x="177575" y="59116"/>
                  </a:lnTo>
                  <a:lnTo>
                    <a:pt x="226381" y="36138"/>
                  </a:lnTo>
                  <a:lnTo>
                    <a:pt x="276631" y="17767"/>
                  </a:lnTo>
                  <a:lnTo>
                    <a:pt x="241274" y="0"/>
                  </a:lnTo>
                  <a:close/>
                </a:path>
              </a:pathLst>
            </a:custGeom>
            <a:solidFill>
              <a:srgbClr val="E3173E"/>
            </a:solidFill>
          </p:spPr>
          <p:txBody>
            <a:bodyPr wrap="square" lIns="0" tIns="0" rIns="0" bIns="0" rtlCol="0"/>
            <a:lstStyle/>
            <a:p>
              <a:endParaRPr/>
            </a:p>
          </p:txBody>
        </p:sp>
      </p:grpSp>
      <p:sp>
        <p:nvSpPr>
          <p:cNvPr id="10" name="object 10"/>
          <p:cNvSpPr/>
          <p:nvPr/>
        </p:nvSpPr>
        <p:spPr>
          <a:xfrm>
            <a:off x="345923" y="7574670"/>
            <a:ext cx="2052320" cy="137160"/>
          </a:xfrm>
          <a:custGeom>
            <a:avLst/>
            <a:gdLst/>
            <a:ahLst/>
            <a:cxnLst/>
            <a:rect l="l" t="t" r="r" b="b"/>
            <a:pathLst>
              <a:path w="2052320" h="137159">
                <a:moveTo>
                  <a:pt x="2002802" y="2819"/>
                </a:moveTo>
                <a:lnTo>
                  <a:pt x="1970379" y="2819"/>
                </a:lnTo>
                <a:lnTo>
                  <a:pt x="1921281" y="133985"/>
                </a:lnTo>
                <a:lnTo>
                  <a:pt x="1953882" y="133985"/>
                </a:lnTo>
                <a:lnTo>
                  <a:pt x="1962696" y="106819"/>
                </a:lnTo>
                <a:lnTo>
                  <a:pt x="2041732" y="106819"/>
                </a:lnTo>
                <a:lnTo>
                  <a:pt x="2032614" y="82461"/>
                </a:lnTo>
                <a:lnTo>
                  <a:pt x="1970760" y="82461"/>
                </a:lnTo>
                <a:lnTo>
                  <a:pt x="1986686" y="34112"/>
                </a:lnTo>
                <a:lnTo>
                  <a:pt x="2014516" y="34112"/>
                </a:lnTo>
                <a:lnTo>
                  <a:pt x="2002802" y="2819"/>
                </a:lnTo>
                <a:close/>
              </a:path>
              <a:path w="2052320" h="137159">
                <a:moveTo>
                  <a:pt x="2041732" y="106819"/>
                </a:moveTo>
                <a:lnTo>
                  <a:pt x="2010105" y="106819"/>
                </a:lnTo>
                <a:lnTo>
                  <a:pt x="2018919" y="133985"/>
                </a:lnTo>
                <a:lnTo>
                  <a:pt x="2051900" y="133985"/>
                </a:lnTo>
                <a:lnTo>
                  <a:pt x="2041732" y="106819"/>
                </a:lnTo>
                <a:close/>
              </a:path>
              <a:path w="2052320" h="137159">
                <a:moveTo>
                  <a:pt x="2014516" y="34112"/>
                </a:moveTo>
                <a:lnTo>
                  <a:pt x="1986686" y="34112"/>
                </a:lnTo>
                <a:lnTo>
                  <a:pt x="2002243" y="82461"/>
                </a:lnTo>
                <a:lnTo>
                  <a:pt x="2032614" y="82461"/>
                </a:lnTo>
                <a:lnTo>
                  <a:pt x="2014516" y="34112"/>
                </a:lnTo>
                <a:close/>
              </a:path>
              <a:path w="2052320" h="137159">
                <a:moveTo>
                  <a:pt x="1847265" y="0"/>
                </a:moveTo>
                <a:lnTo>
                  <a:pt x="1817885" y="5285"/>
                </a:lnTo>
                <a:lnTo>
                  <a:pt x="1795621" y="19794"/>
                </a:lnTo>
                <a:lnTo>
                  <a:pt x="1781471" y="41506"/>
                </a:lnTo>
                <a:lnTo>
                  <a:pt x="1776437" y="68402"/>
                </a:lnTo>
                <a:lnTo>
                  <a:pt x="1781421" y="95452"/>
                </a:lnTo>
                <a:lnTo>
                  <a:pt x="1795502" y="117147"/>
                </a:lnTo>
                <a:lnTo>
                  <a:pt x="1817805" y="131570"/>
                </a:lnTo>
                <a:lnTo>
                  <a:pt x="1847456" y="136804"/>
                </a:lnTo>
                <a:lnTo>
                  <a:pt x="1858073" y="136329"/>
                </a:lnTo>
                <a:lnTo>
                  <a:pt x="1868020" y="134835"/>
                </a:lnTo>
                <a:lnTo>
                  <a:pt x="1877335" y="132218"/>
                </a:lnTo>
                <a:lnTo>
                  <a:pt x="1886051" y="128371"/>
                </a:lnTo>
                <a:lnTo>
                  <a:pt x="1886051" y="110185"/>
                </a:lnTo>
                <a:lnTo>
                  <a:pt x="1852142" y="110185"/>
                </a:lnTo>
                <a:lnTo>
                  <a:pt x="1835314" y="107187"/>
                </a:lnTo>
                <a:lnTo>
                  <a:pt x="1822300" y="98755"/>
                </a:lnTo>
                <a:lnTo>
                  <a:pt x="1820134" y="95452"/>
                </a:lnTo>
                <a:lnTo>
                  <a:pt x="1813746" y="85523"/>
                </a:lnTo>
                <a:lnTo>
                  <a:pt x="1810727" y="68402"/>
                </a:lnTo>
                <a:lnTo>
                  <a:pt x="1813735" y="51281"/>
                </a:lnTo>
                <a:lnTo>
                  <a:pt x="1822135" y="38095"/>
                </a:lnTo>
                <a:lnTo>
                  <a:pt x="1834998" y="29616"/>
                </a:lnTo>
                <a:lnTo>
                  <a:pt x="1851393" y="26619"/>
                </a:lnTo>
                <a:lnTo>
                  <a:pt x="1884552" y="26619"/>
                </a:lnTo>
                <a:lnTo>
                  <a:pt x="1884552" y="8432"/>
                </a:lnTo>
                <a:lnTo>
                  <a:pt x="1876122" y="4586"/>
                </a:lnTo>
                <a:lnTo>
                  <a:pt x="1867109" y="1968"/>
                </a:lnTo>
                <a:lnTo>
                  <a:pt x="1857496" y="474"/>
                </a:lnTo>
                <a:lnTo>
                  <a:pt x="1847265" y="0"/>
                </a:lnTo>
                <a:close/>
              </a:path>
              <a:path w="2052320" h="137159">
                <a:moveTo>
                  <a:pt x="1886051" y="98755"/>
                </a:moveTo>
                <a:lnTo>
                  <a:pt x="1877068" y="104098"/>
                </a:lnTo>
                <a:lnTo>
                  <a:pt x="1868539" y="107632"/>
                </a:lnTo>
                <a:lnTo>
                  <a:pt x="1860289" y="109585"/>
                </a:lnTo>
                <a:lnTo>
                  <a:pt x="1852142" y="110185"/>
                </a:lnTo>
                <a:lnTo>
                  <a:pt x="1886051" y="110185"/>
                </a:lnTo>
                <a:lnTo>
                  <a:pt x="1886051" y="98755"/>
                </a:lnTo>
                <a:close/>
              </a:path>
              <a:path w="2052320" h="137159">
                <a:moveTo>
                  <a:pt x="1884552" y="26619"/>
                </a:moveTo>
                <a:lnTo>
                  <a:pt x="1851393" y="26619"/>
                </a:lnTo>
                <a:lnTo>
                  <a:pt x="1859501" y="27219"/>
                </a:lnTo>
                <a:lnTo>
                  <a:pt x="1867625" y="29171"/>
                </a:lnTo>
                <a:lnTo>
                  <a:pt x="1875923" y="32705"/>
                </a:lnTo>
                <a:lnTo>
                  <a:pt x="1884627" y="38095"/>
                </a:lnTo>
                <a:lnTo>
                  <a:pt x="1884552" y="26619"/>
                </a:lnTo>
                <a:close/>
              </a:path>
              <a:path w="2052320" h="137159">
                <a:moveTo>
                  <a:pt x="1728838" y="2819"/>
                </a:moveTo>
                <a:lnTo>
                  <a:pt x="1696986" y="2819"/>
                </a:lnTo>
                <a:lnTo>
                  <a:pt x="1696986" y="133985"/>
                </a:lnTo>
                <a:lnTo>
                  <a:pt x="1728838" y="133985"/>
                </a:lnTo>
                <a:lnTo>
                  <a:pt x="1728838" y="2819"/>
                </a:lnTo>
                <a:close/>
              </a:path>
              <a:path w="2052320" h="137159">
                <a:moveTo>
                  <a:pt x="1596351" y="2819"/>
                </a:moveTo>
                <a:lnTo>
                  <a:pt x="1545945" y="2819"/>
                </a:lnTo>
                <a:lnTo>
                  <a:pt x="1545945" y="133985"/>
                </a:lnTo>
                <a:lnTo>
                  <a:pt x="1577238" y="133985"/>
                </a:lnTo>
                <a:lnTo>
                  <a:pt x="1577238" y="82270"/>
                </a:lnTo>
                <a:lnTo>
                  <a:pt x="1618724" y="82270"/>
                </a:lnTo>
                <a:lnTo>
                  <a:pt x="1616405" y="78333"/>
                </a:lnTo>
                <a:lnTo>
                  <a:pt x="1628046" y="73263"/>
                </a:lnTo>
                <a:lnTo>
                  <a:pt x="1636296" y="65473"/>
                </a:lnTo>
                <a:lnTo>
                  <a:pt x="1638642" y="60528"/>
                </a:lnTo>
                <a:lnTo>
                  <a:pt x="1577238" y="60528"/>
                </a:lnTo>
                <a:lnTo>
                  <a:pt x="1577238" y="26987"/>
                </a:lnTo>
                <a:lnTo>
                  <a:pt x="1640247" y="26987"/>
                </a:lnTo>
                <a:lnTo>
                  <a:pt x="1640103" y="26136"/>
                </a:lnTo>
                <a:lnTo>
                  <a:pt x="1631680" y="13662"/>
                </a:lnTo>
                <a:lnTo>
                  <a:pt x="1617212" y="5649"/>
                </a:lnTo>
                <a:lnTo>
                  <a:pt x="1596351" y="2819"/>
                </a:lnTo>
                <a:close/>
              </a:path>
              <a:path w="2052320" h="137159">
                <a:moveTo>
                  <a:pt x="1618724" y="82270"/>
                </a:moveTo>
                <a:lnTo>
                  <a:pt x="1585671" y="82270"/>
                </a:lnTo>
                <a:lnTo>
                  <a:pt x="1614538" y="133985"/>
                </a:lnTo>
                <a:lnTo>
                  <a:pt x="1649196" y="133985"/>
                </a:lnTo>
                <a:lnTo>
                  <a:pt x="1618724" y="82270"/>
                </a:lnTo>
                <a:close/>
              </a:path>
              <a:path w="2052320" h="137159">
                <a:moveTo>
                  <a:pt x="1640247" y="26987"/>
                </a:moveTo>
                <a:lnTo>
                  <a:pt x="1590738" y="26987"/>
                </a:lnTo>
                <a:lnTo>
                  <a:pt x="1599404" y="28066"/>
                </a:lnTo>
                <a:lnTo>
                  <a:pt x="1605678" y="31253"/>
                </a:lnTo>
                <a:lnTo>
                  <a:pt x="1609492" y="36476"/>
                </a:lnTo>
                <a:lnTo>
                  <a:pt x="1610779" y="43662"/>
                </a:lnTo>
                <a:lnTo>
                  <a:pt x="1609492" y="51044"/>
                </a:lnTo>
                <a:lnTo>
                  <a:pt x="1605678" y="56314"/>
                </a:lnTo>
                <a:lnTo>
                  <a:pt x="1599404" y="59475"/>
                </a:lnTo>
                <a:lnTo>
                  <a:pt x="1590738" y="60528"/>
                </a:lnTo>
                <a:lnTo>
                  <a:pt x="1638642" y="60528"/>
                </a:lnTo>
                <a:lnTo>
                  <a:pt x="1641208" y="55118"/>
                </a:lnTo>
                <a:lnTo>
                  <a:pt x="1642833" y="42354"/>
                </a:lnTo>
                <a:lnTo>
                  <a:pt x="1640247" y="26987"/>
                </a:lnTo>
                <a:close/>
              </a:path>
              <a:path w="2052320" h="137159">
                <a:moveTo>
                  <a:pt x="1493659" y="2819"/>
                </a:moveTo>
                <a:lnTo>
                  <a:pt x="1403349" y="2819"/>
                </a:lnTo>
                <a:lnTo>
                  <a:pt x="1403349" y="133985"/>
                </a:lnTo>
                <a:lnTo>
                  <a:pt x="1492910" y="133985"/>
                </a:lnTo>
                <a:lnTo>
                  <a:pt x="1492910" y="108877"/>
                </a:lnTo>
                <a:lnTo>
                  <a:pt x="1435201" y="108877"/>
                </a:lnTo>
                <a:lnTo>
                  <a:pt x="1435201" y="79641"/>
                </a:lnTo>
                <a:lnTo>
                  <a:pt x="1480743" y="79641"/>
                </a:lnTo>
                <a:lnTo>
                  <a:pt x="1480743" y="55283"/>
                </a:lnTo>
                <a:lnTo>
                  <a:pt x="1435201" y="55283"/>
                </a:lnTo>
                <a:lnTo>
                  <a:pt x="1435201" y="27927"/>
                </a:lnTo>
                <a:lnTo>
                  <a:pt x="1488046" y="27927"/>
                </a:lnTo>
                <a:lnTo>
                  <a:pt x="1493659" y="2819"/>
                </a:lnTo>
                <a:close/>
              </a:path>
              <a:path w="2052320" h="137159">
                <a:moveTo>
                  <a:pt x="1236192" y="2819"/>
                </a:moveTo>
                <a:lnTo>
                  <a:pt x="1198905" y="2819"/>
                </a:lnTo>
                <a:lnTo>
                  <a:pt x="1198905" y="133985"/>
                </a:lnTo>
                <a:lnTo>
                  <a:pt x="1227582" y="133985"/>
                </a:lnTo>
                <a:lnTo>
                  <a:pt x="1227582" y="46291"/>
                </a:lnTo>
                <a:lnTo>
                  <a:pt x="1257012" y="46291"/>
                </a:lnTo>
                <a:lnTo>
                  <a:pt x="1236192" y="2819"/>
                </a:lnTo>
                <a:close/>
              </a:path>
              <a:path w="2052320" h="137159">
                <a:moveTo>
                  <a:pt x="1257012" y="46291"/>
                </a:moveTo>
                <a:lnTo>
                  <a:pt x="1227582" y="46291"/>
                </a:lnTo>
                <a:lnTo>
                  <a:pt x="1269733" y="133985"/>
                </a:lnTo>
                <a:lnTo>
                  <a:pt x="1298744" y="73647"/>
                </a:lnTo>
                <a:lnTo>
                  <a:pt x="1270114" y="73647"/>
                </a:lnTo>
                <a:lnTo>
                  <a:pt x="1257012" y="46291"/>
                </a:lnTo>
                <a:close/>
              </a:path>
              <a:path w="2052320" h="137159">
                <a:moveTo>
                  <a:pt x="1341513" y="46291"/>
                </a:moveTo>
                <a:lnTo>
                  <a:pt x="1311897" y="46291"/>
                </a:lnTo>
                <a:lnTo>
                  <a:pt x="1311897" y="133985"/>
                </a:lnTo>
                <a:lnTo>
                  <a:pt x="1341513" y="133985"/>
                </a:lnTo>
                <a:lnTo>
                  <a:pt x="1341513" y="46291"/>
                </a:lnTo>
                <a:close/>
              </a:path>
              <a:path w="2052320" h="137159">
                <a:moveTo>
                  <a:pt x="1341513" y="2819"/>
                </a:moveTo>
                <a:lnTo>
                  <a:pt x="1304213" y="2819"/>
                </a:lnTo>
                <a:lnTo>
                  <a:pt x="1270114" y="73647"/>
                </a:lnTo>
                <a:lnTo>
                  <a:pt x="1298744" y="73647"/>
                </a:lnTo>
                <a:lnTo>
                  <a:pt x="1311897" y="46291"/>
                </a:lnTo>
                <a:lnTo>
                  <a:pt x="1341513" y="46291"/>
                </a:lnTo>
                <a:lnTo>
                  <a:pt x="1341513" y="2819"/>
                </a:lnTo>
                <a:close/>
              </a:path>
              <a:path w="2052320" h="137159">
                <a:moveTo>
                  <a:pt x="1102550" y="2819"/>
                </a:moveTo>
                <a:lnTo>
                  <a:pt x="1070127" y="2819"/>
                </a:lnTo>
                <a:lnTo>
                  <a:pt x="1021029" y="133985"/>
                </a:lnTo>
                <a:lnTo>
                  <a:pt x="1053630" y="133985"/>
                </a:lnTo>
                <a:lnTo>
                  <a:pt x="1062443" y="106819"/>
                </a:lnTo>
                <a:lnTo>
                  <a:pt x="1141470" y="106819"/>
                </a:lnTo>
                <a:lnTo>
                  <a:pt x="1132354" y="82461"/>
                </a:lnTo>
                <a:lnTo>
                  <a:pt x="1070495" y="82461"/>
                </a:lnTo>
                <a:lnTo>
                  <a:pt x="1086421" y="34112"/>
                </a:lnTo>
                <a:lnTo>
                  <a:pt x="1114261" y="34112"/>
                </a:lnTo>
                <a:lnTo>
                  <a:pt x="1102550" y="2819"/>
                </a:lnTo>
                <a:close/>
              </a:path>
              <a:path w="2052320" h="137159">
                <a:moveTo>
                  <a:pt x="1141470" y="106819"/>
                </a:moveTo>
                <a:lnTo>
                  <a:pt x="1109852" y="106819"/>
                </a:lnTo>
                <a:lnTo>
                  <a:pt x="1118654" y="133985"/>
                </a:lnTo>
                <a:lnTo>
                  <a:pt x="1151636" y="133985"/>
                </a:lnTo>
                <a:lnTo>
                  <a:pt x="1141470" y="106819"/>
                </a:lnTo>
                <a:close/>
              </a:path>
              <a:path w="2052320" h="137159">
                <a:moveTo>
                  <a:pt x="1114261" y="34112"/>
                </a:moveTo>
                <a:lnTo>
                  <a:pt x="1086421" y="34112"/>
                </a:lnTo>
                <a:lnTo>
                  <a:pt x="1101978" y="82461"/>
                </a:lnTo>
                <a:lnTo>
                  <a:pt x="1132354" y="82461"/>
                </a:lnTo>
                <a:lnTo>
                  <a:pt x="1114261" y="34112"/>
                </a:lnTo>
                <a:close/>
              </a:path>
              <a:path w="2052320" h="137159">
                <a:moveTo>
                  <a:pt x="953935" y="2819"/>
                </a:moveTo>
                <a:lnTo>
                  <a:pt x="866228" y="2819"/>
                </a:lnTo>
                <a:lnTo>
                  <a:pt x="866228" y="133985"/>
                </a:lnTo>
                <a:lnTo>
                  <a:pt x="898093" y="133985"/>
                </a:lnTo>
                <a:lnTo>
                  <a:pt x="898093" y="82270"/>
                </a:lnTo>
                <a:lnTo>
                  <a:pt x="939495" y="82270"/>
                </a:lnTo>
                <a:lnTo>
                  <a:pt x="939495" y="57162"/>
                </a:lnTo>
                <a:lnTo>
                  <a:pt x="898093" y="57162"/>
                </a:lnTo>
                <a:lnTo>
                  <a:pt x="898093" y="27927"/>
                </a:lnTo>
                <a:lnTo>
                  <a:pt x="948308" y="27927"/>
                </a:lnTo>
                <a:lnTo>
                  <a:pt x="953935" y="2819"/>
                </a:lnTo>
                <a:close/>
              </a:path>
              <a:path w="2052320" h="137159">
                <a:moveTo>
                  <a:pt x="752500" y="0"/>
                </a:moveTo>
                <a:lnTo>
                  <a:pt x="723663" y="5285"/>
                </a:lnTo>
                <a:lnTo>
                  <a:pt x="701678" y="19794"/>
                </a:lnTo>
                <a:lnTo>
                  <a:pt x="687631" y="41506"/>
                </a:lnTo>
                <a:lnTo>
                  <a:pt x="682612" y="68402"/>
                </a:lnTo>
                <a:lnTo>
                  <a:pt x="687631" y="95297"/>
                </a:lnTo>
                <a:lnTo>
                  <a:pt x="701678" y="117009"/>
                </a:lnTo>
                <a:lnTo>
                  <a:pt x="723663" y="131519"/>
                </a:lnTo>
                <a:lnTo>
                  <a:pt x="752500" y="136804"/>
                </a:lnTo>
                <a:lnTo>
                  <a:pt x="781346" y="131519"/>
                </a:lnTo>
                <a:lnTo>
                  <a:pt x="803338" y="117009"/>
                </a:lnTo>
                <a:lnTo>
                  <a:pt x="807392" y="110744"/>
                </a:lnTo>
                <a:lnTo>
                  <a:pt x="752500" y="110744"/>
                </a:lnTo>
                <a:lnTo>
                  <a:pt x="738235" y="107817"/>
                </a:lnTo>
                <a:lnTo>
                  <a:pt x="726763" y="99412"/>
                </a:lnTo>
                <a:lnTo>
                  <a:pt x="719121" y="86087"/>
                </a:lnTo>
                <a:lnTo>
                  <a:pt x="716343" y="68402"/>
                </a:lnTo>
                <a:lnTo>
                  <a:pt x="719121" y="50715"/>
                </a:lnTo>
                <a:lnTo>
                  <a:pt x="726763" y="37385"/>
                </a:lnTo>
                <a:lnTo>
                  <a:pt x="738235" y="28975"/>
                </a:lnTo>
                <a:lnTo>
                  <a:pt x="752500" y="26047"/>
                </a:lnTo>
                <a:lnTo>
                  <a:pt x="807384" y="26047"/>
                </a:lnTo>
                <a:lnTo>
                  <a:pt x="803338" y="19794"/>
                </a:lnTo>
                <a:lnTo>
                  <a:pt x="781346" y="5285"/>
                </a:lnTo>
                <a:lnTo>
                  <a:pt x="752500" y="0"/>
                </a:lnTo>
                <a:close/>
              </a:path>
              <a:path w="2052320" h="137159">
                <a:moveTo>
                  <a:pt x="807384" y="26047"/>
                </a:moveTo>
                <a:lnTo>
                  <a:pt x="752500" y="26047"/>
                </a:lnTo>
                <a:lnTo>
                  <a:pt x="766772" y="28975"/>
                </a:lnTo>
                <a:lnTo>
                  <a:pt x="778248" y="37385"/>
                </a:lnTo>
                <a:lnTo>
                  <a:pt x="785892" y="50715"/>
                </a:lnTo>
                <a:lnTo>
                  <a:pt x="788669" y="68402"/>
                </a:lnTo>
                <a:lnTo>
                  <a:pt x="785892" y="86087"/>
                </a:lnTo>
                <a:lnTo>
                  <a:pt x="778248" y="99412"/>
                </a:lnTo>
                <a:lnTo>
                  <a:pt x="766772" y="107817"/>
                </a:lnTo>
                <a:lnTo>
                  <a:pt x="752500" y="110744"/>
                </a:lnTo>
                <a:lnTo>
                  <a:pt x="807392" y="110744"/>
                </a:lnTo>
                <a:lnTo>
                  <a:pt x="817387" y="95297"/>
                </a:lnTo>
                <a:lnTo>
                  <a:pt x="822401" y="68402"/>
                </a:lnTo>
                <a:lnTo>
                  <a:pt x="817387" y="41506"/>
                </a:lnTo>
                <a:lnTo>
                  <a:pt x="807384" y="26047"/>
                </a:lnTo>
                <a:close/>
              </a:path>
              <a:path w="2052320" h="137159">
                <a:moveTo>
                  <a:pt x="522998" y="2819"/>
                </a:moveTo>
                <a:lnTo>
                  <a:pt x="491134" y="2819"/>
                </a:lnTo>
                <a:lnTo>
                  <a:pt x="491134" y="133985"/>
                </a:lnTo>
                <a:lnTo>
                  <a:pt x="522998" y="133985"/>
                </a:lnTo>
                <a:lnTo>
                  <a:pt x="522998" y="67271"/>
                </a:lnTo>
                <a:lnTo>
                  <a:pt x="557754" y="67271"/>
                </a:lnTo>
                <a:lnTo>
                  <a:pt x="556852" y="65963"/>
                </a:lnTo>
                <a:lnTo>
                  <a:pt x="522998" y="65963"/>
                </a:lnTo>
                <a:lnTo>
                  <a:pt x="522998" y="2819"/>
                </a:lnTo>
                <a:close/>
              </a:path>
              <a:path w="2052320" h="137159">
                <a:moveTo>
                  <a:pt x="557754" y="67271"/>
                </a:moveTo>
                <a:lnTo>
                  <a:pt x="522998" y="67271"/>
                </a:lnTo>
                <a:lnTo>
                  <a:pt x="566102" y="133985"/>
                </a:lnTo>
                <a:lnTo>
                  <a:pt x="603757" y="133985"/>
                </a:lnTo>
                <a:lnTo>
                  <a:pt x="557754" y="67271"/>
                </a:lnTo>
                <a:close/>
              </a:path>
              <a:path w="2052320" h="137159">
                <a:moveTo>
                  <a:pt x="599643" y="2819"/>
                </a:moveTo>
                <a:lnTo>
                  <a:pt x="564032" y="2819"/>
                </a:lnTo>
                <a:lnTo>
                  <a:pt x="523114" y="65786"/>
                </a:lnTo>
                <a:lnTo>
                  <a:pt x="522998" y="65963"/>
                </a:lnTo>
                <a:lnTo>
                  <a:pt x="556852" y="65963"/>
                </a:lnTo>
                <a:lnTo>
                  <a:pt x="556729" y="65786"/>
                </a:lnTo>
                <a:lnTo>
                  <a:pt x="599643" y="2819"/>
                </a:lnTo>
                <a:close/>
              </a:path>
              <a:path w="2052320" h="137159">
                <a:moveTo>
                  <a:pt x="343128" y="2819"/>
                </a:moveTo>
                <a:lnTo>
                  <a:pt x="309765" y="2819"/>
                </a:lnTo>
                <a:lnTo>
                  <a:pt x="309765" y="133985"/>
                </a:lnTo>
                <a:lnTo>
                  <a:pt x="339382" y="133985"/>
                </a:lnTo>
                <a:lnTo>
                  <a:pt x="339382" y="46482"/>
                </a:lnTo>
                <a:lnTo>
                  <a:pt x="370932" y="46482"/>
                </a:lnTo>
                <a:lnTo>
                  <a:pt x="343128" y="2819"/>
                </a:lnTo>
                <a:close/>
              </a:path>
              <a:path w="2052320" h="137159">
                <a:moveTo>
                  <a:pt x="370932" y="46482"/>
                </a:moveTo>
                <a:lnTo>
                  <a:pt x="339382" y="46482"/>
                </a:lnTo>
                <a:lnTo>
                  <a:pt x="395223" y="133985"/>
                </a:lnTo>
                <a:lnTo>
                  <a:pt x="428574" y="133985"/>
                </a:lnTo>
                <a:lnTo>
                  <a:pt x="428574" y="90512"/>
                </a:lnTo>
                <a:lnTo>
                  <a:pt x="398970" y="90512"/>
                </a:lnTo>
                <a:lnTo>
                  <a:pt x="370932" y="46482"/>
                </a:lnTo>
                <a:close/>
              </a:path>
              <a:path w="2052320" h="137159">
                <a:moveTo>
                  <a:pt x="428574" y="2819"/>
                </a:moveTo>
                <a:lnTo>
                  <a:pt x="398970" y="2819"/>
                </a:lnTo>
                <a:lnTo>
                  <a:pt x="398970" y="90512"/>
                </a:lnTo>
                <a:lnTo>
                  <a:pt x="428574" y="90512"/>
                </a:lnTo>
                <a:lnTo>
                  <a:pt x="428574" y="2819"/>
                </a:lnTo>
                <a:close/>
              </a:path>
              <a:path w="2052320" h="137159">
                <a:moveTo>
                  <a:pt x="215709" y="2819"/>
                </a:moveTo>
                <a:lnTo>
                  <a:pt x="183286" y="2819"/>
                </a:lnTo>
                <a:lnTo>
                  <a:pt x="134188" y="133985"/>
                </a:lnTo>
                <a:lnTo>
                  <a:pt x="166801" y="133985"/>
                </a:lnTo>
                <a:lnTo>
                  <a:pt x="175602" y="106819"/>
                </a:lnTo>
                <a:lnTo>
                  <a:pt x="254629" y="106819"/>
                </a:lnTo>
                <a:lnTo>
                  <a:pt x="245513" y="82461"/>
                </a:lnTo>
                <a:lnTo>
                  <a:pt x="183654" y="82461"/>
                </a:lnTo>
                <a:lnTo>
                  <a:pt x="199593" y="34112"/>
                </a:lnTo>
                <a:lnTo>
                  <a:pt x="227420" y="34112"/>
                </a:lnTo>
                <a:lnTo>
                  <a:pt x="215709" y="2819"/>
                </a:lnTo>
                <a:close/>
              </a:path>
              <a:path w="2052320" h="137159">
                <a:moveTo>
                  <a:pt x="254629" y="106819"/>
                </a:moveTo>
                <a:lnTo>
                  <a:pt x="223011" y="106819"/>
                </a:lnTo>
                <a:lnTo>
                  <a:pt x="231813" y="133985"/>
                </a:lnTo>
                <a:lnTo>
                  <a:pt x="264794" y="133985"/>
                </a:lnTo>
                <a:lnTo>
                  <a:pt x="254629" y="106819"/>
                </a:lnTo>
                <a:close/>
              </a:path>
              <a:path w="2052320" h="137159">
                <a:moveTo>
                  <a:pt x="227420" y="34112"/>
                </a:moveTo>
                <a:lnTo>
                  <a:pt x="199593" y="34112"/>
                </a:lnTo>
                <a:lnTo>
                  <a:pt x="215137" y="82461"/>
                </a:lnTo>
                <a:lnTo>
                  <a:pt x="245513" y="82461"/>
                </a:lnTo>
                <a:lnTo>
                  <a:pt x="227420" y="34112"/>
                </a:lnTo>
                <a:close/>
              </a:path>
              <a:path w="2052320" h="137159">
                <a:moveTo>
                  <a:pt x="53593" y="2819"/>
                </a:moveTo>
                <a:lnTo>
                  <a:pt x="0" y="2819"/>
                </a:lnTo>
                <a:lnTo>
                  <a:pt x="0" y="133985"/>
                </a:lnTo>
                <a:lnTo>
                  <a:pt x="57340" y="133985"/>
                </a:lnTo>
                <a:lnTo>
                  <a:pt x="76269" y="131312"/>
                </a:lnTo>
                <a:lnTo>
                  <a:pt x="89593" y="123845"/>
                </a:lnTo>
                <a:lnTo>
                  <a:pt x="97472" y="112409"/>
                </a:lnTo>
                <a:lnTo>
                  <a:pt x="97732" y="110947"/>
                </a:lnTo>
                <a:lnTo>
                  <a:pt x="31292" y="110947"/>
                </a:lnTo>
                <a:lnTo>
                  <a:pt x="31292" y="78333"/>
                </a:lnTo>
                <a:lnTo>
                  <a:pt x="94151" y="78333"/>
                </a:lnTo>
                <a:lnTo>
                  <a:pt x="93224" y="76625"/>
                </a:lnTo>
                <a:lnTo>
                  <a:pt x="84568" y="69653"/>
                </a:lnTo>
                <a:lnTo>
                  <a:pt x="72326" y="65405"/>
                </a:lnTo>
                <a:lnTo>
                  <a:pt x="83034" y="61241"/>
                </a:lnTo>
                <a:lnTo>
                  <a:pt x="88572" y="56603"/>
                </a:lnTo>
                <a:lnTo>
                  <a:pt x="31292" y="56603"/>
                </a:lnTo>
                <a:lnTo>
                  <a:pt x="31292" y="25869"/>
                </a:lnTo>
                <a:lnTo>
                  <a:pt x="94216" y="25869"/>
                </a:lnTo>
                <a:lnTo>
                  <a:pt x="93725" y="23371"/>
                </a:lnTo>
                <a:lnTo>
                  <a:pt x="85847" y="12655"/>
                </a:lnTo>
                <a:lnTo>
                  <a:pt x="72522" y="5453"/>
                </a:lnTo>
                <a:lnTo>
                  <a:pt x="53593" y="2819"/>
                </a:lnTo>
                <a:close/>
              </a:path>
              <a:path w="2052320" h="137159">
                <a:moveTo>
                  <a:pt x="94151" y="78333"/>
                </a:moveTo>
                <a:lnTo>
                  <a:pt x="60706" y="78333"/>
                </a:lnTo>
                <a:lnTo>
                  <a:pt x="68021" y="83578"/>
                </a:lnTo>
                <a:lnTo>
                  <a:pt x="68021" y="106248"/>
                </a:lnTo>
                <a:lnTo>
                  <a:pt x="60706" y="110947"/>
                </a:lnTo>
                <a:lnTo>
                  <a:pt x="97732" y="110947"/>
                </a:lnTo>
                <a:lnTo>
                  <a:pt x="100063" y="97828"/>
                </a:lnTo>
                <a:lnTo>
                  <a:pt x="98365" y="86093"/>
                </a:lnTo>
                <a:lnTo>
                  <a:pt x="94151" y="78333"/>
                </a:lnTo>
                <a:close/>
              </a:path>
              <a:path w="2052320" h="137159">
                <a:moveTo>
                  <a:pt x="94216" y="25869"/>
                </a:moveTo>
                <a:lnTo>
                  <a:pt x="57150" y="25869"/>
                </a:lnTo>
                <a:lnTo>
                  <a:pt x="64465" y="30543"/>
                </a:lnTo>
                <a:lnTo>
                  <a:pt x="64465" y="51917"/>
                </a:lnTo>
                <a:lnTo>
                  <a:pt x="57150" y="56603"/>
                </a:lnTo>
                <a:lnTo>
                  <a:pt x="88572" y="56603"/>
                </a:lnTo>
                <a:lnTo>
                  <a:pt x="90508" y="54983"/>
                </a:lnTo>
                <a:lnTo>
                  <a:pt x="94888" y="46722"/>
                </a:lnTo>
                <a:lnTo>
                  <a:pt x="96316" y="36550"/>
                </a:lnTo>
                <a:lnTo>
                  <a:pt x="94216" y="25869"/>
                </a:lnTo>
                <a:close/>
              </a:path>
            </a:pathLst>
          </a:custGeom>
          <a:solidFill>
            <a:srgbClr val="14377D"/>
          </a:solidFill>
        </p:spPr>
        <p:txBody>
          <a:bodyPr wrap="square" lIns="0" tIns="0" rIns="0" bIns="0" rtlCol="0"/>
          <a:lstStyle/>
          <a:p>
            <a:endParaRPr/>
          </a:p>
        </p:txBody>
      </p:sp>
      <p:sp>
        <p:nvSpPr>
          <p:cNvPr id="11" name="object 11" descr="$PPTXTitle"/>
          <p:cNvSpPr txBox="1">
            <a:spLocks noGrp="1"/>
          </p:cNvSpPr>
          <p:nvPr>
            <p:ph type="title"/>
          </p:nvPr>
        </p:nvSpPr>
        <p:spPr>
          <a:xfrm>
            <a:off x="1266612" y="2591861"/>
            <a:ext cx="5245735" cy="772160"/>
          </a:xfrm>
          <a:prstGeom prst="rect">
            <a:avLst/>
          </a:prstGeom>
        </p:spPr>
        <p:txBody>
          <a:bodyPr vert="horz" wrap="square" lIns="0" tIns="12700" rIns="0" bIns="0" rtlCol="0">
            <a:spAutoFit/>
          </a:bodyPr>
          <a:lstStyle/>
          <a:p>
            <a:pPr algn="ctr">
              <a:lnSpc>
                <a:spcPct val="100000"/>
              </a:lnSpc>
              <a:spcBef>
                <a:spcPts val="100"/>
              </a:spcBef>
            </a:pPr>
            <a:r>
              <a:rPr sz="2400" b="0" spc="-290" dirty="0">
                <a:solidFill>
                  <a:srgbClr val="000000"/>
                </a:solidFill>
                <a:latin typeface="Gill Sans MT"/>
                <a:cs typeface="Gill Sans MT"/>
              </a:rPr>
              <a:t>A</a:t>
            </a:r>
            <a:r>
              <a:rPr sz="2400" b="0" spc="-35" dirty="0">
                <a:solidFill>
                  <a:srgbClr val="000000"/>
                </a:solidFill>
                <a:latin typeface="Gill Sans MT"/>
                <a:cs typeface="Gill Sans MT"/>
              </a:rPr>
              <a:t> </a:t>
            </a:r>
            <a:r>
              <a:rPr sz="2400" b="0" dirty="0">
                <a:solidFill>
                  <a:srgbClr val="000000"/>
                </a:solidFill>
                <a:latin typeface="Gill Sans MT"/>
                <a:cs typeface="Gill Sans MT"/>
              </a:rPr>
              <a:t>special</a:t>
            </a:r>
            <a:r>
              <a:rPr sz="2400" b="0" spc="-60" dirty="0">
                <a:solidFill>
                  <a:srgbClr val="000000"/>
                </a:solidFill>
                <a:latin typeface="Gill Sans MT"/>
                <a:cs typeface="Gill Sans MT"/>
              </a:rPr>
              <a:t> </a:t>
            </a:r>
            <a:r>
              <a:rPr sz="2400" b="0" spc="-25" dirty="0">
                <a:solidFill>
                  <a:srgbClr val="000000"/>
                </a:solidFill>
                <a:latin typeface="Gill Sans MT"/>
                <a:cs typeface="Gill Sans MT"/>
              </a:rPr>
              <a:t>program</a:t>
            </a:r>
            <a:r>
              <a:rPr sz="2400" b="0" spc="-45" dirty="0">
                <a:solidFill>
                  <a:srgbClr val="000000"/>
                </a:solidFill>
                <a:latin typeface="Gill Sans MT"/>
                <a:cs typeface="Gill Sans MT"/>
              </a:rPr>
              <a:t> </a:t>
            </a:r>
            <a:r>
              <a:rPr sz="2400" b="0" spc="-25" dirty="0">
                <a:solidFill>
                  <a:srgbClr val="000000"/>
                </a:solidFill>
                <a:latin typeface="Gill Sans MT"/>
                <a:cs typeface="Gill Sans MT"/>
              </a:rPr>
              <a:t>for</a:t>
            </a:r>
            <a:endParaRPr sz="2400">
              <a:latin typeface="Gill Sans MT"/>
              <a:cs typeface="Gill Sans MT"/>
            </a:endParaRPr>
          </a:p>
          <a:p>
            <a:pPr algn="ctr">
              <a:lnSpc>
                <a:spcPct val="100000"/>
              </a:lnSpc>
              <a:spcBef>
                <a:spcPts val="120"/>
              </a:spcBef>
            </a:pPr>
            <a:r>
              <a:rPr sz="2400" b="0" spc="-65" dirty="0">
                <a:solidFill>
                  <a:srgbClr val="000000"/>
                </a:solidFill>
                <a:latin typeface="Gill Sans MT"/>
                <a:cs typeface="Gill Sans MT"/>
              </a:rPr>
              <a:t>Coca-</a:t>
            </a:r>
            <a:r>
              <a:rPr sz="2400" b="0" spc="-120" dirty="0">
                <a:solidFill>
                  <a:srgbClr val="000000"/>
                </a:solidFill>
                <a:latin typeface="Gill Sans MT"/>
                <a:cs typeface="Gill Sans MT"/>
              </a:rPr>
              <a:t>Cola</a:t>
            </a:r>
            <a:r>
              <a:rPr sz="2400" b="0" spc="-15" dirty="0">
                <a:solidFill>
                  <a:srgbClr val="000000"/>
                </a:solidFill>
                <a:latin typeface="Gill Sans MT"/>
                <a:cs typeface="Gill Sans MT"/>
              </a:rPr>
              <a:t> </a:t>
            </a:r>
            <a:r>
              <a:rPr sz="2400" b="0" dirty="0">
                <a:solidFill>
                  <a:srgbClr val="000000"/>
                </a:solidFill>
                <a:latin typeface="Gill Sans MT"/>
                <a:cs typeface="Gill Sans MT"/>
              </a:rPr>
              <a:t>Beverages</a:t>
            </a:r>
            <a:r>
              <a:rPr sz="2400" b="0" spc="-15" dirty="0">
                <a:solidFill>
                  <a:srgbClr val="000000"/>
                </a:solidFill>
                <a:latin typeface="Gill Sans MT"/>
                <a:cs typeface="Gill Sans MT"/>
              </a:rPr>
              <a:t> </a:t>
            </a:r>
            <a:r>
              <a:rPr sz="2400" b="0" spc="-45" dirty="0">
                <a:solidFill>
                  <a:srgbClr val="000000"/>
                </a:solidFill>
                <a:latin typeface="Gill Sans MT"/>
                <a:cs typeface="Gill Sans MT"/>
              </a:rPr>
              <a:t>Northeast</a:t>
            </a:r>
            <a:r>
              <a:rPr sz="2400" b="0" spc="-15" dirty="0">
                <a:solidFill>
                  <a:srgbClr val="000000"/>
                </a:solidFill>
                <a:latin typeface="Gill Sans MT"/>
                <a:cs typeface="Gill Sans MT"/>
              </a:rPr>
              <a:t> </a:t>
            </a:r>
            <a:r>
              <a:rPr sz="2400" b="0" spc="-10" dirty="0">
                <a:solidFill>
                  <a:srgbClr val="000000"/>
                </a:solidFill>
                <a:latin typeface="Gill Sans MT"/>
                <a:cs typeface="Gill Sans MT"/>
              </a:rPr>
              <a:t>associates</a:t>
            </a:r>
            <a:endParaRPr sz="2400">
              <a:latin typeface="Gill Sans MT"/>
              <a:cs typeface="Gill Sans MT"/>
            </a:endParaRPr>
          </a:p>
        </p:txBody>
      </p:sp>
      <p:sp>
        <p:nvSpPr>
          <p:cNvPr id="12" name="object 12"/>
          <p:cNvSpPr/>
          <p:nvPr/>
        </p:nvSpPr>
        <p:spPr>
          <a:xfrm>
            <a:off x="5029200" y="3571240"/>
            <a:ext cx="2400300" cy="2160905"/>
          </a:xfrm>
          <a:custGeom>
            <a:avLst/>
            <a:gdLst/>
            <a:ahLst/>
            <a:cxnLst/>
            <a:rect l="l" t="t" r="r" b="b"/>
            <a:pathLst>
              <a:path w="2400300" h="2160904">
                <a:moveTo>
                  <a:pt x="2400300" y="0"/>
                </a:moveTo>
                <a:lnTo>
                  <a:pt x="0" y="0"/>
                </a:lnTo>
                <a:lnTo>
                  <a:pt x="0" y="2160816"/>
                </a:lnTo>
                <a:lnTo>
                  <a:pt x="2400300" y="2160816"/>
                </a:lnTo>
                <a:lnTo>
                  <a:pt x="2400300" y="0"/>
                </a:lnTo>
                <a:close/>
              </a:path>
            </a:pathLst>
          </a:custGeom>
          <a:solidFill>
            <a:srgbClr val="EDEDEE"/>
          </a:solidFill>
        </p:spPr>
        <p:txBody>
          <a:bodyPr wrap="square" lIns="0" tIns="0" rIns="0" bIns="0" rtlCol="0"/>
          <a:lstStyle/>
          <a:p>
            <a:endParaRPr/>
          </a:p>
        </p:txBody>
      </p:sp>
      <p:sp>
        <p:nvSpPr>
          <p:cNvPr id="13" name="object 13"/>
          <p:cNvSpPr txBox="1"/>
          <p:nvPr/>
        </p:nvSpPr>
        <p:spPr>
          <a:xfrm>
            <a:off x="5029200" y="3571240"/>
            <a:ext cx="2400300" cy="2160905"/>
          </a:xfrm>
          <a:prstGeom prst="rect">
            <a:avLst/>
          </a:prstGeom>
        </p:spPr>
        <p:txBody>
          <a:bodyPr vert="horz" wrap="square" lIns="0" tIns="104139" rIns="0" bIns="0" rtlCol="0">
            <a:spAutoFit/>
          </a:bodyPr>
          <a:lstStyle/>
          <a:p>
            <a:pPr marL="273685" marR="271145" algn="ctr">
              <a:lnSpc>
                <a:spcPts val="1300"/>
              </a:lnSpc>
              <a:spcBef>
                <a:spcPts val="819"/>
              </a:spcBef>
            </a:pPr>
            <a:r>
              <a:rPr sz="1300" spc="65" dirty="0">
                <a:solidFill>
                  <a:srgbClr val="E3173E"/>
                </a:solidFill>
                <a:latin typeface="Gill Sans MT"/>
                <a:cs typeface="Gill Sans MT"/>
              </a:rPr>
              <a:t>Scan</a:t>
            </a:r>
            <a:r>
              <a:rPr sz="1300" spc="-10" dirty="0">
                <a:solidFill>
                  <a:srgbClr val="E3173E"/>
                </a:solidFill>
                <a:latin typeface="Gill Sans MT"/>
                <a:cs typeface="Gill Sans MT"/>
              </a:rPr>
              <a:t> </a:t>
            </a:r>
            <a:r>
              <a:rPr sz="1300" dirty="0">
                <a:solidFill>
                  <a:srgbClr val="E3173E"/>
                </a:solidFill>
                <a:latin typeface="Gill Sans MT"/>
                <a:cs typeface="Gill Sans MT"/>
              </a:rPr>
              <a:t>here</a:t>
            </a:r>
            <a:r>
              <a:rPr sz="1300" spc="-10" dirty="0">
                <a:solidFill>
                  <a:srgbClr val="E3173E"/>
                </a:solidFill>
                <a:latin typeface="Gill Sans MT"/>
                <a:cs typeface="Gill Sans MT"/>
              </a:rPr>
              <a:t> </a:t>
            </a:r>
            <a:r>
              <a:rPr sz="1300" dirty="0">
                <a:solidFill>
                  <a:srgbClr val="E3173E"/>
                </a:solidFill>
                <a:latin typeface="Gill Sans MT"/>
                <a:cs typeface="Gill Sans MT"/>
              </a:rPr>
              <a:t>for</a:t>
            </a:r>
            <a:r>
              <a:rPr sz="1300" spc="-5" dirty="0">
                <a:solidFill>
                  <a:srgbClr val="E3173E"/>
                </a:solidFill>
                <a:latin typeface="Gill Sans MT"/>
                <a:cs typeface="Gill Sans MT"/>
              </a:rPr>
              <a:t> </a:t>
            </a:r>
            <a:r>
              <a:rPr sz="1300" dirty="0">
                <a:solidFill>
                  <a:srgbClr val="E3173E"/>
                </a:solidFill>
                <a:latin typeface="Gill Sans MT"/>
                <a:cs typeface="Gill Sans MT"/>
              </a:rPr>
              <a:t>more</a:t>
            </a:r>
            <a:r>
              <a:rPr sz="1300" spc="-10" dirty="0">
                <a:solidFill>
                  <a:srgbClr val="E3173E"/>
                </a:solidFill>
                <a:latin typeface="Gill Sans MT"/>
                <a:cs typeface="Gill Sans MT"/>
              </a:rPr>
              <a:t> details </a:t>
            </a:r>
            <a:r>
              <a:rPr sz="1300" dirty="0">
                <a:solidFill>
                  <a:srgbClr val="E3173E"/>
                </a:solidFill>
                <a:latin typeface="Gill Sans MT"/>
                <a:cs typeface="Gill Sans MT"/>
              </a:rPr>
              <a:t>about</a:t>
            </a:r>
            <a:r>
              <a:rPr sz="1300" spc="55" dirty="0">
                <a:solidFill>
                  <a:srgbClr val="E3173E"/>
                </a:solidFill>
                <a:latin typeface="Gill Sans MT"/>
                <a:cs typeface="Gill Sans MT"/>
              </a:rPr>
              <a:t> </a:t>
            </a:r>
            <a:r>
              <a:rPr sz="1300" dirty="0">
                <a:solidFill>
                  <a:srgbClr val="E3173E"/>
                </a:solidFill>
                <a:latin typeface="Gill Sans MT"/>
                <a:cs typeface="Gill Sans MT"/>
              </a:rPr>
              <a:t>Preferred</a:t>
            </a:r>
            <a:r>
              <a:rPr sz="1300" spc="60" dirty="0">
                <a:solidFill>
                  <a:srgbClr val="E3173E"/>
                </a:solidFill>
                <a:latin typeface="Gill Sans MT"/>
                <a:cs typeface="Gill Sans MT"/>
              </a:rPr>
              <a:t> </a:t>
            </a:r>
            <a:r>
              <a:rPr sz="1300" spc="-10" dirty="0">
                <a:solidFill>
                  <a:srgbClr val="E3173E"/>
                </a:solidFill>
                <a:latin typeface="Gill Sans MT"/>
                <a:cs typeface="Gill Sans MT"/>
              </a:rPr>
              <a:t>Rewards </a:t>
            </a:r>
            <a:r>
              <a:rPr sz="1300" spc="-35" dirty="0">
                <a:solidFill>
                  <a:srgbClr val="E3173E"/>
                </a:solidFill>
                <a:latin typeface="Gill Sans MT"/>
                <a:cs typeface="Gill Sans MT"/>
              </a:rPr>
              <a:t>Gold</a:t>
            </a:r>
            <a:r>
              <a:rPr sz="1300" spc="-10" dirty="0">
                <a:solidFill>
                  <a:srgbClr val="E3173E"/>
                </a:solidFill>
                <a:latin typeface="Gill Sans MT"/>
                <a:cs typeface="Gill Sans MT"/>
              </a:rPr>
              <a:t> </a:t>
            </a:r>
            <a:r>
              <a:rPr sz="1300" dirty="0">
                <a:solidFill>
                  <a:srgbClr val="E3173E"/>
                </a:solidFill>
                <a:latin typeface="Gill Sans MT"/>
                <a:cs typeface="Gill Sans MT"/>
              </a:rPr>
              <a:t>tier</a:t>
            </a:r>
            <a:r>
              <a:rPr sz="1300" spc="-10" dirty="0">
                <a:solidFill>
                  <a:srgbClr val="E3173E"/>
                </a:solidFill>
                <a:latin typeface="Gill Sans MT"/>
                <a:cs typeface="Gill Sans MT"/>
              </a:rPr>
              <a:t> benefits</a:t>
            </a:r>
            <a:endParaRPr sz="1300">
              <a:latin typeface="Gill Sans MT"/>
              <a:cs typeface="Gill Sans MT"/>
            </a:endParaRPr>
          </a:p>
          <a:p>
            <a:pPr>
              <a:lnSpc>
                <a:spcPct val="100000"/>
              </a:lnSpc>
            </a:pPr>
            <a:endParaRPr sz="1300">
              <a:latin typeface="Gill Sans MT"/>
              <a:cs typeface="Gill Sans MT"/>
            </a:endParaRPr>
          </a:p>
          <a:p>
            <a:pPr>
              <a:lnSpc>
                <a:spcPct val="100000"/>
              </a:lnSpc>
            </a:pPr>
            <a:endParaRPr sz="1300">
              <a:latin typeface="Gill Sans MT"/>
              <a:cs typeface="Gill Sans MT"/>
            </a:endParaRPr>
          </a:p>
          <a:p>
            <a:pPr>
              <a:lnSpc>
                <a:spcPct val="100000"/>
              </a:lnSpc>
            </a:pPr>
            <a:endParaRPr sz="1300">
              <a:latin typeface="Gill Sans MT"/>
              <a:cs typeface="Gill Sans MT"/>
            </a:endParaRPr>
          </a:p>
          <a:p>
            <a:pPr>
              <a:lnSpc>
                <a:spcPct val="100000"/>
              </a:lnSpc>
            </a:pPr>
            <a:endParaRPr sz="1300">
              <a:latin typeface="Gill Sans MT"/>
              <a:cs typeface="Gill Sans MT"/>
            </a:endParaRPr>
          </a:p>
          <a:p>
            <a:pPr>
              <a:lnSpc>
                <a:spcPct val="100000"/>
              </a:lnSpc>
              <a:spcBef>
                <a:spcPts val="815"/>
              </a:spcBef>
            </a:pPr>
            <a:endParaRPr sz="1300">
              <a:latin typeface="Gill Sans MT"/>
              <a:cs typeface="Gill Sans MT"/>
            </a:endParaRPr>
          </a:p>
          <a:p>
            <a:pPr marL="337185" marR="328930" indent="-635" algn="ctr">
              <a:lnSpc>
                <a:spcPct val="111100"/>
              </a:lnSpc>
            </a:pPr>
            <a:r>
              <a:rPr sz="1200" spc="-145" dirty="0">
                <a:latin typeface="Gill Sans MT"/>
                <a:cs typeface="Gill Sans MT"/>
              </a:rPr>
              <a:t>Or</a:t>
            </a:r>
            <a:r>
              <a:rPr sz="1200" spc="-10" dirty="0">
                <a:latin typeface="Gill Sans MT"/>
                <a:cs typeface="Gill Sans MT"/>
              </a:rPr>
              <a:t> </a:t>
            </a:r>
            <a:r>
              <a:rPr sz="1200" spc="-20" dirty="0">
                <a:latin typeface="Gill Sans MT"/>
                <a:cs typeface="Gill Sans MT"/>
              </a:rPr>
              <a:t>visit </a:t>
            </a:r>
            <a:r>
              <a:rPr sz="1200" spc="-20" dirty="0">
                <a:solidFill>
                  <a:srgbClr val="215E9E"/>
                </a:solidFill>
                <a:latin typeface="Gill Sans MT"/>
                <a:cs typeface="Gill Sans MT"/>
                <a:hlinkClick r:id="rId7"/>
              </a:rPr>
              <a:t>https://go.bofa.com/CokeNE</a:t>
            </a:r>
            <a:endParaRPr sz="1200">
              <a:latin typeface="Gill Sans MT"/>
              <a:cs typeface="Gill Sans MT"/>
            </a:endParaRPr>
          </a:p>
        </p:txBody>
      </p:sp>
      <p:pic>
        <p:nvPicPr>
          <p:cNvPr id="14" name="object 14"/>
          <p:cNvPicPr/>
          <p:nvPr/>
        </p:nvPicPr>
        <p:blipFill>
          <a:blip r:embed="rId8" cstate="print"/>
          <a:stretch>
            <a:fillRect/>
          </a:stretch>
        </p:blipFill>
        <p:spPr>
          <a:xfrm>
            <a:off x="5775007" y="4279900"/>
            <a:ext cx="914400" cy="914400"/>
          </a:xfrm>
          <a:prstGeom prst="rect">
            <a:avLst/>
          </a:prstGeom>
        </p:spPr>
      </p:pic>
      <p:sp>
        <p:nvSpPr>
          <p:cNvPr id="15" name="object 15"/>
          <p:cNvSpPr/>
          <p:nvPr/>
        </p:nvSpPr>
        <p:spPr>
          <a:xfrm>
            <a:off x="5029200" y="5900127"/>
            <a:ext cx="2400300" cy="2014855"/>
          </a:xfrm>
          <a:custGeom>
            <a:avLst/>
            <a:gdLst/>
            <a:ahLst/>
            <a:cxnLst/>
            <a:rect l="l" t="t" r="r" b="b"/>
            <a:pathLst>
              <a:path w="2400300" h="2014854">
                <a:moveTo>
                  <a:pt x="2400300" y="0"/>
                </a:moveTo>
                <a:lnTo>
                  <a:pt x="0" y="0"/>
                </a:lnTo>
                <a:lnTo>
                  <a:pt x="0" y="2014512"/>
                </a:lnTo>
                <a:lnTo>
                  <a:pt x="2400300" y="2014512"/>
                </a:lnTo>
                <a:lnTo>
                  <a:pt x="2400300" y="0"/>
                </a:lnTo>
                <a:close/>
              </a:path>
            </a:pathLst>
          </a:custGeom>
          <a:solidFill>
            <a:srgbClr val="EDEDEE"/>
          </a:solidFill>
        </p:spPr>
        <p:txBody>
          <a:bodyPr wrap="square" lIns="0" tIns="0" rIns="0" bIns="0" rtlCol="0"/>
          <a:lstStyle/>
          <a:p>
            <a:endParaRPr/>
          </a:p>
        </p:txBody>
      </p:sp>
      <p:sp>
        <p:nvSpPr>
          <p:cNvPr id="16" name="object 16"/>
          <p:cNvSpPr txBox="1"/>
          <p:nvPr/>
        </p:nvSpPr>
        <p:spPr>
          <a:xfrm>
            <a:off x="5029200" y="5900127"/>
            <a:ext cx="2400300" cy="2014855"/>
          </a:xfrm>
          <a:prstGeom prst="rect">
            <a:avLst/>
          </a:prstGeom>
        </p:spPr>
        <p:txBody>
          <a:bodyPr vert="horz" wrap="square" lIns="0" tIns="71120" rIns="0" bIns="0" rtlCol="0">
            <a:spAutoFit/>
          </a:bodyPr>
          <a:lstStyle/>
          <a:p>
            <a:pPr algn="ctr">
              <a:lnSpc>
                <a:spcPts val="1430"/>
              </a:lnSpc>
              <a:spcBef>
                <a:spcPts val="560"/>
              </a:spcBef>
            </a:pPr>
            <a:r>
              <a:rPr sz="1300" spc="65" dirty="0">
                <a:solidFill>
                  <a:srgbClr val="E3173E"/>
                </a:solidFill>
                <a:latin typeface="Gill Sans MT"/>
                <a:cs typeface="Gill Sans MT"/>
              </a:rPr>
              <a:t>Scan</a:t>
            </a:r>
            <a:r>
              <a:rPr sz="1300" spc="-10" dirty="0">
                <a:solidFill>
                  <a:srgbClr val="E3173E"/>
                </a:solidFill>
                <a:latin typeface="Gill Sans MT"/>
                <a:cs typeface="Gill Sans MT"/>
              </a:rPr>
              <a:t> </a:t>
            </a:r>
            <a:r>
              <a:rPr sz="1300" dirty="0">
                <a:solidFill>
                  <a:srgbClr val="E3173E"/>
                </a:solidFill>
                <a:latin typeface="Gill Sans MT"/>
                <a:cs typeface="Gill Sans MT"/>
              </a:rPr>
              <a:t>here</a:t>
            </a:r>
            <a:r>
              <a:rPr sz="1300" spc="-10" dirty="0">
                <a:solidFill>
                  <a:srgbClr val="E3173E"/>
                </a:solidFill>
                <a:latin typeface="Gill Sans MT"/>
                <a:cs typeface="Gill Sans MT"/>
              </a:rPr>
              <a:t> </a:t>
            </a:r>
            <a:r>
              <a:rPr sz="1300" spc="-25" dirty="0">
                <a:solidFill>
                  <a:srgbClr val="E3173E"/>
                </a:solidFill>
                <a:latin typeface="Gill Sans MT"/>
                <a:cs typeface="Gill Sans MT"/>
              </a:rPr>
              <a:t>to</a:t>
            </a:r>
            <a:endParaRPr sz="1300">
              <a:latin typeface="Gill Sans MT"/>
              <a:cs typeface="Gill Sans MT"/>
            </a:endParaRPr>
          </a:p>
          <a:p>
            <a:pPr algn="ctr">
              <a:lnSpc>
                <a:spcPts val="1430"/>
              </a:lnSpc>
            </a:pPr>
            <a:r>
              <a:rPr sz="1300" spc="10" dirty="0">
                <a:solidFill>
                  <a:srgbClr val="E3173E"/>
                </a:solidFill>
                <a:latin typeface="Gill Sans MT"/>
                <a:cs typeface="Gill Sans MT"/>
              </a:rPr>
              <a:t>ask</a:t>
            </a:r>
            <a:r>
              <a:rPr sz="1300" spc="80" dirty="0">
                <a:solidFill>
                  <a:srgbClr val="E3173E"/>
                </a:solidFill>
                <a:latin typeface="Gill Sans MT"/>
                <a:cs typeface="Gill Sans MT"/>
              </a:rPr>
              <a:t> a </a:t>
            </a:r>
            <a:r>
              <a:rPr sz="1300" spc="10" dirty="0">
                <a:solidFill>
                  <a:srgbClr val="E3173E"/>
                </a:solidFill>
                <a:latin typeface="Gill Sans MT"/>
                <a:cs typeface="Gill Sans MT"/>
              </a:rPr>
              <a:t>specialist</a:t>
            </a:r>
            <a:r>
              <a:rPr sz="1300" spc="85" dirty="0">
                <a:solidFill>
                  <a:srgbClr val="E3173E"/>
                </a:solidFill>
                <a:latin typeface="Gill Sans MT"/>
                <a:cs typeface="Gill Sans MT"/>
              </a:rPr>
              <a:t> </a:t>
            </a:r>
            <a:r>
              <a:rPr sz="1300" spc="10" dirty="0">
                <a:solidFill>
                  <a:srgbClr val="E3173E"/>
                </a:solidFill>
                <a:latin typeface="Gill Sans MT"/>
                <a:cs typeface="Gill Sans MT"/>
              </a:rPr>
              <a:t>to</a:t>
            </a:r>
            <a:r>
              <a:rPr sz="1300" spc="80" dirty="0">
                <a:solidFill>
                  <a:srgbClr val="E3173E"/>
                </a:solidFill>
                <a:latin typeface="Gill Sans MT"/>
                <a:cs typeface="Gill Sans MT"/>
              </a:rPr>
              <a:t> </a:t>
            </a:r>
            <a:r>
              <a:rPr sz="1300" spc="10" dirty="0">
                <a:solidFill>
                  <a:srgbClr val="E3173E"/>
                </a:solidFill>
                <a:latin typeface="Gill Sans MT"/>
                <a:cs typeface="Gill Sans MT"/>
              </a:rPr>
              <a:t>call</a:t>
            </a:r>
            <a:r>
              <a:rPr sz="1300" spc="85" dirty="0">
                <a:solidFill>
                  <a:srgbClr val="E3173E"/>
                </a:solidFill>
                <a:latin typeface="Gill Sans MT"/>
                <a:cs typeface="Gill Sans MT"/>
              </a:rPr>
              <a:t> </a:t>
            </a:r>
            <a:r>
              <a:rPr sz="1300" spc="-25" dirty="0">
                <a:solidFill>
                  <a:srgbClr val="E3173E"/>
                </a:solidFill>
                <a:latin typeface="Gill Sans MT"/>
                <a:cs typeface="Gill Sans MT"/>
              </a:rPr>
              <a:t>you</a:t>
            </a:r>
            <a:endParaRPr sz="1300">
              <a:latin typeface="Gill Sans MT"/>
              <a:cs typeface="Gill Sans MT"/>
            </a:endParaRPr>
          </a:p>
          <a:p>
            <a:pPr>
              <a:lnSpc>
                <a:spcPct val="100000"/>
              </a:lnSpc>
            </a:pPr>
            <a:endParaRPr sz="1300">
              <a:latin typeface="Gill Sans MT"/>
              <a:cs typeface="Gill Sans MT"/>
            </a:endParaRPr>
          </a:p>
          <a:p>
            <a:pPr>
              <a:lnSpc>
                <a:spcPct val="100000"/>
              </a:lnSpc>
            </a:pPr>
            <a:endParaRPr sz="1300">
              <a:latin typeface="Gill Sans MT"/>
              <a:cs typeface="Gill Sans MT"/>
            </a:endParaRPr>
          </a:p>
          <a:p>
            <a:pPr>
              <a:lnSpc>
                <a:spcPct val="100000"/>
              </a:lnSpc>
            </a:pPr>
            <a:endParaRPr sz="1300">
              <a:latin typeface="Gill Sans MT"/>
              <a:cs typeface="Gill Sans MT"/>
            </a:endParaRPr>
          </a:p>
          <a:p>
            <a:pPr>
              <a:lnSpc>
                <a:spcPct val="100000"/>
              </a:lnSpc>
            </a:pPr>
            <a:endParaRPr sz="1300">
              <a:latin typeface="Gill Sans MT"/>
              <a:cs typeface="Gill Sans MT"/>
            </a:endParaRPr>
          </a:p>
          <a:p>
            <a:pPr>
              <a:lnSpc>
                <a:spcPct val="100000"/>
              </a:lnSpc>
              <a:spcBef>
                <a:spcPts val="805"/>
              </a:spcBef>
            </a:pPr>
            <a:endParaRPr sz="1300">
              <a:latin typeface="Gill Sans MT"/>
              <a:cs typeface="Gill Sans MT"/>
            </a:endParaRPr>
          </a:p>
          <a:p>
            <a:pPr marL="470534" marR="467359" indent="-635" algn="ctr">
              <a:lnSpc>
                <a:spcPct val="111100"/>
              </a:lnSpc>
            </a:pPr>
            <a:r>
              <a:rPr sz="1200" spc="-145" dirty="0">
                <a:latin typeface="Gill Sans MT"/>
                <a:cs typeface="Gill Sans MT"/>
              </a:rPr>
              <a:t>Or</a:t>
            </a:r>
            <a:r>
              <a:rPr sz="1200" spc="-10" dirty="0">
                <a:latin typeface="Gill Sans MT"/>
                <a:cs typeface="Gill Sans MT"/>
              </a:rPr>
              <a:t> </a:t>
            </a:r>
            <a:r>
              <a:rPr sz="1200" spc="-20" dirty="0">
                <a:latin typeface="Gill Sans MT"/>
                <a:cs typeface="Gill Sans MT"/>
              </a:rPr>
              <a:t>visit </a:t>
            </a:r>
            <a:r>
              <a:rPr sz="1200" spc="-10" dirty="0">
                <a:solidFill>
                  <a:srgbClr val="215E9E"/>
                </a:solidFill>
                <a:latin typeface="Gill Sans MT"/>
                <a:cs typeface="Gill Sans MT"/>
                <a:hlinkClick r:id="rId9"/>
              </a:rPr>
              <a:t>go.bofa.com/contactme</a:t>
            </a:r>
            <a:endParaRPr sz="1200">
              <a:latin typeface="Gill Sans MT"/>
              <a:cs typeface="Gill Sans MT"/>
            </a:endParaRPr>
          </a:p>
        </p:txBody>
      </p:sp>
      <p:pic>
        <p:nvPicPr>
          <p:cNvPr id="17" name="object 17"/>
          <p:cNvPicPr/>
          <p:nvPr/>
        </p:nvPicPr>
        <p:blipFill>
          <a:blip r:embed="rId10" cstate="print"/>
          <a:stretch>
            <a:fillRect/>
          </a:stretch>
        </p:blipFill>
        <p:spPr>
          <a:xfrm>
            <a:off x="5775007" y="6440915"/>
            <a:ext cx="914399" cy="914399"/>
          </a:xfrm>
          <a:prstGeom prst="rect">
            <a:avLst/>
          </a:prstGeom>
        </p:spPr>
      </p:pic>
      <p:sp>
        <p:nvSpPr>
          <p:cNvPr id="18" name="object 18"/>
          <p:cNvSpPr txBox="1"/>
          <p:nvPr/>
        </p:nvSpPr>
        <p:spPr>
          <a:xfrm>
            <a:off x="336804" y="5090344"/>
            <a:ext cx="4370705" cy="2142490"/>
          </a:xfrm>
          <a:prstGeom prst="rect">
            <a:avLst/>
          </a:prstGeom>
        </p:spPr>
        <p:txBody>
          <a:bodyPr vert="horz" wrap="square" lIns="0" tIns="111125" rIns="0" bIns="0" rtlCol="0">
            <a:spAutoFit/>
          </a:bodyPr>
          <a:lstStyle/>
          <a:p>
            <a:pPr marL="12700">
              <a:lnSpc>
                <a:spcPct val="100000"/>
              </a:lnSpc>
              <a:spcBef>
                <a:spcPts val="875"/>
              </a:spcBef>
            </a:pPr>
            <a:r>
              <a:rPr sz="1200" b="1" spc="65" dirty="0">
                <a:solidFill>
                  <a:srgbClr val="E3173E"/>
                </a:solidFill>
                <a:latin typeface="Calibri"/>
                <a:cs typeface="Calibri"/>
              </a:rPr>
              <a:t>This</a:t>
            </a:r>
            <a:r>
              <a:rPr sz="1200" b="1" spc="165" dirty="0">
                <a:solidFill>
                  <a:srgbClr val="E3173E"/>
                </a:solidFill>
                <a:latin typeface="Calibri"/>
                <a:cs typeface="Calibri"/>
              </a:rPr>
              <a:t> </a:t>
            </a:r>
            <a:r>
              <a:rPr sz="1200" b="1" dirty="0">
                <a:solidFill>
                  <a:srgbClr val="E3173E"/>
                </a:solidFill>
                <a:latin typeface="Calibri"/>
                <a:cs typeface="Calibri"/>
              </a:rPr>
              <a:t>special</a:t>
            </a:r>
            <a:r>
              <a:rPr sz="1200" b="1" spc="165" dirty="0">
                <a:solidFill>
                  <a:srgbClr val="E3173E"/>
                </a:solidFill>
                <a:latin typeface="Calibri"/>
                <a:cs typeface="Calibri"/>
              </a:rPr>
              <a:t> </a:t>
            </a:r>
            <a:r>
              <a:rPr sz="1200" b="1" dirty="0">
                <a:solidFill>
                  <a:srgbClr val="E3173E"/>
                </a:solidFill>
                <a:latin typeface="Calibri"/>
                <a:cs typeface="Calibri"/>
              </a:rPr>
              <a:t>program</a:t>
            </a:r>
            <a:r>
              <a:rPr sz="1200" b="1" spc="165" dirty="0">
                <a:solidFill>
                  <a:srgbClr val="E3173E"/>
                </a:solidFill>
                <a:latin typeface="Calibri"/>
                <a:cs typeface="Calibri"/>
              </a:rPr>
              <a:t> </a:t>
            </a:r>
            <a:r>
              <a:rPr sz="1200" b="1" spc="50" dirty="0">
                <a:solidFill>
                  <a:srgbClr val="E3173E"/>
                </a:solidFill>
                <a:latin typeface="Calibri"/>
                <a:cs typeface="Calibri"/>
              </a:rPr>
              <a:t>for</a:t>
            </a:r>
            <a:r>
              <a:rPr sz="1200" b="1" spc="165" dirty="0">
                <a:solidFill>
                  <a:srgbClr val="E3173E"/>
                </a:solidFill>
                <a:latin typeface="Calibri"/>
                <a:cs typeface="Calibri"/>
              </a:rPr>
              <a:t> </a:t>
            </a:r>
            <a:r>
              <a:rPr sz="1200" b="1" spc="55" dirty="0">
                <a:solidFill>
                  <a:srgbClr val="E3173E"/>
                </a:solidFill>
                <a:latin typeface="Calibri"/>
                <a:cs typeface="Calibri"/>
              </a:rPr>
              <a:t>associates</a:t>
            </a:r>
            <a:r>
              <a:rPr sz="1200" b="1" spc="165" dirty="0">
                <a:solidFill>
                  <a:srgbClr val="E3173E"/>
                </a:solidFill>
                <a:latin typeface="Calibri"/>
                <a:cs typeface="Calibri"/>
              </a:rPr>
              <a:t> </a:t>
            </a:r>
            <a:r>
              <a:rPr sz="1200" b="1" spc="35" dirty="0">
                <a:solidFill>
                  <a:srgbClr val="E3173E"/>
                </a:solidFill>
                <a:latin typeface="Calibri"/>
                <a:cs typeface="Calibri"/>
              </a:rPr>
              <a:t>offers:</a:t>
            </a:r>
            <a:endParaRPr sz="1200" dirty="0">
              <a:latin typeface="Calibri"/>
              <a:cs typeface="Calibri"/>
            </a:endParaRPr>
          </a:p>
          <a:p>
            <a:pPr marL="87630" marR="176530" indent="-74930">
              <a:lnSpc>
                <a:spcPct val="121200"/>
              </a:lnSpc>
              <a:spcBef>
                <a:spcPts val="430"/>
              </a:spcBef>
              <a:buFont typeface="Gill Sans MT"/>
              <a:buChar char="•"/>
              <a:tabLst>
                <a:tab pos="88900" algn="l"/>
              </a:tabLst>
            </a:pPr>
            <a:r>
              <a:rPr sz="1100" spc="-20" dirty="0">
                <a:latin typeface="Trebuchet MS"/>
                <a:cs typeface="Trebuchet MS"/>
              </a:rPr>
              <a:t>Preferred</a:t>
            </a:r>
            <a:r>
              <a:rPr sz="1100" spc="-30" dirty="0">
                <a:latin typeface="Trebuchet MS"/>
                <a:cs typeface="Trebuchet MS"/>
              </a:rPr>
              <a:t> </a:t>
            </a:r>
            <a:r>
              <a:rPr sz="1100" dirty="0">
                <a:latin typeface="Trebuchet MS"/>
                <a:cs typeface="Trebuchet MS"/>
              </a:rPr>
              <a:t>Rewards</a:t>
            </a:r>
            <a:r>
              <a:rPr sz="1100" spc="-25" dirty="0">
                <a:latin typeface="Trebuchet MS"/>
                <a:cs typeface="Trebuchet MS"/>
              </a:rPr>
              <a:t> </a:t>
            </a:r>
            <a:r>
              <a:rPr sz="1100" spc="-20" dirty="0">
                <a:latin typeface="Trebuchet MS"/>
                <a:cs typeface="Trebuchet MS"/>
              </a:rPr>
              <a:t>Gold</a:t>
            </a:r>
            <a:r>
              <a:rPr sz="1100" spc="-25" dirty="0">
                <a:latin typeface="Trebuchet MS"/>
                <a:cs typeface="Trebuchet MS"/>
              </a:rPr>
              <a:t> </a:t>
            </a:r>
            <a:r>
              <a:rPr sz="1100" spc="-45" dirty="0">
                <a:latin typeface="Trebuchet MS"/>
                <a:cs typeface="Trebuchet MS"/>
              </a:rPr>
              <a:t>tier. </a:t>
            </a:r>
            <a:r>
              <a:rPr sz="1100" spc="-20" dirty="0">
                <a:latin typeface="Gill Sans MT"/>
                <a:cs typeface="Gill Sans MT"/>
              </a:rPr>
              <a:t>After </a:t>
            </a:r>
            <a:r>
              <a:rPr sz="1100" spc="-35" dirty="0">
                <a:latin typeface="Gill Sans MT"/>
                <a:cs typeface="Gill Sans MT"/>
              </a:rPr>
              <a:t>you</a:t>
            </a:r>
            <a:r>
              <a:rPr sz="1100" spc="-20" dirty="0">
                <a:latin typeface="Gill Sans MT"/>
                <a:cs typeface="Gill Sans MT"/>
              </a:rPr>
              <a:t> </a:t>
            </a:r>
            <a:r>
              <a:rPr sz="1100" spc="-30" dirty="0">
                <a:latin typeface="Gill Sans MT"/>
                <a:cs typeface="Gill Sans MT"/>
              </a:rPr>
              <a:t>enroll,</a:t>
            </a:r>
            <a:r>
              <a:rPr sz="1100" spc="-20" dirty="0">
                <a:latin typeface="Gill Sans MT"/>
                <a:cs typeface="Gill Sans MT"/>
              </a:rPr>
              <a:t> </a:t>
            </a:r>
            <a:r>
              <a:rPr sz="1100" spc="-25" dirty="0">
                <a:latin typeface="Gill Sans MT"/>
                <a:cs typeface="Gill Sans MT"/>
              </a:rPr>
              <a:t>you’ll</a:t>
            </a:r>
            <a:r>
              <a:rPr sz="1100" spc="-20" dirty="0">
                <a:latin typeface="Gill Sans MT"/>
                <a:cs typeface="Gill Sans MT"/>
              </a:rPr>
              <a:t> </a:t>
            </a:r>
            <a:r>
              <a:rPr sz="1100" spc="-10" dirty="0">
                <a:latin typeface="Gill Sans MT"/>
                <a:cs typeface="Gill Sans MT"/>
              </a:rPr>
              <a:t>enjoy</a:t>
            </a:r>
            <a:r>
              <a:rPr sz="1100" spc="-20" dirty="0">
                <a:latin typeface="Gill Sans MT"/>
                <a:cs typeface="Gill Sans MT"/>
              </a:rPr>
              <a:t> </a:t>
            </a:r>
            <a:r>
              <a:rPr sz="1100" dirty="0">
                <a:latin typeface="Gill Sans MT"/>
                <a:cs typeface="Gill Sans MT"/>
              </a:rPr>
              <a:t>a</a:t>
            </a:r>
            <a:r>
              <a:rPr sz="1100" spc="-20" dirty="0">
                <a:latin typeface="Gill Sans MT"/>
                <a:cs typeface="Gill Sans MT"/>
              </a:rPr>
              <a:t> </a:t>
            </a:r>
            <a:r>
              <a:rPr sz="1100" dirty="0">
                <a:latin typeface="Gill Sans MT"/>
                <a:cs typeface="Gill Sans MT"/>
              </a:rPr>
              <a:t>wide</a:t>
            </a:r>
            <a:r>
              <a:rPr sz="1100" spc="-20" dirty="0">
                <a:latin typeface="Gill Sans MT"/>
                <a:cs typeface="Gill Sans MT"/>
              </a:rPr>
              <a:t> </a:t>
            </a:r>
            <a:r>
              <a:rPr sz="1100" spc="-10" dirty="0">
                <a:latin typeface="Gill Sans MT"/>
                <a:cs typeface="Gill Sans MT"/>
              </a:rPr>
              <a:t>range 	</a:t>
            </a:r>
            <a:r>
              <a:rPr sz="1100" dirty="0">
                <a:latin typeface="Gill Sans MT"/>
                <a:cs typeface="Gill Sans MT"/>
              </a:rPr>
              <a:t>of</a:t>
            </a:r>
            <a:r>
              <a:rPr sz="1100" spc="-5" dirty="0">
                <a:latin typeface="Gill Sans MT"/>
                <a:cs typeface="Gill Sans MT"/>
              </a:rPr>
              <a:t> </a:t>
            </a:r>
            <a:r>
              <a:rPr sz="1100" dirty="0">
                <a:latin typeface="Gill Sans MT"/>
                <a:cs typeface="Gill Sans MT"/>
              </a:rPr>
              <a:t>benefits and </a:t>
            </a:r>
            <a:r>
              <a:rPr sz="1100" spc="-20" dirty="0">
                <a:latin typeface="Gill Sans MT"/>
                <a:cs typeface="Gill Sans MT"/>
              </a:rPr>
              <a:t>rewards</a:t>
            </a:r>
            <a:r>
              <a:rPr sz="1100" dirty="0">
                <a:latin typeface="Gill Sans MT"/>
                <a:cs typeface="Gill Sans MT"/>
              </a:rPr>
              <a:t> based</a:t>
            </a:r>
            <a:r>
              <a:rPr sz="1100" spc="-5" dirty="0">
                <a:latin typeface="Gill Sans MT"/>
                <a:cs typeface="Gill Sans MT"/>
              </a:rPr>
              <a:t> </a:t>
            </a:r>
            <a:r>
              <a:rPr sz="1100" spc="-20" dirty="0">
                <a:latin typeface="Gill Sans MT"/>
                <a:cs typeface="Gill Sans MT"/>
              </a:rPr>
              <a:t>on</a:t>
            </a:r>
            <a:r>
              <a:rPr sz="1100" dirty="0">
                <a:latin typeface="Gill Sans MT"/>
                <a:cs typeface="Gill Sans MT"/>
              </a:rPr>
              <a:t> the ways </a:t>
            </a:r>
            <a:r>
              <a:rPr sz="1100" spc="-35" dirty="0">
                <a:latin typeface="Gill Sans MT"/>
                <a:cs typeface="Gill Sans MT"/>
              </a:rPr>
              <a:t>you</a:t>
            </a:r>
            <a:r>
              <a:rPr sz="1100" spc="-5" dirty="0">
                <a:latin typeface="Gill Sans MT"/>
                <a:cs typeface="Gill Sans MT"/>
              </a:rPr>
              <a:t> </a:t>
            </a:r>
            <a:r>
              <a:rPr sz="1100" dirty="0">
                <a:latin typeface="Gill Sans MT"/>
                <a:cs typeface="Gill Sans MT"/>
              </a:rPr>
              <a:t>save, spend and </a:t>
            </a:r>
            <a:r>
              <a:rPr sz="1100" spc="-10" dirty="0">
                <a:latin typeface="Gill Sans MT"/>
                <a:cs typeface="Gill Sans MT"/>
              </a:rPr>
              <a:t>borrow 	</a:t>
            </a:r>
            <a:r>
              <a:rPr sz="1100" dirty="0">
                <a:latin typeface="Gill Sans MT"/>
                <a:cs typeface="Gill Sans MT"/>
              </a:rPr>
              <a:t>with</a:t>
            </a:r>
            <a:r>
              <a:rPr sz="1100" spc="-30" dirty="0">
                <a:latin typeface="Gill Sans MT"/>
                <a:cs typeface="Gill Sans MT"/>
              </a:rPr>
              <a:t> </a:t>
            </a:r>
            <a:r>
              <a:rPr sz="1100" dirty="0">
                <a:latin typeface="Gill Sans MT"/>
                <a:cs typeface="Gill Sans MT"/>
              </a:rPr>
              <a:t>Bank</a:t>
            </a:r>
            <a:r>
              <a:rPr sz="1100" spc="-30" dirty="0">
                <a:latin typeface="Gill Sans MT"/>
                <a:cs typeface="Gill Sans MT"/>
              </a:rPr>
              <a:t> </a:t>
            </a:r>
            <a:r>
              <a:rPr sz="1100" dirty="0">
                <a:latin typeface="Gill Sans MT"/>
                <a:cs typeface="Gill Sans MT"/>
              </a:rPr>
              <a:t>of</a:t>
            </a:r>
            <a:r>
              <a:rPr sz="1100" spc="-25" dirty="0">
                <a:latin typeface="Gill Sans MT"/>
                <a:cs typeface="Gill Sans MT"/>
              </a:rPr>
              <a:t> </a:t>
            </a:r>
            <a:r>
              <a:rPr sz="1100" spc="-10" dirty="0">
                <a:latin typeface="Gill Sans MT"/>
                <a:cs typeface="Gill Sans MT"/>
              </a:rPr>
              <a:t>America.</a:t>
            </a:r>
            <a:endParaRPr sz="1100" dirty="0">
              <a:latin typeface="Gill Sans MT"/>
              <a:cs typeface="Gill Sans MT"/>
            </a:endParaRPr>
          </a:p>
          <a:p>
            <a:pPr marL="87630" marR="222885" indent="-74930" algn="just">
              <a:lnSpc>
                <a:spcPct val="121300"/>
              </a:lnSpc>
              <a:spcBef>
                <a:spcPts val="610"/>
              </a:spcBef>
              <a:buFont typeface="Gill Sans MT"/>
              <a:buChar char="•"/>
              <a:tabLst>
                <a:tab pos="88900" algn="l"/>
              </a:tabLst>
            </a:pPr>
            <a:r>
              <a:rPr sz="1100" spc="-20" dirty="0">
                <a:latin typeface="Trebuchet MS"/>
                <a:cs typeface="Trebuchet MS"/>
              </a:rPr>
              <a:t>Financial</a:t>
            </a:r>
            <a:r>
              <a:rPr sz="1100" spc="-5" dirty="0">
                <a:latin typeface="Trebuchet MS"/>
                <a:cs typeface="Trebuchet MS"/>
              </a:rPr>
              <a:t> </a:t>
            </a:r>
            <a:r>
              <a:rPr sz="1100" spc="-30" dirty="0">
                <a:latin typeface="Trebuchet MS"/>
                <a:cs typeface="Trebuchet MS"/>
              </a:rPr>
              <a:t>education.</a:t>
            </a:r>
            <a:r>
              <a:rPr sz="1100" spc="-25" dirty="0">
                <a:latin typeface="Trebuchet MS"/>
                <a:cs typeface="Trebuchet MS"/>
              </a:rPr>
              <a:t> </a:t>
            </a:r>
            <a:r>
              <a:rPr sz="1100" dirty="0">
                <a:latin typeface="Gill Sans MT"/>
                <a:cs typeface="Gill Sans MT"/>
              </a:rPr>
              <a:t>Bank</a:t>
            </a:r>
            <a:r>
              <a:rPr sz="1100" spc="-5" dirty="0">
                <a:latin typeface="Gill Sans MT"/>
                <a:cs typeface="Gill Sans MT"/>
              </a:rPr>
              <a:t> </a:t>
            </a:r>
            <a:r>
              <a:rPr sz="1100" dirty="0">
                <a:latin typeface="Gill Sans MT"/>
                <a:cs typeface="Gill Sans MT"/>
              </a:rPr>
              <a:t>of </a:t>
            </a:r>
            <a:r>
              <a:rPr sz="1100" spc="-20" dirty="0">
                <a:latin typeface="Gill Sans MT"/>
                <a:cs typeface="Gill Sans MT"/>
              </a:rPr>
              <a:t>America</a:t>
            </a:r>
            <a:r>
              <a:rPr sz="1100" dirty="0">
                <a:latin typeface="Gill Sans MT"/>
                <a:cs typeface="Gill Sans MT"/>
              </a:rPr>
              <a:t> offers a wide</a:t>
            </a:r>
            <a:r>
              <a:rPr sz="1100" spc="-5" dirty="0">
                <a:latin typeface="Gill Sans MT"/>
                <a:cs typeface="Gill Sans MT"/>
              </a:rPr>
              <a:t> </a:t>
            </a:r>
            <a:r>
              <a:rPr sz="1100" dirty="0">
                <a:latin typeface="Gill Sans MT"/>
                <a:cs typeface="Gill Sans MT"/>
              </a:rPr>
              <a:t>range of </a:t>
            </a:r>
            <a:r>
              <a:rPr sz="1100" spc="-10" dirty="0">
                <a:latin typeface="Gill Sans MT"/>
                <a:cs typeface="Gill Sans MT"/>
              </a:rPr>
              <a:t>resources 	</a:t>
            </a:r>
            <a:r>
              <a:rPr sz="1100" dirty="0">
                <a:latin typeface="Gill Sans MT"/>
                <a:cs typeface="Gill Sans MT"/>
              </a:rPr>
              <a:t>that</a:t>
            </a:r>
            <a:r>
              <a:rPr sz="1100" spc="-20" dirty="0">
                <a:latin typeface="Gill Sans MT"/>
                <a:cs typeface="Gill Sans MT"/>
              </a:rPr>
              <a:t> </a:t>
            </a:r>
            <a:r>
              <a:rPr sz="1100" dirty="0">
                <a:latin typeface="Gill Sans MT"/>
                <a:cs typeface="Gill Sans MT"/>
              </a:rPr>
              <a:t>can</a:t>
            </a:r>
            <a:r>
              <a:rPr sz="1100" spc="-15" dirty="0">
                <a:latin typeface="Gill Sans MT"/>
                <a:cs typeface="Gill Sans MT"/>
              </a:rPr>
              <a:t> </a:t>
            </a:r>
            <a:r>
              <a:rPr sz="1100" dirty="0">
                <a:latin typeface="Gill Sans MT"/>
                <a:cs typeface="Gill Sans MT"/>
              </a:rPr>
              <a:t>help</a:t>
            </a:r>
            <a:r>
              <a:rPr sz="1100" spc="-20" dirty="0">
                <a:latin typeface="Gill Sans MT"/>
                <a:cs typeface="Gill Sans MT"/>
              </a:rPr>
              <a:t> </a:t>
            </a:r>
            <a:r>
              <a:rPr sz="1100" spc="-35" dirty="0">
                <a:latin typeface="Gill Sans MT"/>
                <a:cs typeface="Gill Sans MT"/>
              </a:rPr>
              <a:t>you</a:t>
            </a:r>
            <a:r>
              <a:rPr sz="1100" spc="-15" dirty="0">
                <a:latin typeface="Gill Sans MT"/>
                <a:cs typeface="Gill Sans MT"/>
              </a:rPr>
              <a:t> </a:t>
            </a:r>
            <a:r>
              <a:rPr sz="1100" spc="-10" dirty="0">
                <a:latin typeface="Gill Sans MT"/>
                <a:cs typeface="Gill Sans MT"/>
              </a:rPr>
              <a:t>learn</a:t>
            </a:r>
            <a:r>
              <a:rPr sz="1100" spc="-20" dirty="0">
                <a:latin typeface="Gill Sans MT"/>
                <a:cs typeface="Gill Sans MT"/>
              </a:rPr>
              <a:t> </a:t>
            </a:r>
            <a:r>
              <a:rPr sz="1100" dirty="0">
                <a:latin typeface="Gill Sans MT"/>
                <a:cs typeface="Gill Sans MT"/>
              </a:rPr>
              <a:t>about</a:t>
            </a:r>
            <a:r>
              <a:rPr sz="1100" spc="-15" dirty="0">
                <a:latin typeface="Gill Sans MT"/>
                <a:cs typeface="Gill Sans MT"/>
              </a:rPr>
              <a:t> </a:t>
            </a:r>
            <a:r>
              <a:rPr sz="1100" dirty="0">
                <a:latin typeface="Gill Sans MT"/>
                <a:cs typeface="Gill Sans MT"/>
              </a:rPr>
              <a:t>finances</a:t>
            </a:r>
            <a:r>
              <a:rPr sz="1100" spc="-20" dirty="0">
                <a:latin typeface="Gill Sans MT"/>
                <a:cs typeface="Gill Sans MT"/>
              </a:rPr>
              <a:t> </a:t>
            </a:r>
            <a:r>
              <a:rPr sz="1100" dirty="0">
                <a:latin typeface="Gill Sans MT"/>
                <a:cs typeface="Gill Sans MT"/>
              </a:rPr>
              <a:t>and</a:t>
            </a:r>
            <a:r>
              <a:rPr sz="1100" spc="-15" dirty="0">
                <a:latin typeface="Gill Sans MT"/>
                <a:cs typeface="Gill Sans MT"/>
              </a:rPr>
              <a:t> </a:t>
            </a:r>
            <a:r>
              <a:rPr sz="1100" dirty="0">
                <a:latin typeface="Gill Sans MT"/>
                <a:cs typeface="Gill Sans MT"/>
              </a:rPr>
              <a:t>make</a:t>
            </a:r>
            <a:r>
              <a:rPr sz="1100" spc="-15" dirty="0">
                <a:latin typeface="Gill Sans MT"/>
                <a:cs typeface="Gill Sans MT"/>
              </a:rPr>
              <a:t> </a:t>
            </a:r>
            <a:r>
              <a:rPr sz="1100" dirty="0">
                <a:latin typeface="Gill Sans MT"/>
                <a:cs typeface="Gill Sans MT"/>
              </a:rPr>
              <a:t>it</a:t>
            </a:r>
            <a:r>
              <a:rPr sz="1100" spc="-20" dirty="0">
                <a:latin typeface="Gill Sans MT"/>
                <a:cs typeface="Gill Sans MT"/>
              </a:rPr>
              <a:t> </a:t>
            </a:r>
            <a:r>
              <a:rPr sz="1100" dirty="0">
                <a:latin typeface="Gill Sans MT"/>
                <a:cs typeface="Gill Sans MT"/>
              </a:rPr>
              <a:t>easier</a:t>
            </a:r>
            <a:r>
              <a:rPr sz="1100" spc="-15" dirty="0">
                <a:latin typeface="Gill Sans MT"/>
                <a:cs typeface="Gill Sans MT"/>
              </a:rPr>
              <a:t> </a:t>
            </a:r>
            <a:r>
              <a:rPr sz="1100" spc="-10" dirty="0">
                <a:latin typeface="Gill Sans MT"/>
                <a:cs typeface="Gill Sans MT"/>
              </a:rPr>
              <a:t>to</a:t>
            </a:r>
            <a:r>
              <a:rPr sz="1100" spc="-20" dirty="0">
                <a:latin typeface="Gill Sans MT"/>
                <a:cs typeface="Gill Sans MT"/>
              </a:rPr>
              <a:t> </a:t>
            </a:r>
            <a:r>
              <a:rPr sz="1100" spc="-10" dirty="0">
                <a:latin typeface="Gill Sans MT"/>
                <a:cs typeface="Gill Sans MT"/>
              </a:rPr>
              <a:t>pursue</a:t>
            </a:r>
            <a:r>
              <a:rPr sz="1100" spc="-15" dirty="0">
                <a:latin typeface="Gill Sans MT"/>
                <a:cs typeface="Gill Sans MT"/>
              </a:rPr>
              <a:t> </a:t>
            </a:r>
            <a:r>
              <a:rPr sz="1100" spc="-20" dirty="0">
                <a:latin typeface="Gill Sans MT"/>
                <a:cs typeface="Gill Sans MT"/>
              </a:rPr>
              <a:t>your 	</a:t>
            </a:r>
            <a:r>
              <a:rPr sz="1100" dirty="0">
                <a:latin typeface="Gill Sans MT"/>
                <a:cs typeface="Gill Sans MT"/>
              </a:rPr>
              <a:t>financial</a:t>
            </a:r>
            <a:r>
              <a:rPr sz="1100" spc="120" dirty="0">
                <a:latin typeface="Gill Sans MT"/>
                <a:cs typeface="Gill Sans MT"/>
              </a:rPr>
              <a:t> </a:t>
            </a:r>
            <a:r>
              <a:rPr sz="1100" spc="-10" dirty="0">
                <a:latin typeface="Gill Sans MT"/>
                <a:cs typeface="Gill Sans MT"/>
              </a:rPr>
              <a:t>goals.</a:t>
            </a:r>
            <a:endParaRPr sz="1100" dirty="0">
              <a:latin typeface="Gill Sans MT"/>
              <a:cs typeface="Gill Sans MT"/>
            </a:endParaRPr>
          </a:p>
          <a:p>
            <a:pPr marL="87630" marR="5080" indent="-74930" algn="just">
              <a:lnSpc>
                <a:spcPct val="121200"/>
              </a:lnSpc>
              <a:spcBef>
                <a:spcPts val="610"/>
              </a:spcBef>
              <a:buFont typeface="Gill Sans MT"/>
              <a:buChar char="•"/>
              <a:tabLst>
                <a:tab pos="88900" algn="l"/>
              </a:tabLst>
            </a:pPr>
            <a:r>
              <a:rPr sz="1100" spc="-10" dirty="0">
                <a:latin typeface="Trebuchet MS"/>
                <a:cs typeface="Trebuchet MS"/>
              </a:rPr>
              <a:t>Digital</a:t>
            </a:r>
            <a:r>
              <a:rPr sz="1100" spc="-70" dirty="0">
                <a:latin typeface="Trebuchet MS"/>
                <a:cs typeface="Trebuchet MS"/>
              </a:rPr>
              <a:t> </a:t>
            </a:r>
            <a:r>
              <a:rPr sz="1100" spc="-40" dirty="0">
                <a:latin typeface="Trebuchet MS"/>
                <a:cs typeface="Trebuchet MS"/>
              </a:rPr>
              <a:t>tools.</a:t>
            </a:r>
            <a:r>
              <a:rPr sz="1100" spc="-45" dirty="0">
                <a:latin typeface="Trebuchet MS"/>
                <a:cs typeface="Trebuchet MS"/>
              </a:rPr>
              <a:t> </a:t>
            </a:r>
            <a:r>
              <a:rPr sz="1100" spc="-20" dirty="0">
                <a:latin typeface="Gill Sans MT"/>
                <a:cs typeface="Gill Sans MT"/>
              </a:rPr>
              <a:t>Bank</a:t>
            </a:r>
            <a:r>
              <a:rPr sz="1100" spc="-30" dirty="0">
                <a:latin typeface="Gill Sans MT"/>
                <a:cs typeface="Gill Sans MT"/>
              </a:rPr>
              <a:t> </a:t>
            </a:r>
            <a:r>
              <a:rPr sz="1100" dirty="0">
                <a:latin typeface="Gill Sans MT"/>
                <a:cs typeface="Gill Sans MT"/>
              </a:rPr>
              <a:t>of</a:t>
            </a:r>
            <a:r>
              <a:rPr sz="1100" spc="-35" dirty="0">
                <a:latin typeface="Gill Sans MT"/>
                <a:cs typeface="Gill Sans MT"/>
              </a:rPr>
              <a:t> </a:t>
            </a:r>
            <a:r>
              <a:rPr sz="1100" spc="-40" dirty="0">
                <a:latin typeface="Gill Sans MT"/>
                <a:cs typeface="Gill Sans MT"/>
              </a:rPr>
              <a:t>America’s</a:t>
            </a:r>
            <a:r>
              <a:rPr sz="1100" spc="-30" dirty="0">
                <a:latin typeface="Gill Sans MT"/>
                <a:cs typeface="Gill Sans MT"/>
              </a:rPr>
              <a:t> </a:t>
            </a:r>
            <a:r>
              <a:rPr sz="1100" spc="-25" dirty="0">
                <a:latin typeface="Gill Sans MT"/>
                <a:cs typeface="Gill Sans MT"/>
              </a:rPr>
              <a:t>mobile</a:t>
            </a:r>
            <a:r>
              <a:rPr sz="1100" spc="-35" dirty="0">
                <a:latin typeface="Gill Sans MT"/>
                <a:cs typeface="Gill Sans MT"/>
              </a:rPr>
              <a:t> </a:t>
            </a:r>
            <a:r>
              <a:rPr sz="1100" dirty="0">
                <a:latin typeface="Gill Sans MT"/>
                <a:cs typeface="Gill Sans MT"/>
              </a:rPr>
              <a:t>and</a:t>
            </a:r>
            <a:r>
              <a:rPr sz="1100" spc="-30" dirty="0">
                <a:latin typeface="Gill Sans MT"/>
                <a:cs typeface="Gill Sans MT"/>
              </a:rPr>
              <a:t> </a:t>
            </a:r>
            <a:r>
              <a:rPr sz="1100" dirty="0">
                <a:latin typeface="Gill Sans MT"/>
                <a:cs typeface="Gill Sans MT"/>
              </a:rPr>
              <a:t>digital</a:t>
            </a:r>
            <a:r>
              <a:rPr sz="1100" spc="-35" dirty="0">
                <a:latin typeface="Gill Sans MT"/>
                <a:cs typeface="Gill Sans MT"/>
              </a:rPr>
              <a:t> </a:t>
            </a:r>
            <a:r>
              <a:rPr sz="1100" dirty="0">
                <a:latin typeface="Gill Sans MT"/>
                <a:cs typeface="Gill Sans MT"/>
              </a:rPr>
              <a:t>banking</a:t>
            </a:r>
            <a:r>
              <a:rPr sz="1100" spc="-35" dirty="0">
                <a:latin typeface="Gill Sans MT"/>
                <a:cs typeface="Gill Sans MT"/>
              </a:rPr>
              <a:t> </a:t>
            </a:r>
            <a:r>
              <a:rPr sz="1100" dirty="0">
                <a:latin typeface="Gill Sans MT"/>
                <a:cs typeface="Gill Sans MT"/>
              </a:rPr>
              <a:t>can</a:t>
            </a:r>
            <a:r>
              <a:rPr sz="1100" spc="-30" dirty="0">
                <a:latin typeface="Gill Sans MT"/>
                <a:cs typeface="Gill Sans MT"/>
              </a:rPr>
              <a:t> </a:t>
            </a:r>
            <a:r>
              <a:rPr sz="1100" spc="-10" dirty="0">
                <a:latin typeface="Gill Sans MT"/>
                <a:cs typeface="Gill Sans MT"/>
              </a:rPr>
              <a:t>help</a:t>
            </a:r>
            <a:r>
              <a:rPr sz="1100" spc="-35" dirty="0">
                <a:latin typeface="Gill Sans MT"/>
                <a:cs typeface="Gill Sans MT"/>
              </a:rPr>
              <a:t> </a:t>
            </a:r>
            <a:r>
              <a:rPr sz="1100" spc="-60" dirty="0">
                <a:latin typeface="Gill Sans MT"/>
                <a:cs typeface="Gill Sans MT"/>
              </a:rPr>
              <a:t>you</a:t>
            </a:r>
            <a:r>
              <a:rPr sz="1100" spc="-15" dirty="0">
                <a:latin typeface="Gill Sans MT"/>
                <a:cs typeface="Gill Sans MT"/>
              </a:rPr>
              <a:t> </a:t>
            </a:r>
            <a:r>
              <a:rPr sz="1100" spc="-20" dirty="0">
                <a:latin typeface="Gill Sans MT"/>
                <a:cs typeface="Gill Sans MT"/>
              </a:rPr>
              <a:t>bank 	</a:t>
            </a:r>
            <a:r>
              <a:rPr sz="1100" spc="-10" dirty="0">
                <a:latin typeface="Gill Sans MT"/>
                <a:cs typeface="Gill Sans MT"/>
              </a:rPr>
              <a:t>securely</a:t>
            </a:r>
            <a:r>
              <a:rPr sz="1100" spc="5" dirty="0">
                <a:latin typeface="Gill Sans MT"/>
                <a:cs typeface="Gill Sans MT"/>
              </a:rPr>
              <a:t> </a:t>
            </a:r>
            <a:r>
              <a:rPr sz="1100" dirty="0">
                <a:latin typeface="Gill Sans MT"/>
                <a:cs typeface="Gill Sans MT"/>
              </a:rPr>
              <a:t>from</a:t>
            </a:r>
            <a:r>
              <a:rPr sz="1100" spc="5" dirty="0">
                <a:latin typeface="Gill Sans MT"/>
                <a:cs typeface="Gill Sans MT"/>
              </a:rPr>
              <a:t> </a:t>
            </a:r>
            <a:r>
              <a:rPr sz="1100" dirty="0">
                <a:latin typeface="Gill Sans MT"/>
                <a:cs typeface="Gill Sans MT"/>
              </a:rPr>
              <a:t>almost</a:t>
            </a:r>
            <a:r>
              <a:rPr sz="1100" spc="5" dirty="0">
                <a:latin typeface="Gill Sans MT"/>
                <a:cs typeface="Gill Sans MT"/>
              </a:rPr>
              <a:t> </a:t>
            </a:r>
            <a:r>
              <a:rPr sz="1100" spc="-20" dirty="0">
                <a:latin typeface="Gill Sans MT"/>
                <a:cs typeface="Gill Sans MT"/>
              </a:rPr>
              <a:t>anywhere,</a:t>
            </a:r>
            <a:r>
              <a:rPr sz="1100" spc="5" dirty="0">
                <a:latin typeface="Gill Sans MT"/>
                <a:cs typeface="Gill Sans MT"/>
              </a:rPr>
              <a:t> </a:t>
            </a:r>
            <a:r>
              <a:rPr sz="1100" dirty="0">
                <a:latin typeface="Gill Sans MT"/>
                <a:cs typeface="Gill Sans MT"/>
              </a:rPr>
              <a:t>plus</a:t>
            </a:r>
            <a:r>
              <a:rPr sz="1100" spc="10" dirty="0">
                <a:latin typeface="Gill Sans MT"/>
                <a:cs typeface="Gill Sans MT"/>
              </a:rPr>
              <a:t> </a:t>
            </a:r>
            <a:r>
              <a:rPr sz="1100" dirty="0">
                <a:latin typeface="Gill Sans MT"/>
                <a:cs typeface="Gill Sans MT"/>
              </a:rPr>
              <a:t>get</a:t>
            </a:r>
            <a:r>
              <a:rPr sz="1100" spc="5" dirty="0">
                <a:latin typeface="Gill Sans MT"/>
                <a:cs typeface="Gill Sans MT"/>
              </a:rPr>
              <a:t> </a:t>
            </a:r>
            <a:r>
              <a:rPr sz="1100" dirty="0">
                <a:latin typeface="Gill Sans MT"/>
                <a:cs typeface="Gill Sans MT"/>
              </a:rPr>
              <a:t>easy</a:t>
            </a:r>
            <a:r>
              <a:rPr sz="1100" spc="5" dirty="0">
                <a:latin typeface="Gill Sans MT"/>
                <a:cs typeface="Gill Sans MT"/>
              </a:rPr>
              <a:t> </a:t>
            </a:r>
            <a:r>
              <a:rPr sz="1100" dirty="0">
                <a:latin typeface="Gill Sans MT"/>
                <a:cs typeface="Gill Sans MT"/>
              </a:rPr>
              <a:t>access</a:t>
            </a:r>
            <a:r>
              <a:rPr sz="1100" spc="5" dirty="0">
                <a:latin typeface="Gill Sans MT"/>
                <a:cs typeface="Gill Sans MT"/>
              </a:rPr>
              <a:t> </a:t>
            </a:r>
            <a:r>
              <a:rPr sz="1100" spc="-10" dirty="0">
                <a:latin typeface="Gill Sans MT"/>
                <a:cs typeface="Gill Sans MT"/>
              </a:rPr>
              <a:t>to</a:t>
            </a:r>
            <a:r>
              <a:rPr sz="1100" spc="10" dirty="0">
                <a:latin typeface="Gill Sans MT"/>
                <a:cs typeface="Gill Sans MT"/>
              </a:rPr>
              <a:t> </a:t>
            </a:r>
            <a:r>
              <a:rPr sz="1100" spc="-10" dirty="0">
                <a:latin typeface="Gill Sans MT"/>
                <a:cs typeface="Gill Sans MT"/>
              </a:rPr>
              <a:t>personalized</a:t>
            </a:r>
            <a:r>
              <a:rPr sz="1100" spc="5" dirty="0">
                <a:latin typeface="Gill Sans MT"/>
                <a:cs typeface="Gill Sans MT"/>
              </a:rPr>
              <a:t> </a:t>
            </a:r>
            <a:r>
              <a:rPr sz="1100" spc="-10" dirty="0">
                <a:latin typeface="Gill Sans MT"/>
                <a:cs typeface="Gill Sans MT"/>
              </a:rPr>
              <a:t>help.</a:t>
            </a:r>
            <a:r>
              <a:rPr sz="1100" spc="-10" dirty="0">
                <a:latin typeface="Gill Sans MT"/>
                <a:cs typeface="Gill Sans MT"/>
                <a:hlinkClick r:id="rId5" action="ppaction://hlinksldjump"/>
              </a:rPr>
              <a:t>2</a:t>
            </a:r>
            <a:endParaRPr sz="1100" dirty="0">
              <a:latin typeface="Gill Sans MT"/>
              <a:cs typeface="Gill Sans M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3319" y="209803"/>
            <a:ext cx="292036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Enrollment</a:t>
            </a:r>
            <a:r>
              <a:rPr sz="2000" spc="-55" dirty="0">
                <a:latin typeface="Century Gothic"/>
                <a:cs typeface="Century Gothic"/>
              </a:rPr>
              <a:t> </a:t>
            </a:r>
            <a:r>
              <a:rPr sz="2000" dirty="0">
                <a:latin typeface="Century Gothic"/>
                <a:cs typeface="Century Gothic"/>
              </a:rPr>
              <a:t>&amp;</a:t>
            </a:r>
            <a:r>
              <a:rPr sz="2000" spc="-15" dirty="0">
                <a:latin typeface="Century Gothic"/>
                <a:cs typeface="Century Gothic"/>
              </a:rPr>
              <a:t> </a:t>
            </a:r>
            <a:r>
              <a:rPr sz="2000" dirty="0">
                <a:latin typeface="Century Gothic"/>
                <a:cs typeface="Century Gothic"/>
              </a:rPr>
              <a:t>Next</a:t>
            </a:r>
            <a:r>
              <a:rPr sz="2000" spc="-30" dirty="0">
                <a:latin typeface="Century Gothic"/>
                <a:cs typeface="Century Gothic"/>
              </a:rPr>
              <a:t> </a:t>
            </a:r>
            <a:r>
              <a:rPr sz="2000" spc="-20" dirty="0">
                <a:latin typeface="Century Gothic"/>
                <a:cs typeface="Century Gothic"/>
              </a:rPr>
              <a:t>Steps</a:t>
            </a:r>
            <a:endParaRPr sz="2000">
              <a:latin typeface="Century Gothic"/>
              <a:cs typeface="Century Gothic"/>
            </a:endParaRPr>
          </a:p>
        </p:txBody>
      </p:sp>
      <p:grpSp>
        <p:nvGrpSpPr>
          <p:cNvPr id="3" name="object 3"/>
          <p:cNvGrpSpPr/>
          <p:nvPr/>
        </p:nvGrpSpPr>
        <p:grpSpPr>
          <a:xfrm>
            <a:off x="0" y="9698735"/>
            <a:ext cx="7772400" cy="359410"/>
            <a:chOff x="0" y="9698735"/>
            <a:chExt cx="7772400" cy="359410"/>
          </a:xfrm>
        </p:grpSpPr>
        <p:sp>
          <p:nvSpPr>
            <p:cNvPr id="4" name="object 4"/>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6" name="object 6"/>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grpSp>
        <p:nvGrpSpPr>
          <p:cNvPr id="7" name="object 7"/>
          <p:cNvGrpSpPr/>
          <p:nvPr/>
        </p:nvGrpSpPr>
        <p:grpSpPr>
          <a:xfrm>
            <a:off x="4829555" y="249936"/>
            <a:ext cx="2943225" cy="510540"/>
            <a:chOff x="4829555" y="249936"/>
            <a:chExt cx="2943225" cy="510540"/>
          </a:xfrm>
        </p:grpSpPr>
        <p:sp>
          <p:nvSpPr>
            <p:cNvPr id="8" name="object 8"/>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pic>
          <p:nvPicPr>
            <p:cNvPr id="9" name="object 9"/>
            <p:cNvPicPr/>
            <p:nvPr/>
          </p:nvPicPr>
          <p:blipFill>
            <a:blip r:embed="rId2" cstate="print"/>
            <a:stretch>
              <a:fillRect/>
            </a:stretch>
          </p:blipFill>
          <p:spPr>
            <a:xfrm>
              <a:off x="6172200" y="249936"/>
              <a:ext cx="1306068" cy="510540"/>
            </a:xfrm>
            <a:prstGeom prst="rect">
              <a:avLst/>
            </a:prstGeom>
          </p:spPr>
        </p:pic>
      </p:grpSp>
      <p:sp>
        <p:nvSpPr>
          <p:cNvPr id="10" name="object 10"/>
          <p:cNvSpPr txBox="1"/>
          <p:nvPr/>
        </p:nvSpPr>
        <p:spPr>
          <a:xfrm>
            <a:off x="372567" y="861440"/>
            <a:ext cx="6945630" cy="696595"/>
          </a:xfrm>
          <a:prstGeom prst="rect">
            <a:avLst/>
          </a:prstGeom>
        </p:spPr>
        <p:txBody>
          <a:bodyPr vert="horz" wrap="square" lIns="0" tIns="12700" rIns="0" bIns="0" rtlCol="0">
            <a:spAutoFit/>
          </a:bodyPr>
          <a:lstStyle/>
          <a:p>
            <a:pPr marL="12700" marR="5080">
              <a:lnSpc>
                <a:spcPct val="100000"/>
              </a:lnSpc>
              <a:spcBef>
                <a:spcPts val="100"/>
              </a:spcBef>
            </a:pPr>
            <a:r>
              <a:rPr sz="1100" dirty="0">
                <a:latin typeface="Century Gothic"/>
                <a:cs typeface="Century Gothic"/>
              </a:rPr>
              <a:t>You</a:t>
            </a:r>
            <a:r>
              <a:rPr sz="1100" spc="-25" dirty="0">
                <a:latin typeface="Century Gothic"/>
                <a:cs typeface="Century Gothic"/>
              </a:rPr>
              <a:t> </a:t>
            </a:r>
            <a:r>
              <a:rPr sz="1100" dirty="0">
                <a:latin typeface="Century Gothic"/>
                <a:cs typeface="Century Gothic"/>
              </a:rPr>
              <a:t>can</a:t>
            </a:r>
            <a:r>
              <a:rPr sz="1100" spc="-30" dirty="0">
                <a:latin typeface="Century Gothic"/>
                <a:cs typeface="Century Gothic"/>
              </a:rPr>
              <a:t> </a:t>
            </a:r>
            <a:r>
              <a:rPr sz="1100" dirty="0">
                <a:latin typeface="Century Gothic"/>
                <a:cs typeface="Century Gothic"/>
              </a:rPr>
              <a:t>directly</a:t>
            </a:r>
            <a:r>
              <a:rPr sz="1100" spc="-55" dirty="0">
                <a:latin typeface="Century Gothic"/>
                <a:cs typeface="Century Gothic"/>
              </a:rPr>
              <a:t> </a:t>
            </a:r>
            <a:r>
              <a:rPr sz="1100" dirty="0">
                <a:latin typeface="Century Gothic"/>
                <a:cs typeface="Century Gothic"/>
              </a:rPr>
              <a:t>access</a:t>
            </a:r>
            <a:r>
              <a:rPr sz="1100" spc="-55" dirty="0">
                <a:latin typeface="Century Gothic"/>
                <a:cs typeface="Century Gothic"/>
              </a:rPr>
              <a:t> </a:t>
            </a:r>
            <a:r>
              <a:rPr sz="1100" dirty="0">
                <a:latin typeface="Century Gothic"/>
                <a:cs typeface="Century Gothic"/>
              </a:rPr>
              <a:t>the</a:t>
            </a:r>
            <a:r>
              <a:rPr sz="1100" spc="-20" dirty="0">
                <a:latin typeface="Century Gothic"/>
                <a:cs typeface="Century Gothic"/>
              </a:rPr>
              <a:t> </a:t>
            </a:r>
            <a:r>
              <a:rPr sz="1100" dirty="0">
                <a:latin typeface="Century Gothic"/>
                <a:cs typeface="Century Gothic"/>
              </a:rPr>
              <a:t>Benefits</a:t>
            </a:r>
            <a:r>
              <a:rPr sz="1100" spc="-30" dirty="0">
                <a:latin typeface="Century Gothic"/>
                <a:cs typeface="Century Gothic"/>
              </a:rPr>
              <a:t> </a:t>
            </a:r>
            <a:r>
              <a:rPr sz="1100" dirty="0">
                <a:latin typeface="Century Gothic"/>
                <a:cs typeface="Century Gothic"/>
              </a:rPr>
              <a:t>website</a:t>
            </a:r>
            <a:r>
              <a:rPr sz="1100" spc="-40" dirty="0">
                <a:latin typeface="Century Gothic"/>
                <a:cs typeface="Century Gothic"/>
              </a:rPr>
              <a:t> </a:t>
            </a:r>
            <a:r>
              <a:rPr sz="1100" dirty="0">
                <a:latin typeface="Century Gothic"/>
                <a:cs typeface="Century Gothic"/>
              </a:rPr>
              <a:t>by</a:t>
            </a:r>
            <a:r>
              <a:rPr sz="1100" spc="-30" dirty="0">
                <a:latin typeface="Century Gothic"/>
                <a:cs typeface="Century Gothic"/>
              </a:rPr>
              <a:t> </a:t>
            </a:r>
            <a:r>
              <a:rPr sz="1100" dirty="0">
                <a:latin typeface="Century Gothic"/>
                <a:cs typeface="Century Gothic"/>
              </a:rPr>
              <a:t>using</a:t>
            </a:r>
            <a:r>
              <a:rPr sz="1100" spc="-40" dirty="0">
                <a:latin typeface="Century Gothic"/>
                <a:cs typeface="Century Gothic"/>
              </a:rPr>
              <a:t> </a:t>
            </a:r>
            <a:r>
              <a:rPr sz="1100" dirty="0">
                <a:latin typeface="Century Gothic"/>
                <a:cs typeface="Century Gothic"/>
              </a:rPr>
              <a:t>the</a:t>
            </a:r>
            <a:r>
              <a:rPr sz="1100" spc="-15" dirty="0">
                <a:latin typeface="Century Gothic"/>
                <a:cs typeface="Century Gothic"/>
              </a:rPr>
              <a:t> </a:t>
            </a:r>
            <a:r>
              <a:rPr sz="1100" dirty="0">
                <a:latin typeface="Century Gothic"/>
                <a:cs typeface="Century Gothic"/>
              </a:rPr>
              <a:t>Web</a:t>
            </a:r>
            <a:r>
              <a:rPr sz="1100" spc="-10" dirty="0">
                <a:latin typeface="Century Gothic"/>
                <a:cs typeface="Century Gothic"/>
              </a:rPr>
              <a:t> address</a:t>
            </a:r>
            <a:r>
              <a:rPr sz="1100" spc="500" dirty="0">
                <a:latin typeface="Century Gothic"/>
                <a:cs typeface="Century Gothic"/>
              </a:rPr>
              <a:t> </a:t>
            </a:r>
            <a:r>
              <a:rPr sz="1100" b="1" u="sng" spc="-10" dirty="0">
                <a:solidFill>
                  <a:srgbClr val="0000FF"/>
                </a:solidFill>
                <a:uFill>
                  <a:solidFill>
                    <a:srgbClr val="0000FF"/>
                  </a:solidFill>
                </a:uFill>
                <a:latin typeface="Century Gothic"/>
                <a:cs typeface="Century Gothic"/>
                <a:hlinkClick r:id="rId3"/>
              </a:rPr>
              <a:t>http://cokenortheast.bswift.com</a:t>
            </a:r>
            <a:r>
              <a:rPr sz="1100" b="1" u="none" spc="-10" dirty="0">
                <a:latin typeface="Century Gothic"/>
                <a:cs typeface="Century Gothic"/>
              </a:rPr>
              <a:t>.</a:t>
            </a:r>
            <a:r>
              <a:rPr sz="1100" b="1" u="none" spc="-25" dirty="0">
                <a:latin typeface="Century Gothic"/>
                <a:cs typeface="Century Gothic"/>
              </a:rPr>
              <a:t> </a:t>
            </a:r>
            <a:r>
              <a:rPr sz="1100" u="none" dirty="0">
                <a:latin typeface="Century Gothic"/>
                <a:cs typeface="Century Gothic"/>
              </a:rPr>
              <a:t>Your</a:t>
            </a:r>
            <a:r>
              <a:rPr sz="1100" u="none" spc="-25" dirty="0">
                <a:latin typeface="Century Gothic"/>
                <a:cs typeface="Century Gothic"/>
              </a:rPr>
              <a:t> </a:t>
            </a:r>
            <a:r>
              <a:rPr sz="1100" u="none" dirty="0">
                <a:latin typeface="Century Gothic"/>
                <a:cs typeface="Century Gothic"/>
              </a:rPr>
              <a:t>computer</a:t>
            </a:r>
            <a:r>
              <a:rPr sz="1100" u="none" spc="-35" dirty="0">
                <a:latin typeface="Century Gothic"/>
                <a:cs typeface="Century Gothic"/>
              </a:rPr>
              <a:t> </a:t>
            </a:r>
            <a:r>
              <a:rPr sz="1100" u="none" dirty="0">
                <a:latin typeface="Century Gothic"/>
                <a:cs typeface="Century Gothic"/>
              </a:rPr>
              <a:t>must</a:t>
            </a:r>
            <a:r>
              <a:rPr sz="1100" u="none" spc="-25" dirty="0">
                <a:latin typeface="Century Gothic"/>
                <a:cs typeface="Century Gothic"/>
              </a:rPr>
              <a:t> </a:t>
            </a:r>
            <a:r>
              <a:rPr sz="1100" u="none" dirty="0">
                <a:latin typeface="Century Gothic"/>
                <a:cs typeface="Century Gothic"/>
              </a:rPr>
              <a:t>have</a:t>
            </a:r>
            <a:r>
              <a:rPr sz="1100" u="none" spc="-35" dirty="0">
                <a:latin typeface="Century Gothic"/>
                <a:cs typeface="Century Gothic"/>
              </a:rPr>
              <a:t> </a:t>
            </a:r>
            <a:r>
              <a:rPr sz="1100" u="none" dirty="0">
                <a:latin typeface="Century Gothic"/>
                <a:cs typeface="Century Gothic"/>
              </a:rPr>
              <a:t>Google</a:t>
            </a:r>
            <a:r>
              <a:rPr sz="1100" u="none" spc="-10" dirty="0">
                <a:latin typeface="Century Gothic"/>
                <a:cs typeface="Century Gothic"/>
              </a:rPr>
              <a:t> </a:t>
            </a:r>
            <a:r>
              <a:rPr sz="1100" u="none" dirty="0">
                <a:latin typeface="Century Gothic"/>
                <a:cs typeface="Century Gothic"/>
              </a:rPr>
              <a:t>Chrome</a:t>
            </a:r>
            <a:r>
              <a:rPr sz="1100" u="none" spc="-20" dirty="0">
                <a:latin typeface="Century Gothic"/>
                <a:cs typeface="Century Gothic"/>
              </a:rPr>
              <a:t> </a:t>
            </a:r>
            <a:r>
              <a:rPr sz="1100" u="none" dirty="0">
                <a:latin typeface="Century Gothic"/>
                <a:cs typeface="Century Gothic"/>
              </a:rPr>
              <a:t>Version</a:t>
            </a:r>
            <a:r>
              <a:rPr sz="1100" u="none" spc="-15" dirty="0">
                <a:latin typeface="Century Gothic"/>
                <a:cs typeface="Century Gothic"/>
              </a:rPr>
              <a:t> </a:t>
            </a:r>
            <a:r>
              <a:rPr sz="1100" u="none" dirty="0">
                <a:latin typeface="Century Gothic"/>
                <a:cs typeface="Century Gothic"/>
              </a:rPr>
              <a:t>19.0.1084.52 m</a:t>
            </a:r>
            <a:r>
              <a:rPr sz="1100" u="none" spc="-15" dirty="0">
                <a:latin typeface="Century Gothic"/>
                <a:cs typeface="Century Gothic"/>
              </a:rPr>
              <a:t> </a:t>
            </a:r>
            <a:r>
              <a:rPr sz="1100" u="none" spc="-25" dirty="0">
                <a:latin typeface="Century Gothic"/>
                <a:cs typeface="Century Gothic"/>
              </a:rPr>
              <a:t>or </a:t>
            </a:r>
            <a:r>
              <a:rPr sz="1100" u="none" dirty="0">
                <a:latin typeface="Century Gothic"/>
                <a:cs typeface="Century Gothic"/>
              </a:rPr>
              <a:t>higher,</a:t>
            </a:r>
            <a:r>
              <a:rPr sz="1100" u="none" spc="-45" dirty="0">
                <a:latin typeface="Century Gothic"/>
                <a:cs typeface="Century Gothic"/>
              </a:rPr>
              <a:t> </a:t>
            </a:r>
            <a:r>
              <a:rPr sz="1100" u="none" dirty="0">
                <a:latin typeface="Century Gothic"/>
                <a:cs typeface="Century Gothic"/>
              </a:rPr>
              <a:t>or</a:t>
            </a:r>
            <a:r>
              <a:rPr sz="1100" u="none" spc="-15" dirty="0">
                <a:latin typeface="Century Gothic"/>
                <a:cs typeface="Century Gothic"/>
              </a:rPr>
              <a:t> </a:t>
            </a:r>
            <a:r>
              <a:rPr sz="1100" u="none" dirty="0">
                <a:latin typeface="Century Gothic"/>
                <a:cs typeface="Century Gothic"/>
              </a:rPr>
              <a:t>Microsoft</a:t>
            </a:r>
            <a:r>
              <a:rPr sz="1100" u="none" spc="-30" dirty="0">
                <a:latin typeface="Century Gothic"/>
                <a:cs typeface="Century Gothic"/>
              </a:rPr>
              <a:t> </a:t>
            </a:r>
            <a:r>
              <a:rPr sz="1100" u="none" dirty="0">
                <a:latin typeface="Century Gothic"/>
                <a:cs typeface="Century Gothic"/>
              </a:rPr>
              <a:t>edge</a:t>
            </a:r>
            <a:r>
              <a:rPr sz="1100" u="none" spc="-30" dirty="0">
                <a:latin typeface="Century Gothic"/>
                <a:cs typeface="Century Gothic"/>
              </a:rPr>
              <a:t> </a:t>
            </a:r>
            <a:r>
              <a:rPr sz="1100" u="none" dirty="0">
                <a:solidFill>
                  <a:srgbClr val="1F2023"/>
                </a:solidFill>
                <a:latin typeface="Century Gothic"/>
                <a:cs typeface="Century Gothic"/>
              </a:rPr>
              <a:t>117.0.2045.55</a:t>
            </a:r>
            <a:r>
              <a:rPr sz="1100" u="none" spc="-15" dirty="0">
                <a:solidFill>
                  <a:srgbClr val="1F2023"/>
                </a:solidFill>
                <a:latin typeface="Century Gothic"/>
                <a:cs typeface="Century Gothic"/>
              </a:rPr>
              <a:t> </a:t>
            </a:r>
            <a:r>
              <a:rPr sz="1100" u="none" dirty="0">
                <a:solidFill>
                  <a:srgbClr val="1F2023"/>
                </a:solidFill>
                <a:latin typeface="Century Gothic"/>
                <a:cs typeface="Century Gothic"/>
              </a:rPr>
              <a:t>or</a:t>
            </a:r>
            <a:r>
              <a:rPr sz="1100" u="none" spc="-20" dirty="0">
                <a:solidFill>
                  <a:srgbClr val="1F2023"/>
                </a:solidFill>
                <a:latin typeface="Century Gothic"/>
                <a:cs typeface="Century Gothic"/>
              </a:rPr>
              <a:t> </a:t>
            </a:r>
            <a:r>
              <a:rPr sz="1100" u="none" dirty="0">
                <a:solidFill>
                  <a:srgbClr val="1F2023"/>
                </a:solidFill>
                <a:latin typeface="Century Gothic"/>
                <a:cs typeface="Century Gothic"/>
              </a:rPr>
              <a:t>higher</a:t>
            </a:r>
            <a:r>
              <a:rPr sz="1100" u="none" spc="-30" dirty="0">
                <a:solidFill>
                  <a:srgbClr val="1F2023"/>
                </a:solidFill>
                <a:latin typeface="Century Gothic"/>
                <a:cs typeface="Century Gothic"/>
              </a:rPr>
              <a:t> </a:t>
            </a:r>
            <a:r>
              <a:rPr sz="1100" u="none" dirty="0">
                <a:latin typeface="Century Gothic"/>
                <a:cs typeface="Century Gothic"/>
              </a:rPr>
              <a:t>to</a:t>
            </a:r>
            <a:r>
              <a:rPr sz="1100" u="none" spc="-25" dirty="0">
                <a:latin typeface="Century Gothic"/>
                <a:cs typeface="Century Gothic"/>
              </a:rPr>
              <a:t> </a:t>
            </a:r>
            <a:r>
              <a:rPr sz="1100" u="none" dirty="0">
                <a:latin typeface="Century Gothic"/>
                <a:cs typeface="Century Gothic"/>
              </a:rPr>
              <a:t>use</a:t>
            </a:r>
            <a:r>
              <a:rPr sz="1100" u="none" spc="-35" dirty="0">
                <a:latin typeface="Century Gothic"/>
                <a:cs typeface="Century Gothic"/>
              </a:rPr>
              <a:t> </a:t>
            </a:r>
            <a:r>
              <a:rPr sz="1100" u="none" dirty="0">
                <a:latin typeface="Century Gothic"/>
                <a:cs typeface="Century Gothic"/>
              </a:rPr>
              <a:t>the</a:t>
            </a:r>
            <a:r>
              <a:rPr sz="1100" u="none" spc="-15" dirty="0">
                <a:latin typeface="Century Gothic"/>
                <a:cs typeface="Century Gothic"/>
              </a:rPr>
              <a:t> </a:t>
            </a:r>
            <a:r>
              <a:rPr sz="1100" u="none" dirty="0">
                <a:latin typeface="Century Gothic"/>
                <a:cs typeface="Century Gothic"/>
              </a:rPr>
              <a:t>enrollment</a:t>
            </a:r>
            <a:r>
              <a:rPr sz="1100" u="none" spc="-30" dirty="0">
                <a:latin typeface="Century Gothic"/>
                <a:cs typeface="Century Gothic"/>
              </a:rPr>
              <a:t> </a:t>
            </a:r>
            <a:r>
              <a:rPr sz="1100" u="none" dirty="0">
                <a:latin typeface="Century Gothic"/>
                <a:cs typeface="Century Gothic"/>
              </a:rPr>
              <a:t>site.</a:t>
            </a:r>
            <a:r>
              <a:rPr sz="1100" u="none" spc="250" dirty="0">
                <a:latin typeface="Century Gothic"/>
                <a:cs typeface="Century Gothic"/>
              </a:rPr>
              <a:t> </a:t>
            </a:r>
            <a:r>
              <a:rPr sz="1100" u="none" dirty="0">
                <a:latin typeface="Century Gothic"/>
                <a:cs typeface="Century Gothic"/>
              </a:rPr>
              <a:t>Please</a:t>
            </a:r>
            <a:r>
              <a:rPr sz="1100" u="none" spc="-40" dirty="0">
                <a:latin typeface="Century Gothic"/>
                <a:cs typeface="Century Gothic"/>
              </a:rPr>
              <a:t> </a:t>
            </a:r>
            <a:r>
              <a:rPr sz="1100" u="none" dirty="0">
                <a:latin typeface="Century Gothic"/>
                <a:cs typeface="Century Gothic"/>
              </a:rPr>
              <a:t>avoid</a:t>
            </a:r>
            <a:r>
              <a:rPr sz="1100" u="none" spc="-40" dirty="0">
                <a:latin typeface="Century Gothic"/>
                <a:cs typeface="Century Gothic"/>
              </a:rPr>
              <a:t> </a:t>
            </a:r>
            <a:r>
              <a:rPr sz="1100" u="none" dirty="0">
                <a:latin typeface="Century Gothic"/>
                <a:cs typeface="Century Gothic"/>
              </a:rPr>
              <a:t>using</a:t>
            </a:r>
            <a:r>
              <a:rPr sz="1100" u="none" spc="-40" dirty="0">
                <a:latin typeface="Century Gothic"/>
                <a:cs typeface="Century Gothic"/>
              </a:rPr>
              <a:t> </a:t>
            </a:r>
            <a:r>
              <a:rPr sz="1100" u="none" spc="-10" dirty="0">
                <a:latin typeface="Century Gothic"/>
                <a:cs typeface="Century Gothic"/>
              </a:rPr>
              <a:t>Internet Explorer.</a:t>
            </a:r>
            <a:endParaRPr sz="1100" dirty="0">
              <a:latin typeface="Century Gothic"/>
              <a:cs typeface="Century Gothic"/>
            </a:endParaRPr>
          </a:p>
        </p:txBody>
      </p:sp>
      <p:pic>
        <p:nvPicPr>
          <p:cNvPr id="11" name="object 11"/>
          <p:cNvPicPr/>
          <p:nvPr/>
        </p:nvPicPr>
        <p:blipFill>
          <a:blip r:embed="rId4" cstate="print"/>
          <a:stretch>
            <a:fillRect/>
          </a:stretch>
        </p:blipFill>
        <p:spPr>
          <a:xfrm>
            <a:off x="838200" y="1670304"/>
            <a:ext cx="6096000" cy="4462272"/>
          </a:xfrm>
          <a:prstGeom prst="rect">
            <a:avLst/>
          </a:prstGeom>
        </p:spPr>
      </p:pic>
      <p:sp>
        <p:nvSpPr>
          <p:cNvPr id="12" name="object 12"/>
          <p:cNvSpPr txBox="1"/>
          <p:nvPr/>
        </p:nvSpPr>
        <p:spPr>
          <a:xfrm>
            <a:off x="372567" y="6276594"/>
            <a:ext cx="6925309" cy="3211830"/>
          </a:xfrm>
          <a:prstGeom prst="rect">
            <a:avLst/>
          </a:prstGeom>
        </p:spPr>
        <p:txBody>
          <a:bodyPr vert="horz" wrap="square" lIns="0" tIns="13335" rIns="0" bIns="0" rtlCol="0">
            <a:spAutoFit/>
          </a:bodyPr>
          <a:lstStyle/>
          <a:p>
            <a:pPr marL="2861310">
              <a:lnSpc>
                <a:spcPct val="100000"/>
              </a:lnSpc>
              <a:spcBef>
                <a:spcPts val="105"/>
              </a:spcBef>
            </a:pPr>
            <a:r>
              <a:rPr sz="1100" b="1" spc="-10" dirty="0">
                <a:latin typeface="Century Gothic"/>
                <a:cs typeface="Century Gothic"/>
              </a:rPr>
              <a:t>Log-</a:t>
            </a:r>
            <a:r>
              <a:rPr sz="1100" b="1" dirty="0">
                <a:latin typeface="Century Gothic"/>
                <a:cs typeface="Century Gothic"/>
              </a:rPr>
              <a:t>in </a:t>
            </a:r>
            <a:r>
              <a:rPr sz="1100" b="1" spc="-10" dirty="0">
                <a:latin typeface="Century Gothic"/>
                <a:cs typeface="Century Gothic"/>
              </a:rPr>
              <a:t>Information:</a:t>
            </a:r>
            <a:endParaRPr sz="1100" dirty="0">
              <a:latin typeface="Century Gothic"/>
              <a:cs typeface="Century Gothic"/>
            </a:endParaRPr>
          </a:p>
          <a:p>
            <a:pPr marL="12700" marR="48260">
              <a:lnSpc>
                <a:spcPct val="100000"/>
              </a:lnSpc>
            </a:pPr>
            <a:r>
              <a:rPr sz="1100" b="1" dirty="0">
                <a:latin typeface="Century Gothic"/>
                <a:cs typeface="Century Gothic"/>
              </a:rPr>
              <a:t>Username</a:t>
            </a:r>
            <a:r>
              <a:rPr sz="1100" dirty="0">
                <a:latin typeface="Century Gothic"/>
                <a:cs typeface="Century Gothic"/>
              </a:rPr>
              <a:t>:</a:t>
            </a:r>
            <a:r>
              <a:rPr sz="1100" spc="-35" dirty="0">
                <a:latin typeface="Century Gothic"/>
                <a:cs typeface="Century Gothic"/>
              </a:rPr>
              <a:t> </a:t>
            </a:r>
            <a:r>
              <a:rPr sz="1100" dirty="0">
                <a:latin typeface="Century Gothic"/>
                <a:cs typeface="Century Gothic"/>
              </a:rPr>
              <a:t>The</a:t>
            </a:r>
            <a:r>
              <a:rPr sz="1100" spc="-25" dirty="0">
                <a:latin typeface="Century Gothic"/>
                <a:cs typeface="Century Gothic"/>
              </a:rPr>
              <a:t> </a:t>
            </a:r>
            <a:r>
              <a:rPr sz="1100" dirty="0">
                <a:latin typeface="Century Gothic"/>
                <a:cs typeface="Century Gothic"/>
              </a:rPr>
              <a:t>first</a:t>
            </a:r>
            <a:r>
              <a:rPr sz="1100" spc="-25" dirty="0">
                <a:latin typeface="Century Gothic"/>
                <a:cs typeface="Century Gothic"/>
              </a:rPr>
              <a:t> </a:t>
            </a:r>
            <a:r>
              <a:rPr sz="1100" dirty="0">
                <a:latin typeface="Century Gothic"/>
                <a:cs typeface="Century Gothic"/>
              </a:rPr>
              <a:t>initial</a:t>
            </a:r>
            <a:r>
              <a:rPr sz="1100" spc="-20" dirty="0">
                <a:latin typeface="Century Gothic"/>
                <a:cs typeface="Century Gothic"/>
              </a:rPr>
              <a:t> </a:t>
            </a:r>
            <a:r>
              <a:rPr sz="1100" dirty="0">
                <a:latin typeface="Century Gothic"/>
                <a:cs typeface="Century Gothic"/>
              </a:rPr>
              <a:t>of</a:t>
            </a:r>
            <a:r>
              <a:rPr sz="1100" spc="-15"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first</a:t>
            </a:r>
            <a:r>
              <a:rPr sz="1100" spc="-25" dirty="0">
                <a:latin typeface="Century Gothic"/>
                <a:cs typeface="Century Gothic"/>
              </a:rPr>
              <a:t> </a:t>
            </a:r>
            <a:r>
              <a:rPr sz="1100" dirty="0">
                <a:latin typeface="Century Gothic"/>
                <a:cs typeface="Century Gothic"/>
              </a:rPr>
              <a:t>name</a:t>
            </a:r>
            <a:r>
              <a:rPr sz="1100" spc="-30" dirty="0">
                <a:latin typeface="Century Gothic"/>
                <a:cs typeface="Century Gothic"/>
              </a:rPr>
              <a:t> </a:t>
            </a:r>
            <a:r>
              <a:rPr sz="1100" dirty="0">
                <a:latin typeface="Century Gothic"/>
                <a:cs typeface="Century Gothic"/>
              </a:rPr>
              <a:t>+</a:t>
            </a:r>
            <a:r>
              <a:rPr sz="1100" spc="-20"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last</a:t>
            </a:r>
            <a:r>
              <a:rPr sz="1100" spc="-25" dirty="0">
                <a:latin typeface="Century Gothic"/>
                <a:cs typeface="Century Gothic"/>
              </a:rPr>
              <a:t> </a:t>
            </a:r>
            <a:r>
              <a:rPr sz="1100" dirty="0">
                <a:latin typeface="Century Gothic"/>
                <a:cs typeface="Century Gothic"/>
              </a:rPr>
              <a:t>name</a:t>
            </a:r>
            <a:r>
              <a:rPr sz="1100" spc="-20" dirty="0">
                <a:latin typeface="Century Gothic"/>
                <a:cs typeface="Century Gothic"/>
              </a:rPr>
              <a:t> </a:t>
            </a:r>
            <a:r>
              <a:rPr sz="1100" dirty="0">
                <a:latin typeface="Century Gothic"/>
                <a:cs typeface="Century Gothic"/>
              </a:rPr>
              <a:t>+</a:t>
            </a:r>
            <a:r>
              <a:rPr sz="1100" spc="-20" dirty="0">
                <a:latin typeface="Century Gothic"/>
                <a:cs typeface="Century Gothic"/>
              </a:rPr>
              <a:t> </a:t>
            </a:r>
            <a:r>
              <a:rPr sz="1100" dirty="0">
                <a:latin typeface="Century Gothic"/>
                <a:cs typeface="Century Gothic"/>
              </a:rPr>
              <a:t>the</a:t>
            </a:r>
            <a:r>
              <a:rPr sz="1100" spc="-15" dirty="0">
                <a:latin typeface="Century Gothic"/>
                <a:cs typeface="Century Gothic"/>
              </a:rPr>
              <a:t> </a:t>
            </a:r>
            <a:r>
              <a:rPr sz="1100" dirty="0">
                <a:latin typeface="Century Gothic"/>
                <a:cs typeface="Century Gothic"/>
              </a:rPr>
              <a:t>last</a:t>
            </a:r>
            <a:r>
              <a:rPr sz="1100" spc="-30" dirty="0">
                <a:latin typeface="Century Gothic"/>
                <a:cs typeface="Century Gothic"/>
              </a:rPr>
              <a:t> </a:t>
            </a:r>
            <a:r>
              <a:rPr sz="1100" dirty="0">
                <a:latin typeface="Century Gothic"/>
                <a:cs typeface="Century Gothic"/>
              </a:rPr>
              <a:t>four</a:t>
            </a:r>
            <a:r>
              <a:rPr sz="1100" spc="-35" dirty="0">
                <a:latin typeface="Century Gothic"/>
                <a:cs typeface="Century Gothic"/>
              </a:rPr>
              <a:t> </a:t>
            </a:r>
            <a:r>
              <a:rPr sz="1100" dirty="0">
                <a:latin typeface="Century Gothic"/>
                <a:cs typeface="Century Gothic"/>
              </a:rPr>
              <a:t>digits</a:t>
            </a:r>
            <a:r>
              <a:rPr sz="1100" spc="-30" dirty="0">
                <a:latin typeface="Century Gothic"/>
                <a:cs typeface="Century Gothic"/>
              </a:rPr>
              <a:t> </a:t>
            </a:r>
            <a:r>
              <a:rPr sz="1100" dirty="0">
                <a:latin typeface="Century Gothic"/>
                <a:cs typeface="Century Gothic"/>
              </a:rPr>
              <a:t>of</a:t>
            </a:r>
            <a:r>
              <a:rPr sz="1100" spc="-15"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SSN</a:t>
            </a:r>
            <a:r>
              <a:rPr sz="1100" spc="-25" dirty="0">
                <a:latin typeface="Century Gothic"/>
                <a:cs typeface="Century Gothic"/>
              </a:rPr>
              <a:t> </a:t>
            </a:r>
            <a:r>
              <a:rPr sz="1100" dirty="0">
                <a:latin typeface="Century Gothic"/>
                <a:cs typeface="Century Gothic"/>
              </a:rPr>
              <a:t>(e.g.,</a:t>
            </a:r>
            <a:r>
              <a:rPr sz="1100" spc="-20" dirty="0">
                <a:latin typeface="Century Gothic"/>
                <a:cs typeface="Century Gothic"/>
              </a:rPr>
              <a:t> John </a:t>
            </a:r>
            <a:r>
              <a:rPr sz="1100" dirty="0">
                <a:latin typeface="Century Gothic"/>
                <a:cs typeface="Century Gothic"/>
              </a:rPr>
              <a:t>Smith</a:t>
            </a:r>
            <a:r>
              <a:rPr sz="1100" spc="-5" dirty="0">
                <a:latin typeface="Century Gothic"/>
                <a:cs typeface="Century Gothic"/>
              </a:rPr>
              <a:t> </a:t>
            </a:r>
            <a:r>
              <a:rPr sz="1100" dirty="0">
                <a:latin typeface="Century Gothic"/>
                <a:cs typeface="Century Gothic"/>
              </a:rPr>
              <a:t>=</a:t>
            </a:r>
            <a:r>
              <a:rPr sz="1100" spc="-20" dirty="0">
                <a:latin typeface="Century Gothic"/>
                <a:cs typeface="Century Gothic"/>
              </a:rPr>
              <a:t> </a:t>
            </a:r>
            <a:r>
              <a:rPr sz="1100" spc="-10" dirty="0">
                <a:latin typeface="Century Gothic"/>
                <a:cs typeface="Century Gothic"/>
              </a:rPr>
              <a:t>JSmith1234),</a:t>
            </a:r>
            <a:r>
              <a:rPr sz="1100" spc="-5" dirty="0">
                <a:latin typeface="Century Gothic"/>
                <a:cs typeface="Century Gothic"/>
              </a:rPr>
              <a:t> </a:t>
            </a:r>
            <a:r>
              <a:rPr sz="1100" dirty="0">
                <a:latin typeface="Century Gothic"/>
                <a:cs typeface="Century Gothic"/>
              </a:rPr>
              <a:t>no</a:t>
            </a:r>
            <a:r>
              <a:rPr sz="1100" spc="-15" dirty="0">
                <a:latin typeface="Century Gothic"/>
                <a:cs typeface="Century Gothic"/>
              </a:rPr>
              <a:t> </a:t>
            </a:r>
            <a:r>
              <a:rPr sz="1100" dirty="0">
                <a:latin typeface="Century Gothic"/>
                <a:cs typeface="Century Gothic"/>
              </a:rPr>
              <a:t>hyphens</a:t>
            </a:r>
            <a:r>
              <a:rPr sz="1100" spc="-20" dirty="0">
                <a:latin typeface="Century Gothic"/>
                <a:cs typeface="Century Gothic"/>
              </a:rPr>
              <a:t> </a:t>
            </a:r>
            <a:r>
              <a:rPr sz="1100" dirty="0">
                <a:latin typeface="Century Gothic"/>
                <a:cs typeface="Century Gothic"/>
              </a:rPr>
              <a:t>or</a:t>
            </a:r>
            <a:r>
              <a:rPr sz="1100" spc="-10" dirty="0">
                <a:latin typeface="Century Gothic"/>
                <a:cs typeface="Century Gothic"/>
              </a:rPr>
              <a:t> apostrophes.</a:t>
            </a:r>
            <a:endParaRPr sz="1100" dirty="0">
              <a:latin typeface="Century Gothic"/>
              <a:cs typeface="Century Gothic"/>
            </a:endParaRPr>
          </a:p>
          <a:p>
            <a:pPr marL="12700">
              <a:lnSpc>
                <a:spcPct val="100000"/>
              </a:lnSpc>
              <a:spcBef>
                <a:spcPts val="1315"/>
              </a:spcBef>
            </a:pPr>
            <a:r>
              <a:rPr sz="1100" b="1" dirty="0">
                <a:latin typeface="Century Gothic"/>
                <a:cs typeface="Century Gothic"/>
              </a:rPr>
              <a:t>Password</a:t>
            </a:r>
            <a:r>
              <a:rPr sz="1100" dirty="0">
                <a:latin typeface="Century Gothic"/>
                <a:cs typeface="Century Gothic"/>
              </a:rPr>
              <a:t>:</a:t>
            </a:r>
            <a:r>
              <a:rPr sz="1100" spc="-45" dirty="0">
                <a:latin typeface="Century Gothic"/>
                <a:cs typeface="Century Gothic"/>
              </a:rPr>
              <a:t> </a:t>
            </a:r>
            <a:r>
              <a:rPr sz="1100" dirty="0">
                <a:latin typeface="Century Gothic"/>
                <a:cs typeface="Century Gothic"/>
              </a:rPr>
              <a:t>The</a:t>
            </a:r>
            <a:r>
              <a:rPr sz="1100" spc="-25" dirty="0">
                <a:latin typeface="Century Gothic"/>
                <a:cs typeface="Century Gothic"/>
              </a:rPr>
              <a:t> </a:t>
            </a:r>
            <a:r>
              <a:rPr sz="1100" dirty="0">
                <a:latin typeface="Century Gothic"/>
                <a:cs typeface="Century Gothic"/>
              </a:rPr>
              <a:t>last</a:t>
            </a:r>
            <a:r>
              <a:rPr sz="1100" spc="-30" dirty="0">
                <a:latin typeface="Century Gothic"/>
                <a:cs typeface="Century Gothic"/>
              </a:rPr>
              <a:t> </a:t>
            </a:r>
            <a:r>
              <a:rPr sz="1100" dirty="0">
                <a:latin typeface="Century Gothic"/>
                <a:cs typeface="Century Gothic"/>
              </a:rPr>
              <a:t>four</a:t>
            </a:r>
            <a:r>
              <a:rPr sz="1100" spc="-40" dirty="0">
                <a:latin typeface="Century Gothic"/>
                <a:cs typeface="Century Gothic"/>
              </a:rPr>
              <a:t> </a:t>
            </a:r>
            <a:r>
              <a:rPr sz="1100" dirty="0">
                <a:latin typeface="Century Gothic"/>
                <a:cs typeface="Century Gothic"/>
              </a:rPr>
              <a:t>digits</a:t>
            </a:r>
            <a:r>
              <a:rPr sz="1100" spc="-30" dirty="0">
                <a:latin typeface="Century Gothic"/>
                <a:cs typeface="Century Gothic"/>
              </a:rPr>
              <a:t> </a:t>
            </a:r>
            <a:r>
              <a:rPr sz="1100" dirty="0">
                <a:latin typeface="Century Gothic"/>
                <a:cs typeface="Century Gothic"/>
              </a:rPr>
              <a:t>of</a:t>
            </a:r>
            <a:r>
              <a:rPr sz="1100" spc="-25"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Social</a:t>
            </a:r>
            <a:r>
              <a:rPr sz="1100" spc="-20" dirty="0">
                <a:latin typeface="Century Gothic"/>
                <a:cs typeface="Century Gothic"/>
              </a:rPr>
              <a:t> </a:t>
            </a:r>
            <a:r>
              <a:rPr sz="1100" dirty="0">
                <a:latin typeface="Century Gothic"/>
                <a:cs typeface="Century Gothic"/>
              </a:rPr>
              <a:t>Security</a:t>
            </a:r>
            <a:r>
              <a:rPr sz="1100" spc="-55" dirty="0">
                <a:latin typeface="Century Gothic"/>
                <a:cs typeface="Century Gothic"/>
              </a:rPr>
              <a:t> </a:t>
            </a:r>
            <a:r>
              <a:rPr sz="1100" spc="-10" dirty="0">
                <a:latin typeface="Century Gothic"/>
                <a:cs typeface="Century Gothic"/>
              </a:rPr>
              <a:t>number</a:t>
            </a:r>
            <a:endParaRPr sz="1100" dirty="0">
              <a:latin typeface="Century Gothic"/>
              <a:cs typeface="Century Gothic"/>
            </a:endParaRPr>
          </a:p>
          <a:p>
            <a:pPr marL="2731770">
              <a:lnSpc>
                <a:spcPct val="100000"/>
              </a:lnSpc>
              <a:spcBef>
                <a:spcPts val="1320"/>
              </a:spcBef>
            </a:pPr>
            <a:r>
              <a:rPr sz="1100" b="1" dirty="0">
                <a:latin typeface="Century Gothic"/>
                <a:cs typeface="Century Gothic"/>
              </a:rPr>
              <a:t>To</a:t>
            </a:r>
            <a:r>
              <a:rPr sz="1100" b="1" spc="-15" dirty="0">
                <a:latin typeface="Century Gothic"/>
                <a:cs typeface="Century Gothic"/>
              </a:rPr>
              <a:t> </a:t>
            </a:r>
            <a:r>
              <a:rPr sz="1100" b="1" dirty="0">
                <a:latin typeface="Century Gothic"/>
                <a:cs typeface="Century Gothic"/>
              </a:rPr>
              <a:t>reset</a:t>
            </a:r>
            <a:r>
              <a:rPr sz="1100" b="1" spc="-30" dirty="0">
                <a:latin typeface="Century Gothic"/>
                <a:cs typeface="Century Gothic"/>
              </a:rPr>
              <a:t> </a:t>
            </a:r>
            <a:r>
              <a:rPr sz="1100" b="1" dirty="0">
                <a:latin typeface="Century Gothic"/>
                <a:cs typeface="Century Gothic"/>
              </a:rPr>
              <a:t>your</a:t>
            </a:r>
            <a:r>
              <a:rPr sz="1100" b="1" spc="-15" dirty="0">
                <a:latin typeface="Century Gothic"/>
                <a:cs typeface="Century Gothic"/>
              </a:rPr>
              <a:t> </a:t>
            </a:r>
            <a:r>
              <a:rPr sz="1100" b="1" spc="-10" dirty="0">
                <a:latin typeface="Century Gothic"/>
                <a:cs typeface="Century Gothic"/>
              </a:rPr>
              <a:t>Password:</a:t>
            </a:r>
            <a:endParaRPr sz="1100" dirty="0">
              <a:latin typeface="Century Gothic"/>
              <a:cs typeface="Century Gothic"/>
            </a:endParaRPr>
          </a:p>
          <a:p>
            <a:pPr marL="299085" indent="-286385">
              <a:lnSpc>
                <a:spcPct val="100000"/>
              </a:lnSpc>
              <a:spcBef>
                <a:spcPts val="5"/>
              </a:spcBef>
              <a:buFont typeface="Arial"/>
              <a:buChar char="•"/>
              <a:tabLst>
                <a:tab pos="299085" algn="l"/>
              </a:tabLst>
            </a:pPr>
            <a:r>
              <a:rPr sz="1100" dirty="0">
                <a:latin typeface="Century Gothic"/>
                <a:cs typeface="Century Gothic"/>
              </a:rPr>
              <a:t>Click</a:t>
            </a:r>
            <a:r>
              <a:rPr sz="1100" spc="-40" dirty="0">
                <a:latin typeface="Century Gothic"/>
                <a:cs typeface="Century Gothic"/>
              </a:rPr>
              <a:t> </a:t>
            </a:r>
            <a:r>
              <a:rPr sz="1100" dirty="0">
                <a:latin typeface="Century Gothic"/>
                <a:cs typeface="Century Gothic"/>
              </a:rPr>
              <a:t>the</a:t>
            </a:r>
            <a:r>
              <a:rPr sz="1100" spc="-20" dirty="0">
                <a:latin typeface="Century Gothic"/>
                <a:cs typeface="Century Gothic"/>
              </a:rPr>
              <a:t> </a:t>
            </a:r>
            <a:r>
              <a:rPr sz="1100" dirty="0">
                <a:latin typeface="Century Gothic"/>
                <a:cs typeface="Century Gothic"/>
              </a:rPr>
              <a:t>“Forgot</a:t>
            </a:r>
            <a:r>
              <a:rPr sz="1100" spc="-40" dirty="0">
                <a:latin typeface="Century Gothic"/>
                <a:cs typeface="Century Gothic"/>
              </a:rPr>
              <a:t> </a:t>
            </a:r>
            <a:r>
              <a:rPr sz="1100" dirty="0">
                <a:latin typeface="Century Gothic"/>
                <a:cs typeface="Century Gothic"/>
              </a:rPr>
              <a:t>Password”</a:t>
            </a:r>
            <a:r>
              <a:rPr sz="1100" spc="-55" dirty="0">
                <a:latin typeface="Century Gothic"/>
                <a:cs typeface="Century Gothic"/>
              </a:rPr>
              <a:t> </a:t>
            </a:r>
            <a:r>
              <a:rPr sz="1100" spc="-20" dirty="0">
                <a:latin typeface="Century Gothic"/>
                <a:cs typeface="Century Gothic"/>
              </a:rPr>
              <a:t>link.</a:t>
            </a:r>
            <a:endParaRPr sz="1100" dirty="0">
              <a:latin typeface="Century Gothic"/>
              <a:cs typeface="Century Gothic"/>
            </a:endParaRPr>
          </a:p>
          <a:p>
            <a:pPr marL="299085" indent="-286385">
              <a:lnSpc>
                <a:spcPct val="100000"/>
              </a:lnSpc>
              <a:buFont typeface="Arial"/>
              <a:buChar char="•"/>
              <a:tabLst>
                <a:tab pos="299085" algn="l"/>
              </a:tabLst>
            </a:pPr>
            <a:r>
              <a:rPr sz="1100" dirty="0">
                <a:latin typeface="Century Gothic"/>
                <a:cs typeface="Century Gothic"/>
              </a:rPr>
              <a:t>You</a:t>
            </a:r>
            <a:r>
              <a:rPr sz="1100" spc="-20" dirty="0">
                <a:latin typeface="Century Gothic"/>
                <a:cs typeface="Century Gothic"/>
              </a:rPr>
              <a:t> </a:t>
            </a:r>
            <a:r>
              <a:rPr sz="1100" dirty="0">
                <a:latin typeface="Century Gothic"/>
                <a:cs typeface="Century Gothic"/>
              </a:rPr>
              <a:t>will</a:t>
            </a:r>
            <a:r>
              <a:rPr sz="1100" spc="-20" dirty="0">
                <a:latin typeface="Century Gothic"/>
                <a:cs typeface="Century Gothic"/>
              </a:rPr>
              <a:t> </a:t>
            </a:r>
            <a:r>
              <a:rPr sz="1100" dirty="0">
                <a:latin typeface="Century Gothic"/>
                <a:cs typeface="Century Gothic"/>
              </a:rPr>
              <a:t>be</a:t>
            </a:r>
            <a:r>
              <a:rPr sz="1100" spc="-25" dirty="0">
                <a:latin typeface="Century Gothic"/>
                <a:cs typeface="Century Gothic"/>
              </a:rPr>
              <a:t> </a:t>
            </a:r>
            <a:r>
              <a:rPr sz="1100" dirty="0">
                <a:latin typeface="Century Gothic"/>
                <a:cs typeface="Century Gothic"/>
              </a:rPr>
              <a:t>prompted</a:t>
            </a:r>
            <a:r>
              <a:rPr sz="1100" spc="-40" dirty="0">
                <a:latin typeface="Century Gothic"/>
                <a:cs typeface="Century Gothic"/>
              </a:rPr>
              <a:t> </a:t>
            </a:r>
            <a:r>
              <a:rPr sz="1100" dirty="0">
                <a:latin typeface="Century Gothic"/>
                <a:cs typeface="Century Gothic"/>
              </a:rPr>
              <a:t>to</a:t>
            </a:r>
            <a:r>
              <a:rPr sz="1100" spc="-10" dirty="0">
                <a:latin typeface="Century Gothic"/>
                <a:cs typeface="Century Gothic"/>
              </a:rPr>
              <a:t> </a:t>
            </a:r>
            <a:r>
              <a:rPr sz="1100" dirty="0">
                <a:latin typeface="Century Gothic"/>
                <a:cs typeface="Century Gothic"/>
              </a:rPr>
              <a:t>enter</a:t>
            </a:r>
            <a:r>
              <a:rPr sz="1100" spc="-35"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username</a:t>
            </a:r>
            <a:r>
              <a:rPr sz="1100" spc="-65" dirty="0">
                <a:latin typeface="Century Gothic"/>
                <a:cs typeface="Century Gothic"/>
              </a:rPr>
              <a:t> </a:t>
            </a:r>
            <a:r>
              <a:rPr sz="1100" dirty="0">
                <a:latin typeface="Century Gothic"/>
                <a:cs typeface="Century Gothic"/>
              </a:rPr>
              <a:t>or</a:t>
            </a:r>
            <a:r>
              <a:rPr sz="1100" spc="-15" dirty="0">
                <a:latin typeface="Century Gothic"/>
                <a:cs typeface="Century Gothic"/>
              </a:rPr>
              <a:t> </a:t>
            </a:r>
            <a:r>
              <a:rPr sz="1100" dirty="0">
                <a:latin typeface="Century Gothic"/>
                <a:cs typeface="Century Gothic"/>
              </a:rPr>
              <a:t>email</a:t>
            </a:r>
            <a:r>
              <a:rPr sz="1100" spc="-20" dirty="0">
                <a:latin typeface="Century Gothic"/>
                <a:cs typeface="Century Gothic"/>
              </a:rPr>
              <a:t> </a:t>
            </a:r>
            <a:r>
              <a:rPr sz="1100" dirty="0">
                <a:latin typeface="Century Gothic"/>
                <a:cs typeface="Century Gothic"/>
              </a:rPr>
              <a:t>address</a:t>
            </a:r>
            <a:r>
              <a:rPr sz="1100" spc="-50" dirty="0">
                <a:latin typeface="Century Gothic"/>
                <a:cs typeface="Century Gothic"/>
              </a:rPr>
              <a:t> </a:t>
            </a:r>
            <a:r>
              <a:rPr sz="1100" dirty="0">
                <a:latin typeface="Century Gothic"/>
                <a:cs typeface="Century Gothic"/>
              </a:rPr>
              <a:t>to</a:t>
            </a:r>
            <a:r>
              <a:rPr sz="1100" spc="-20" dirty="0">
                <a:latin typeface="Century Gothic"/>
                <a:cs typeface="Century Gothic"/>
              </a:rPr>
              <a:t> </a:t>
            </a:r>
            <a:r>
              <a:rPr sz="1100" dirty="0">
                <a:latin typeface="Century Gothic"/>
                <a:cs typeface="Century Gothic"/>
              </a:rPr>
              <a:t>begin</a:t>
            </a:r>
            <a:r>
              <a:rPr sz="1100" spc="-30" dirty="0">
                <a:latin typeface="Century Gothic"/>
                <a:cs typeface="Century Gothic"/>
              </a:rPr>
              <a:t> </a:t>
            </a:r>
            <a:r>
              <a:rPr sz="1100" dirty="0">
                <a:latin typeface="Century Gothic"/>
                <a:cs typeface="Century Gothic"/>
              </a:rPr>
              <a:t>the</a:t>
            </a:r>
            <a:r>
              <a:rPr sz="1100" spc="-20" dirty="0">
                <a:latin typeface="Century Gothic"/>
                <a:cs typeface="Century Gothic"/>
              </a:rPr>
              <a:t> </a:t>
            </a:r>
            <a:r>
              <a:rPr sz="1100" dirty="0">
                <a:latin typeface="Century Gothic"/>
                <a:cs typeface="Century Gothic"/>
              </a:rPr>
              <a:t>password</a:t>
            </a:r>
            <a:r>
              <a:rPr sz="1100" spc="-55" dirty="0">
                <a:latin typeface="Century Gothic"/>
                <a:cs typeface="Century Gothic"/>
              </a:rPr>
              <a:t> </a:t>
            </a:r>
            <a:r>
              <a:rPr sz="1100" spc="-10" dirty="0">
                <a:latin typeface="Century Gothic"/>
                <a:cs typeface="Century Gothic"/>
              </a:rPr>
              <a:t>reset</a:t>
            </a:r>
            <a:endParaRPr sz="1100" dirty="0">
              <a:latin typeface="Century Gothic"/>
              <a:cs typeface="Century Gothic"/>
            </a:endParaRPr>
          </a:p>
          <a:p>
            <a:pPr marL="299085">
              <a:lnSpc>
                <a:spcPct val="100000"/>
              </a:lnSpc>
            </a:pPr>
            <a:r>
              <a:rPr sz="1100" dirty="0">
                <a:latin typeface="Century Gothic"/>
                <a:cs typeface="Century Gothic"/>
              </a:rPr>
              <a:t>process.</a:t>
            </a:r>
            <a:r>
              <a:rPr sz="1100" spc="-50" dirty="0">
                <a:latin typeface="Century Gothic"/>
                <a:cs typeface="Century Gothic"/>
              </a:rPr>
              <a:t> </a:t>
            </a:r>
            <a:r>
              <a:rPr sz="1100" dirty="0">
                <a:latin typeface="Century Gothic"/>
                <a:cs typeface="Century Gothic"/>
              </a:rPr>
              <a:t>Once</a:t>
            </a:r>
            <a:r>
              <a:rPr sz="1100" spc="-30" dirty="0">
                <a:latin typeface="Century Gothic"/>
                <a:cs typeface="Century Gothic"/>
              </a:rPr>
              <a:t> </a:t>
            </a:r>
            <a:r>
              <a:rPr sz="1100" dirty="0">
                <a:latin typeface="Century Gothic"/>
                <a:cs typeface="Century Gothic"/>
              </a:rPr>
              <a:t>entered,</a:t>
            </a:r>
            <a:r>
              <a:rPr sz="1100" spc="-40" dirty="0">
                <a:latin typeface="Century Gothic"/>
                <a:cs typeface="Century Gothic"/>
              </a:rPr>
              <a:t> </a:t>
            </a:r>
            <a:r>
              <a:rPr sz="1100" dirty="0">
                <a:latin typeface="Century Gothic"/>
                <a:cs typeface="Century Gothic"/>
              </a:rPr>
              <a:t>click</a:t>
            </a:r>
            <a:r>
              <a:rPr sz="1100" spc="-35" dirty="0">
                <a:latin typeface="Century Gothic"/>
                <a:cs typeface="Century Gothic"/>
              </a:rPr>
              <a:t> </a:t>
            </a:r>
            <a:r>
              <a:rPr sz="1100" spc="-10" dirty="0">
                <a:latin typeface="Century Gothic"/>
                <a:cs typeface="Century Gothic"/>
              </a:rPr>
              <a:t>“Continue”.</a:t>
            </a:r>
            <a:endParaRPr sz="1100" dirty="0">
              <a:latin typeface="Century Gothic"/>
              <a:cs typeface="Century Gothic"/>
            </a:endParaRPr>
          </a:p>
          <a:p>
            <a:pPr marL="299085" indent="-286385">
              <a:lnSpc>
                <a:spcPct val="100000"/>
              </a:lnSpc>
              <a:buFont typeface="Arial"/>
              <a:buChar char="•"/>
              <a:tabLst>
                <a:tab pos="299085" algn="l"/>
              </a:tabLst>
            </a:pPr>
            <a:r>
              <a:rPr sz="1100" dirty="0">
                <a:latin typeface="Century Gothic"/>
                <a:cs typeface="Century Gothic"/>
              </a:rPr>
              <a:t>Next,</a:t>
            </a:r>
            <a:r>
              <a:rPr sz="1100" spc="-35" dirty="0">
                <a:latin typeface="Century Gothic"/>
                <a:cs typeface="Century Gothic"/>
              </a:rPr>
              <a:t> </a:t>
            </a:r>
            <a:r>
              <a:rPr sz="1100" dirty="0">
                <a:latin typeface="Century Gothic"/>
                <a:cs typeface="Century Gothic"/>
              </a:rPr>
              <a:t>you</a:t>
            </a:r>
            <a:r>
              <a:rPr sz="1100" spc="-15" dirty="0">
                <a:latin typeface="Century Gothic"/>
                <a:cs typeface="Century Gothic"/>
              </a:rPr>
              <a:t> </a:t>
            </a:r>
            <a:r>
              <a:rPr sz="1100" dirty="0">
                <a:latin typeface="Century Gothic"/>
                <a:cs typeface="Century Gothic"/>
              </a:rPr>
              <a:t>will</a:t>
            </a:r>
            <a:r>
              <a:rPr sz="1100" spc="-15" dirty="0">
                <a:latin typeface="Century Gothic"/>
                <a:cs typeface="Century Gothic"/>
              </a:rPr>
              <a:t> </a:t>
            </a:r>
            <a:r>
              <a:rPr sz="1100" dirty="0">
                <a:latin typeface="Century Gothic"/>
                <a:cs typeface="Century Gothic"/>
              </a:rPr>
              <a:t>need</a:t>
            </a:r>
            <a:r>
              <a:rPr sz="1100" spc="-35" dirty="0">
                <a:latin typeface="Century Gothic"/>
                <a:cs typeface="Century Gothic"/>
              </a:rPr>
              <a:t> </a:t>
            </a:r>
            <a:r>
              <a:rPr sz="1100" dirty="0">
                <a:latin typeface="Century Gothic"/>
                <a:cs typeface="Century Gothic"/>
              </a:rPr>
              <a:t>to</a:t>
            </a:r>
            <a:r>
              <a:rPr sz="1100" spc="-5" dirty="0">
                <a:latin typeface="Century Gothic"/>
                <a:cs typeface="Century Gothic"/>
              </a:rPr>
              <a:t> </a:t>
            </a:r>
            <a:r>
              <a:rPr sz="1100" dirty="0">
                <a:latin typeface="Century Gothic"/>
                <a:cs typeface="Century Gothic"/>
              </a:rPr>
              <a:t>enter</a:t>
            </a:r>
            <a:r>
              <a:rPr sz="1100" spc="-30" dirty="0">
                <a:latin typeface="Century Gothic"/>
                <a:cs typeface="Century Gothic"/>
              </a:rPr>
              <a:t> </a:t>
            </a:r>
            <a:r>
              <a:rPr sz="1100" dirty="0">
                <a:latin typeface="Century Gothic"/>
                <a:cs typeface="Century Gothic"/>
              </a:rPr>
              <a:t>your</a:t>
            </a:r>
            <a:r>
              <a:rPr sz="1100" spc="-20" dirty="0">
                <a:latin typeface="Century Gothic"/>
                <a:cs typeface="Century Gothic"/>
              </a:rPr>
              <a:t> </a:t>
            </a:r>
            <a:r>
              <a:rPr sz="1100" dirty="0">
                <a:latin typeface="Century Gothic"/>
                <a:cs typeface="Century Gothic"/>
              </a:rPr>
              <a:t>date</a:t>
            </a:r>
            <a:r>
              <a:rPr sz="1100" spc="-20" dirty="0">
                <a:latin typeface="Century Gothic"/>
                <a:cs typeface="Century Gothic"/>
              </a:rPr>
              <a:t> </a:t>
            </a:r>
            <a:r>
              <a:rPr sz="1100" dirty="0">
                <a:latin typeface="Century Gothic"/>
                <a:cs typeface="Century Gothic"/>
              </a:rPr>
              <a:t>of</a:t>
            </a:r>
            <a:r>
              <a:rPr sz="1100" spc="-15" dirty="0">
                <a:latin typeface="Century Gothic"/>
                <a:cs typeface="Century Gothic"/>
              </a:rPr>
              <a:t> </a:t>
            </a:r>
            <a:r>
              <a:rPr sz="1100" dirty="0">
                <a:latin typeface="Century Gothic"/>
                <a:cs typeface="Century Gothic"/>
              </a:rPr>
              <a:t>birth.</a:t>
            </a:r>
            <a:r>
              <a:rPr sz="1100" spc="-30" dirty="0">
                <a:latin typeface="Century Gothic"/>
                <a:cs typeface="Century Gothic"/>
              </a:rPr>
              <a:t> </a:t>
            </a:r>
            <a:r>
              <a:rPr sz="1100" dirty="0">
                <a:latin typeface="Century Gothic"/>
                <a:cs typeface="Century Gothic"/>
              </a:rPr>
              <a:t>Be</a:t>
            </a:r>
            <a:r>
              <a:rPr sz="1100" spc="-10" dirty="0">
                <a:latin typeface="Century Gothic"/>
                <a:cs typeface="Century Gothic"/>
              </a:rPr>
              <a:t> </a:t>
            </a:r>
            <a:r>
              <a:rPr sz="1100" dirty="0">
                <a:latin typeface="Century Gothic"/>
                <a:cs typeface="Century Gothic"/>
              </a:rPr>
              <a:t>sure</a:t>
            </a:r>
            <a:r>
              <a:rPr sz="1100" spc="-45" dirty="0">
                <a:latin typeface="Century Gothic"/>
                <a:cs typeface="Century Gothic"/>
              </a:rPr>
              <a:t> </a:t>
            </a:r>
            <a:r>
              <a:rPr sz="1100" dirty="0">
                <a:latin typeface="Century Gothic"/>
                <a:cs typeface="Century Gothic"/>
              </a:rPr>
              <a:t>to</a:t>
            </a:r>
            <a:r>
              <a:rPr sz="1100" spc="-15" dirty="0">
                <a:latin typeface="Century Gothic"/>
                <a:cs typeface="Century Gothic"/>
              </a:rPr>
              <a:t> </a:t>
            </a:r>
            <a:r>
              <a:rPr sz="1100" dirty="0">
                <a:latin typeface="Century Gothic"/>
                <a:cs typeface="Century Gothic"/>
              </a:rPr>
              <a:t>follow</a:t>
            </a:r>
            <a:r>
              <a:rPr sz="1100" spc="-5" dirty="0">
                <a:latin typeface="Century Gothic"/>
                <a:cs typeface="Century Gothic"/>
              </a:rPr>
              <a:t> </a:t>
            </a:r>
            <a:r>
              <a:rPr sz="1100" dirty="0">
                <a:latin typeface="Century Gothic"/>
                <a:cs typeface="Century Gothic"/>
              </a:rPr>
              <a:t>the</a:t>
            </a:r>
            <a:r>
              <a:rPr sz="1100" spc="-10" dirty="0">
                <a:latin typeface="Century Gothic"/>
                <a:cs typeface="Century Gothic"/>
              </a:rPr>
              <a:t> </a:t>
            </a:r>
            <a:r>
              <a:rPr sz="1100" dirty="0">
                <a:latin typeface="Century Gothic"/>
                <a:cs typeface="Century Gothic"/>
              </a:rPr>
              <a:t>mm/dd/yyyy</a:t>
            </a:r>
            <a:r>
              <a:rPr sz="1100" spc="-25" dirty="0">
                <a:latin typeface="Century Gothic"/>
                <a:cs typeface="Century Gothic"/>
              </a:rPr>
              <a:t> </a:t>
            </a:r>
            <a:r>
              <a:rPr sz="1100" spc="-10" dirty="0">
                <a:latin typeface="Century Gothic"/>
                <a:cs typeface="Century Gothic"/>
              </a:rPr>
              <a:t>convention.</a:t>
            </a:r>
            <a:r>
              <a:rPr sz="1100" spc="-30" dirty="0">
                <a:latin typeface="Century Gothic"/>
                <a:cs typeface="Century Gothic"/>
              </a:rPr>
              <a:t> </a:t>
            </a:r>
            <a:r>
              <a:rPr sz="1100" spc="-20" dirty="0">
                <a:latin typeface="Century Gothic"/>
                <a:cs typeface="Century Gothic"/>
              </a:rPr>
              <a:t>Then</a:t>
            </a:r>
            <a:endParaRPr sz="1100" dirty="0">
              <a:latin typeface="Century Gothic"/>
              <a:cs typeface="Century Gothic"/>
            </a:endParaRPr>
          </a:p>
          <a:p>
            <a:pPr marL="299085">
              <a:lnSpc>
                <a:spcPct val="100000"/>
              </a:lnSpc>
            </a:pPr>
            <a:r>
              <a:rPr sz="1100" dirty="0">
                <a:latin typeface="Century Gothic"/>
                <a:cs typeface="Century Gothic"/>
              </a:rPr>
              <a:t>click</a:t>
            </a:r>
            <a:r>
              <a:rPr sz="1100" spc="-35" dirty="0">
                <a:latin typeface="Century Gothic"/>
                <a:cs typeface="Century Gothic"/>
              </a:rPr>
              <a:t> </a:t>
            </a:r>
            <a:r>
              <a:rPr sz="1100" spc="-10" dirty="0">
                <a:latin typeface="Century Gothic"/>
                <a:cs typeface="Century Gothic"/>
              </a:rPr>
              <a:t>“Continue”.</a:t>
            </a:r>
            <a:endParaRPr sz="1100" dirty="0">
              <a:latin typeface="Century Gothic"/>
              <a:cs typeface="Century Gothic"/>
            </a:endParaRPr>
          </a:p>
          <a:p>
            <a:pPr marL="299085" indent="-286385">
              <a:lnSpc>
                <a:spcPct val="100000"/>
              </a:lnSpc>
              <a:buFont typeface="Arial"/>
              <a:buChar char="•"/>
              <a:tabLst>
                <a:tab pos="299085" algn="l"/>
              </a:tabLst>
            </a:pPr>
            <a:r>
              <a:rPr sz="1100" dirty="0">
                <a:latin typeface="Century Gothic"/>
                <a:cs typeface="Century Gothic"/>
              </a:rPr>
              <a:t>You</a:t>
            </a:r>
            <a:r>
              <a:rPr sz="1100" spc="-20" dirty="0">
                <a:latin typeface="Century Gothic"/>
                <a:cs typeface="Century Gothic"/>
              </a:rPr>
              <a:t> </a:t>
            </a:r>
            <a:r>
              <a:rPr sz="1100" dirty="0">
                <a:latin typeface="Century Gothic"/>
                <a:cs typeface="Century Gothic"/>
              </a:rPr>
              <a:t>will</a:t>
            </a:r>
            <a:r>
              <a:rPr sz="1100" spc="-15" dirty="0">
                <a:latin typeface="Century Gothic"/>
                <a:cs typeface="Century Gothic"/>
              </a:rPr>
              <a:t> </a:t>
            </a:r>
            <a:r>
              <a:rPr sz="1100" dirty="0">
                <a:latin typeface="Century Gothic"/>
                <a:cs typeface="Century Gothic"/>
              </a:rPr>
              <a:t>then</a:t>
            </a:r>
            <a:r>
              <a:rPr sz="1100" spc="-15" dirty="0">
                <a:latin typeface="Century Gothic"/>
                <a:cs typeface="Century Gothic"/>
              </a:rPr>
              <a:t> </a:t>
            </a:r>
            <a:r>
              <a:rPr sz="1100" dirty="0">
                <a:latin typeface="Century Gothic"/>
                <a:cs typeface="Century Gothic"/>
              </a:rPr>
              <a:t>be</a:t>
            </a:r>
            <a:r>
              <a:rPr sz="1100" spc="-20" dirty="0">
                <a:latin typeface="Century Gothic"/>
                <a:cs typeface="Century Gothic"/>
              </a:rPr>
              <a:t> </a:t>
            </a:r>
            <a:r>
              <a:rPr sz="1100" dirty="0">
                <a:latin typeface="Century Gothic"/>
                <a:cs typeface="Century Gothic"/>
              </a:rPr>
              <a:t>prompted</a:t>
            </a:r>
            <a:r>
              <a:rPr sz="1100" spc="-35" dirty="0">
                <a:latin typeface="Century Gothic"/>
                <a:cs typeface="Century Gothic"/>
              </a:rPr>
              <a:t> </a:t>
            </a:r>
            <a:r>
              <a:rPr sz="1100" dirty="0">
                <a:latin typeface="Century Gothic"/>
                <a:cs typeface="Century Gothic"/>
              </a:rPr>
              <a:t>to</a:t>
            </a:r>
            <a:r>
              <a:rPr sz="1100" spc="-10" dirty="0">
                <a:latin typeface="Century Gothic"/>
                <a:cs typeface="Century Gothic"/>
              </a:rPr>
              <a:t> </a:t>
            </a:r>
            <a:r>
              <a:rPr sz="1100" dirty="0">
                <a:latin typeface="Century Gothic"/>
                <a:cs typeface="Century Gothic"/>
              </a:rPr>
              <a:t>set</a:t>
            </a:r>
            <a:r>
              <a:rPr sz="1100" spc="-25" dirty="0">
                <a:latin typeface="Century Gothic"/>
                <a:cs typeface="Century Gothic"/>
              </a:rPr>
              <a:t> </a:t>
            </a:r>
            <a:r>
              <a:rPr sz="1100" dirty="0">
                <a:latin typeface="Century Gothic"/>
                <a:cs typeface="Century Gothic"/>
              </a:rPr>
              <a:t>security</a:t>
            </a:r>
            <a:r>
              <a:rPr sz="1100" spc="-55" dirty="0">
                <a:latin typeface="Century Gothic"/>
                <a:cs typeface="Century Gothic"/>
              </a:rPr>
              <a:t> </a:t>
            </a:r>
            <a:r>
              <a:rPr sz="1100" dirty="0">
                <a:latin typeface="Century Gothic"/>
                <a:cs typeface="Century Gothic"/>
              </a:rPr>
              <a:t>questions</a:t>
            </a:r>
            <a:r>
              <a:rPr sz="1100" spc="-40" dirty="0">
                <a:latin typeface="Century Gothic"/>
                <a:cs typeface="Century Gothic"/>
              </a:rPr>
              <a:t> </a:t>
            </a:r>
            <a:r>
              <a:rPr sz="1100" dirty="0">
                <a:latin typeface="Century Gothic"/>
                <a:cs typeface="Century Gothic"/>
              </a:rPr>
              <a:t>as</a:t>
            </a:r>
            <a:r>
              <a:rPr sz="1100" spc="-20" dirty="0">
                <a:latin typeface="Century Gothic"/>
                <a:cs typeface="Century Gothic"/>
              </a:rPr>
              <a:t> </a:t>
            </a:r>
            <a:r>
              <a:rPr sz="1100" dirty="0">
                <a:latin typeface="Century Gothic"/>
                <a:cs typeface="Century Gothic"/>
              </a:rPr>
              <a:t>part</a:t>
            </a:r>
            <a:r>
              <a:rPr sz="1100" spc="-40" dirty="0">
                <a:latin typeface="Century Gothic"/>
                <a:cs typeface="Century Gothic"/>
              </a:rPr>
              <a:t> </a:t>
            </a:r>
            <a:r>
              <a:rPr sz="1100" dirty="0">
                <a:latin typeface="Century Gothic"/>
                <a:cs typeface="Century Gothic"/>
              </a:rPr>
              <a:t>of</a:t>
            </a:r>
            <a:r>
              <a:rPr sz="1100" spc="-10" dirty="0">
                <a:latin typeface="Century Gothic"/>
                <a:cs typeface="Century Gothic"/>
              </a:rPr>
              <a:t> </a:t>
            </a:r>
            <a:r>
              <a:rPr sz="1100" dirty="0">
                <a:latin typeface="Century Gothic"/>
                <a:cs typeface="Century Gothic"/>
              </a:rPr>
              <a:t>the</a:t>
            </a:r>
            <a:r>
              <a:rPr sz="1100" spc="-10" dirty="0">
                <a:latin typeface="Century Gothic"/>
                <a:cs typeface="Century Gothic"/>
              </a:rPr>
              <a:t> password</a:t>
            </a:r>
            <a:r>
              <a:rPr sz="1100" spc="-65" dirty="0">
                <a:latin typeface="Century Gothic"/>
                <a:cs typeface="Century Gothic"/>
              </a:rPr>
              <a:t> </a:t>
            </a:r>
            <a:r>
              <a:rPr sz="1100" dirty="0">
                <a:latin typeface="Century Gothic"/>
                <a:cs typeface="Century Gothic"/>
              </a:rPr>
              <a:t>reset</a:t>
            </a:r>
            <a:r>
              <a:rPr sz="1100" spc="-35" dirty="0">
                <a:latin typeface="Century Gothic"/>
                <a:cs typeface="Century Gothic"/>
              </a:rPr>
              <a:t> </a:t>
            </a:r>
            <a:r>
              <a:rPr sz="1100" dirty="0">
                <a:latin typeface="Century Gothic"/>
                <a:cs typeface="Century Gothic"/>
              </a:rPr>
              <a:t>method.</a:t>
            </a:r>
            <a:r>
              <a:rPr sz="1100" spc="-15" dirty="0">
                <a:latin typeface="Century Gothic"/>
                <a:cs typeface="Century Gothic"/>
              </a:rPr>
              <a:t> </a:t>
            </a:r>
            <a:r>
              <a:rPr sz="1100" spc="-10" dirty="0">
                <a:latin typeface="Century Gothic"/>
                <a:cs typeface="Century Gothic"/>
              </a:rPr>
              <a:t>Select</a:t>
            </a:r>
            <a:endParaRPr sz="1100" dirty="0">
              <a:latin typeface="Century Gothic"/>
              <a:cs typeface="Century Gothic"/>
            </a:endParaRPr>
          </a:p>
          <a:p>
            <a:pPr marL="299085">
              <a:lnSpc>
                <a:spcPct val="100000"/>
              </a:lnSpc>
            </a:pPr>
            <a:r>
              <a:rPr sz="1100" dirty="0">
                <a:latin typeface="Century Gothic"/>
                <a:cs typeface="Century Gothic"/>
              </a:rPr>
              <a:t>the</a:t>
            </a:r>
            <a:r>
              <a:rPr sz="1100" spc="-15" dirty="0">
                <a:latin typeface="Century Gothic"/>
                <a:cs typeface="Century Gothic"/>
              </a:rPr>
              <a:t> </a:t>
            </a:r>
            <a:r>
              <a:rPr sz="1100" dirty="0">
                <a:latin typeface="Century Gothic"/>
                <a:cs typeface="Century Gothic"/>
              </a:rPr>
              <a:t>bubble</a:t>
            </a:r>
            <a:r>
              <a:rPr sz="1100" spc="-45" dirty="0">
                <a:latin typeface="Century Gothic"/>
                <a:cs typeface="Century Gothic"/>
              </a:rPr>
              <a:t> </a:t>
            </a:r>
            <a:r>
              <a:rPr sz="1100" dirty="0">
                <a:latin typeface="Century Gothic"/>
                <a:cs typeface="Century Gothic"/>
              </a:rPr>
              <a:t>and</a:t>
            </a:r>
            <a:r>
              <a:rPr sz="1100" spc="-25" dirty="0">
                <a:latin typeface="Century Gothic"/>
                <a:cs typeface="Century Gothic"/>
              </a:rPr>
              <a:t> </a:t>
            </a:r>
            <a:r>
              <a:rPr sz="1100" dirty="0">
                <a:latin typeface="Century Gothic"/>
                <a:cs typeface="Century Gothic"/>
              </a:rPr>
              <a:t>click</a:t>
            </a:r>
            <a:r>
              <a:rPr sz="1100" spc="-40" dirty="0">
                <a:latin typeface="Century Gothic"/>
                <a:cs typeface="Century Gothic"/>
              </a:rPr>
              <a:t> </a:t>
            </a:r>
            <a:r>
              <a:rPr sz="1100" spc="-10" dirty="0">
                <a:latin typeface="Century Gothic"/>
                <a:cs typeface="Century Gothic"/>
              </a:rPr>
              <a:t>“Continue”.</a:t>
            </a:r>
            <a:endParaRPr sz="1100" dirty="0">
              <a:latin typeface="Century Gothic"/>
              <a:cs typeface="Century Gothic"/>
            </a:endParaRPr>
          </a:p>
          <a:p>
            <a:pPr marL="299085" indent="-286385">
              <a:lnSpc>
                <a:spcPct val="100000"/>
              </a:lnSpc>
              <a:buFont typeface="Arial"/>
              <a:buChar char="•"/>
              <a:tabLst>
                <a:tab pos="299085" algn="l"/>
              </a:tabLst>
            </a:pPr>
            <a:r>
              <a:rPr sz="1100" dirty="0">
                <a:latin typeface="Century Gothic"/>
                <a:cs typeface="Century Gothic"/>
              </a:rPr>
              <a:t>Next,</a:t>
            </a:r>
            <a:r>
              <a:rPr sz="1100" spc="-40" dirty="0">
                <a:latin typeface="Century Gothic"/>
                <a:cs typeface="Century Gothic"/>
              </a:rPr>
              <a:t> </a:t>
            </a:r>
            <a:r>
              <a:rPr sz="1100" dirty="0">
                <a:latin typeface="Century Gothic"/>
                <a:cs typeface="Century Gothic"/>
              </a:rPr>
              <a:t>you</a:t>
            </a:r>
            <a:r>
              <a:rPr sz="1100" spc="-20" dirty="0">
                <a:latin typeface="Century Gothic"/>
                <a:cs typeface="Century Gothic"/>
              </a:rPr>
              <a:t> </a:t>
            </a:r>
            <a:r>
              <a:rPr sz="1100" dirty="0">
                <a:latin typeface="Century Gothic"/>
                <a:cs typeface="Century Gothic"/>
              </a:rPr>
              <a:t>will</a:t>
            </a:r>
            <a:r>
              <a:rPr sz="1100" spc="-20" dirty="0">
                <a:latin typeface="Century Gothic"/>
                <a:cs typeface="Century Gothic"/>
              </a:rPr>
              <a:t> </a:t>
            </a:r>
            <a:r>
              <a:rPr sz="1100" dirty="0">
                <a:latin typeface="Century Gothic"/>
                <a:cs typeface="Century Gothic"/>
              </a:rPr>
              <a:t>need</a:t>
            </a:r>
            <a:r>
              <a:rPr sz="1100" spc="-40" dirty="0">
                <a:latin typeface="Century Gothic"/>
                <a:cs typeface="Century Gothic"/>
              </a:rPr>
              <a:t> </a:t>
            </a:r>
            <a:r>
              <a:rPr sz="1100" dirty="0">
                <a:latin typeface="Century Gothic"/>
                <a:cs typeface="Century Gothic"/>
              </a:rPr>
              <a:t>to</a:t>
            </a:r>
            <a:r>
              <a:rPr sz="1100" spc="-10" dirty="0">
                <a:latin typeface="Century Gothic"/>
                <a:cs typeface="Century Gothic"/>
              </a:rPr>
              <a:t> </a:t>
            </a:r>
            <a:r>
              <a:rPr sz="1100" dirty="0">
                <a:latin typeface="Century Gothic"/>
                <a:cs typeface="Century Gothic"/>
              </a:rPr>
              <a:t>answer</a:t>
            </a:r>
            <a:r>
              <a:rPr sz="1100" spc="-35" dirty="0">
                <a:latin typeface="Century Gothic"/>
                <a:cs typeface="Century Gothic"/>
              </a:rPr>
              <a:t> </a:t>
            </a:r>
            <a:r>
              <a:rPr sz="1100" dirty="0">
                <a:latin typeface="Century Gothic"/>
                <a:cs typeface="Century Gothic"/>
              </a:rPr>
              <a:t>the</a:t>
            </a:r>
            <a:r>
              <a:rPr sz="1100" spc="-15" dirty="0">
                <a:latin typeface="Century Gothic"/>
                <a:cs typeface="Century Gothic"/>
              </a:rPr>
              <a:t> </a:t>
            </a:r>
            <a:r>
              <a:rPr sz="1100" dirty="0">
                <a:latin typeface="Century Gothic"/>
                <a:cs typeface="Century Gothic"/>
              </a:rPr>
              <a:t>following</a:t>
            </a:r>
            <a:r>
              <a:rPr sz="1100" spc="-20" dirty="0">
                <a:latin typeface="Century Gothic"/>
                <a:cs typeface="Century Gothic"/>
              </a:rPr>
              <a:t> </a:t>
            </a:r>
            <a:r>
              <a:rPr sz="1100" dirty="0">
                <a:latin typeface="Century Gothic"/>
                <a:cs typeface="Century Gothic"/>
              </a:rPr>
              <a:t>security</a:t>
            </a:r>
            <a:r>
              <a:rPr sz="1100" spc="-60" dirty="0">
                <a:latin typeface="Century Gothic"/>
                <a:cs typeface="Century Gothic"/>
              </a:rPr>
              <a:t> </a:t>
            </a:r>
            <a:r>
              <a:rPr sz="1100" dirty="0">
                <a:latin typeface="Century Gothic"/>
                <a:cs typeface="Century Gothic"/>
              </a:rPr>
              <a:t>questions.</a:t>
            </a:r>
            <a:r>
              <a:rPr sz="1100" spc="-45" dirty="0">
                <a:latin typeface="Century Gothic"/>
                <a:cs typeface="Century Gothic"/>
              </a:rPr>
              <a:t> </a:t>
            </a:r>
            <a:r>
              <a:rPr sz="1100" dirty="0">
                <a:latin typeface="Century Gothic"/>
                <a:cs typeface="Century Gothic"/>
              </a:rPr>
              <a:t>Once</a:t>
            </a:r>
            <a:r>
              <a:rPr sz="1100" spc="-35" dirty="0">
                <a:latin typeface="Century Gothic"/>
                <a:cs typeface="Century Gothic"/>
              </a:rPr>
              <a:t> </a:t>
            </a:r>
            <a:r>
              <a:rPr sz="1100" dirty="0">
                <a:latin typeface="Century Gothic"/>
                <a:cs typeface="Century Gothic"/>
              </a:rPr>
              <a:t>entered,</a:t>
            </a:r>
            <a:r>
              <a:rPr sz="1100" spc="-55" dirty="0">
                <a:latin typeface="Century Gothic"/>
                <a:cs typeface="Century Gothic"/>
              </a:rPr>
              <a:t> </a:t>
            </a:r>
            <a:r>
              <a:rPr sz="1100" dirty="0">
                <a:latin typeface="Century Gothic"/>
                <a:cs typeface="Century Gothic"/>
              </a:rPr>
              <a:t>click</a:t>
            </a:r>
            <a:r>
              <a:rPr sz="1100" spc="-45" dirty="0">
                <a:latin typeface="Century Gothic"/>
                <a:cs typeface="Century Gothic"/>
              </a:rPr>
              <a:t> </a:t>
            </a:r>
            <a:r>
              <a:rPr sz="1100" spc="-10" dirty="0">
                <a:latin typeface="Century Gothic"/>
                <a:cs typeface="Century Gothic"/>
              </a:rPr>
              <a:t>“Continue”.</a:t>
            </a:r>
            <a:endParaRPr sz="1100" dirty="0">
              <a:latin typeface="Century Gothic"/>
              <a:cs typeface="Century Gothic"/>
            </a:endParaRPr>
          </a:p>
          <a:p>
            <a:pPr marL="299085" marR="45720" indent="-287020">
              <a:lnSpc>
                <a:spcPct val="100000"/>
              </a:lnSpc>
              <a:buFont typeface="Arial"/>
              <a:buChar char="•"/>
              <a:tabLst>
                <a:tab pos="299085" algn="l"/>
              </a:tabLst>
            </a:pPr>
            <a:r>
              <a:rPr sz="1100" dirty="0">
                <a:latin typeface="Century Gothic"/>
                <a:cs typeface="Century Gothic"/>
              </a:rPr>
              <a:t>Lastly,</a:t>
            </a:r>
            <a:r>
              <a:rPr sz="1100" spc="-40" dirty="0">
                <a:latin typeface="Century Gothic"/>
                <a:cs typeface="Century Gothic"/>
              </a:rPr>
              <a:t> </a:t>
            </a:r>
            <a:r>
              <a:rPr sz="1100" dirty="0">
                <a:latin typeface="Century Gothic"/>
                <a:cs typeface="Century Gothic"/>
              </a:rPr>
              <a:t>please</a:t>
            </a:r>
            <a:r>
              <a:rPr sz="1100" spc="-60" dirty="0">
                <a:latin typeface="Century Gothic"/>
                <a:cs typeface="Century Gothic"/>
              </a:rPr>
              <a:t> </a:t>
            </a:r>
            <a:r>
              <a:rPr sz="1100" dirty="0">
                <a:latin typeface="Century Gothic"/>
                <a:cs typeface="Century Gothic"/>
              </a:rPr>
              <a:t>enter</a:t>
            </a:r>
            <a:r>
              <a:rPr sz="1100" spc="-25" dirty="0">
                <a:latin typeface="Century Gothic"/>
                <a:cs typeface="Century Gothic"/>
              </a:rPr>
              <a:t> </a:t>
            </a:r>
            <a:r>
              <a:rPr sz="1100" dirty="0">
                <a:latin typeface="Century Gothic"/>
                <a:cs typeface="Century Gothic"/>
              </a:rPr>
              <a:t>your</a:t>
            </a:r>
            <a:r>
              <a:rPr sz="1100" spc="-30" dirty="0">
                <a:latin typeface="Century Gothic"/>
                <a:cs typeface="Century Gothic"/>
              </a:rPr>
              <a:t> </a:t>
            </a:r>
            <a:r>
              <a:rPr sz="1100" dirty="0">
                <a:latin typeface="Century Gothic"/>
                <a:cs typeface="Century Gothic"/>
              </a:rPr>
              <a:t>new</a:t>
            </a:r>
            <a:r>
              <a:rPr sz="1100" spc="-35" dirty="0">
                <a:latin typeface="Century Gothic"/>
                <a:cs typeface="Century Gothic"/>
              </a:rPr>
              <a:t> </a:t>
            </a:r>
            <a:r>
              <a:rPr sz="1100" dirty="0">
                <a:latin typeface="Century Gothic"/>
                <a:cs typeface="Century Gothic"/>
              </a:rPr>
              <a:t>password.</a:t>
            </a:r>
            <a:r>
              <a:rPr sz="1100" spc="-60" dirty="0">
                <a:latin typeface="Century Gothic"/>
                <a:cs typeface="Century Gothic"/>
              </a:rPr>
              <a:t> </a:t>
            </a:r>
            <a:r>
              <a:rPr sz="1100" spc="-10" dirty="0">
                <a:latin typeface="Century Gothic"/>
                <a:cs typeface="Century Gothic"/>
              </a:rPr>
              <a:t>Passwords</a:t>
            </a:r>
            <a:r>
              <a:rPr sz="1100" spc="-50" dirty="0">
                <a:latin typeface="Century Gothic"/>
                <a:cs typeface="Century Gothic"/>
              </a:rPr>
              <a:t> </a:t>
            </a:r>
            <a:r>
              <a:rPr sz="1100" dirty="0">
                <a:latin typeface="Century Gothic"/>
                <a:cs typeface="Century Gothic"/>
              </a:rPr>
              <a:t>must</a:t>
            </a:r>
            <a:r>
              <a:rPr sz="1100" spc="-30" dirty="0">
                <a:latin typeface="Century Gothic"/>
                <a:cs typeface="Century Gothic"/>
              </a:rPr>
              <a:t> </a:t>
            </a:r>
            <a:r>
              <a:rPr sz="1100" dirty="0">
                <a:latin typeface="Century Gothic"/>
                <a:cs typeface="Century Gothic"/>
              </a:rPr>
              <a:t>be</a:t>
            </a:r>
            <a:r>
              <a:rPr sz="1100" spc="-25" dirty="0">
                <a:latin typeface="Century Gothic"/>
                <a:cs typeface="Century Gothic"/>
              </a:rPr>
              <a:t> </a:t>
            </a:r>
            <a:r>
              <a:rPr sz="1100" dirty="0">
                <a:latin typeface="Century Gothic"/>
                <a:cs typeface="Century Gothic"/>
              </a:rPr>
              <a:t>8</a:t>
            </a:r>
            <a:r>
              <a:rPr sz="1100" spc="-15" dirty="0">
                <a:latin typeface="Century Gothic"/>
                <a:cs typeface="Century Gothic"/>
              </a:rPr>
              <a:t> </a:t>
            </a:r>
            <a:r>
              <a:rPr sz="1100" dirty="0">
                <a:latin typeface="Century Gothic"/>
                <a:cs typeface="Century Gothic"/>
              </a:rPr>
              <a:t>characters</a:t>
            </a:r>
            <a:r>
              <a:rPr sz="1100" spc="-60" dirty="0">
                <a:latin typeface="Century Gothic"/>
                <a:cs typeface="Century Gothic"/>
              </a:rPr>
              <a:t> </a:t>
            </a:r>
            <a:r>
              <a:rPr sz="1100" dirty="0">
                <a:latin typeface="Century Gothic"/>
                <a:cs typeface="Century Gothic"/>
              </a:rPr>
              <a:t>minimum</a:t>
            </a:r>
            <a:r>
              <a:rPr sz="1100" spc="-10" dirty="0">
                <a:latin typeface="Century Gothic"/>
                <a:cs typeface="Century Gothic"/>
              </a:rPr>
              <a:t> </a:t>
            </a:r>
            <a:r>
              <a:rPr sz="1100" dirty="0">
                <a:latin typeface="Century Gothic"/>
                <a:cs typeface="Century Gothic"/>
              </a:rPr>
              <a:t>and</a:t>
            </a:r>
            <a:r>
              <a:rPr sz="1100" spc="-35" dirty="0">
                <a:latin typeface="Century Gothic"/>
                <a:cs typeface="Century Gothic"/>
              </a:rPr>
              <a:t> </a:t>
            </a:r>
            <a:r>
              <a:rPr sz="1100" dirty="0">
                <a:latin typeface="Century Gothic"/>
                <a:cs typeface="Century Gothic"/>
              </a:rPr>
              <a:t>contain</a:t>
            </a:r>
            <a:r>
              <a:rPr sz="1100" spc="-20" dirty="0">
                <a:latin typeface="Century Gothic"/>
                <a:cs typeface="Century Gothic"/>
              </a:rPr>
              <a:t> </a:t>
            </a:r>
            <a:r>
              <a:rPr sz="1100" spc="-25" dirty="0">
                <a:latin typeface="Century Gothic"/>
                <a:cs typeface="Century Gothic"/>
              </a:rPr>
              <a:t>at </a:t>
            </a:r>
            <a:r>
              <a:rPr sz="1100" dirty="0">
                <a:latin typeface="Century Gothic"/>
                <a:cs typeface="Century Gothic"/>
              </a:rPr>
              <a:t>least</a:t>
            </a:r>
            <a:r>
              <a:rPr sz="1100" spc="-45" dirty="0">
                <a:latin typeface="Century Gothic"/>
                <a:cs typeface="Century Gothic"/>
              </a:rPr>
              <a:t> </a:t>
            </a:r>
            <a:r>
              <a:rPr sz="1100" dirty="0">
                <a:latin typeface="Century Gothic"/>
                <a:cs typeface="Century Gothic"/>
              </a:rPr>
              <a:t>1</a:t>
            </a:r>
            <a:r>
              <a:rPr sz="1100" spc="-10" dirty="0">
                <a:latin typeface="Century Gothic"/>
                <a:cs typeface="Century Gothic"/>
              </a:rPr>
              <a:t> </a:t>
            </a:r>
            <a:r>
              <a:rPr sz="1100" dirty="0">
                <a:latin typeface="Century Gothic"/>
                <a:cs typeface="Century Gothic"/>
              </a:rPr>
              <a:t>number,</a:t>
            </a:r>
            <a:r>
              <a:rPr sz="1100" spc="-40" dirty="0">
                <a:latin typeface="Century Gothic"/>
                <a:cs typeface="Century Gothic"/>
              </a:rPr>
              <a:t> </a:t>
            </a:r>
            <a:r>
              <a:rPr sz="1100" dirty="0">
                <a:latin typeface="Century Gothic"/>
                <a:cs typeface="Century Gothic"/>
              </a:rPr>
              <a:t>at</a:t>
            </a:r>
            <a:r>
              <a:rPr sz="1100" spc="-15" dirty="0">
                <a:latin typeface="Century Gothic"/>
                <a:cs typeface="Century Gothic"/>
              </a:rPr>
              <a:t> </a:t>
            </a:r>
            <a:r>
              <a:rPr sz="1100" dirty="0">
                <a:latin typeface="Century Gothic"/>
                <a:cs typeface="Century Gothic"/>
              </a:rPr>
              <a:t>least</a:t>
            </a:r>
            <a:r>
              <a:rPr sz="1100" spc="-40" dirty="0">
                <a:latin typeface="Century Gothic"/>
                <a:cs typeface="Century Gothic"/>
              </a:rPr>
              <a:t> </a:t>
            </a:r>
            <a:r>
              <a:rPr sz="1100" dirty="0">
                <a:latin typeface="Century Gothic"/>
                <a:cs typeface="Century Gothic"/>
              </a:rPr>
              <a:t>1</a:t>
            </a:r>
            <a:r>
              <a:rPr sz="1100" spc="-15" dirty="0">
                <a:latin typeface="Century Gothic"/>
                <a:cs typeface="Century Gothic"/>
              </a:rPr>
              <a:t> </a:t>
            </a:r>
            <a:r>
              <a:rPr sz="1100" dirty="0">
                <a:latin typeface="Century Gothic"/>
                <a:cs typeface="Century Gothic"/>
              </a:rPr>
              <a:t>capital</a:t>
            </a:r>
            <a:r>
              <a:rPr sz="1100" spc="-30" dirty="0">
                <a:latin typeface="Century Gothic"/>
                <a:cs typeface="Century Gothic"/>
              </a:rPr>
              <a:t> </a:t>
            </a:r>
            <a:r>
              <a:rPr sz="1100" dirty="0">
                <a:latin typeface="Century Gothic"/>
                <a:cs typeface="Century Gothic"/>
              </a:rPr>
              <a:t>letter,</a:t>
            </a:r>
            <a:r>
              <a:rPr sz="1100" spc="-40" dirty="0">
                <a:latin typeface="Century Gothic"/>
                <a:cs typeface="Century Gothic"/>
              </a:rPr>
              <a:t> </a:t>
            </a:r>
            <a:r>
              <a:rPr sz="1100" dirty="0">
                <a:latin typeface="Century Gothic"/>
                <a:cs typeface="Century Gothic"/>
              </a:rPr>
              <a:t>and</a:t>
            </a:r>
            <a:r>
              <a:rPr sz="1100" spc="-25" dirty="0">
                <a:latin typeface="Century Gothic"/>
                <a:cs typeface="Century Gothic"/>
              </a:rPr>
              <a:t> </a:t>
            </a:r>
            <a:r>
              <a:rPr sz="1100" dirty="0">
                <a:latin typeface="Century Gothic"/>
                <a:cs typeface="Century Gothic"/>
              </a:rPr>
              <a:t>at</a:t>
            </a:r>
            <a:r>
              <a:rPr sz="1100" spc="-15" dirty="0">
                <a:latin typeface="Century Gothic"/>
                <a:cs typeface="Century Gothic"/>
              </a:rPr>
              <a:t> </a:t>
            </a:r>
            <a:r>
              <a:rPr sz="1100" dirty="0">
                <a:latin typeface="Century Gothic"/>
                <a:cs typeface="Century Gothic"/>
              </a:rPr>
              <a:t>least</a:t>
            </a:r>
            <a:r>
              <a:rPr sz="1100" spc="-45" dirty="0">
                <a:latin typeface="Century Gothic"/>
                <a:cs typeface="Century Gothic"/>
              </a:rPr>
              <a:t> </a:t>
            </a:r>
            <a:r>
              <a:rPr sz="1100" dirty="0">
                <a:latin typeface="Century Gothic"/>
                <a:cs typeface="Century Gothic"/>
              </a:rPr>
              <a:t>1</a:t>
            </a:r>
            <a:r>
              <a:rPr sz="1100" spc="-10" dirty="0">
                <a:latin typeface="Century Gothic"/>
                <a:cs typeface="Century Gothic"/>
              </a:rPr>
              <a:t> </a:t>
            </a:r>
            <a:r>
              <a:rPr sz="1100" dirty="0">
                <a:latin typeface="Century Gothic"/>
                <a:cs typeface="Century Gothic"/>
              </a:rPr>
              <a:t>special</a:t>
            </a:r>
            <a:r>
              <a:rPr sz="1100" spc="-40" dirty="0">
                <a:latin typeface="Century Gothic"/>
                <a:cs typeface="Century Gothic"/>
              </a:rPr>
              <a:t> </a:t>
            </a:r>
            <a:r>
              <a:rPr sz="1100" spc="-10" dirty="0">
                <a:latin typeface="Century Gothic"/>
                <a:cs typeface="Century Gothic"/>
              </a:rPr>
              <a:t>character.</a:t>
            </a:r>
            <a:endParaRPr sz="1100" dirty="0">
              <a:latin typeface="Century Gothic"/>
              <a:cs typeface="Century Gothic"/>
            </a:endParaRPr>
          </a:p>
          <a:p>
            <a:pPr marL="299085" marR="92710" indent="-287020">
              <a:lnSpc>
                <a:spcPct val="100000"/>
              </a:lnSpc>
              <a:buFont typeface="Arial"/>
              <a:buChar char="•"/>
              <a:tabLst>
                <a:tab pos="299085" algn="l"/>
              </a:tabLst>
            </a:pPr>
            <a:r>
              <a:rPr sz="1100" dirty="0">
                <a:latin typeface="Century Gothic"/>
                <a:cs typeface="Century Gothic"/>
              </a:rPr>
              <a:t>Once</a:t>
            </a:r>
            <a:r>
              <a:rPr sz="1100" spc="-40" dirty="0">
                <a:latin typeface="Century Gothic"/>
                <a:cs typeface="Century Gothic"/>
              </a:rPr>
              <a:t> </a:t>
            </a:r>
            <a:r>
              <a:rPr sz="1100" dirty="0">
                <a:latin typeface="Century Gothic"/>
                <a:cs typeface="Century Gothic"/>
              </a:rPr>
              <a:t>you</a:t>
            </a:r>
            <a:r>
              <a:rPr sz="1100" spc="-15" dirty="0">
                <a:latin typeface="Century Gothic"/>
                <a:cs typeface="Century Gothic"/>
              </a:rPr>
              <a:t> </a:t>
            </a:r>
            <a:r>
              <a:rPr sz="1100" dirty="0">
                <a:latin typeface="Century Gothic"/>
                <a:cs typeface="Century Gothic"/>
              </a:rPr>
              <a:t>have</a:t>
            </a:r>
            <a:r>
              <a:rPr sz="1100" spc="-35" dirty="0">
                <a:latin typeface="Century Gothic"/>
                <a:cs typeface="Century Gothic"/>
              </a:rPr>
              <a:t> </a:t>
            </a:r>
            <a:r>
              <a:rPr sz="1100" dirty="0">
                <a:latin typeface="Century Gothic"/>
                <a:cs typeface="Century Gothic"/>
              </a:rPr>
              <a:t>entered</a:t>
            </a:r>
            <a:r>
              <a:rPr sz="1100" spc="-45" dirty="0">
                <a:latin typeface="Century Gothic"/>
                <a:cs typeface="Century Gothic"/>
              </a:rPr>
              <a:t> </a:t>
            </a:r>
            <a:r>
              <a:rPr sz="1100" dirty="0">
                <a:latin typeface="Century Gothic"/>
                <a:cs typeface="Century Gothic"/>
              </a:rPr>
              <a:t>your</a:t>
            </a:r>
            <a:r>
              <a:rPr sz="1100" spc="-25" dirty="0">
                <a:latin typeface="Century Gothic"/>
                <a:cs typeface="Century Gothic"/>
              </a:rPr>
              <a:t> </a:t>
            </a:r>
            <a:r>
              <a:rPr sz="1100" dirty="0">
                <a:latin typeface="Century Gothic"/>
                <a:cs typeface="Century Gothic"/>
              </a:rPr>
              <a:t>new</a:t>
            </a:r>
            <a:r>
              <a:rPr sz="1100" spc="-35" dirty="0">
                <a:latin typeface="Century Gothic"/>
                <a:cs typeface="Century Gothic"/>
              </a:rPr>
              <a:t> </a:t>
            </a:r>
            <a:r>
              <a:rPr sz="1100" dirty="0">
                <a:latin typeface="Century Gothic"/>
                <a:cs typeface="Century Gothic"/>
              </a:rPr>
              <a:t>password</a:t>
            </a:r>
            <a:r>
              <a:rPr sz="1100" spc="-50" dirty="0">
                <a:latin typeface="Century Gothic"/>
                <a:cs typeface="Century Gothic"/>
              </a:rPr>
              <a:t> </a:t>
            </a:r>
            <a:r>
              <a:rPr sz="1100" dirty="0">
                <a:latin typeface="Century Gothic"/>
                <a:cs typeface="Century Gothic"/>
              </a:rPr>
              <a:t>and</a:t>
            </a:r>
            <a:r>
              <a:rPr sz="1100" spc="-10" dirty="0">
                <a:latin typeface="Century Gothic"/>
                <a:cs typeface="Century Gothic"/>
              </a:rPr>
              <a:t> </a:t>
            </a:r>
            <a:r>
              <a:rPr sz="1100" dirty="0">
                <a:latin typeface="Century Gothic"/>
                <a:cs typeface="Century Gothic"/>
              </a:rPr>
              <a:t>verified</a:t>
            </a:r>
            <a:r>
              <a:rPr sz="1100" spc="-50" dirty="0">
                <a:latin typeface="Century Gothic"/>
                <a:cs typeface="Century Gothic"/>
              </a:rPr>
              <a:t> </a:t>
            </a:r>
            <a:r>
              <a:rPr sz="1100" dirty="0">
                <a:latin typeface="Century Gothic"/>
                <a:cs typeface="Century Gothic"/>
              </a:rPr>
              <a:t>it</a:t>
            </a:r>
            <a:r>
              <a:rPr sz="1100" spc="-15" dirty="0">
                <a:latin typeface="Century Gothic"/>
                <a:cs typeface="Century Gothic"/>
              </a:rPr>
              <a:t> </a:t>
            </a:r>
            <a:r>
              <a:rPr sz="1100" dirty="0">
                <a:latin typeface="Century Gothic"/>
                <a:cs typeface="Century Gothic"/>
              </a:rPr>
              <a:t>by</a:t>
            </a:r>
            <a:r>
              <a:rPr sz="1100" spc="-25" dirty="0">
                <a:latin typeface="Century Gothic"/>
                <a:cs typeface="Century Gothic"/>
              </a:rPr>
              <a:t> </a:t>
            </a:r>
            <a:r>
              <a:rPr sz="1100" dirty="0">
                <a:latin typeface="Century Gothic"/>
                <a:cs typeface="Century Gothic"/>
              </a:rPr>
              <a:t>entering</a:t>
            </a:r>
            <a:r>
              <a:rPr sz="1100" spc="-40" dirty="0">
                <a:latin typeface="Century Gothic"/>
                <a:cs typeface="Century Gothic"/>
              </a:rPr>
              <a:t> </a:t>
            </a:r>
            <a:r>
              <a:rPr sz="1100" dirty="0">
                <a:latin typeface="Century Gothic"/>
                <a:cs typeface="Century Gothic"/>
              </a:rPr>
              <a:t>it</a:t>
            </a:r>
            <a:r>
              <a:rPr sz="1100" spc="-15" dirty="0">
                <a:latin typeface="Century Gothic"/>
                <a:cs typeface="Century Gothic"/>
              </a:rPr>
              <a:t> </a:t>
            </a:r>
            <a:r>
              <a:rPr sz="1100" dirty="0">
                <a:latin typeface="Century Gothic"/>
                <a:cs typeface="Century Gothic"/>
              </a:rPr>
              <a:t>again,</a:t>
            </a:r>
            <a:r>
              <a:rPr sz="1100" spc="-45" dirty="0">
                <a:latin typeface="Century Gothic"/>
                <a:cs typeface="Century Gothic"/>
              </a:rPr>
              <a:t> </a:t>
            </a:r>
            <a:r>
              <a:rPr sz="1100" dirty="0">
                <a:latin typeface="Century Gothic"/>
                <a:cs typeface="Century Gothic"/>
              </a:rPr>
              <a:t>you</a:t>
            </a:r>
            <a:r>
              <a:rPr sz="1100" spc="-15" dirty="0">
                <a:latin typeface="Century Gothic"/>
                <a:cs typeface="Century Gothic"/>
              </a:rPr>
              <a:t> </a:t>
            </a:r>
            <a:r>
              <a:rPr sz="1100" dirty="0">
                <a:latin typeface="Century Gothic"/>
                <a:cs typeface="Century Gothic"/>
              </a:rPr>
              <a:t>will</a:t>
            </a:r>
            <a:r>
              <a:rPr sz="1100" spc="-15" dirty="0">
                <a:latin typeface="Century Gothic"/>
                <a:cs typeface="Century Gothic"/>
              </a:rPr>
              <a:t> </a:t>
            </a:r>
            <a:r>
              <a:rPr sz="1100" dirty="0">
                <a:latin typeface="Century Gothic"/>
                <a:cs typeface="Century Gothic"/>
              </a:rPr>
              <a:t>be</a:t>
            </a:r>
            <a:r>
              <a:rPr sz="1100" spc="-25" dirty="0">
                <a:latin typeface="Century Gothic"/>
                <a:cs typeface="Century Gothic"/>
              </a:rPr>
              <a:t> </a:t>
            </a:r>
            <a:r>
              <a:rPr sz="1100" spc="-10" dirty="0">
                <a:latin typeface="Century Gothic"/>
                <a:cs typeface="Century Gothic"/>
              </a:rPr>
              <a:t>taken </a:t>
            </a:r>
            <a:r>
              <a:rPr sz="1100" dirty="0">
                <a:latin typeface="Century Gothic"/>
                <a:cs typeface="Century Gothic"/>
              </a:rPr>
              <a:t>automatically</a:t>
            </a:r>
            <a:r>
              <a:rPr sz="1100" spc="-50" dirty="0">
                <a:latin typeface="Century Gothic"/>
                <a:cs typeface="Century Gothic"/>
              </a:rPr>
              <a:t> </a:t>
            </a:r>
            <a:r>
              <a:rPr sz="1100" dirty="0">
                <a:latin typeface="Century Gothic"/>
                <a:cs typeface="Century Gothic"/>
              </a:rPr>
              <a:t>to</a:t>
            </a:r>
            <a:r>
              <a:rPr sz="1100" spc="-20" dirty="0">
                <a:latin typeface="Century Gothic"/>
                <a:cs typeface="Century Gothic"/>
              </a:rPr>
              <a:t> </a:t>
            </a:r>
            <a:r>
              <a:rPr sz="1100" dirty="0">
                <a:latin typeface="Century Gothic"/>
                <a:cs typeface="Century Gothic"/>
              </a:rPr>
              <a:t>the</a:t>
            </a:r>
            <a:r>
              <a:rPr sz="1100" spc="-20" dirty="0">
                <a:latin typeface="Century Gothic"/>
                <a:cs typeface="Century Gothic"/>
              </a:rPr>
              <a:t> </a:t>
            </a:r>
            <a:r>
              <a:rPr sz="1100" dirty="0">
                <a:latin typeface="Century Gothic"/>
                <a:cs typeface="Century Gothic"/>
              </a:rPr>
              <a:t>Home</a:t>
            </a:r>
            <a:r>
              <a:rPr sz="1100" spc="-20" dirty="0">
                <a:latin typeface="Century Gothic"/>
                <a:cs typeface="Century Gothic"/>
              </a:rPr>
              <a:t> </a:t>
            </a:r>
            <a:r>
              <a:rPr sz="1100" dirty="0">
                <a:latin typeface="Century Gothic"/>
                <a:cs typeface="Century Gothic"/>
              </a:rPr>
              <a:t>Page</a:t>
            </a:r>
            <a:r>
              <a:rPr sz="1100" spc="-35" dirty="0">
                <a:latin typeface="Century Gothic"/>
                <a:cs typeface="Century Gothic"/>
              </a:rPr>
              <a:t> </a:t>
            </a:r>
            <a:r>
              <a:rPr sz="1100" dirty="0">
                <a:latin typeface="Century Gothic"/>
                <a:cs typeface="Century Gothic"/>
              </a:rPr>
              <a:t>to</a:t>
            </a:r>
            <a:r>
              <a:rPr sz="1100" spc="-15" dirty="0">
                <a:latin typeface="Century Gothic"/>
                <a:cs typeface="Century Gothic"/>
              </a:rPr>
              <a:t> </a:t>
            </a:r>
            <a:r>
              <a:rPr sz="1100" dirty="0">
                <a:latin typeface="Century Gothic"/>
                <a:cs typeface="Century Gothic"/>
              </a:rPr>
              <a:t>access</a:t>
            </a:r>
            <a:r>
              <a:rPr sz="1100" spc="-50" dirty="0">
                <a:latin typeface="Century Gothic"/>
                <a:cs typeface="Century Gothic"/>
              </a:rPr>
              <a:t> </a:t>
            </a:r>
            <a:r>
              <a:rPr sz="1100" dirty="0">
                <a:latin typeface="Century Gothic"/>
                <a:cs typeface="Century Gothic"/>
              </a:rPr>
              <a:t>your</a:t>
            </a:r>
            <a:r>
              <a:rPr sz="1100" spc="-40" dirty="0">
                <a:latin typeface="Century Gothic"/>
                <a:cs typeface="Century Gothic"/>
              </a:rPr>
              <a:t> </a:t>
            </a:r>
            <a:r>
              <a:rPr sz="1100" dirty="0">
                <a:latin typeface="Century Gothic"/>
                <a:cs typeface="Century Gothic"/>
              </a:rPr>
              <a:t>Profile</a:t>
            </a:r>
            <a:r>
              <a:rPr sz="1100" spc="-30" dirty="0">
                <a:latin typeface="Century Gothic"/>
                <a:cs typeface="Century Gothic"/>
              </a:rPr>
              <a:t> </a:t>
            </a:r>
            <a:r>
              <a:rPr sz="1100" dirty="0">
                <a:latin typeface="Century Gothic"/>
                <a:cs typeface="Century Gothic"/>
              </a:rPr>
              <a:t>or</a:t>
            </a:r>
            <a:r>
              <a:rPr sz="1100" spc="-30" dirty="0">
                <a:latin typeface="Century Gothic"/>
                <a:cs typeface="Century Gothic"/>
              </a:rPr>
              <a:t> </a:t>
            </a:r>
            <a:r>
              <a:rPr sz="1100" dirty="0">
                <a:latin typeface="Century Gothic"/>
                <a:cs typeface="Century Gothic"/>
              </a:rPr>
              <a:t>complete</a:t>
            </a:r>
            <a:r>
              <a:rPr sz="1100" spc="-30" dirty="0">
                <a:latin typeface="Century Gothic"/>
                <a:cs typeface="Century Gothic"/>
              </a:rPr>
              <a:t> </a:t>
            </a:r>
            <a:r>
              <a:rPr sz="1100" dirty="0">
                <a:latin typeface="Century Gothic"/>
                <a:cs typeface="Century Gothic"/>
              </a:rPr>
              <a:t>an</a:t>
            </a:r>
            <a:r>
              <a:rPr sz="1100" spc="-15" dirty="0">
                <a:latin typeface="Century Gothic"/>
                <a:cs typeface="Century Gothic"/>
              </a:rPr>
              <a:t> </a:t>
            </a:r>
            <a:r>
              <a:rPr sz="1100" spc="-10" dirty="0">
                <a:latin typeface="Century Gothic"/>
                <a:cs typeface="Century Gothic"/>
              </a:rPr>
              <a:t>Enrollment.</a:t>
            </a:r>
            <a:endParaRPr sz="1100" dirty="0">
              <a:latin typeface="Century Gothic"/>
              <a:cs typeface="Century Gothic"/>
            </a:endParaRPr>
          </a:p>
        </p:txBody>
      </p:sp>
      <p:sp>
        <p:nvSpPr>
          <p:cNvPr id="13" name="object 13"/>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3</a:t>
            </a:r>
            <a:r>
              <a:rPr lang="en-US" spc="-25" dirty="0"/>
              <a:t>2</a:t>
            </a:r>
            <a:r>
              <a:rPr spc="500" dirty="0"/>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3319" y="209803"/>
            <a:ext cx="292036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Century Gothic"/>
                <a:cs typeface="Century Gothic"/>
              </a:rPr>
              <a:t>Enrollment</a:t>
            </a:r>
            <a:r>
              <a:rPr sz="2000" spc="-55" dirty="0">
                <a:latin typeface="Century Gothic"/>
                <a:cs typeface="Century Gothic"/>
              </a:rPr>
              <a:t> </a:t>
            </a:r>
            <a:r>
              <a:rPr sz="2000" dirty="0">
                <a:latin typeface="Century Gothic"/>
                <a:cs typeface="Century Gothic"/>
              </a:rPr>
              <a:t>&amp;</a:t>
            </a:r>
            <a:r>
              <a:rPr sz="2000" spc="-15" dirty="0">
                <a:latin typeface="Century Gothic"/>
                <a:cs typeface="Century Gothic"/>
              </a:rPr>
              <a:t> </a:t>
            </a:r>
            <a:r>
              <a:rPr sz="2000" dirty="0">
                <a:latin typeface="Century Gothic"/>
                <a:cs typeface="Century Gothic"/>
              </a:rPr>
              <a:t>Next</a:t>
            </a:r>
            <a:r>
              <a:rPr sz="2000" spc="-30" dirty="0">
                <a:latin typeface="Century Gothic"/>
                <a:cs typeface="Century Gothic"/>
              </a:rPr>
              <a:t> </a:t>
            </a:r>
            <a:r>
              <a:rPr sz="2000" spc="-20" dirty="0">
                <a:latin typeface="Century Gothic"/>
                <a:cs typeface="Century Gothic"/>
              </a:rPr>
              <a:t>Steps</a:t>
            </a:r>
            <a:endParaRPr sz="2000">
              <a:latin typeface="Century Gothic"/>
              <a:cs typeface="Century Gothic"/>
            </a:endParaRPr>
          </a:p>
        </p:txBody>
      </p:sp>
      <p:grpSp>
        <p:nvGrpSpPr>
          <p:cNvPr id="3" name="object 3"/>
          <p:cNvGrpSpPr/>
          <p:nvPr/>
        </p:nvGrpSpPr>
        <p:grpSpPr>
          <a:xfrm>
            <a:off x="0" y="9698735"/>
            <a:ext cx="7772400" cy="359410"/>
            <a:chOff x="0" y="9698735"/>
            <a:chExt cx="7772400" cy="359410"/>
          </a:xfrm>
        </p:grpSpPr>
        <p:sp>
          <p:nvSpPr>
            <p:cNvPr id="4" name="object 4"/>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6" name="object 6"/>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grpSp>
        <p:nvGrpSpPr>
          <p:cNvPr id="7" name="object 7"/>
          <p:cNvGrpSpPr/>
          <p:nvPr/>
        </p:nvGrpSpPr>
        <p:grpSpPr>
          <a:xfrm>
            <a:off x="4829555" y="249936"/>
            <a:ext cx="2943225" cy="510540"/>
            <a:chOff x="4829555" y="249936"/>
            <a:chExt cx="2943225" cy="510540"/>
          </a:xfrm>
        </p:grpSpPr>
        <p:sp>
          <p:nvSpPr>
            <p:cNvPr id="8" name="object 8"/>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pic>
          <p:nvPicPr>
            <p:cNvPr id="9" name="object 9"/>
            <p:cNvPicPr/>
            <p:nvPr/>
          </p:nvPicPr>
          <p:blipFill>
            <a:blip r:embed="rId2" cstate="print"/>
            <a:stretch>
              <a:fillRect/>
            </a:stretch>
          </p:blipFill>
          <p:spPr>
            <a:xfrm>
              <a:off x="6172200" y="249936"/>
              <a:ext cx="1306068" cy="510540"/>
            </a:xfrm>
            <a:prstGeom prst="rect">
              <a:avLst/>
            </a:prstGeom>
          </p:spPr>
        </p:pic>
      </p:grpSp>
      <p:sp>
        <p:nvSpPr>
          <p:cNvPr id="10" name="object 10"/>
          <p:cNvSpPr txBox="1"/>
          <p:nvPr/>
        </p:nvSpPr>
        <p:spPr>
          <a:xfrm>
            <a:off x="372567" y="712089"/>
            <a:ext cx="7019290" cy="8865235"/>
          </a:xfrm>
          <a:prstGeom prst="rect">
            <a:avLst/>
          </a:prstGeom>
        </p:spPr>
        <p:txBody>
          <a:bodyPr vert="horz" wrap="square" lIns="0" tIns="12065" rIns="0" bIns="0" rtlCol="0">
            <a:spAutoFit/>
          </a:bodyPr>
          <a:lstStyle/>
          <a:p>
            <a:pPr marL="12700" marR="43815">
              <a:lnSpc>
                <a:spcPct val="100000"/>
              </a:lnSpc>
              <a:spcBef>
                <a:spcPts val="95"/>
              </a:spcBef>
            </a:pPr>
            <a:r>
              <a:rPr sz="1000" dirty="0">
                <a:latin typeface="Century Gothic"/>
                <a:cs typeface="Century Gothic"/>
              </a:rPr>
              <a:t>Although the</a:t>
            </a:r>
            <a:r>
              <a:rPr sz="1000" spc="-45" dirty="0">
                <a:latin typeface="Century Gothic"/>
                <a:cs typeface="Century Gothic"/>
              </a:rPr>
              <a:t> </a:t>
            </a:r>
            <a:r>
              <a:rPr sz="1000" dirty="0">
                <a:latin typeface="Century Gothic"/>
                <a:cs typeface="Century Gothic"/>
              </a:rPr>
              <a:t>online</a:t>
            </a:r>
            <a:r>
              <a:rPr sz="1000" spc="-30" dirty="0">
                <a:latin typeface="Century Gothic"/>
                <a:cs typeface="Century Gothic"/>
              </a:rPr>
              <a:t> </a:t>
            </a:r>
            <a:r>
              <a:rPr sz="1000" dirty="0">
                <a:latin typeface="Century Gothic"/>
                <a:cs typeface="Century Gothic"/>
              </a:rPr>
              <a:t>benefits</a:t>
            </a:r>
            <a:r>
              <a:rPr sz="1000" spc="-50" dirty="0">
                <a:latin typeface="Century Gothic"/>
                <a:cs typeface="Century Gothic"/>
              </a:rPr>
              <a:t> </a:t>
            </a:r>
            <a:r>
              <a:rPr sz="1000" dirty="0">
                <a:latin typeface="Century Gothic"/>
                <a:cs typeface="Century Gothic"/>
              </a:rPr>
              <a:t>enrollment</a:t>
            </a:r>
            <a:r>
              <a:rPr sz="1000" spc="-30" dirty="0">
                <a:latin typeface="Century Gothic"/>
                <a:cs typeface="Century Gothic"/>
              </a:rPr>
              <a:t> </a:t>
            </a:r>
            <a:r>
              <a:rPr sz="1000" dirty="0">
                <a:latin typeface="Century Gothic"/>
                <a:cs typeface="Century Gothic"/>
              </a:rPr>
              <a:t>site</a:t>
            </a:r>
            <a:r>
              <a:rPr sz="1000" spc="-35" dirty="0">
                <a:latin typeface="Century Gothic"/>
                <a:cs typeface="Century Gothic"/>
              </a:rPr>
              <a:t> </a:t>
            </a:r>
            <a:r>
              <a:rPr sz="1000" dirty="0">
                <a:latin typeface="Century Gothic"/>
                <a:cs typeface="Century Gothic"/>
              </a:rPr>
              <a:t>is</a:t>
            </a:r>
            <a:r>
              <a:rPr sz="1000" spc="-45" dirty="0">
                <a:latin typeface="Century Gothic"/>
                <a:cs typeface="Century Gothic"/>
              </a:rPr>
              <a:t> </a:t>
            </a:r>
            <a:r>
              <a:rPr sz="1000" dirty="0">
                <a:latin typeface="Century Gothic"/>
                <a:cs typeface="Century Gothic"/>
              </a:rPr>
              <a:t>a</a:t>
            </a:r>
            <a:r>
              <a:rPr sz="1000" spc="-20" dirty="0">
                <a:latin typeface="Century Gothic"/>
                <a:cs typeface="Century Gothic"/>
              </a:rPr>
              <a:t> </a:t>
            </a:r>
            <a:r>
              <a:rPr sz="1000" dirty="0">
                <a:latin typeface="Century Gothic"/>
                <a:cs typeface="Century Gothic"/>
              </a:rPr>
              <a:t>secure</a:t>
            </a:r>
            <a:r>
              <a:rPr sz="1000" spc="-20" dirty="0">
                <a:latin typeface="Century Gothic"/>
                <a:cs typeface="Century Gothic"/>
              </a:rPr>
              <a:t> </a:t>
            </a:r>
            <a:r>
              <a:rPr sz="1000" dirty="0">
                <a:latin typeface="Century Gothic"/>
                <a:cs typeface="Century Gothic"/>
              </a:rPr>
              <a:t>site,</a:t>
            </a:r>
            <a:r>
              <a:rPr sz="1000" spc="-35" dirty="0">
                <a:latin typeface="Century Gothic"/>
                <a:cs typeface="Century Gothic"/>
              </a:rPr>
              <a:t> </a:t>
            </a:r>
            <a:r>
              <a:rPr sz="1000" dirty="0">
                <a:latin typeface="Century Gothic"/>
                <a:cs typeface="Century Gothic"/>
              </a:rPr>
              <a:t>and</a:t>
            </a:r>
            <a:r>
              <a:rPr sz="1000" spc="-35" dirty="0">
                <a:latin typeface="Century Gothic"/>
                <a:cs typeface="Century Gothic"/>
              </a:rPr>
              <a:t> </a:t>
            </a:r>
            <a:r>
              <a:rPr sz="1000" dirty="0">
                <a:latin typeface="Century Gothic"/>
                <a:cs typeface="Century Gothic"/>
              </a:rPr>
              <a:t>your</a:t>
            </a:r>
            <a:r>
              <a:rPr sz="1000" spc="-10" dirty="0">
                <a:latin typeface="Century Gothic"/>
                <a:cs typeface="Century Gothic"/>
              </a:rPr>
              <a:t> </a:t>
            </a:r>
            <a:r>
              <a:rPr sz="1000" dirty="0">
                <a:latin typeface="Century Gothic"/>
                <a:cs typeface="Century Gothic"/>
              </a:rPr>
              <a:t>information</a:t>
            </a:r>
            <a:r>
              <a:rPr sz="1000" spc="-40" dirty="0">
                <a:latin typeface="Century Gothic"/>
                <a:cs typeface="Century Gothic"/>
              </a:rPr>
              <a:t> </a:t>
            </a:r>
            <a:r>
              <a:rPr sz="1000" dirty="0">
                <a:latin typeface="Century Gothic"/>
                <a:cs typeface="Century Gothic"/>
              </a:rPr>
              <a:t>is</a:t>
            </a:r>
            <a:r>
              <a:rPr sz="1000" spc="-30" dirty="0">
                <a:latin typeface="Century Gothic"/>
                <a:cs typeface="Century Gothic"/>
              </a:rPr>
              <a:t> </a:t>
            </a:r>
            <a:r>
              <a:rPr sz="1000" dirty="0">
                <a:latin typeface="Century Gothic"/>
                <a:cs typeface="Century Gothic"/>
              </a:rPr>
              <a:t>encrypted</a:t>
            </a:r>
            <a:r>
              <a:rPr sz="1000" spc="-20" dirty="0">
                <a:latin typeface="Century Gothic"/>
                <a:cs typeface="Century Gothic"/>
              </a:rPr>
              <a:t> </a:t>
            </a:r>
            <a:r>
              <a:rPr sz="1000" dirty="0">
                <a:latin typeface="Century Gothic"/>
                <a:cs typeface="Century Gothic"/>
              </a:rPr>
              <a:t>during</a:t>
            </a:r>
            <a:r>
              <a:rPr sz="1000" spc="-20" dirty="0">
                <a:latin typeface="Century Gothic"/>
                <a:cs typeface="Century Gothic"/>
              </a:rPr>
              <a:t> </a:t>
            </a:r>
            <a:r>
              <a:rPr sz="1000" dirty="0">
                <a:latin typeface="Century Gothic"/>
                <a:cs typeface="Century Gothic"/>
              </a:rPr>
              <a:t>transit,</a:t>
            </a:r>
            <a:r>
              <a:rPr sz="1000" spc="-45" dirty="0">
                <a:latin typeface="Century Gothic"/>
                <a:cs typeface="Century Gothic"/>
              </a:rPr>
              <a:t> </a:t>
            </a:r>
            <a:r>
              <a:rPr sz="1000" dirty="0">
                <a:latin typeface="Century Gothic"/>
                <a:cs typeface="Century Gothic"/>
              </a:rPr>
              <a:t>it</a:t>
            </a:r>
            <a:r>
              <a:rPr sz="1000" spc="-45" dirty="0">
                <a:latin typeface="Century Gothic"/>
                <a:cs typeface="Century Gothic"/>
              </a:rPr>
              <a:t> </a:t>
            </a:r>
            <a:r>
              <a:rPr sz="1000" spc="-25" dirty="0">
                <a:latin typeface="Century Gothic"/>
                <a:cs typeface="Century Gothic"/>
              </a:rPr>
              <a:t>is </a:t>
            </a:r>
            <a:r>
              <a:rPr sz="1000" dirty="0">
                <a:latin typeface="Century Gothic"/>
                <a:cs typeface="Century Gothic"/>
              </a:rPr>
              <a:t>important</a:t>
            </a:r>
            <a:r>
              <a:rPr sz="1000" spc="-30" dirty="0">
                <a:latin typeface="Century Gothic"/>
                <a:cs typeface="Century Gothic"/>
              </a:rPr>
              <a:t> </a:t>
            </a:r>
            <a:r>
              <a:rPr sz="1000" dirty="0">
                <a:latin typeface="Century Gothic"/>
                <a:cs typeface="Century Gothic"/>
              </a:rPr>
              <a:t>that</a:t>
            </a:r>
            <a:r>
              <a:rPr sz="1000" spc="-45" dirty="0">
                <a:latin typeface="Century Gothic"/>
                <a:cs typeface="Century Gothic"/>
              </a:rPr>
              <a:t> </a:t>
            </a:r>
            <a:r>
              <a:rPr sz="1000" dirty="0">
                <a:latin typeface="Century Gothic"/>
                <a:cs typeface="Century Gothic"/>
              </a:rPr>
              <a:t>you</a:t>
            </a:r>
            <a:r>
              <a:rPr sz="1000" spc="-10" dirty="0">
                <a:latin typeface="Century Gothic"/>
                <a:cs typeface="Century Gothic"/>
              </a:rPr>
              <a:t> </a:t>
            </a:r>
            <a:r>
              <a:rPr sz="1000" dirty="0">
                <a:latin typeface="Century Gothic"/>
                <a:cs typeface="Century Gothic"/>
              </a:rPr>
              <a:t>log</a:t>
            </a:r>
            <a:r>
              <a:rPr sz="1000" spc="-30" dirty="0">
                <a:latin typeface="Century Gothic"/>
                <a:cs typeface="Century Gothic"/>
              </a:rPr>
              <a:t> </a:t>
            </a:r>
            <a:r>
              <a:rPr sz="1000" dirty="0">
                <a:latin typeface="Century Gothic"/>
                <a:cs typeface="Century Gothic"/>
              </a:rPr>
              <a:t>off</a:t>
            </a:r>
            <a:r>
              <a:rPr sz="1000" spc="-30" dirty="0">
                <a:latin typeface="Century Gothic"/>
                <a:cs typeface="Century Gothic"/>
              </a:rPr>
              <a:t> </a:t>
            </a:r>
            <a:r>
              <a:rPr sz="1000" dirty="0">
                <a:latin typeface="Century Gothic"/>
                <a:cs typeface="Century Gothic"/>
              </a:rPr>
              <a:t>when</a:t>
            </a:r>
            <a:r>
              <a:rPr sz="1000" spc="-35" dirty="0">
                <a:latin typeface="Century Gothic"/>
                <a:cs typeface="Century Gothic"/>
              </a:rPr>
              <a:t> </a:t>
            </a:r>
            <a:r>
              <a:rPr sz="1000" dirty="0">
                <a:latin typeface="Century Gothic"/>
                <a:cs typeface="Century Gothic"/>
              </a:rPr>
              <a:t>you</a:t>
            </a:r>
            <a:r>
              <a:rPr sz="1000" spc="-10" dirty="0">
                <a:latin typeface="Century Gothic"/>
                <a:cs typeface="Century Gothic"/>
              </a:rPr>
              <a:t> </a:t>
            </a:r>
            <a:r>
              <a:rPr sz="1000" dirty="0">
                <a:latin typeface="Century Gothic"/>
                <a:cs typeface="Century Gothic"/>
              </a:rPr>
              <a:t>have</a:t>
            </a:r>
            <a:r>
              <a:rPr sz="1000" spc="-30" dirty="0">
                <a:latin typeface="Century Gothic"/>
                <a:cs typeface="Century Gothic"/>
              </a:rPr>
              <a:t> </a:t>
            </a:r>
            <a:r>
              <a:rPr sz="1000" dirty="0">
                <a:latin typeface="Century Gothic"/>
                <a:cs typeface="Century Gothic"/>
              </a:rPr>
              <a:t>completed</a:t>
            </a:r>
            <a:r>
              <a:rPr sz="1000" spc="-15" dirty="0">
                <a:latin typeface="Century Gothic"/>
                <a:cs typeface="Century Gothic"/>
              </a:rPr>
              <a:t> </a:t>
            </a:r>
            <a:r>
              <a:rPr sz="1000" dirty="0">
                <a:latin typeface="Century Gothic"/>
                <a:cs typeface="Century Gothic"/>
              </a:rPr>
              <a:t>your</a:t>
            </a:r>
            <a:r>
              <a:rPr sz="1000" spc="-15" dirty="0">
                <a:latin typeface="Century Gothic"/>
                <a:cs typeface="Century Gothic"/>
              </a:rPr>
              <a:t> </a:t>
            </a:r>
            <a:r>
              <a:rPr sz="1000" dirty="0">
                <a:latin typeface="Century Gothic"/>
                <a:cs typeface="Century Gothic"/>
              </a:rPr>
              <a:t>session.</a:t>
            </a:r>
            <a:r>
              <a:rPr sz="1000" spc="-15" dirty="0">
                <a:latin typeface="Century Gothic"/>
                <a:cs typeface="Century Gothic"/>
              </a:rPr>
              <a:t> </a:t>
            </a:r>
            <a:r>
              <a:rPr sz="1000" dirty="0">
                <a:latin typeface="Century Gothic"/>
                <a:cs typeface="Century Gothic"/>
              </a:rPr>
              <a:t>Click</a:t>
            </a:r>
            <a:r>
              <a:rPr sz="1000" spc="-25"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dirty="0">
                <a:latin typeface="Century Gothic"/>
                <a:cs typeface="Century Gothic"/>
              </a:rPr>
              <a:t>Log</a:t>
            </a:r>
            <a:r>
              <a:rPr sz="1000" spc="-15" dirty="0">
                <a:latin typeface="Century Gothic"/>
                <a:cs typeface="Century Gothic"/>
              </a:rPr>
              <a:t> </a:t>
            </a:r>
            <a:r>
              <a:rPr sz="1000" dirty="0">
                <a:latin typeface="Century Gothic"/>
                <a:cs typeface="Century Gothic"/>
              </a:rPr>
              <a:t>Out</a:t>
            </a:r>
            <a:r>
              <a:rPr sz="1000" spc="-10" dirty="0">
                <a:latin typeface="Century Gothic"/>
                <a:cs typeface="Century Gothic"/>
              </a:rPr>
              <a:t> </a:t>
            </a:r>
            <a:r>
              <a:rPr sz="1000" dirty="0">
                <a:latin typeface="Century Gothic"/>
                <a:cs typeface="Century Gothic"/>
              </a:rPr>
              <a:t>icon</a:t>
            </a:r>
            <a:r>
              <a:rPr sz="1000" spc="-25" dirty="0">
                <a:latin typeface="Century Gothic"/>
                <a:cs typeface="Century Gothic"/>
              </a:rPr>
              <a:t> </a:t>
            </a:r>
            <a:r>
              <a:rPr sz="1000" dirty="0">
                <a:latin typeface="Century Gothic"/>
                <a:cs typeface="Century Gothic"/>
              </a:rPr>
              <a:t>in</a:t>
            </a:r>
            <a:r>
              <a:rPr sz="1000" spc="-25"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dirty="0">
                <a:latin typeface="Century Gothic"/>
                <a:cs typeface="Century Gothic"/>
              </a:rPr>
              <a:t>upper</a:t>
            </a:r>
            <a:r>
              <a:rPr sz="1000" spc="-5" dirty="0">
                <a:latin typeface="Century Gothic"/>
                <a:cs typeface="Century Gothic"/>
              </a:rPr>
              <a:t> </a:t>
            </a:r>
            <a:r>
              <a:rPr sz="1000" dirty="0">
                <a:latin typeface="Century Gothic"/>
                <a:cs typeface="Century Gothic"/>
              </a:rPr>
              <a:t>right-</a:t>
            </a:r>
            <a:r>
              <a:rPr sz="1000" spc="-20" dirty="0">
                <a:latin typeface="Century Gothic"/>
                <a:cs typeface="Century Gothic"/>
              </a:rPr>
              <a:t>hand </a:t>
            </a:r>
            <a:r>
              <a:rPr sz="1000" dirty="0">
                <a:latin typeface="Century Gothic"/>
                <a:cs typeface="Century Gothic"/>
              </a:rPr>
              <a:t>corner</a:t>
            </a:r>
            <a:r>
              <a:rPr sz="1000" spc="-25" dirty="0">
                <a:latin typeface="Century Gothic"/>
                <a:cs typeface="Century Gothic"/>
              </a:rPr>
              <a:t> </a:t>
            </a:r>
            <a:r>
              <a:rPr sz="1000" dirty="0">
                <a:latin typeface="Century Gothic"/>
                <a:cs typeface="Century Gothic"/>
              </a:rPr>
              <a:t>of</a:t>
            </a:r>
            <a:r>
              <a:rPr sz="1000" spc="-10" dirty="0">
                <a:latin typeface="Century Gothic"/>
                <a:cs typeface="Century Gothic"/>
              </a:rPr>
              <a:t> </a:t>
            </a:r>
            <a:r>
              <a:rPr sz="1000" dirty="0">
                <a:latin typeface="Century Gothic"/>
                <a:cs typeface="Century Gothic"/>
              </a:rPr>
              <a:t>the</a:t>
            </a:r>
            <a:r>
              <a:rPr sz="1000" spc="-35" dirty="0">
                <a:latin typeface="Century Gothic"/>
                <a:cs typeface="Century Gothic"/>
              </a:rPr>
              <a:t> </a:t>
            </a:r>
            <a:r>
              <a:rPr sz="1000" dirty="0">
                <a:latin typeface="Century Gothic"/>
                <a:cs typeface="Century Gothic"/>
              </a:rPr>
              <a:t>enrollment</a:t>
            </a:r>
            <a:r>
              <a:rPr sz="1000" spc="-20" dirty="0">
                <a:latin typeface="Century Gothic"/>
                <a:cs typeface="Century Gothic"/>
              </a:rPr>
              <a:t> </a:t>
            </a:r>
            <a:r>
              <a:rPr sz="1000" dirty="0">
                <a:latin typeface="Century Gothic"/>
                <a:cs typeface="Century Gothic"/>
              </a:rPr>
              <a:t>site</a:t>
            </a:r>
            <a:r>
              <a:rPr sz="1000" spc="-30" dirty="0">
                <a:latin typeface="Century Gothic"/>
                <a:cs typeface="Century Gothic"/>
              </a:rPr>
              <a:t> </a:t>
            </a:r>
            <a:r>
              <a:rPr sz="1000" dirty="0">
                <a:latin typeface="Century Gothic"/>
                <a:cs typeface="Century Gothic"/>
              </a:rPr>
              <a:t>to</a:t>
            </a:r>
            <a:r>
              <a:rPr sz="1000" spc="-40" dirty="0">
                <a:latin typeface="Century Gothic"/>
                <a:cs typeface="Century Gothic"/>
              </a:rPr>
              <a:t> </a:t>
            </a:r>
            <a:r>
              <a:rPr sz="1000" dirty="0">
                <a:latin typeface="Century Gothic"/>
                <a:cs typeface="Century Gothic"/>
              </a:rPr>
              <a:t>log</a:t>
            </a:r>
            <a:r>
              <a:rPr sz="1000" spc="-20" dirty="0">
                <a:latin typeface="Century Gothic"/>
                <a:cs typeface="Century Gothic"/>
              </a:rPr>
              <a:t> </a:t>
            </a:r>
            <a:r>
              <a:rPr sz="1000" dirty="0">
                <a:latin typeface="Century Gothic"/>
                <a:cs typeface="Century Gothic"/>
              </a:rPr>
              <a:t>off.</a:t>
            </a:r>
            <a:r>
              <a:rPr sz="1000" spc="-25" dirty="0">
                <a:latin typeface="Century Gothic"/>
                <a:cs typeface="Century Gothic"/>
              </a:rPr>
              <a:t> </a:t>
            </a:r>
            <a:r>
              <a:rPr sz="1000" dirty="0">
                <a:latin typeface="Century Gothic"/>
                <a:cs typeface="Century Gothic"/>
              </a:rPr>
              <a:t>For</a:t>
            </a:r>
            <a:r>
              <a:rPr sz="1000" spc="-5" dirty="0">
                <a:latin typeface="Century Gothic"/>
                <a:cs typeface="Century Gothic"/>
              </a:rPr>
              <a:t> </a:t>
            </a:r>
            <a:r>
              <a:rPr sz="1000" dirty="0">
                <a:latin typeface="Century Gothic"/>
                <a:cs typeface="Century Gothic"/>
              </a:rPr>
              <a:t>security</a:t>
            </a:r>
            <a:r>
              <a:rPr sz="1000" spc="-20" dirty="0">
                <a:latin typeface="Century Gothic"/>
                <a:cs typeface="Century Gothic"/>
              </a:rPr>
              <a:t> </a:t>
            </a:r>
            <a:r>
              <a:rPr sz="1000" dirty="0">
                <a:latin typeface="Century Gothic"/>
                <a:cs typeface="Century Gothic"/>
              </a:rPr>
              <a:t>purposes,</a:t>
            </a:r>
            <a:r>
              <a:rPr sz="1000" spc="10" dirty="0">
                <a:latin typeface="Century Gothic"/>
                <a:cs typeface="Century Gothic"/>
              </a:rPr>
              <a:t> </a:t>
            </a:r>
            <a:r>
              <a:rPr sz="1000" dirty="0">
                <a:latin typeface="Century Gothic"/>
                <a:cs typeface="Century Gothic"/>
              </a:rPr>
              <a:t>the</a:t>
            </a:r>
            <a:r>
              <a:rPr sz="1000" spc="-30" dirty="0">
                <a:latin typeface="Century Gothic"/>
                <a:cs typeface="Century Gothic"/>
              </a:rPr>
              <a:t> </a:t>
            </a:r>
            <a:r>
              <a:rPr sz="1000" dirty="0">
                <a:latin typeface="Century Gothic"/>
                <a:cs typeface="Century Gothic"/>
              </a:rPr>
              <a:t>system</a:t>
            </a:r>
            <a:r>
              <a:rPr sz="1000" spc="-5" dirty="0">
                <a:latin typeface="Century Gothic"/>
                <a:cs typeface="Century Gothic"/>
              </a:rPr>
              <a:t> </a:t>
            </a:r>
            <a:r>
              <a:rPr sz="1000" dirty="0">
                <a:latin typeface="Century Gothic"/>
                <a:cs typeface="Century Gothic"/>
              </a:rPr>
              <a:t>will</a:t>
            </a:r>
            <a:r>
              <a:rPr sz="1000" spc="-50" dirty="0">
                <a:latin typeface="Century Gothic"/>
                <a:cs typeface="Century Gothic"/>
              </a:rPr>
              <a:t> </a:t>
            </a:r>
            <a:r>
              <a:rPr sz="1000" spc="-10" dirty="0">
                <a:latin typeface="Century Gothic"/>
                <a:cs typeface="Century Gothic"/>
              </a:rPr>
              <a:t>automatically</a:t>
            </a:r>
            <a:r>
              <a:rPr sz="1000" spc="-20" dirty="0">
                <a:latin typeface="Century Gothic"/>
                <a:cs typeface="Century Gothic"/>
              </a:rPr>
              <a:t> </a:t>
            </a:r>
            <a:r>
              <a:rPr sz="1000" dirty="0">
                <a:latin typeface="Century Gothic"/>
                <a:cs typeface="Century Gothic"/>
              </a:rPr>
              <a:t>log</a:t>
            </a:r>
            <a:r>
              <a:rPr sz="1000" spc="-20" dirty="0">
                <a:latin typeface="Century Gothic"/>
                <a:cs typeface="Century Gothic"/>
              </a:rPr>
              <a:t> </a:t>
            </a:r>
            <a:r>
              <a:rPr sz="1000" dirty="0">
                <a:latin typeface="Century Gothic"/>
                <a:cs typeface="Century Gothic"/>
              </a:rPr>
              <a:t>you</a:t>
            </a:r>
            <a:r>
              <a:rPr sz="1000" spc="-5" dirty="0">
                <a:latin typeface="Century Gothic"/>
                <a:cs typeface="Century Gothic"/>
              </a:rPr>
              <a:t> </a:t>
            </a:r>
            <a:r>
              <a:rPr sz="1000" dirty="0">
                <a:latin typeface="Century Gothic"/>
                <a:cs typeface="Century Gothic"/>
              </a:rPr>
              <a:t>out</a:t>
            </a:r>
            <a:r>
              <a:rPr sz="1000" spc="-15" dirty="0">
                <a:latin typeface="Century Gothic"/>
                <a:cs typeface="Century Gothic"/>
              </a:rPr>
              <a:t> </a:t>
            </a:r>
            <a:r>
              <a:rPr sz="1000" dirty="0">
                <a:latin typeface="Century Gothic"/>
                <a:cs typeface="Century Gothic"/>
              </a:rPr>
              <a:t>if</a:t>
            </a:r>
            <a:r>
              <a:rPr sz="1000" spc="-30" dirty="0">
                <a:latin typeface="Century Gothic"/>
                <a:cs typeface="Century Gothic"/>
              </a:rPr>
              <a:t> </a:t>
            </a:r>
            <a:r>
              <a:rPr sz="1000" dirty="0">
                <a:latin typeface="Century Gothic"/>
                <a:cs typeface="Century Gothic"/>
              </a:rPr>
              <a:t>you</a:t>
            </a:r>
            <a:r>
              <a:rPr sz="1000" spc="-5" dirty="0">
                <a:latin typeface="Century Gothic"/>
                <a:cs typeface="Century Gothic"/>
              </a:rPr>
              <a:t> </a:t>
            </a:r>
            <a:r>
              <a:rPr sz="1000" spc="-10" dirty="0">
                <a:latin typeface="Century Gothic"/>
                <a:cs typeface="Century Gothic"/>
              </a:rPr>
              <a:t>leave </a:t>
            </a:r>
            <a:r>
              <a:rPr sz="1000" dirty="0">
                <a:latin typeface="Century Gothic"/>
                <a:cs typeface="Century Gothic"/>
              </a:rPr>
              <a:t>your</a:t>
            </a:r>
            <a:r>
              <a:rPr sz="1000" spc="-15" dirty="0">
                <a:latin typeface="Century Gothic"/>
                <a:cs typeface="Century Gothic"/>
              </a:rPr>
              <a:t> </a:t>
            </a:r>
            <a:r>
              <a:rPr sz="1000" dirty="0">
                <a:latin typeface="Century Gothic"/>
                <a:cs typeface="Century Gothic"/>
              </a:rPr>
              <a:t>system</a:t>
            </a:r>
            <a:r>
              <a:rPr sz="1000" spc="-15" dirty="0">
                <a:latin typeface="Century Gothic"/>
                <a:cs typeface="Century Gothic"/>
              </a:rPr>
              <a:t> </a:t>
            </a:r>
            <a:r>
              <a:rPr sz="1000" dirty="0">
                <a:latin typeface="Century Gothic"/>
                <a:cs typeface="Century Gothic"/>
              </a:rPr>
              <a:t>idle</a:t>
            </a:r>
            <a:r>
              <a:rPr sz="1000" spc="-45" dirty="0">
                <a:latin typeface="Century Gothic"/>
                <a:cs typeface="Century Gothic"/>
              </a:rPr>
              <a:t> </a:t>
            </a:r>
            <a:r>
              <a:rPr sz="1000" dirty="0">
                <a:latin typeface="Century Gothic"/>
                <a:cs typeface="Century Gothic"/>
              </a:rPr>
              <a:t>for</a:t>
            </a:r>
            <a:r>
              <a:rPr sz="1000" spc="-30" dirty="0">
                <a:latin typeface="Century Gothic"/>
                <a:cs typeface="Century Gothic"/>
              </a:rPr>
              <a:t> </a:t>
            </a:r>
            <a:r>
              <a:rPr sz="1000" dirty="0">
                <a:latin typeface="Century Gothic"/>
                <a:cs typeface="Century Gothic"/>
              </a:rPr>
              <a:t>more</a:t>
            </a:r>
            <a:r>
              <a:rPr sz="1000" spc="-25" dirty="0">
                <a:latin typeface="Century Gothic"/>
                <a:cs typeface="Century Gothic"/>
              </a:rPr>
              <a:t> </a:t>
            </a:r>
            <a:r>
              <a:rPr sz="1000" dirty="0">
                <a:latin typeface="Century Gothic"/>
                <a:cs typeface="Century Gothic"/>
              </a:rPr>
              <a:t>than</a:t>
            </a:r>
            <a:r>
              <a:rPr sz="1000" spc="-40" dirty="0">
                <a:latin typeface="Century Gothic"/>
                <a:cs typeface="Century Gothic"/>
              </a:rPr>
              <a:t> </a:t>
            </a:r>
            <a:r>
              <a:rPr sz="1000" dirty="0">
                <a:latin typeface="Century Gothic"/>
                <a:cs typeface="Century Gothic"/>
              </a:rPr>
              <a:t>30</a:t>
            </a:r>
            <a:r>
              <a:rPr sz="1000" spc="-30" dirty="0">
                <a:latin typeface="Century Gothic"/>
                <a:cs typeface="Century Gothic"/>
              </a:rPr>
              <a:t> </a:t>
            </a:r>
            <a:r>
              <a:rPr sz="1000" dirty="0">
                <a:latin typeface="Century Gothic"/>
                <a:cs typeface="Century Gothic"/>
              </a:rPr>
              <a:t>minutes.</a:t>
            </a:r>
            <a:r>
              <a:rPr sz="1000" spc="-35" dirty="0">
                <a:latin typeface="Century Gothic"/>
                <a:cs typeface="Century Gothic"/>
              </a:rPr>
              <a:t> </a:t>
            </a:r>
            <a:r>
              <a:rPr sz="1000" dirty="0">
                <a:latin typeface="Century Gothic"/>
                <a:cs typeface="Century Gothic"/>
              </a:rPr>
              <a:t>For</a:t>
            </a:r>
            <a:r>
              <a:rPr sz="1000" spc="-20" dirty="0">
                <a:latin typeface="Century Gothic"/>
                <a:cs typeface="Century Gothic"/>
              </a:rPr>
              <a:t> </a:t>
            </a:r>
            <a:r>
              <a:rPr sz="1000" dirty="0">
                <a:latin typeface="Century Gothic"/>
                <a:cs typeface="Century Gothic"/>
              </a:rPr>
              <a:t>successful</a:t>
            </a:r>
            <a:r>
              <a:rPr sz="1000" spc="5" dirty="0">
                <a:latin typeface="Century Gothic"/>
                <a:cs typeface="Century Gothic"/>
              </a:rPr>
              <a:t> </a:t>
            </a:r>
            <a:r>
              <a:rPr sz="1000" dirty="0">
                <a:latin typeface="Century Gothic"/>
                <a:cs typeface="Century Gothic"/>
              </a:rPr>
              <a:t>navigation</a:t>
            </a:r>
            <a:r>
              <a:rPr sz="1000" spc="-40" dirty="0">
                <a:latin typeface="Century Gothic"/>
                <a:cs typeface="Century Gothic"/>
              </a:rPr>
              <a:t> </a:t>
            </a:r>
            <a:r>
              <a:rPr sz="1000" dirty="0">
                <a:latin typeface="Century Gothic"/>
                <a:cs typeface="Century Gothic"/>
              </a:rPr>
              <a:t>of</a:t>
            </a:r>
            <a:r>
              <a:rPr sz="1000" spc="-30" dirty="0">
                <a:latin typeface="Century Gothic"/>
                <a:cs typeface="Century Gothic"/>
              </a:rPr>
              <a:t> </a:t>
            </a:r>
            <a:r>
              <a:rPr sz="1000" dirty="0">
                <a:latin typeface="Century Gothic"/>
                <a:cs typeface="Century Gothic"/>
              </a:rPr>
              <a:t>the</a:t>
            </a:r>
            <a:r>
              <a:rPr sz="1000" spc="-35" dirty="0">
                <a:latin typeface="Century Gothic"/>
                <a:cs typeface="Century Gothic"/>
              </a:rPr>
              <a:t> </a:t>
            </a:r>
            <a:r>
              <a:rPr sz="1000" dirty="0">
                <a:latin typeface="Century Gothic"/>
                <a:cs typeface="Century Gothic"/>
              </a:rPr>
              <a:t>site,</a:t>
            </a:r>
            <a:r>
              <a:rPr sz="1000" spc="-40" dirty="0">
                <a:latin typeface="Century Gothic"/>
                <a:cs typeface="Century Gothic"/>
              </a:rPr>
              <a:t> </a:t>
            </a:r>
            <a:r>
              <a:rPr sz="1000" dirty="0">
                <a:latin typeface="Century Gothic"/>
                <a:cs typeface="Century Gothic"/>
              </a:rPr>
              <a:t>do</a:t>
            </a:r>
            <a:r>
              <a:rPr sz="1000" spc="-35" dirty="0">
                <a:latin typeface="Century Gothic"/>
                <a:cs typeface="Century Gothic"/>
              </a:rPr>
              <a:t> </a:t>
            </a:r>
            <a:r>
              <a:rPr sz="1000" dirty="0">
                <a:latin typeface="Century Gothic"/>
                <a:cs typeface="Century Gothic"/>
              </a:rPr>
              <a:t>NOT</a:t>
            </a:r>
            <a:r>
              <a:rPr sz="1000" spc="-15" dirty="0">
                <a:latin typeface="Century Gothic"/>
                <a:cs typeface="Century Gothic"/>
              </a:rPr>
              <a:t> </a:t>
            </a:r>
            <a:r>
              <a:rPr sz="1000" dirty="0">
                <a:latin typeface="Century Gothic"/>
                <a:cs typeface="Century Gothic"/>
              </a:rPr>
              <a:t>use</a:t>
            </a:r>
            <a:r>
              <a:rPr sz="1000" spc="-20" dirty="0">
                <a:latin typeface="Century Gothic"/>
                <a:cs typeface="Century Gothic"/>
              </a:rPr>
              <a:t> </a:t>
            </a:r>
            <a:r>
              <a:rPr sz="1000" dirty="0">
                <a:latin typeface="Century Gothic"/>
                <a:cs typeface="Century Gothic"/>
              </a:rPr>
              <a:t>the</a:t>
            </a:r>
            <a:r>
              <a:rPr sz="1000" spc="-45" dirty="0">
                <a:latin typeface="Century Gothic"/>
                <a:cs typeface="Century Gothic"/>
              </a:rPr>
              <a:t> </a:t>
            </a:r>
            <a:r>
              <a:rPr sz="1000" dirty="0">
                <a:latin typeface="Century Gothic"/>
                <a:cs typeface="Century Gothic"/>
              </a:rPr>
              <a:t>“back”</a:t>
            </a:r>
            <a:r>
              <a:rPr sz="1000" spc="-20" dirty="0">
                <a:latin typeface="Century Gothic"/>
                <a:cs typeface="Century Gothic"/>
              </a:rPr>
              <a:t> </a:t>
            </a:r>
            <a:r>
              <a:rPr sz="1000" dirty="0">
                <a:latin typeface="Century Gothic"/>
                <a:cs typeface="Century Gothic"/>
              </a:rPr>
              <a:t>button</a:t>
            </a:r>
            <a:r>
              <a:rPr sz="1000" spc="-30" dirty="0">
                <a:latin typeface="Century Gothic"/>
                <a:cs typeface="Century Gothic"/>
              </a:rPr>
              <a:t> </a:t>
            </a:r>
            <a:r>
              <a:rPr sz="1000" spc="-25" dirty="0">
                <a:latin typeface="Century Gothic"/>
                <a:cs typeface="Century Gothic"/>
              </a:rPr>
              <a:t>in </a:t>
            </a:r>
            <a:r>
              <a:rPr sz="1000" dirty="0">
                <a:latin typeface="Century Gothic"/>
                <a:cs typeface="Century Gothic"/>
              </a:rPr>
              <a:t>your internet</a:t>
            </a:r>
            <a:r>
              <a:rPr sz="1000" spc="-30" dirty="0">
                <a:latin typeface="Century Gothic"/>
                <a:cs typeface="Century Gothic"/>
              </a:rPr>
              <a:t> </a:t>
            </a:r>
            <a:r>
              <a:rPr sz="1000" dirty="0">
                <a:latin typeface="Century Gothic"/>
                <a:cs typeface="Century Gothic"/>
              </a:rPr>
              <a:t>browser,</a:t>
            </a:r>
            <a:r>
              <a:rPr sz="1000" spc="-25" dirty="0">
                <a:latin typeface="Century Gothic"/>
                <a:cs typeface="Century Gothic"/>
              </a:rPr>
              <a:t> </a:t>
            </a:r>
            <a:r>
              <a:rPr sz="1000" dirty="0">
                <a:latin typeface="Century Gothic"/>
                <a:cs typeface="Century Gothic"/>
              </a:rPr>
              <a:t>as</a:t>
            </a:r>
            <a:r>
              <a:rPr sz="1000" spc="-20" dirty="0">
                <a:latin typeface="Century Gothic"/>
                <a:cs typeface="Century Gothic"/>
              </a:rPr>
              <a:t> </a:t>
            </a:r>
            <a:r>
              <a:rPr sz="1000" dirty="0">
                <a:latin typeface="Century Gothic"/>
                <a:cs typeface="Century Gothic"/>
              </a:rPr>
              <a:t>this</a:t>
            </a:r>
            <a:r>
              <a:rPr sz="1000" spc="-35" dirty="0">
                <a:latin typeface="Century Gothic"/>
                <a:cs typeface="Century Gothic"/>
              </a:rPr>
              <a:t> </a:t>
            </a:r>
            <a:r>
              <a:rPr sz="1000" dirty="0">
                <a:latin typeface="Century Gothic"/>
                <a:cs typeface="Century Gothic"/>
              </a:rPr>
              <a:t>will</a:t>
            </a:r>
            <a:r>
              <a:rPr sz="1000" spc="-40" dirty="0">
                <a:latin typeface="Century Gothic"/>
                <a:cs typeface="Century Gothic"/>
              </a:rPr>
              <a:t> </a:t>
            </a:r>
            <a:r>
              <a:rPr sz="1000" spc="-10" dirty="0">
                <a:latin typeface="Century Gothic"/>
                <a:cs typeface="Century Gothic"/>
              </a:rPr>
              <a:t>automatically</a:t>
            </a:r>
            <a:r>
              <a:rPr sz="1000" spc="-25" dirty="0">
                <a:latin typeface="Century Gothic"/>
                <a:cs typeface="Century Gothic"/>
              </a:rPr>
              <a:t> </a:t>
            </a:r>
            <a:r>
              <a:rPr sz="1000" dirty="0">
                <a:latin typeface="Century Gothic"/>
                <a:cs typeface="Century Gothic"/>
              </a:rPr>
              <a:t>log</a:t>
            </a:r>
            <a:r>
              <a:rPr sz="1000" spc="-25" dirty="0">
                <a:latin typeface="Century Gothic"/>
                <a:cs typeface="Century Gothic"/>
              </a:rPr>
              <a:t> </a:t>
            </a:r>
            <a:r>
              <a:rPr sz="1000" dirty="0">
                <a:latin typeface="Century Gothic"/>
                <a:cs typeface="Century Gothic"/>
              </a:rPr>
              <a:t>you out</a:t>
            </a:r>
            <a:r>
              <a:rPr sz="1000" spc="-10" dirty="0">
                <a:latin typeface="Century Gothic"/>
                <a:cs typeface="Century Gothic"/>
              </a:rPr>
              <a:t> </a:t>
            </a:r>
            <a:r>
              <a:rPr sz="1000" dirty="0">
                <a:latin typeface="Century Gothic"/>
                <a:cs typeface="Century Gothic"/>
              </a:rPr>
              <a:t>of</a:t>
            </a:r>
            <a:r>
              <a:rPr sz="1000" spc="-15" dirty="0">
                <a:latin typeface="Century Gothic"/>
                <a:cs typeface="Century Gothic"/>
              </a:rPr>
              <a:t> </a:t>
            </a:r>
            <a:r>
              <a:rPr sz="1000" dirty="0">
                <a:latin typeface="Century Gothic"/>
                <a:cs typeface="Century Gothic"/>
              </a:rPr>
              <a:t>the</a:t>
            </a:r>
            <a:r>
              <a:rPr sz="1000" spc="-30" dirty="0">
                <a:latin typeface="Century Gothic"/>
                <a:cs typeface="Century Gothic"/>
              </a:rPr>
              <a:t> </a:t>
            </a:r>
            <a:r>
              <a:rPr sz="1000" dirty="0">
                <a:latin typeface="Century Gothic"/>
                <a:cs typeface="Century Gothic"/>
              </a:rPr>
              <a:t>site.</a:t>
            </a:r>
            <a:r>
              <a:rPr sz="1000" spc="-30" dirty="0">
                <a:latin typeface="Century Gothic"/>
                <a:cs typeface="Century Gothic"/>
              </a:rPr>
              <a:t> </a:t>
            </a:r>
            <a:r>
              <a:rPr sz="1000" dirty="0">
                <a:latin typeface="Century Gothic"/>
                <a:cs typeface="Century Gothic"/>
              </a:rPr>
              <a:t>Once</a:t>
            </a:r>
            <a:r>
              <a:rPr sz="1000" spc="-10" dirty="0">
                <a:latin typeface="Century Gothic"/>
                <a:cs typeface="Century Gothic"/>
              </a:rPr>
              <a:t> </a:t>
            </a:r>
            <a:r>
              <a:rPr sz="1000" dirty="0">
                <a:latin typeface="Century Gothic"/>
                <a:cs typeface="Century Gothic"/>
              </a:rPr>
              <a:t>you have</a:t>
            </a:r>
            <a:r>
              <a:rPr sz="1000" spc="-25" dirty="0">
                <a:latin typeface="Century Gothic"/>
                <a:cs typeface="Century Gothic"/>
              </a:rPr>
              <a:t> </a:t>
            </a:r>
            <a:r>
              <a:rPr sz="1000" dirty="0">
                <a:latin typeface="Century Gothic"/>
                <a:cs typeface="Century Gothic"/>
              </a:rPr>
              <a:t>logged</a:t>
            </a:r>
            <a:r>
              <a:rPr sz="1000" spc="-5" dirty="0">
                <a:latin typeface="Century Gothic"/>
                <a:cs typeface="Century Gothic"/>
              </a:rPr>
              <a:t> </a:t>
            </a:r>
            <a:r>
              <a:rPr sz="1000" dirty="0">
                <a:latin typeface="Century Gothic"/>
                <a:cs typeface="Century Gothic"/>
              </a:rPr>
              <a:t>in,</a:t>
            </a:r>
            <a:r>
              <a:rPr sz="1000" spc="-30" dirty="0">
                <a:latin typeface="Century Gothic"/>
                <a:cs typeface="Century Gothic"/>
              </a:rPr>
              <a:t> </a:t>
            </a:r>
            <a:r>
              <a:rPr sz="1000" dirty="0">
                <a:latin typeface="Century Gothic"/>
                <a:cs typeface="Century Gothic"/>
              </a:rPr>
              <a:t>you</a:t>
            </a:r>
            <a:r>
              <a:rPr sz="1000" spc="-5" dirty="0">
                <a:latin typeface="Century Gothic"/>
                <a:cs typeface="Century Gothic"/>
              </a:rPr>
              <a:t> </a:t>
            </a:r>
            <a:r>
              <a:rPr sz="1000" dirty="0">
                <a:latin typeface="Century Gothic"/>
                <a:cs typeface="Century Gothic"/>
              </a:rPr>
              <a:t>will</a:t>
            </a:r>
            <a:r>
              <a:rPr sz="1000" spc="-40" dirty="0">
                <a:latin typeface="Century Gothic"/>
                <a:cs typeface="Century Gothic"/>
              </a:rPr>
              <a:t> </a:t>
            </a:r>
            <a:r>
              <a:rPr sz="1000" spc="-35" dirty="0">
                <a:latin typeface="Century Gothic"/>
                <a:cs typeface="Century Gothic"/>
              </a:rPr>
              <a:t>be </a:t>
            </a:r>
            <a:r>
              <a:rPr sz="1000" dirty="0">
                <a:latin typeface="Century Gothic"/>
                <a:cs typeface="Century Gothic"/>
              </a:rPr>
              <a:t>instructed</a:t>
            </a:r>
            <a:r>
              <a:rPr sz="1000" spc="-35" dirty="0">
                <a:latin typeface="Century Gothic"/>
                <a:cs typeface="Century Gothic"/>
              </a:rPr>
              <a:t> </a:t>
            </a:r>
            <a:r>
              <a:rPr sz="1000" dirty="0">
                <a:latin typeface="Century Gothic"/>
                <a:cs typeface="Century Gothic"/>
              </a:rPr>
              <a:t>to</a:t>
            </a:r>
            <a:r>
              <a:rPr sz="1000" spc="-45" dirty="0">
                <a:latin typeface="Century Gothic"/>
                <a:cs typeface="Century Gothic"/>
              </a:rPr>
              <a:t> </a:t>
            </a:r>
            <a:r>
              <a:rPr sz="1000" dirty="0">
                <a:latin typeface="Century Gothic"/>
                <a:cs typeface="Century Gothic"/>
              </a:rPr>
              <a:t>change</a:t>
            </a:r>
            <a:r>
              <a:rPr sz="1000" spc="-15" dirty="0">
                <a:latin typeface="Century Gothic"/>
                <a:cs typeface="Century Gothic"/>
              </a:rPr>
              <a:t> </a:t>
            </a:r>
            <a:r>
              <a:rPr sz="1000" dirty="0">
                <a:latin typeface="Century Gothic"/>
                <a:cs typeface="Century Gothic"/>
              </a:rPr>
              <a:t>your</a:t>
            </a:r>
            <a:r>
              <a:rPr sz="1000" spc="-10" dirty="0">
                <a:latin typeface="Century Gothic"/>
                <a:cs typeface="Century Gothic"/>
              </a:rPr>
              <a:t> </a:t>
            </a:r>
            <a:r>
              <a:rPr sz="1000" dirty="0">
                <a:latin typeface="Century Gothic"/>
                <a:cs typeface="Century Gothic"/>
              </a:rPr>
              <a:t>password.</a:t>
            </a:r>
            <a:r>
              <a:rPr sz="1000" spc="-25" dirty="0">
                <a:latin typeface="Century Gothic"/>
                <a:cs typeface="Century Gothic"/>
              </a:rPr>
              <a:t> </a:t>
            </a:r>
            <a:r>
              <a:rPr sz="1000" dirty="0">
                <a:latin typeface="Century Gothic"/>
                <a:cs typeface="Century Gothic"/>
              </a:rPr>
              <a:t>Hit</a:t>
            </a:r>
            <a:r>
              <a:rPr sz="1000" spc="-35" dirty="0">
                <a:latin typeface="Century Gothic"/>
                <a:cs typeface="Century Gothic"/>
              </a:rPr>
              <a:t> </a:t>
            </a:r>
            <a:r>
              <a:rPr sz="1000" dirty="0">
                <a:latin typeface="Century Gothic"/>
                <a:cs typeface="Century Gothic"/>
              </a:rPr>
              <a:t>Save</a:t>
            </a:r>
            <a:r>
              <a:rPr sz="1000" spc="-15" dirty="0">
                <a:latin typeface="Century Gothic"/>
                <a:cs typeface="Century Gothic"/>
              </a:rPr>
              <a:t> </a:t>
            </a:r>
            <a:r>
              <a:rPr sz="1000" dirty="0">
                <a:latin typeface="Century Gothic"/>
                <a:cs typeface="Century Gothic"/>
              </a:rPr>
              <a:t>and</a:t>
            </a:r>
            <a:r>
              <a:rPr sz="1000" spc="-5" dirty="0">
                <a:latin typeface="Century Gothic"/>
                <a:cs typeface="Century Gothic"/>
              </a:rPr>
              <a:t> </a:t>
            </a:r>
            <a:r>
              <a:rPr sz="1000" dirty="0">
                <a:latin typeface="Century Gothic"/>
                <a:cs typeface="Century Gothic"/>
              </a:rPr>
              <a:t>you</a:t>
            </a:r>
            <a:r>
              <a:rPr sz="1000" spc="-15" dirty="0">
                <a:latin typeface="Century Gothic"/>
                <a:cs typeface="Century Gothic"/>
              </a:rPr>
              <a:t> </a:t>
            </a:r>
            <a:r>
              <a:rPr sz="1000" dirty="0">
                <a:latin typeface="Century Gothic"/>
                <a:cs typeface="Century Gothic"/>
              </a:rPr>
              <a:t>will</a:t>
            </a:r>
            <a:r>
              <a:rPr sz="1000" spc="-45" dirty="0">
                <a:latin typeface="Century Gothic"/>
                <a:cs typeface="Century Gothic"/>
              </a:rPr>
              <a:t> </a:t>
            </a:r>
            <a:r>
              <a:rPr sz="1000" dirty="0">
                <a:latin typeface="Century Gothic"/>
                <a:cs typeface="Century Gothic"/>
              </a:rPr>
              <a:t>be</a:t>
            </a:r>
            <a:r>
              <a:rPr sz="1000" spc="-35" dirty="0">
                <a:latin typeface="Century Gothic"/>
                <a:cs typeface="Century Gothic"/>
              </a:rPr>
              <a:t> </a:t>
            </a:r>
            <a:r>
              <a:rPr sz="1000" dirty="0">
                <a:latin typeface="Century Gothic"/>
                <a:cs typeface="Century Gothic"/>
              </a:rPr>
              <a:t>taken</a:t>
            </a:r>
            <a:r>
              <a:rPr sz="1000" spc="-25" dirty="0">
                <a:latin typeface="Century Gothic"/>
                <a:cs typeface="Century Gothic"/>
              </a:rPr>
              <a:t> </a:t>
            </a:r>
            <a:r>
              <a:rPr sz="1000" dirty="0">
                <a:latin typeface="Century Gothic"/>
                <a:cs typeface="Century Gothic"/>
              </a:rPr>
              <a:t>to</a:t>
            </a:r>
            <a:r>
              <a:rPr sz="1000" spc="-45" dirty="0">
                <a:latin typeface="Century Gothic"/>
                <a:cs typeface="Century Gothic"/>
              </a:rPr>
              <a:t> </a:t>
            </a:r>
            <a:r>
              <a:rPr sz="1000" dirty="0">
                <a:latin typeface="Century Gothic"/>
                <a:cs typeface="Century Gothic"/>
              </a:rPr>
              <a:t>your</a:t>
            </a:r>
            <a:r>
              <a:rPr sz="1000" spc="-10" dirty="0">
                <a:latin typeface="Century Gothic"/>
                <a:cs typeface="Century Gothic"/>
              </a:rPr>
              <a:t> </a:t>
            </a:r>
            <a:r>
              <a:rPr sz="1000" dirty="0">
                <a:latin typeface="Century Gothic"/>
                <a:cs typeface="Century Gothic"/>
              </a:rPr>
              <a:t>Home</a:t>
            </a:r>
            <a:r>
              <a:rPr sz="1000" spc="-30" dirty="0">
                <a:latin typeface="Century Gothic"/>
                <a:cs typeface="Century Gothic"/>
              </a:rPr>
              <a:t> </a:t>
            </a:r>
            <a:r>
              <a:rPr sz="1000" spc="-10" dirty="0">
                <a:latin typeface="Century Gothic"/>
                <a:cs typeface="Century Gothic"/>
              </a:rPr>
              <a:t>Page.</a:t>
            </a:r>
            <a:endParaRPr sz="1000">
              <a:latin typeface="Century Gothic"/>
              <a:cs typeface="Century Gothic"/>
            </a:endParaRPr>
          </a:p>
          <a:p>
            <a:pPr marL="12700">
              <a:lnSpc>
                <a:spcPct val="100000"/>
              </a:lnSpc>
              <a:spcBef>
                <a:spcPts val="1200"/>
              </a:spcBef>
            </a:pPr>
            <a:r>
              <a:rPr sz="1000" dirty="0">
                <a:latin typeface="Century Gothic"/>
                <a:cs typeface="Century Gothic"/>
              </a:rPr>
              <a:t>To</a:t>
            </a:r>
            <a:r>
              <a:rPr sz="1000" spc="-35" dirty="0">
                <a:latin typeface="Century Gothic"/>
                <a:cs typeface="Century Gothic"/>
              </a:rPr>
              <a:t> </a:t>
            </a:r>
            <a:r>
              <a:rPr sz="1000" dirty="0">
                <a:latin typeface="Century Gothic"/>
                <a:cs typeface="Century Gothic"/>
              </a:rPr>
              <a:t>begin</a:t>
            </a:r>
            <a:r>
              <a:rPr sz="1000" spc="-15" dirty="0">
                <a:latin typeface="Century Gothic"/>
                <a:cs typeface="Century Gothic"/>
              </a:rPr>
              <a:t> </a:t>
            </a:r>
            <a:r>
              <a:rPr sz="1000" dirty="0">
                <a:latin typeface="Century Gothic"/>
                <a:cs typeface="Century Gothic"/>
              </a:rPr>
              <a:t>your</a:t>
            </a:r>
            <a:r>
              <a:rPr sz="1000" spc="-5" dirty="0">
                <a:latin typeface="Century Gothic"/>
                <a:cs typeface="Century Gothic"/>
              </a:rPr>
              <a:t> </a:t>
            </a:r>
            <a:r>
              <a:rPr sz="1000" dirty="0">
                <a:latin typeface="Century Gothic"/>
                <a:cs typeface="Century Gothic"/>
              </a:rPr>
              <a:t>enrollment</a:t>
            </a:r>
            <a:r>
              <a:rPr sz="1000" spc="-30" dirty="0">
                <a:latin typeface="Century Gothic"/>
                <a:cs typeface="Century Gothic"/>
              </a:rPr>
              <a:t> </a:t>
            </a:r>
            <a:r>
              <a:rPr sz="1000" dirty="0">
                <a:latin typeface="Century Gothic"/>
                <a:cs typeface="Century Gothic"/>
              </a:rPr>
              <a:t>from</a:t>
            </a:r>
            <a:r>
              <a:rPr sz="1000" spc="-35" dirty="0">
                <a:latin typeface="Century Gothic"/>
                <a:cs typeface="Century Gothic"/>
              </a:rPr>
              <a:t> </a:t>
            </a:r>
            <a:r>
              <a:rPr sz="1000" dirty="0">
                <a:latin typeface="Century Gothic"/>
                <a:cs typeface="Century Gothic"/>
              </a:rPr>
              <a:t>the</a:t>
            </a:r>
            <a:r>
              <a:rPr sz="1000" spc="-35" dirty="0">
                <a:latin typeface="Century Gothic"/>
                <a:cs typeface="Century Gothic"/>
              </a:rPr>
              <a:t> </a:t>
            </a:r>
            <a:r>
              <a:rPr sz="1000" dirty="0">
                <a:latin typeface="Century Gothic"/>
                <a:cs typeface="Century Gothic"/>
              </a:rPr>
              <a:t>Home</a:t>
            </a:r>
            <a:r>
              <a:rPr sz="1000" spc="-20" dirty="0">
                <a:latin typeface="Century Gothic"/>
                <a:cs typeface="Century Gothic"/>
              </a:rPr>
              <a:t> </a:t>
            </a:r>
            <a:r>
              <a:rPr sz="1000" dirty="0">
                <a:latin typeface="Century Gothic"/>
                <a:cs typeface="Century Gothic"/>
              </a:rPr>
              <a:t>Page,</a:t>
            </a:r>
            <a:r>
              <a:rPr sz="1000" spc="-15" dirty="0">
                <a:latin typeface="Century Gothic"/>
                <a:cs typeface="Century Gothic"/>
              </a:rPr>
              <a:t> </a:t>
            </a:r>
            <a:r>
              <a:rPr sz="1000" dirty="0">
                <a:latin typeface="Century Gothic"/>
                <a:cs typeface="Century Gothic"/>
              </a:rPr>
              <a:t>click</a:t>
            </a:r>
            <a:r>
              <a:rPr sz="1000" spc="-35" dirty="0">
                <a:latin typeface="Century Gothic"/>
                <a:cs typeface="Century Gothic"/>
              </a:rPr>
              <a:t> </a:t>
            </a:r>
            <a:r>
              <a:rPr sz="1000" dirty="0">
                <a:latin typeface="Century Gothic"/>
                <a:cs typeface="Century Gothic"/>
              </a:rPr>
              <a:t>on</a:t>
            </a:r>
            <a:r>
              <a:rPr sz="1000" spc="-25"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dirty="0">
                <a:latin typeface="Century Gothic"/>
                <a:cs typeface="Century Gothic"/>
              </a:rPr>
              <a:t>“</a:t>
            </a:r>
            <a:r>
              <a:rPr sz="1000" b="1" dirty="0">
                <a:latin typeface="Century Gothic"/>
                <a:cs typeface="Century Gothic"/>
              </a:rPr>
              <a:t>Start</a:t>
            </a:r>
            <a:r>
              <a:rPr sz="1000" b="1" spc="-20" dirty="0">
                <a:latin typeface="Century Gothic"/>
                <a:cs typeface="Century Gothic"/>
              </a:rPr>
              <a:t> </a:t>
            </a:r>
            <a:r>
              <a:rPr sz="1000" b="1" dirty="0">
                <a:latin typeface="Century Gothic"/>
                <a:cs typeface="Century Gothic"/>
              </a:rPr>
              <a:t>Your</a:t>
            </a:r>
            <a:r>
              <a:rPr sz="1000" b="1" spc="-20" dirty="0">
                <a:latin typeface="Century Gothic"/>
                <a:cs typeface="Century Gothic"/>
              </a:rPr>
              <a:t> </a:t>
            </a:r>
            <a:r>
              <a:rPr sz="1000" b="1" dirty="0">
                <a:latin typeface="Century Gothic"/>
                <a:cs typeface="Century Gothic"/>
              </a:rPr>
              <a:t>Enrollment</a:t>
            </a:r>
            <a:r>
              <a:rPr sz="1000" dirty="0">
                <a:latin typeface="Century Gothic"/>
                <a:cs typeface="Century Gothic"/>
              </a:rPr>
              <a:t>”</a:t>
            </a:r>
            <a:r>
              <a:rPr sz="1000" spc="-20" dirty="0">
                <a:latin typeface="Century Gothic"/>
                <a:cs typeface="Century Gothic"/>
              </a:rPr>
              <a:t> </a:t>
            </a:r>
            <a:r>
              <a:rPr sz="1000" spc="-10" dirty="0">
                <a:latin typeface="Century Gothic"/>
                <a:cs typeface="Century Gothic"/>
              </a:rPr>
              <a:t>button.</a:t>
            </a:r>
            <a:endParaRPr sz="1000">
              <a:latin typeface="Century Gothic"/>
              <a:cs typeface="Century Gothic"/>
            </a:endParaRPr>
          </a:p>
          <a:p>
            <a:pPr marL="12700">
              <a:lnSpc>
                <a:spcPct val="100000"/>
              </a:lnSpc>
              <a:spcBef>
                <a:spcPts val="1200"/>
              </a:spcBef>
            </a:pPr>
            <a:r>
              <a:rPr sz="1000" b="1" dirty="0">
                <a:latin typeface="Century Gothic"/>
                <a:cs typeface="Century Gothic"/>
              </a:rPr>
              <a:t>Verify</a:t>
            </a:r>
            <a:r>
              <a:rPr sz="1000" b="1" spc="-45" dirty="0">
                <a:latin typeface="Century Gothic"/>
                <a:cs typeface="Century Gothic"/>
              </a:rPr>
              <a:t> </a:t>
            </a:r>
            <a:r>
              <a:rPr sz="1000" b="1" dirty="0">
                <a:latin typeface="Century Gothic"/>
                <a:cs typeface="Century Gothic"/>
              </a:rPr>
              <a:t>your</a:t>
            </a:r>
            <a:r>
              <a:rPr sz="1000" b="1" spc="-35" dirty="0">
                <a:latin typeface="Century Gothic"/>
                <a:cs typeface="Century Gothic"/>
              </a:rPr>
              <a:t> </a:t>
            </a:r>
            <a:r>
              <a:rPr sz="1000" b="1" dirty="0">
                <a:latin typeface="Century Gothic"/>
                <a:cs typeface="Century Gothic"/>
              </a:rPr>
              <a:t>Personal</a:t>
            </a:r>
            <a:r>
              <a:rPr sz="1000" b="1" spc="-25" dirty="0">
                <a:latin typeface="Century Gothic"/>
                <a:cs typeface="Century Gothic"/>
              </a:rPr>
              <a:t> </a:t>
            </a:r>
            <a:r>
              <a:rPr sz="1000" b="1" spc="-10" dirty="0">
                <a:latin typeface="Century Gothic"/>
                <a:cs typeface="Century Gothic"/>
              </a:rPr>
              <a:t>Information</a:t>
            </a:r>
            <a:endParaRPr sz="1000">
              <a:latin typeface="Century Gothic"/>
              <a:cs typeface="Century Gothic"/>
            </a:endParaRPr>
          </a:p>
          <a:p>
            <a:pPr marL="12700" marR="49530">
              <a:lnSpc>
                <a:spcPct val="100000"/>
              </a:lnSpc>
            </a:pPr>
            <a:r>
              <a:rPr sz="1000" dirty="0">
                <a:latin typeface="Century Gothic"/>
                <a:cs typeface="Century Gothic"/>
              </a:rPr>
              <a:t>Before</a:t>
            </a:r>
            <a:r>
              <a:rPr sz="1000" spc="-50" dirty="0">
                <a:latin typeface="Century Gothic"/>
                <a:cs typeface="Century Gothic"/>
              </a:rPr>
              <a:t> </a:t>
            </a:r>
            <a:r>
              <a:rPr sz="1000" dirty="0">
                <a:latin typeface="Century Gothic"/>
                <a:cs typeface="Century Gothic"/>
              </a:rPr>
              <a:t>beginning</a:t>
            </a:r>
            <a:r>
              <a:rPr sz="1000" spc="-35" dirty="0">
                <a:latin typeface="Century Gothic"/>
                <a:cs typeface="Century Gothic"/>
              </a:rPr>
              <a:t> </a:t>
            </a:r>
            <a:r>
              <a:rPr sz="1000" dirty="0">
                <a:latin typeface="Century Gothic"/>
                <a:cs typeface="Century Gothic"/>
              </a:rPr>
              <a:t>your</a:t>
            </a:r>
            <a:r>
              <a:rPr sz="1000" spc="-30" dirty="0">
                <a:latin typeface="Century Gothic"/>
                <a:cs typeface="Century Gothic"/>
              </a:rPr>
              <a:t> </a:t>
            </a:r>
            <a:r>
              <a:rPr sz="1000" dirty="0">
                <a:latin typeface="Century Gothic"/>
                <a:cs typeface="Century Gothic"/>
              </a:rPr>
              <a:t>enrollment,</a:t>
            </a:r>
            <a:r>
              <a:rPr sz="1000" spc="-55" dirty="0">
                <a:latin typeface="Century Gothic"/>
                <a:cs typeface="Century Gothic"/>
              </a:rPr>
              <a:t> </a:t>
            </a:r>
            <a:r>
              <a:rPr sz="1000" dirty="0">
                <a:latin typeface="Century Gothic"/>
                <a:cs typeface="Century Gothic"/>
              </a:rPr>
              <a:t>please</a:t>
            </a:r>
            <a:r>
              <a:rPr sz="1000" spc="-50" dirty="0">
                <a:latin typeface="Century Gothic"/>
                <a:cs typeface="Century Gothic"/>
              </a:rPr>
              <a:t> </a:t>
            </a:r>
            <a:r>
              <a:rPr sz="1000" dirty="0">
                <a:latin typeface="Century Gothic"/>
                <a:cs typeface="Century Gothic"/>
              </a:rPr>
              <a:t>verify</a:t>
            </a:r>
            <a:r>
              <a:rPr sz="1000" spc="-45" dirty="0">
                <a:latin typeface="Century Gothic"/>
                <a:cs typeface="Century Gothic"/>
              </a:rPr>
              <a:t> </a:t>
            </a:r>
            <a:r>
              <a:rPr sz="1000" dirty="0">
                <a:latin typeface="Century Gothic"/>
                <a:cs typeface="Century Gothic"/>
              </a:rPr>
              <a:t>the</a:t>
            </a:r>
            <a:r>
              <a:rPr sz="1000" spc="-55" dirty="0">
                <a:latin typeface="Century Gothic"/>
                <a:cs typeface="Century Gothic"/>
              </a:rPr>
              <a:t> </a:t>
            </a:r>
            <a:r>
              <a:rPr sz="1000" dirty="0">
                <a:latin typeface="Century Gothic"/>
                <a:cs typeface="Century Gothic"/>
              </a:rPr>
              <a:t>accuracy</a:t>
            </a:r>
            <a:r>
              <a:rPr sz="1000" spc="-25" dirty="0">
                <a:latin typeface="Century Gothic"/>
                <a:cs typeface="Century Gothic"/>
              </a:rPr>
              <a:t> </a:t>
            </a:r>
            <a:r>
              <a:rPr sz="1000" dirty="0">
                <a:latin typeface="Century Gothic"/>
                <a:cs typeface="Century Gothic"/>
              </a:rPr>
              <a:t>of</a:t>
            </a:r>
            <a:r>
              <a:rPr sz="1000" spc="-45" dirty="0">
                <a:latin typeface="Century Gothic"/>
                <a:cs typeface="Century Gothic"/>
              </a:rPr>
              <a:t> </a:t>
            </a:r>
            <a:r>
              <a:rPr sz="1000" dirty="0">
                <a:latin typeface="Century Gothic"/>
                <a:cs typeface="Century Gothic"/>
              </a:rPr>
              <a:t>all</a:t>
            </a:r>
            <a:r>
              <a:rPr sz="1000" spc="-45" dirty="0">
                <a:latin typeface="Century Gothic"/>
                <a:cs typeface="Century Gothic"/>
              </a:rPr>
              <a:t> </a:t>
            </a:r>
            <a:r>
              <a:rPr sz="1000" dirty="0">
                <a:latin typeface="Century Gothic"/>
                <a:cs typeface="Century Gothic"/>
              </a:rPr>
              <a:t>your</a:t>
            </a:r>
            <a:r>
              <a:rPr sz="1000" spc="-30" dirty="0">
                <a:latin typeface="Century Gothic"/>
                <a:cs typeface="Century Gothic"/>
              </a:rPr>
              <a:t> </a:t>
            </a:r>
            <a:r>
              <a:rPr sz="1000" dirty="0">
                <a:latin typeface="Century Gothic"/>
                <a:cs typeface="Century Gothic"/>
              </a:rPr>
              <a:t>personal</a:t>
            </a:r>
            <a:r>
              <a:rPr sz="1000" spc="-40" dirty="0">
                <a:latin typeface="Century Gothic"/>
                <a:cs typeface="Century Gothic"/>
              </a:rPr>
              <a:t> </a:t>
            </a:r>
            <a:r>
              <a:rPr sz="1000" dirty="0">
                <a:latin typeface="Century Gothic"/>
                <a:cs typeface="Century Gothic"/>
              </a:rPr>
              <a:t>information</a:t>
            </a:r>
            <a:r>
              <a:rPr sz="1000" spc="-45" dirty="0">
                <a:latin typeface="Century Gothic"/>
                <a:cs typeface="Century Gothic"/>
              </a:rPr>
              <a:t> </a:t>
            </a:r>
            <a:r>
              <a:rPr sz="1000" dirty="0">
                <a:latin typeface="Century Gothic"/>
                <a:cs typeface="Century Gothic"/>
              </a:rPr>
              <a:t>(e.g.,</a:t>
            </a:r>
            <a:r>
              <a:rPr sz="1000" spc="-5" dirty="0">
                <a:latin typeface="Century Gothic"/>
                <a:cs typeface="Century Gothic"/>
              </a:rPr>
              <a:t> </a:t>
            </a:r>
            <a:r>
              <a:rPr sz="1000" dirty="0">
                <a:latin typeface="Century Gothic"/>
                <a:cs typeface="Century Gothic"/>
              </a:rPr>
              <a:t>address,</a:t>
            </a:r>
            <a:r>
              <a:rPr sz="1000" spc="-40" dirty="0">
                <a:latin typeface="Century Gothic"/>
                <a:cs typeface="Century Gothic"/>
              </a:rPr>
              <a:t> </a:t>
            </a:r>
            <a:r>
              <a:rPr sz="1000" spc="-20" dirty="0">
                <a:latin typeface="Century Gothic"/>
                <a:cs typeface="Century Gothic"/>
              </a:rPr>
              <a:t>DOB, </a:t>
            </a:r>
            <a:r>
              <a:rPr sz="1000" dirty="0">
                <a:latin typeface="Century Gothic"/>
                <a:cs typeface="Century Gothic"/>
              </a:rPr>
              <a:t>etc.)</a:t>
            </a:r>
            <a:r>
              <a:rPr sz="1000" spc="-25" dirty="0">
                <a:latin typeface="Century Gothic"/>
                <a:cs typeface="Century Gothic"/>
              </a:rPr>
              <a:t> </a:t>
            </a:r>
            <a:r>
              <a:rPr sz="1000" dirty="0">
                <a:latin typeface="Century Gothic"/>
                <a:cs typeface="Century Gothic"/>
              </a:rPr>
              <a:t>If</a:t>
            </a:r>
            <a:r>
              <a:rPr sz="1000" spc="-55" dirty="0">
                <a:latin typeface="Century Gothic"/>
                <a:cs typeface="Century Gothic"/>
              </a:rPr>
              <a:t> </a:t>
            </a:r>
            <a:r>
              <a:rPr sz="1000" dirty="0">
                <a:latin typeface="Century Gothic"/>
                <a:cs typeface="Century Gothic"/>
              </a:rPr>
              <a:t>you</a:t>
            </a:r>
            <a:r>
              <a:rPr sz="1000" spc="-15" dirty="0">
                <a:latin typeface="Century Gothic"/>
                <a:cs typeface="Century Gothic"/>
              </a:rPr>
              <a:t> </a:t>
            </a:r>
            <a:r>
              <a:rPr sz="1000" dirty="0">
                <a:latin typeface="Century Gothic"/>
                <a:cs typeface="Century Gothic"/>
              </a:rPr>
              <a:t>need</a:t>
            </a:r>
            <a:r>
              <a:rPr sz="1000" spc="-20" dirty="0">
                <a:latin typeface="Century Gothic"/>
                <a:cs typeface="Century Gothic"/>
              </a:rPr>
              <a:t> </a:t>
            </a:r>
            <a:r>
              <a:rPr sz="1000" dirty="0">
                <a:latin typeface="Century Gothic"/>
                <a:cs typeface="Century Gothic"/>
              </a:rPr>
              <a:t>to</a:t>
            </a:r>
            <a:r>
              <a:rPr sz="1000" spc="-45" dirty="0">
                <a:latin typeface="Century Gothic"/>
                <a:cs typeface="Century Gothic"/>
              </a:rPr>
              <a:t> </a:t>
            </a:r>
            <a:r>
              <a:rPr sz="1000" dirty="0">
                <a:latin typeface="Century Gothic"/>
                <a:cs typeface="Century Gothic"/>
              </a:rPr>
              <a:t>make</a:t>
            </a:r>
            <a:r>
              <a:rPr sz="1000" spc="-35" dirty="0">
                <a:latin typeface="Century Gothic"/>
                <a:cs typeface="Century Gothic"/>
              </a:rPr>
              <a:t> </a:t>
            </a:r>
            <a:r>
              <a:rPr sz="1000" dirty="0">
                <a:latin typeface="Century Gothic"/>
                <a:cs typeface="Century Gothic"/>
              </a:rPr>
              <a:t>any</a:t>
            </a:r>
            <a:r>
              <a:rPr sz="1000" spc="-30" dirty="0">
                <a:latin typeface="Century Gothic"/>
                <a:cs typeface="Century Gothic"/>
              </a:rPr>
              <a:t> </a:t>
            </a:r>
            <a:r>
              <a:rPr sz="1000" dirty="0">
                <a:latin typeface="Century Gothic"/>
                <a:cs typeface="Century Gothic"/>
              </a:rPr>
              <a:t>changes,</a:t>
            </a:r>
            <a:r>
              <a:rPr sz="1000" spc="-20" dirty="0">
                <a:latin typeface="Century Gothic"/>
                <a:cs typeface="Century Gothic"/>
              </a:rPr>
              <a:t> </a:t>
            </a:r>
            <a:r>
              <a:rPr sz="1000" dirty="0">
                <a:latin typeface="Century Gothic"/>
                <a:cs typeface="Century Gothic"/>
              </a:rPr>
              <a:t>contact</a:t>
            </a:r>
            <a:r>
              <a:rPr sz="1000" spc="-35" dirty="0">
                <a:latin typeface="Century Gothic"/>
                <a:cs typeface="Century Gothic"/>
              </a:rPr>
              <a:t> </a:t>
            </a:r>
            <a:r>
              <a:rPr sz="1000" dirty="0">
                <a:latin typeface="Century Gothic"/>
                <a:cs typeface="Century Gothic"/>
              </a:rPr>
              <a:t>the</a:t>
            </a:r>
            <a:r>
              <a:rPr sz="1000" spc="-35" dirty="0">
                <a:latin typeface="Century Gothic"/>
                <a:cs typeface="Century Gothic"/>
              </a:rPr>
              <a:t> </a:t>
            </a:r>
            <a:r>
              <a:rPr sz="1000" dirty="0">
                <a:latin typeface="Century Gothic"/>
                <a:cs typeface="Century Gothic"/>
              </a:rPr>
              <a:t>Benefits</a:t>
            </a:r>
            <a:r>
              <a:rPr sz="1000" spc="-45" dirty="0">
                <a:latin typeface="Century Gothic"/>
                <a:cs typeface="Century Gothic"/>
              </a:rPr>
              <a:t> </a:t>
            </a:r>
            <a:r>
              <a:rPr sz="1000" dirty="0">
                <a:latin typeface="Century Gothic"/>
                <a:cs typeface="Century Gothic"/>
              </a:rPr>
              <a:t>Department</a:t>
            </a:r>
            <a:r>
              <a:rPr sz="1000" spc="-25" dirty="0">
                <a:latin typeface="Century Gothic"/>
                <a:cs typeface="Century Gothic"/>
              </a:rPr>
              <a:t> </a:t>
            </a:r>
            <a:r>
              <a:rPr sz="1000" dirty="0">
                <a:latin typeface="Century Gothic"/>
                <a:cs typeface="Century Gothic"/>
              </a:rPr>
              <a:t>(not</a:t>
            </a:r>
            <a:r>
              <a:rPr sz="1000" spc="-15" dirty="0">
                <a:latin typeface="Century Gothic"/>
                <a:cs typeface="Century Gothic"/>
              </a:rPr>
              <a:t> </a:t>
            </a:r>
            <a:r>
              <a:rPr sz="1000" dirty="0">
                <a:latin typeface="Century Gothic"/>
                <a:cs typeface="Century Gothic"/>
              </a:rPr>
              <a:t>HR</a:t>
            </a:r>
            <a:r>
              <a:rPr sz="1000" spc="-25" dirty="0">
                <a:latin typeface="Century Gothic"/>
                <a:cs typeface="Century Gothic"/>
              </a:rPr>
              <a:t> </a:t>
            </a:r>
            <a:r>
              <a:rPr sz="1000" dirty="0">
                <a:latin typeface="Century Gothic"/>
                <a:cs typeface="Century Gothic"/>
              </a:rPr>
              <a:t>Manager).</a:t>
            </a:r>
            <a:r>
              <a:rPr sz="1000" spc="-5" dirty="0">
                <a:latin typeface="Century Gothic"/>
                <a:cs typeface="Century Gothic"/>
              </a:rPr>
              <a:t> </a:t>
            </a:r>
            <a:r>
              <a:rPr sz="1000" dirty="0">
                <a:latin typeface="Century Gothic"/>
                <a:cs typeface="Century Gothic"/>
              </a:rPr>
              <a:t>Enter</a:t>
            </a:r>
            <a:r>
              <a:rPr sz="1000" spc="-40" dirty="0">
                <a:latin typeface="Century Gothic"/>
                <a:cs typeface="Century Gothic"/>
              </a:rPr>
              <a:t> </a:t>
            </a:r>
            <a:r>
              <a:rPr sz="1000" dirty="0">
                <a:latin typeface="Century Gothic"/>
                <a:cs typeface="Century Gothic"/>
              </a:rPr>
              <a:t>in</a:t>
            </a:r>
            <a:r>
              <a:rPr sz="1000" spc="-40" dirty="0">
                <a:latin typeface="Century Gothic"/>
                <a:cs typeface="Century Gothic"/>
              </a:rPr>
              <a:t> </a:t>
            </a:r>
            <a:r>
              <a:rPr sz="1000" dirty="0">
                <a:latin typeface="Century Gothic"/>
                <a:cs typeface="Century Gothic"/>
              </a:rPr>
              <a:t>all</a:t>
            </a:r>
            <a:r>
              <a:rPr sz="1000" spc="-30" dirty="0">
                <a:latin typeface="Century Gothic"/>
                <a:cs typeface="Century Gothic"/>
              </a:rPr>
              <a:t> </a:t>
            </a:r>
            <a:r>
              <a:rPr sz="1000" spc="-10" dirty="0">
                <a:latin typeface="Century Gothic"/>
                <a:cs typeface="Century Gothic"/>
              </a:rPr>
              <a:t>required </a:t>
            </a:r>
            <a:r>
              <a:rPr sz="1000" dirty="0">
                <a:latin typeface="Century Gothic"/>
                <a:cs typeface="Century Gothic"/>
              </a:rPr>
              <a:t>fields</a:t>
            </a:r>
            <a:r>
              <a:rPr sz="1000" spc="-35" dirty="0">
                <a:latin typeface="Century Gothic"/>
                <a:cs typeface="Century Gothic"/>
              </a:rPr>
              <a:t> </a:t>
            </a:r>
            <a:r>
              <a:rPr sz="1000" dirty="0">
                <a:latin typeface="Century Gothic"/>
                <a:cs typeface="Century Gothic"/>
              </a:rPr>
              <a:t>with</a:t>
            </a:r>
            <a:r>
              <a:rPr sz="1000" spc="-45" dirty="0">
                <a:latin typeface="Century Gothic"/>
                <a:cs typeface="Century Gothic"/>
              </a:rPr>
              <a:t> </a:t>
            </a:r>
            <a:r>
              <a:rPr sz="1000" dirty="0">
                <a:latin typeface="Century Gothic"/>
                <a:cs typeface="Century Gothic"/>
              </a:rPr>
              <a:t>an</a:t>
            </a:r>
            <a:r>
              <a:rPr sz="1000" spc="-25" dirty="0">
                <a:latin typeface="Century Gothic"/>
                <a:cs typeface="Century Gothic"/>
              </a:rPr>
              <a:t> </a:t>
            </a:r>
            <a:r>
              <a:rPr sz="1000" dirty="0">
                <a:latin typeface="Century Gothic"/>
                <a:cs typeface="Century Gothic"/>
              </a:rPr>
              <a:t>asterisk</a:t>
            </a:r>
            <a:r>
              <a:rPr sz="1000" spc="-40" dirty="0">
                <a:latin typeface="Century Gothic"/>
                <a:cs typeface="Century Gothic"/>
              </a:rPr>
              <a:t> </a:t>
            </a:r>
            <a:r>
              <a:rPr sz="1000" spc="-20" dirty="0">
                <a:latin typeface="Century Gothic"/>
                <a:cs typeface="Century Gothic"/>
              </a:rPr>
              <a:t>(*).</a:t>
            </a:r>
            <a:endParaRPr sz="1000">
              <a:latin typeface="Century Gothic"/>
              <a:cs typeface="Century Gothic"/>
            </a:endParaRPr>
          </a:p>
          <a:p>
            <a:pPr marL="12700">
              <a:lnSpc>
                <a:spcPct val="100000"/>
              </a:lnSpc>
              <a:spcBef>
                <a:spcPts val="1200"/>
              </a:spcBef>
            </a:pPr>
            <a:r>
              <a:rPr sz="1000" dirty="0">
                <a:latin typeface="Century Gothic"/>
                <a:cs typeface="Century Gothic"/>
              </a:rPr>
              <a:t>When</a:t>
            </a:r>
            <a:r>
              <a:rPr sz="1000" spc="-25" dirty="0">
                <a:latin typeface="Century Gothic"/>
                <a:cs typeface="Century Gothic"/>
              </a:rPr>
              <a:t> </a:t>
            </a:r>
            <a:r>
              <a:rPr sz="1000" dirty="0">
                <a:latin typeface="Century Gothic"/>
                <a:cs typeface="Century Gothic"/>
              </a:rPr>
              <a:t>you</a:t>
            </a:r>
            <a:r>
              <a:rPr sz="1000" spc="-10" dirty="0">
                <a:latin typeface="Century Gothic"/>
                <a:cs typeface="Century Gothic"/>
              </a:rPr>
              <a:t> </a:t>
            </a:r>
            <a:r>
              <a:rPr sz="1000" dirty="0">
                <a:latin typeface="Century Gothic"/>
                <a:cs typeface="Century Gothic"/>
              </a:rPr>
              <a:t>are</a:t>
            </a:r>
            <a:r>
              <a:rPr sz="1000" spc="-15" dirty="0">
                <a:latin typeface="Century Gothic"/>
                <a:cs typeface="Century Gothic"/>
              </a:rPr>
              <a:t> </a:t>
            </a:r>
            <a:r>
              <a:rPr sz="1000" dirty="0">
                <a:latin typeface="Century Gothic"/>
                <a:cs typeface="Century Gothic"/>
              </a:rPr>
              <a:t>finished,</a:t>
            </a:r>
            <a:r>
              <a:rPr sz="1000" spc="-30" dirty="0">
                <a:latin typeface="Century Gothic"/>
                <a:cs typeface="Century Gothic"/>
              </a:rPr>
              <a:t> </a:t>
            </a:r>
            <a:r>
              <a:rPr sz="1000" dirty="0">
                <a:latin typeface="Century Gothic"/>
                <a:cs typeface="Century Gothic"/>
              </a:rPr>
              <a:t>please</a:t>
            </a:r>
            <a:r>
              <a:rPr sz="1000" spc="-20" dirty="0">
                <a:latin typeface="Century Gothic"/>
                <a:cs typeface="Century Gothic"/>
              </a:rPr>
              <a:t> </a:t>
            </a:r>
            <a:r>
              <a:rPr sz="1000" dirty="0">
                <a:latin typeface="Century Gothic"/>
                <a:cs typeface="Century Gothic"/>
              </a:rPr>
              <a:t>click</a:t>
            </a:r>
            <a:r>
              <a:rPr sz="1000" spc="-35" dirty="0">
                <a:latin typeface="Century Gothic"/>
                <a:cs typeface="Century Gothic"/>
              </a:rPr>
              <a:t> </a:t>
            </a:r>
            <a:r>
              <a:rPr sz="1000" dirty="0">
                <a:latin typeface="Century Gothic"/>
                <a:cs typeface="Century Gothic"/>
              </a:rPr>
              <a:t>“</a:t>
            </a:r>
            <a:r>
              <a:rPr sz="1000" b="1" dirty="0">
                <a:latin typeface="Century Gothic"/>
                <a:cs typeface="Century Gothic"/>
              </a:rPr>
              <a:t>I</a:t>
            </a:r>
            <a:r>
              <a:rPr sz="1000" b="1" spc="-40" dirty="0">
                <a:latin typeface="Century Gothic"/>
                <a:cs typeface="Century Gothic"/>
              </a:rPr>
              <a:t> </a:t>
            </a:r>
            <a:r>
              <a:rPr sz="1000" b="1" dirty="0">
                <a:latin typeface="Century Gothic"/>
                <a:cs typeface="Century Gothic"/>
              </a:rPr>
              <a:t>agree</a:t>
            </a:r>
            <a:r>
              <a:rPr sz="1000" dirty="0">
                <a:latin typeface="Century Gothic"/>
                <a:cs typeface="Century Gothic"/>
              </a:rPr>
              <a:t>”</a:t>
            </a:r>
            <a:r>
              <a:rPr sz="1000" spc="-5" dirty="0">
                <a:latin typeface="Century Gothic"/>
                <a:cs typeface="Century Gothic"/>
              </a:rPr>
              <a:t> </a:t>
            </a:r>
            <a:r>
              <a:rPr sz="1000" dirty="0">
                <a:latin typeface="Century Gothic"/>
                <a:cs typeface="Century Gothic"/>
              </a:rPr>
              <a:t>and</a:t>
            </a:r>
            <a:r>
              <a:rPr sz="1000" spc="-30" dirty="0">
                <a:latin typeface="Century Gothic"/>
                <a:cs typeface="Century Gothic"/>
              </a:rPr>
              <a:t> </a:t>
            </a:r>
            <a:r>
              <a:rPr sz="1000" dirty="0">
                <a:latin typeface="Century Gothic"/>
                <a:cs typeface="Century Gothic"/>
              </a:rPr>
              <a:t>“</a:t>
            </a:r>
            <a:r>
              <a:rPr sz="1000" b="1" dirty="0">
                <a:latin typeface="Century Gothic"/>
                <a:cs typeface="Century Gothic"/>
              </a:rPr>
              <a:t>Continue</a:t>
            </a:r>
            <a:r>
              <a:rPr sz="1000" dirty="0">
                <a:latin typeface="Century Gothic"/>
                <a:cs typeface="Century Gothic"/>
              </a:rPr>
              <a:t>”</a:t>
            </a:r>
            <a:r>
              <a:rPr sz="1000" spc="-30" dirty="0">
                <a:latin typeface="Century Gothic"/>
                <a:cs typeface="Century Gothic"/>
              </a:rPr>
              <a:t> </a:t>
            </a:r>
            <a:r>
              <a:rPr sz="1000" dirty="0">
                <a:latin typeface="Century Gothic"/>
                <a:cs typeface="Century Gothic"/>
              </a:rPr>
              <a:t>at</a:t>
            </a:r>
            <a:r>
              <a:rPr sz="1000" spc="-30" dirty="0">
                <a:latin typeface="Century Gothic"/>
                <a:cs typeface="Century Gothic"/>
              </a:rPr>
              <a:t> </a:t>
            </a:r>
            <a:r>
              <a:rPr sz="1000" dirty="0">
                <a:latin typeface="Century Gothic"/>
                <a:cs typeface="Century Gothic"/>
              </a:rPr>
              <a:t>the</a:t>
            </a:r>
            <a:r>
              <a:rPr sz="1000" spc="-25" dirty="0">
                <a:latin typeface="Century Gothic"/>
                <a:cs typeface="Century Gothic"/>
              </a:rPr>
              <a:t> </a:t>
            </a:r>
            <a:r>
              <a:rPr sz="1000" dirty="0">
                <a:latin typeface="Century Gothic"/>
                <a:cs typeface="Century Gothic"/>
              </a:rPr>
              <a:t>bottom</a:t>
            </a:r>
            <a:r>
              <a:rPr sz="1000" spc="-50" dirty="0">
                <a:latin typeface="Century Gothic"/>
                <a:cs typeface="Century Gothic"/>
              </a:rPr>
              <a:t> </a:t>
            </a:r>
            <a:r>
              <a:rPr sz="1000" dirty="0">
                <a:latin typeface="Century Gothic"/>
                <a:cs typeface="Century Gothic"/>
              </a:rPr>
              <a:t>and</a:t>
            </a:r>
            <a:r>
              <a:rPr sz="1000" spc="-15" dirty="0">
                <a:latin typeface="Century Gothic"/>
                <a:cs typeface="Century Gothic"/>
              </a:rPr>
              <a:t> </a:t>
            </a:r>
            <a:r>
              <a:rPr sz="1000" dirty="0">
                <a:latin typeface="Century Gothic"/>
                <a:cs typeface="Century Gothic"/>
              </a:rPr>
              <a:t>right-hand</a:t>
            </a:r>
            <a:r>
              <a:rPr sz="1000" spc="-30" dirty="0">
                <a:latin typeface="Century Gothic"/>
                <a:cs typeface="Century Gothic"/>
              </a:rPr>
              <a:t> </a:t>
            </a:r>
            <a:r>
              <a:rPr sz="1000" dirty="0">
                <a:latin typeface="Century Gothic"/>
                <a:cs typeface="Century Gothic"/>
              </a:rPr>
              <a:t>side</a:t>
            </a:r>
            <a:r>
              <a:rPr sz="1000" spc="-25" dirty="0">
                <a:latin typeface="Century Gothic"/>
                <a:cs typeface="Century Gothic"/>
              </a:rPr>
              <a:t> </a:t>
            </a:r>
            <a:r>
              <a:rPr sz="1000" dirty="0">
                <a:latin typeface="Century Gothic"/>
                <a:cs typeface="Century Gothic"/>
              </a:rPr>
              <a:t>of</a:t>
            </a:r>
            <a:r>
              <a:rPr sz="1000" spc="-30"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spc="-10" dirty="0">
                <a:latin typeface="Century Gothic"/>
                <a:cs typeface="Century Gothic"/>
              </a:rPr>
              <a:t>screen.</a:t>
            </a:r>
            <a:endParaRPr sz="1000">
              <a:latin typeface="Century Gothic"/>
              <a:cs typeface="Century Gothic"/>
            </a:endParaRPr>
          </a:p>
          <a:p>
            <a:pPr marL="12700">
              <a:lnSpc>
                <a:spcPct val="100000"/>
              </a:lnSpc>
              <a:spcBef>
                <a:spcPts val="1200"/>
              </a:spcBef>
            </a:pPr>
            <a:r>
              <a:rPr sz="1000" b="1" dirty="0">
                <a:latin typeface="Century Gothic"/>
                <a:cs typeface="Century Gothic"/>
              </a:rPr>
              <a:t>Verify</a:t>
            </a:r>
            <a:r>
              <a:rPr sz="1000" b="1" spc="-35" dirty="0">
                <a:latin typeface="Century Gothic"/>
                <a:cs typeface="Century Gothic"/>
              </a:rPr>
              <a:t> </a:t>
            </a:r>
            <a:r>
              <a:rPr sz="1000" b="1" dirty="0">
                <a:latin typeface="Century Gothic"/>
                <a:cs typeface="Century Gothic"/>
              </a:rPr>
              <a:t>your</a:t>
            </a:r>
            <a:r>
              <a:rPr sz="1000" b="1" spc="-30" dirty="0">
                <a:latin typeface="Century Gothic"/>
                <a:cs typeface="Century Gothic"/>
              </a:rPr>
              <a:t> </a:t>
            </a:r>
            <a:r>
              <a:rPr sz="1000" b="1" dirty="0">
                <a:latin typeface="Century Gothic"/>
                <a:cs typeface="Century Gothic"/>
              </a:rPr>
              <a:t>Family</a:t>
            </a:r>
            <a:r>
              <a:rPr sz="1000" b="1" spc="-45" dirty="0">
                <a:latin typeface="Century Gothic"/>
                <a:cs typeface="Century Gothic"/>
              </a:rPr>
              <a:t> </a:t>
            </a:r>
            <a:r>
              <a:rPr sz="1000" b="1" spc="-10" dirty="0">
                <a:latin typeface="Century Gothic"/>
                <a:cs typeface="Century Gothic"/>
              </a:rPr>
              <a:t>Information</a:t>
            </a:r>
            <a:endParaRPr sz="1000">
              <a:latin typeface="Century Gothic"/>
              <a:cs typeface="Century Gothic"/>
            </a:endParaRPr>
          </a:p>
          <a:p>
            <a:pPr marL="12700" marR="25400">
              <a:lnSpc>
                <a:spcPct val="100000"/>
              </a:lnSpc>
            </a:pPr>
            <a:r>
              <a:rPr sz="1000" dirty="0">
                <a:latin typeface="Century Gothic"/>
                <a:cs typeface="Century Gothic"/>
              </a:rPr>
              <a:t>Please</a:t>
            </a:r>
            <a:r>
              <a:rPr sz="1000" spc="-35" dirty="0">
                <a:latin typeface="Century Gothic"/>
                <a:cs typeface="Century Gothic"/>
              </a:rPr>
              <a:t> </a:t>
            </a:r>
            <a:r>
              <a:rPr sz="1000" dirty="0">
                <a:latin typeface="Century Gothic"/>
                <a:cs typeface="Century Gothic"/>
              </a:rPr>
              <a:t>be</a:t>
            </a:r>
            <a:r>
              <a:rPr sz="1000" spc="-15" dirty="0">
                <a:latin typeface="Century Gothic"/>
                <a:cs typeface="Century Gothic"/>
              </a:rPr>
              <a:t> </a:t>
            </a:r>
            <a:r>
              <a:rPr sz="1000" dirty="0">
                <a:latin typeface="Century Gothic"/>
                <a:cs typeface="Century Gothic"/>
              </a:rPr>
              <a:t>sure</a:t>
            </a:r>
            <a:r>
              <a:rPr sz="1000" spc="-20" dirty="0">
                <a:latin typeface="Century Gothic"/>
                <a:cs typeface="Century Gothic"/>
              </a:rPr>
              <a:t> </a:t>
            </a:r>
            <a:r>
              <a:rPr sz="1000" dirty="0">
                <a:latin typeface="Century Gothic"/>
                <a:cs typeface="Century Gothic"/>
              </a:rPr>
              <a:t>to</a:t>
            </a:r>
            <a:r>
              <a:rPr sz="1000" spc="-45" dirty="0">
                <a:latin typeface="Century Gothic"/>
                <a:cs typeface="Century Gothic"/>
              </a:rPr>
              <a:t> </a:t>
            </a:r>
            <a:r>
              <a:rPr sz="1000" dirty="0">
                <a:latin typeface="Century Gothic"/>
                <a:cs typeface="Century Gothic"/>
              </a:rPr>
              <a:t>add</a:t>
            </a:r>
            <a:r>
              <a:rPr sz="1000" spc="-20" dirty="0">
                <a:latin typeface="Century Gothic"/>
                <a:cs typeface="Century Gothic"/>
              </a:rPr>
              <a:t> </a:t>
            </a:r>
            <a:r>
              <a:rPr sz="1000" dirty="0">
                <a:latin typeface="Century Gothic"/>
                <a:cs typeface="Century Gothic"/>
              </a:rPr>
              <a:t>all</a:t>
            </a:r>
            <a:r>
              <a:rPr sz="1000" spc="-25" dirty="0">
                <a:latin typeface="Century Gothic"/>
                <a:cs typeface="Century Gothic"/>
              </a:rPr>
              <a:t> </a:t>
            </a:r>
            <a:r>
              <a:rPr sz="1000" dirty="0">
                <a:latin typeface="Century Gothic"/>
                <a:cs typeface="Century Gothic"/>
              </a:rPr>
              <a:t>dependents</a:t>
            </a:r>
            <a:r>
              <a:rPr sz="1000" spc="-25" dirty="0">
                <a:latin typeface="Century Gothic"/>
                <a:cs typeface="Century Gothic"/>
              </a:rPr>
              <a:t> </a:t>
            </a:r>
            <a:r>
              <a:rPr sz="1000" dirty="0">
                <a:latin typeface="Century Gothic"/>
                <a:cs typeface="Century Gothic"/>
              </a:rPr>
              <a:t>that</a:t>
            </a:r>
            <a:r>
              <a:rPr sz="1000" spc="-45" dirty="0">
                <a:latin typeface="Century Gothic"/>
                <a:cs typeface="Century Gothic"/>
              </a:rPr>
              <a:t> </a:t>
            </a:r>
            <a:r>
              <a:rPr sz="1000" dirty="0">
                <a:latin typeface="Century Gothic"/>
                <a:cs typeface="Century Gothic"/>
              </a:rPr>
              <a:t>may</a:t>
            </a:r>
            <a:r>
              <a:rPr sz="1000" spc="-25" dirty="0">
                <a:latin typeface="Century Gothic"/>
                <a:cs typeface="Century Gothic"/>
              </a:rPr>
              <a:t> </a:t>
            </a:r>
            <a:r>
              <a:rPr sz="1000" dirty="0">
                <a:latin typeface="Century Gothic"/>
                <a:cs typeface="Century Gothic"/>
              </a:rPr>
              <a:t>be</a:t>
            </a:r>
            <a:r>
              <a:rPr sz="1000" spc="-20" dirty="0">
                <a:latin typeface="Century Gothic"/>
                <a:cs typeface="Century Gothic"/>
              </a:rPr>
              <a:t> </a:t>
            </a:r>
            <a:r>
              <a:rPr sz="1000" dirty="0">
                <a:latin typeface="Century Gothic"/>
                <a:cs typeface="Century Gothic"/>
              </a:rPr>
              <a:t>missing</a:t>
            </a:r>
            <a:r>
              <a:rPr sz="1000" spc="-30" dirty="0">
                <a:latin typeface="Century Gothic"/>
                <a:cs typeface="Century Gothic"/>
              </a:rPr>
              <a:t> </a:t>
            </a:r>
            <a:r>
              <a:rPr sz="1000" dirty="0">
                <a:latin typeface="Century Gothic"/>
                <a:cs typeface="Century Gothic"/>
              </a:rPr>
              <a:t>from</a:t>
            </a:r>
            <a:r>
              <a:rPr sz="1000" spc="-30"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dirty="0">
                <a:latin typeface="Century Gothic"/>
                <a:cs typeface="Century Gothic"/>
              </a:rPr>
              <a:t>Family</a:t>
            </a:r>
            <a:r>
              <a:rPr sz="1000" spc="-30" dirty="0">
                <a:latin typeface="Century Gothic"/>
                <a:cs typeface="Century Gothic"/>
              </a:rPr>
              <a:t> </a:t>
            </a:r>
            <a:r>
              <a:rPr sz="1000" dirty="0">
                <a:latin typeface="Century Gothic"/>
                <a:cs typeface="Century Gothic"/>
              </a:rPr>
              <a:t>Information</a:t>
            </a:r>
            <a:r>
              <a:rPr sz="1000" spc="-35" dirty="0">
                <a:latin typeface="Century Gothic"/>
                <a:cs typeface="Century Gothic"/>
              </a:rPr>
              <a:t> </a:t>
            </a:r>
            <a:r>
              <a:rPr sz="1000" dirty="0">
                <a:latin typeface="Century Gothic"/>
                <a:cs typeface="Century Gothic"/>
              </a:rPr>
              <a:t>section</a:t>
            </a:r>
            <a:r>
              <a:rPr sz="1000" spc="-35" dirty="0">
                <a:latin typeface="Century Gothic"/>
                <a:cs typeface="Century Gothic"/>
              </a:rPr>
              <a:t> </a:t>
            </a:r>
            <a:r>
              <a:rPr sz="1000" dirty="0">
                <a:latin typeface="Century Gothic"/>
                <a:cs typeface="Century Gothic"/>
              </a:rPr>
              <a:t>before</a:t>
            </a:r>
            <a:r>
              <a:rPr sz="1000" spc="-20" dirty="0">
                <a:latin typeface="Century Gothic"/>
                <a:cs typeface="Century Gothic"/>
              </a:rPr>
              <a:t> </a:t>
            </a:r>
            <a:r>
              <a:rPr sz="1000" spc="-10" dirty="0">
                <a:latin typeface="Century Gothic"/>
                <a:cs typeface="Century Gothic"/>
              </a:rPr>
              <a:t>proceeding </a:t>
            </a:r>
            <a:r>
              <a:rPr sz="1000" dirty="0">
                <a:latin typeface="Century Gothic"/>
                <a:cs typeface="Century Gothic"/>
              </a:rPr>
              <a:t>to</a:t>
            </a:r>
            <a:r>
              <a:rPr sz="1000" spc="-35" dirty="0">
                <a:latin typeface="Century Gothic"/>
                <a:cs typeface="Century Gothic"/>
              </a:rPr>
              <a:t> </a:t>
            </a:r>
            <a:r>
              <a:rPr sz="1000" dirty="0">
                <a:latin typeface="Century Gothic"/>
                <a:cs typeface="Century Gothic"/>
              </a:rPr>
              <a:t>the</a:t>
            </a:r>
            <a:r>
              <a:rPr sz="1000" spc="-25" dirty="0">
                <a:latin typeface="Century Gothic"/>
                <a:cs typeface="Century Gothic"/>
              </a:rPr>
              <a:t> </a:t>
            </a:r>
            <a:r>
              <a:rPr sz="1000" dirty="0">
                <a:latin typeface="Century Gothic"/>
                <a:cs typeface="Century Gothic"/>
              </a:rPr>
              <a:t>next</a:t>
            </a:r>
            <a:r>
              <a:rPr sz="1000" spc="-15" dirty="0">
                <a:latin typeface="Century Gothic"/>
                <a:cs typeface="Century Gothic"/>
              </a:rPr>
              <a:t> </a:t>
            </a:r>
            <a:r>
              <a:rPr sz="1000" dirty="0">
                <a:latin typeface="Century Gothic"/>
                <a:cs typeface="Century Gothic"/>
              </a:rPr>
              <a:t>section.</a:t>
            </a:r>
            <a:r>
              <a:rPr sz="1000" spc="-20" dirty="0">
                <a:latin typeface="Century Gothic"/>
                <a:cs typeface="Century Gothic"/>
              </a:rPr>
              <a:t> </a:t>
            </a:r>
            <a:r>
              <a:rPr sz="1000" dirty="0">
                <a:latin typeface="Century Gothic"/>
                <a:cs typeface="Century Gothic"/>
              </a:rPr>
              <a:t>To</a:t>
            </a:r>
            <a:r>
              <a:rPr sz="1000" spc="-15" dirty="0">
                <a:latin typeface="Century Gothic"/>
                <a:cs typeface="Century Gothic"/>
              </a:rPr>
              <a:t> </a:t>
            </a:r>
            <a:r>
              <a:rPr sz="1000" dirty="0">
                <a:latin typeface="Century Gothic"/>
                <a:cs typeface="Century Gothic"/>
              </a:rPr>
              <a:t>do</a:t>
            </a:r>
            <a:r>
              <a:rPr sz="1000" spc="-10" dirty="0">
                <a:latin typeface="Century Gothic"/>
                <a:cs typeface="Century Gothic"/>
              </a:rPr>
              <a:t> </a:t>
            </a:r>
            <a:r>
              <a:rPr sz="1000" dirty="0">
                <a:latin typeface="Century Gothic"/>
                <a:cs typeface="Century Gothic"/>
              </a:rPr>
              <a:t>this,</a:t>
            </a:r>
            <a:r>
              <a:rPr sz="1000" spc="-25" dirty="0">
                <a:latin typeface="Century Gothic"/>
                <a:cs typeface="Century Gothic"/>
              </a:rPr>
              <a:t> </a:t>
            </a:r>
            <a:r>
              <a:rPr sz="1000" dirty="0">
                <a:latin typeface="Century Gothic"/>
                <a:cs typeface="Century Gothic"/>
              </a:rPr>
              <a:t>click</a:t>
            </a:r>
            <a:r>
              <a:rPr sz="1000" spc="-20" dirty="0">
                <a:latin typeface="Century Gothic"/>
                <a:cs typeface="Century Gothic"/>
              </a:rPr>
              <a:t> </a:t>
            </a:r>
            <a:r>
              <a:rPr sz="1000" dirty="0">
                <a:latin typeface="Century Gothic"/>
                <a:cs typeface="Century Gothic"/>
              </a:rPr>
              <a:t>on</a:t>
            </a:r>
            <a:r>
              <a:rPr sz="1000" spc="-15" dirty="0">
                <a:latin typeface="Century Gothic"/>
                <a:cs typeface="Century Gothic"/>
              </a:rPr>
              <a:t> </a:t>
            </a:r>
            <a:r>
              <a:rPr sz="1000" dirty="0">
                <a:latin typeface="Century Gothic"/>
                <a:cs typeface="Century Gothic"/>
              </a:rPr>
              <a:t>the</a:t>
            </a:r>
            <a:r>
              <a:rPr sz="1000" spc="-25" dirty="0">
                <a:latin typeface="Century Gothic"/>
                <a:cs typeface="Century Gothic"/>
              </a:rPr>
              <a:t> </a:t>
            </a:r>
            <a:r>
              <a:rPr sz="1000" dirty="0">
                <a:latin typeface="Century Gothic"/>
                <a:cs typeface="Century Gothic"/>
              </a:rPr>
              <a:t>“</a:t>
            </a:r>
            <a:r>
              <a:rPr sz="1000" b="1" dirty="0">
                <a:latin typeface="Century Gothic"/>
                <a:cs typeface="Century Gothic"/>
              </a:rPr>
              <a:t>Add</a:t>
            </a:r>
            <a:r>
              <a:rPr sz="1000" b="1" spc="-5" dirty="0">
                <a:latin typeface="Century Gothic"/>
                <a:cs typeface="Century Gothic"/>
              </a:rPr>
              <a:t> </a:t>
            </a:r>
            <a:r>
              <a:rPr sz="1000" b="1" spc="-10" dirty="0">
                <a:latin typeface="Century Gothic"/>
                <a:cs typeface="Century Gothic"/>
              </a:rPr>
              <a:t>Dependents</a:t>
            </a:r>
            <a:r>
              <a:rPr sz="1000" spc="-10" dirty="0">
                <a:latin typeface="Century Gothic"/>
                <a:cs typeface="Century Gothic"/>
              </a:rPr>
              <a:t>”</a:t>
            </a:r>
            <a:r>
              <a:rPr sz="1000" spc="-5" dirty="0">
                <a:latin typeface="Century Gothic"/>
                <a:cs typeface="Century Gothic"/>
              </a:rPr>
              <a:t> </a:t>
            </a:r>
            <a:r>
              <a:rPr sz="1000" dirty="0">
                <a:latin typeface="Century Gothic"/>
                <a:cs typeface="Century Gothic"/>
              </a:rPr>
              <a:t>link.</a:t>
            </a:r>
            <a:r>
              <a:rPr sz="1000" spc="235" dirty="0">
                <a:latin typeface="Century Gothic"/>
                <a:cs typeface="Century Gothic"/>
              </a:rPr>
              <a:t> </a:t>
            </a:r>
            <a:r>
              <a:rPr sz="1000" dirty="0">
                <a:latin typeface="Century Gothic"/>
                <a:cs typeface="Century Gothic"/>
              </a:rPr>
              <a:t>If</a:t>
            </a:r>
            <a:r>
              <a:rPr sz="1000" spc="-40" dirty="0">
                <a:latin typeface="Century Gothic"/>
                <a:cs typeface="Century Gothic"/>
              </a:rPr>
              <a:t> </a:t>
            </a:r>
            <a:r>
              <a:rPr sz="1000" dirty="0">
                <a:latin typeface="Century Gothic"/>
                <a:cs typeface="Century Gothic"/>
              </a:rPr>
              <a:t>you wish</a:t>
            </a:r>
            <a:r>
              <a:rPr sz="1000" spc="-25" dirty="0">
                <a:latin typeface="Century Gothic"/>
                <a:cs typeface="Century Gothic"/>
              </a:rPr>
              <a:t> </a:t>
            </a:r>
            <a:r>
              <a:rPr sz="1000" dirty="0">
                <a:latin typeface="Century Gothic"/>
                <a:cs typeface="Century Gothic"/>
              </a:rPr>
              <a:t>to</a:t>
            </a:r>
            <a:r>
              <a:rPr sz="1000" spc="-30" dirty="0">
                <a:latin typeface="Century Gothic"/>
                <a:cs typeface="Century Gothic"/>
              </a:rPr>
              <a:t> </a:t>
            </a:r>
            <a:r>
              <a:rPr sz="1000" dirty="0">
                <a:latin typeface="Century Gothic"/>
                <a:cs typeface="Century Gothic"/>
              </a:rPr>
              <a:t>add</a:t>
            </a:r>
            <a:r>
              <a:rPr sz="1000" spc="-5" dirty="0">
                <a:latin typeface="Century Gothic"/>
                <a:cs typeface="Century Gothic"/>
              </a:rPr>
              <a:t> </a:t>
            </a:r>
            <a:r>
              <a:rPr sz="1000" dirty="0">
                <a:latin typeface="Century Gothic"/>
                <a:cs typeface="Century Gothic"/>
              </a:rPr>
              <a:t>dependents,</a:t>
            </a:r>
            <a:r>
              <a:rPr sz="1000" spc="-5" dirty="0">
                <a:latin typeface="Century Gothic"/>
                <a:cs typeface="Century Gothic"/>
              </a:rPr>
              <a:t> </a:t>
            </a:r>
            <a:r>
              <a:rPr sz="1000" dirty="0">
                <a:latin typeface="Century Gothic"/>
                <a:cs typeface="Century Gothic"/>
              </a:rPr>
              <a:t>please</a:t>
            </a:r>
            <a:r>
              <a:rPr sz="1000" spc="-20" dirty="0">
                <a:latin typeface="Century Gothic"/>
                <a:cs typeface="Century Gothic"/>
              </a:rPr>
              <a:t> note</a:t>
            </a:r>
            <a:r>
              <a:rPr sz="1000" spc="500" dirty="0">
                <a:latin typeface="Century Gothic"/>
                <a:cs typeface="Century Gothic"/>
              </a:rPr>
              <a:t> </a:t>
            </a:r>
            <a:r>
              <a:rPr sz="1000" dirty="0">
                <a:latin typeface="Century Gothic"/>
                <a:cs typeface="Century Gothic"/>
              </a:rPr>
              <a:t>that</a:t>
            </a:r>
            <a:r>
              <a:rPr sz="1000" spc="-50" dirty="0">
                <a:latin typeface="Century Gothic"/>
                <a:cs typeface="Century Gothic"/>
              </a:rPr>
              <a:t> </a:t>
            </a:r>
            <a:r>
              <a:rPr sz="1000" dirty="0">
                <a:latin typeface="Century Gothic"/>
                <a:cs typeface="Century Gothic"/>
              </a:rPr>
              <a:t>all</a:t>
            </a:r>
            <a:r>
              <a:rPr sz="1000" spc="-30" dirty="0">
                <a:latin typeface="Century Gothic"/>
                <a:cs typeface="Century Gothic"/>
              </a:rPr>
              <a:t> </a:t>
            </a:r>
            <a:r>
              <a:rPr sz="1000" dirty="0">
                <a:latin typeface="Century Gothic"/>
                <a:cs typeface="Century Gothic"/>
              </a:rPr>
              <a:t>fields</a:t>
            </a:r>
            <a:r>
              <a:rPr sz="1000" spc="-35" dirty="0">
                <a:latin typeface="Century Gothic"/>
                <a:cs typeface="Century Gothic"/>
              </a:rPr>
              <a:t> </a:t>
            </a:r>
            <a:r>
              <a:rPr sz="1000" dirty="0">
                <a:latin typeface="Century Gothic"/>
                <a:cs typeface="Century Gothic"/>
              </a:rPr>
              <a:t>with</a:t>
            </a:r>
            <a:r>
              <a:rPr sz="1000" spc="-50" dirty="0">
                <a:latin typeface="Century Gothic"/>
                <a:cs typeface="Century Gothic"/>
              </a:rPr>
              <a:t> </a:t>
            </a:r>
            <a:r>
              <a:rPr sz="1000" dirty="0">
                <a:latin typeface="Century Gothic"/>
                <a:cs typeface="Century Gothic"/>
              </a:rPr>
              <a:t>an</a:t>
            </a:r>
            <a:r>
              <a:rPr sz="1000" spc="-30" dirty="0">
                <a:latin typeface="Century Gothic"/>
                <a:cs typeface="Century Gothic"/>
              </a:rPr>
              <a:t> </a:t>
            </a:r>
            <a:r>
              <a:rPr sz="1000" dirty="0">
                <a:latin typeface="Century Gothic"/>
                <a:cs typeface="Century Gothic"/>
              </a:rPr>
              <a:t>asterisk</a:t>
            </a:r>
            <a:r>
              <a:rPr sz="1000" spc="-45" dirty="0">
                <a:latin typeface="Century Gothic"/>
                <a:cs typeface="Century Gothic"/>
              </a:rPr>
              <a:t> </a:t>
            </a:r>
            <a:r>
              <a:rPr sz="1000" dirty="0">
                <a:latin typeface="Century Gothic"/>
                <a:cs typeface="Century Gothic"/>
              </a:rPr>
              <a:t>(*)</a:t>
            </a:r>
            <a:r>
              <a:rPr sz="1000" spc="10" dirty="0">
                <a:latin typeface="Century Gothic"/>
                <a:cs typeface="Century Gothic"/>
              </a:rPr>
              <a:t> </a:t>
            </a:r>
            <a:r>
              <a:rPr sz="1000" dirty="0">
                <a:latin typeface="Century Gothic"/>
                <a:cs typeface="Century Gothic"/>
              </a:rPr>
              <a:t>are</a:t>
            </a:r>
            <a:r>
              <a:rPr sz="1000" spc="-35" dirty="0">
                <a:latin typeface="Century Gothic"/>
                <a:cs typeface="Century Gothic"/>
              </a:rPr>
              <a:t> </a:t>
            </a:r>
            <a:r>
              <a:rPr sz="1000" dirty="0">
                <a:latin typeface="Century Gothic"/>
                <a:cs typeface="Century Gothic"/>
              </a:rPr>
              <a:t>required.</a:t>
            </a:r>
            <a:r>
              <a:rPr sz="1000" spc="229" dirty="0">
                <a:latin typeface="Century Gothic"/>
                <a:cs typeface="Century Gothic"/>
              </a:rPr>
              <a:t> </a:t>
            </a:r>
            <a:r>
              <a:rPr sz="1000" dirty="0">
                <a:latin typeface="Century Gothic"/>
                <a:cs typeface="Century Gothic"/>
              </a:rPr>
              <a:t>When</a:t>
            </a:r>
            <a:r>
              <a:rPr sz="1000" spc="-30" dirty="0">
                <a:latin typeface="Century Gothic"/>
                <a:cs typeface="Century Gothic"/>
              </a:rPr>
              <a:t> </a:t>
            </a:r>
            <a:r>
              <a:rPr sz="1000" dirty="0">
                <a:latin typeface="Century Gothic"/>
                <a:cs typeface="Century Gothic"/>
              </a:rPr>
              <a:t>all</a:t>
            </a:r>
            <a:r>
              <a:rPr sz="1000" spc="-30" dirty="0">
                <a:latin typeface="Century Gothic"/>
                <a:cs typeface="Century Gothic"/>
              </a:rPr>
              <a:t> </a:t>
            </a:r>
            <a:r>
              <a:rPr sz="1000" dirty="0">
                <a:latin typeface="Century Gothic"/>
                <a:cs typeface="Century Gothic"/>
              </a:rPr>
              <a:t>of</a:t>
            </a:r>
            <a:r>
              <a:rPr sz="1000" spc="-35" dirty="0">
                <a:latin typeface="Century Gothic"/>
                <a:cs typeface="Century Gothic"/>
              </a:rPr>
              <a:t> </a:t>
            </a:r>
            <a:r>
              <a:rPr sz="1000" dirty="0">
                <a:latin typeface="Century Gothic"/>
                <a:cs typeface="Century Gothic"/>
              </a:rPr>
              <a:t>your</a:t>
            </a:r>
            <a:r>
              <a:rPr sz="1000" spc="-10" dirty="0">
                <a:latin typeface="Century Gothic"/>
                <a:cs typeface="Century Gothic"/>
              </a:rPr>
              <a:t> </a:t>
            </a:r>
            <a:r>
              <a:rPr sz="1000" dirty="0">
                <a:latin typeface="Century Gothic"/>
                <a:cs typeface="Century Gothic"/>
              </a:rPr>
              <a:t>family</a:t>
            </a:r>
            <a:r>
              <a:rPr sz="1000" spc="-40" dirty="0">
                <a:latin typeface="Century Gothic"/>
                <a:cs typeface="Century Gothic"/>
              </a:rPr>
              <a:t> </a:t>
            </a:r>
            <a:r>
              <a:rPr sz="1000" dirty="0">
                <a:latin typeface="Century Gothic"/>
                <a:cs typeface="Century Gothic"/>
              </a:rPr>
              <a:t>information</a:t>
            </a:r>
            <a:r>
              <a:rPr sz="1000" spc="-30" dirty="0">
                <a:latin typeface="Century Gothic"/>
                <a:cs typeface="Century Gothic"/>
              </a:rPr>
              <a:t> </a:t>
            </a:r>
            <a:r>
              <a:rPr sz="1000" dirty="0">
                <a:latin typeface="Century Gothic"/>
                <a:cs typeface="Century Gothic"/>
              </a:rPr>
              <a:t>is</a:t>
            </a:r>
            <a:r>
              <a:rPr sz="1000" spc="-45" dirty="0">
                <a:latin typeface="Century Gothic"/>
                <a:cs typeface="Century Gothic"/>
              </a:rPr>
              <a:t> </a:t>
            </a:r>
            <a:r>
              <a:rPr sz="1000" dirty="0">
                <a:latin typeface="Century Gothic"/>
                <a:cs typeface="Century Gothic"/>
              </a:rPr>
              <a:t>accurate,</a:t>
            </a:r>
            <a:r>
              <a:rPr sz="1000" spc="-15" dirty="0">
                <a:latin typeface="Century Gothic"/>
                <a:cs typeface="Century Gothic"/>
              </a:rPr>
              <a:t> </a:t>
            </a:r>
            <a:r>
              <a:rPr sz="1000" dirty="0">
                <a:latin typeface="Century Gothic"/>
                <a:cs typeface="Century Gothic"/>
              </a:rPr>
              <a:t>read</a:t>
            </a:r>
            <a:r>
              <a:rPr sz="1000" spc="-35" dirty="0">
                <a:latin typeface="Century Gothic"/>
                <a:cs typeface="Century Gothic"/>
              </a:rPr>
              <a:t> </a:t>
            </a:r>
            <a:r>
              <a:rPr sz="1000" dirty="0">
                <a:latin typeface="Century Gothic"/>
                <a:cs typeface="Century Gothic"/>
              </a:rPr>
              <a:t>through</a:t>
            </a:r>
            <a:r>
              <a:rPr sz="1000" spc="-15" dirty="0">
                <a:latin typeface="Century Gothic"/>
                <a:cs typeface="Century Gothic"/>
              </a:rPr>
              <a:t> </a:t>
            </a:r>
            <a:r>
              <a:rPr sz="1000" spc="-25" dirty="0">
                <a:latin typeface="Century Gothic"/>
                <a:cs typeface="Century Gothic"/>
              </a:rPr>
              <a:t>the </a:t>
            </a:r>
            <a:r>
              <a:rPr sz="1000" dirty="0">
                <a:latin typeface="Century Gothic"/>
                <a:cs typeface="Century Gothic"/>
              </a:rPr>
              <a:t>“Dependent</a:t>
            </a:r>
            <a:r>
              <a:rPr sz="1000" spc="-25" dirty="0">
                <a:latin typeface="Century Gothic"/>
                <a:cs typeface="Century Gothic"/>
              </a:rPr>
              <a:t> </a:t>
            </a:r>
            <a:r>
              <a:rPr sz="1000" dirty="0">
                <a:latin typeface="Century Gothic"/>
                <a:cs typeface="Century Gothic"/>
              </a:rPr>
              <a:t>Information</a:t>
            </a:r>
            <a:r>
              <a:rPr sz="1000" spc="-40" dirty="0">
                <a:latin typeface="Century Gothic"/>
                <a:cs typeface="Century Gothic"/>
              </a:rPr>
              <a:t> </a:t>
            </a:r>
            <a:r>
              <a:rPr sz="1000" dirty="0">
                <a:latin typeface="Century Gothic"/>
                <a:cs typeface="Century Gothic"/>
              </a:rPr>
              <a:t>Notice”</a:t>
            </a:r>
            <a:r>
              <a:rPr sz="1000" spc="-35" dirty="0">
                <a:latin typeface="Century Gothic"/>
                <a:cs typeface="Century Gothic"/>
              </a:rPr>
              <a:t> </a:t>
            </a:r>
            <a:r>
              <a:rPr sz="1000" dirty="0">
                <a:latin typeface="Century Gothic"/>
                <a:cs typeface="Century Gothic"/>
              </a:rPr>
              <a:t>section,</a:t>
            </a:r>
            <a:r>
              <a:rPr sz="1000" spc="-40" dirty="0">
                <a:latin typeface="Century Gothic"/>
                <a:cs typeface="Century Gothic"/>
              </a:rPr>
              <a:t> </a:t>
            </a:r>
            <a:r>
              <a:rPr sz="1000" dirty="0">
                <a:latin typeface="Century Gothic"/>
                <a:cs typeface="Century Gothic"/>
              </a:rPr>
              <a:t>check</a:t>
            </a:r>
            <a:r>
              <a:rPr sz="1000" spc="-20" dirty="0">
                <a:latin typeface="Century Gothic"/>
                <a:cs typeface="Century Gothic"/>
              </a:rPr>
              <a:t> </a:t>
            </a:r>
            <a:r>
              <a:rPr sz="1000" dirty="0">
                <a:latin typeface="Century Gothic"/>
                <a:cs typeface="Century Gothic"/>
              </a:rPr>
              <a:t>“</a:t>
            </a:r>
            <a:r>
              <a:rPr sz="1000" b="1" dirty="0">
                <a:latin typeface="Century Gothic"/>
                <a:cs typeface="Century Gothic"/>
              </a:rPr>
              <a:t>I</a:t>
            </a:r>
            <a:r>
              <a:rPr sz="1000" b="1" spc="-45" dirty="0">
                <a:latin typeface="Century Gothic"/>
                <a:cs typeface="Century Gothic"/>
              </a:rPr>
              <a:t> </a:t>
            </a:r>
            <a:r>
              <a:rPr sz="1000" b="1" dirty="0">
                <a:latin typeface="Century Gothic"/>
                <a:cs typeface="Century Gothic"/>
              </a:rPr>
              <a:t>agree</a:t>
            </a:r>
            <a:r>
              <a:rPr sz="1000" dirty="0">
                <a:latin typeface="Century Gothic"/>
                <a:cs typeface="Century Gothic"/>
              </a:rPr>
              <a:t>”</a:t>
            </a:r>
            <a:r>
              <a:rPr sz="1000" spc="-25" dirty="0">
                <a:latin typeface="Century Gothic"/>
                <a:cs typeface="Century Gothic"/>
              </a:rPr>
              <a:t> </a:t>
            </a:r>
            <a:r>
              <a:rPr sz="1000" dirty="0">
                <a:latin typeface="Century Gothic"/>
                <a:cs typeface="Century Gothic"/>
              </a:rPr>
              <a:t>and</a:t>
            </a:r>
            <a:r>
              <a:rPr sz="1000" spc="-20" dirty="0">
                <a:latin typeface="Century Gothic"/>
                <a:cs typeface="Century Gothic"/>
              </a:rPr>
              <a:t> </a:t>
            </a:r>
            <a:r>
              <a:rPr sz="1000" dirty="0">
                <a:latin typeface="Century Gothic"/>
                <a:cs typeface="Century Gothic"/>
              </a:rPr>
              <a:t>click</a:t>
            </a:r>
            <a:r>
              <a:rPr sz="1000" spc="-40" dirty="0">
                <a:latin typeface="Century Gothic"/>
                <a:cs typeface="Century Gothic"/>
              </a:rPr>
              <a:t> </a:t>
            </a:r>
            <a:r>
              <a:rPr sz="1000" spc="-10" dirty="0">
                <a:latin typeface="Century Gothic"/>
                <a:cs typeface="Century Gothic"/>
              </a:rPr>
              <a:t>“</a:t>
            </a:r>
            <a:r>
              <a:rPr sz="1000" b="1" spc="-10" dirty="0">
                <a:latin typeface="Century Gothic"/>
                <a:cs typeface="Century Gothic"/>
              </a:rPr>
              <a:t>Continue</a:t>
            </a:r>
            <a:r>
              <a:rPr sz="1000" spc="-10" dirty="0">
                <a:latin typeface="Century Gothic"/>
                <a:cs typeface="Century Gothic"/>
              </a:rPr>
              <a:t>.”</a:t>
            </a:r>
            <a:endParaRPr sz="1000">
              <a:latin typeface="Century Gothic"/>
              <a:cs typeface="Century Gothic"/>
            </a:endParaRPr>
          </a:p>
          <a:p>
            <a:pPr marL="12700">
              <a:lnSpc>
                <a:spcPct val="100000"/>
              </a:lnSpc>
              <a:spcBef>
                <a:spcPts val="1205"/>
              </a:spcBef>
            </a:pPr>
            <a:r>
              <a:rPr sz="1000" dirty="0">
                <a:latin typeface="Century Gothic"/>
                <a:cs typeface="Century Gothic"/>
              </a:rPr>
              <a:t>After</a:t>
            </a:r>
            <a:r>
              <a:rPr sz="1000" spc="-15" dirty="0">
                <a:latin typeface="Century Gothic"/>
                <a:cs typeface="Century Gothic"/>
              </a:rPr>
              <a:t> </a:t>
            </a:r>
            <a:r>
              <a:rPr sz="1000" spc="-10" dirty="0">
                <a:latin typeface="Century Gothic"/>
                <a:cs typeface="Century Gothic"/>
              </a:rPr>
              <a:t>verifying</a:t>
            </a:r>
            <a:r>
              <a:rPr sz="1000" spc="-35" dirty="0">
                <a:latin typeface="Century Gothic"/>
                <a:cs typeface="Century Gothic"/>
              </a:rPr>
              <a:t> </a:t>
            </a:r>
            <a:r>
              <a:rPr sz="1000" dirty="0">
                <a:latin typeface="Century Gothic"/>
                <a:cs typeface="Century Gothic"/>
              </a:rPr>
              <a:t>your</a:t>
            </a:r>
            <a:r>
              <a:rPr sz="1000" spc="-15" dirty="0">
                <a:latin typeface="Century Gothic"/>
                <a:cs typeface="Century Gothic"/>
              </a:rPr>
              <a:t> </a:t>
            </a:r>
            <a:r>
              <a:rPr sz="1000" dirty="0">
                <a:latin typeface="Century Gothic"/>
                <a:cs typeface="Century Gothic"/>
              </a:rPr>
              <a:t>personal</a:t>
            </a:r>
            <a:r>
              <a:rPr sz="1000" spc="-20" dirty="0">
                <a:latin typeface="Century Gothic"/>
                <a:cs typeface="Century Gothic"/>
              </a:rPr>
              <a:t> </a:t>
            </a:r>
            <a:r>
              <a:rPr sz="1000" dirty="0">
                <a:latin typeface="Century Gothic"/>
                <a:cs typeface="Century Gothic"/>
              </a:rPr>
              <a:t>and</a:t>
            </a:r>
            <a:r>
              <a:rPr sz="1000" spc="-35" dirty="0">
                <a:latin typeface="Century Gothic"/>
                <a:cs typeface="Century Gothic"/>
              </a:rPr>
              <a:t> </a:t>
            </a:r>
            <a:r>
              <a:rPr sz="1000" dirty="0">
                <a:latin typeface="Century Gothic"/>
                <a:cs typeface="Century Gothic"/>
              </a:rPr>
              <a:t>family</a:t>
            </a:r>
            <a:r>
              <a:rPr sz="1000" spc="-30" dirty="0">
                <a:latin typeface="Century Gothic"/>
                <a:cs typeface="Century Gothic"/>
              </a:rPr>
              <a:t> </a:t>
            </a:r>
            <a:r>
              <a:rPr sz="1000" dirty="0">
                <a:latin typeface="Century Gothic"/>
                <a:cs typeface="Century Gothic"/>
              </a:rPr>
              <a:t>information,</a:t>
            </a:r>
            <a:r>
              <a:rPr sz="1000" spc="-45" dirty="0">
                <a:latin typeface="Century Gothic"/>
                <a:cs typeface="Century Gothic"/>
              </a:rPr>
              <a:t> </a:t>
            </a:r>
            <a:r>
              <a:rPr sz="1000" dirty="0">
                <a:latin typeface="Century Gothic"/>
                <a:cs typeface="Century Gothic"/>
              </a:rPr>
              <a:t>the</a:t>
            </a:r>
            <a:r>
              <a:rPr sz="1000" spc="-45" dirty="0">
                <a:latin typeface="Century Gothic"/>
                <a:cs typeface="Century Gothic"/>
              </a:rPr>
              <a:t> </a:t>
            </a:r>
            <a:r>
              <a:rPr sz="1000" dirty="0">
                <a:latin typeface="Century Gothic"/>
                <a:cs typeface="Century Gothic"/>
              </a:rPr>
              <a:t>system</a:t>
            </a:r>
            <a:r>
              <a:rPr sz="1000" spc="-20" dirty="0">
                <a:latin typeface="Century Gothic"/>
                <a:cs typeface="Century Gothic"/>
              </a:rPr>
              <a:t> </a:t>
            </a:r>
            <a:r>
              <a:rPr sz="1000" dirty="0">
                <a:latin typeface="Century Gothic"/>
                <a:cs typeface="Century Gothic"/>
              </a:rPr>
              <a:t>will</a:t>
            </a:r>
            <a:r>
              <a:rPr sz="1000" spc="-55" dirty="0">
                <a:latin typeface="Century Gothic"/>
                <a:cs typeface="Century Gothic"/>
              </a:rPr>
              <a:t> </a:t>
            </a:r>
            <a:r>
              <a:rPr sz="1000" dirty="0">
                <a:latin typeface="Century Gothic"/>
                <a:cs typeface="Century Gothic"/>
              </a:rPr>
              <a:t>guide</a:t>
            </a:r>
            <a:r>
              <a:rPr sz="1000" spc="-20" dirty="0">
                <a:latin typeface="Century Gothic"/>
                <a:cs typeface="Century Gothic"/>
              </a:rPr>
              <a:t> </a:t>
            </a:r>
            <a:r>
              <a:rPr sz="1000" dirty="0">
                <a:latin typeface="Century Gothic"/>
                <a:cs typeface="Century Gothic"/>
              </a:rPr>
              <a:t>you</a:t>
            </a:r>
            <a:r>
              <a:rPr sz="1000" spc="-15" dirty="0">
                <a:latin typeface="Century Gothic"/>
                <a:cs typeface="Century Gothic"/>
              </a:rPr>
              <a:t> </a:t>
            </a:r>
            <a:r>
              <a:rPr sz="1000" dirty="0">
                <a:latin typeface="Century Gothic"/>
                <a:cs typeface="Century Gothic"/>
              </a:rPr>
              <a:t>through</a:t>
            </a:r>
            <a:r>
              <a:rPr sz="1000" spc="-20" dirty="0">
                <a:latin typeface="Century Gothic"/>
                <a:cs typeface="Century Gothic"/>
              </a:rPr>
              <a:t> </a:t>
            </a:r>
            <a:r>
              <a:rPr sz="1000" dirty="0">
                <a:latin typeface="Century Gothic"/>
                <a:cs typeface="Century Gothic"/>
              </a:rPr>
              <a:t>your</a:t>
            </a:r>
            <a:r>
              <a:rPr sz="1000" spc="-20" dirty="0">
                <a:latin typeface="Century Gothic"/>
                <a:cs typeface="Century Gothic"/>
              </a:rPr>
              <a:t> </a:t>
            </a:r>
            <a:r>
              <a:rPr sz="1000" spc="-10" dirty="0">
                <a:latin typeface="Century Gothic"/>
                <a:cs typeface="Century Gothic"/>
              </a:rPr>
              <a:t>enrollment.</a:t>
            </a:r>
            <a:endParaRPr sz="1000">
              <a:latin typeface="Century Gothic"/>
              <a:cs typeface="Century Gothic"/>
            </a:endParaRPr>
          </a:p>
          <a:p>
            <a:pPr marL="12700">
              <a:lnSpc>
                <a:spcPct val="100000"/>
              </a:lnSpc>
              <a:spcBef>
                <a:spcPts val="1200"/>
              </a:spcBef>
            </a:pPr>
            <a:r>
              <a:rPr sz="1000" b="1" dirty="0">
                <a:latin typeface="Century Gothic"/>
                <a:cs typeface="Century Gothic"/>
              </a:rPr>
              <a:t>Please</a:t>
            </a:r>
            <a:r>
              <a:rPr sz="1000" b="1" spc="-35" dirty="0">
                <a:latin typeface="Century Gothic"/>
                <a:cs typeface="Century Gothic"/>
              </a:rPr>
              <a:t> </a:t>
            </a:r>
            <a:r>
              <a:rPr sz="1000" b="1" dirty="0">
                <a:latin typeface="Century Gothic"/>
                <a:cs typeface="Century Gothic"/>
              </a:rPr>
              <a:t>Note</a:t>
            </a:r>
            <a:r>
              <a:rPr sz="1000" dirty="0">
                <a:latin typeface="Century Gothic"/>
                <a:cs typeface="Century Gothic"/>
              </a:rPr>
              <a:t>:</a:t>
            </a:r>
            <a:r>
              <a:rPr sz="1000" spc="-15" dirty="0">
                <a:latin typeface="Century Gothic"/>
                <a:cs typeface="Century Gothic"/>
              </a:rPr>
              <a:t> </a:t>
            </a:r>
            <a:r>
              <a:rPr sz="1000" dirty="0">
                <a:latin typeface="Century Gothic"/>
                <a:cs typeface="Century Gothic"/>
              </a:rPr>
              <a:t>Your</a:t>
            </a:r>
            <a:r>
              <a:rPr sz="1000" spc="-35" dirty="0">
                <a:latin typeface="Century Gothic"/>
                <a:cs typeface="Century Gothic"/>
              </a:rPr>
              <a:t> </a:t>
            </a:r>
            <a:r>
              <a:rPr sz="1000" dirty="0">
                <a:latin typeface="Century Gothic"/>
                <a:cs typeface="Century Gothic"/>
              </a:rPr>
              <a:t>enrollment</a:t>
            </a:r>
            <a:r>
              <a:rPr sz="1000" spc="-30" dirty="0">
                <a:latin typeface="Century Gothic"/>
                <a:cs typeface="Century Gothic"/>
              </a:rPr>
              <a:t> </a:t>
            </a:r>
            <a:r>
              <a:rPr sz="1000" dirty="0">
                <a:latin typeface="Century Gothic"/>
                <a:cs typeface="Century Gothic"/>
              </a:rPr>
              <a:t>selections</a:t>
            </a:r>
            <a:r>
              <a:rPr sz="1000" spc="-30" dirty="0">
                <a:latin typeface="Century Gothic"/>
                <a:cs typeface="Century Gothic"/>
              </a:rPr>
              <a:t> </a:t>
            </a:r>
            <a:r>
              <a:rPr sz="1000" dirty="0">
                <a:latin typeface="Century Gothic"/>
                <a:cs typeface="Century Gothic"/>
              </a:rPr>
              <a:t>are</a:t>
            </a:r>
            <a:r>
              <a:rPr sz="1000" spc="-35" dirty="0">
                <a:latin typeface="Century Gothic"/>
                <a:cs typeface="Century Gothic"/>
              </a:rPr>
              <a:t> </a:t>
            </a:r>
            <a:r>
              <a:rPr sz="1000" dirty="0">
                <a:latin typeface="Century Gothic"/>
                <a:cs typeface="Century Gothic"/>
              </a:rPr>
              <a:t>not</a:t>
            </a:r>
            <a:r>
              <a:rPr sz="1000" spc="-20" dirty="0">
                <a:latin typeface="Century Gothic"/>
                <a:cs typeface="Century Gothic"/>
              </a:rPr>
              <a:t> </a:t>
            </a:r>
            <a:r>
              <a:rPr sz="1000" dirty="0">
                <a:latin typeface="Century Gothic"/>
                <a:cs typeface="Century Gothic"/>
              </a:rPr>
              <a:t>considered</a:t>
            </a:r>
            <a:r>
              <a:rPr sz="1000" spc="-20" dirty="0">
                <a:latin typeface="Century Gothic"/>
                <a:cs typeface="Century Gothic"/>
              </a:rPr>
              <a:t> </a:t>
            </a:r>
            <a:r>
              <a:rPr sz="1000" dirty="0">
                <a:latin typeface="Century Gothic"/>
                <a:cs typeface="Century Gothic"/>
              </a:rPr>
              <a:t>complete</a:t>
            </a:r>
            <a:r>
              <a:rPr sz="1000" spc="-40" dirty="0">
                <a:latin typeface="Century Gothic"/>
                <a:cs typeface="Century Gothic"/>
              </a:rPr>
              <a:t> </a:t>
            </a:r>
            <a:r>
              <a:rPr sz="1000" dirty="0">
                <a:latin typeface="Century Gothic"/>
                <a:cs typeface="Century Gothic"/>
              </a:rPr>
              <a:t>until</a:t>
            </a:r>
            <a:r>
              <a:rPr sz="1000" spc="-30" dirty="0">
                <a:latin typeface="Century Gothic"/>
                <a:cs typeface="Century Gothic"/>
              </a:rPr>
              <a:t> </a:t>
            </a:r>
            <a:r>
              <a:rPr sz="1000" dirty="0">
                <a:latin typeface="Century Gothic"/>
                <a:cs typeface="Century Gothic"/>
              </a:rPr>
              <a:t>you</a:t>
            </a:r>
            <a:r>
              <a:rPr sz="1000" spc="-10" dirty="0">
                <a:latin typeface="Century Gothic"/>
                <a:cs typeface="Century Gothic"/>
              </a:rPr>
              <a:t> </a:t>
            </a:r>
            <a:r>
              <a:rPr sz="1000" dirty="0">
                <a:latin typeface="Century Gothic"/>
                <a:cs typeface="Century Gothic"/>
              </a:rPr>
              <a:t>check</a:t>
            </a:r>
            <a:r>
              <a:rPr sz="1000" spc="-30"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dirty="0">
                <a:latin typeface="Century Gothic"/>
                <a:cs typeface="Century Gothic"/>
              </a:rPr>
              <a:t>“</a:t>
            </a:r>
            <a:r>
              <a:rPr sz="1000" b="1" dirty="0">
                <a:latin typeface="Century Gothic"/>
                <a:cs typeface="Century Gothic"/>
              </a:rPr>
              <a:t>Save</a:t>
            </a:r>
            <a:r>
              <a:rPr sz="1000" b="1" spc="-15" dirty="0">
                <a:latin typeface="Century Gothic"/>
                <a:cs typeface="Century Gothic"/>
              </a:rPr>
              <a:t> </a:t>
            </a:r>
            <a:r>
              <a:rPr sz="1000" b="1" dirty="0">
                <a:latin typeface="Century Gothic"/>
                <a:cs typeface="Century Gothic"/>
              </a:rPr>
              <a:t>My</a:t>
            </a:r>
            <a:r>
              <a:rPr sz="1000" b="1" spc="-35" dirty="0">
                <a:latin typeface="Century Gothic"/>
                <a:cs typeface="Century Gothic"/>
              </a:rPr>
              <a:t> </a:t>
            </a:r>
            <a:r>
              <a:rPr sz="1000" b="1" spc="-10" dirty="0">
                <a:latin typeface="Century Gothic"/>
                <a:cs typeface="Century Gothic"/>
              </a:rPr>
              <a:t>Enrollment”</a:t>
            </a:r>
            <a:endParaRPr sz="1000">
              <a:latin typeface="Century Gothic"/>
              <a:cs typeface="Century Gothic"/>
            </a:endParaRPr>
          </a:p>
          <a:p>
            <a:pPr marL="12700">
              <a:lnSpc>
                <a:spcPct val="100000"/>
              </a:lnSpc>
            </a:pPr>
            <a:r>
              <a:rPr sz="1000" dirty="0">
                <a:latin typeface="Century Gothic"/>
                <a:cs typeface="Century Gothic"/>
              </a:rPr>
              <a:t>button</a:t>
            </a:r>
            <a:r>
              <a:rPr sz="1000" spc="-15" dirty="0">
                <a:latin typeface="Century Gothic"/>
                <a:cs typeface="Century Gothic"/>
              </a:rPr>
              <a:t> </a:t>
            </a:r>
            <a:r>
              <a:rPr sz="1000" dirty="0">
                <a:latin typeface="Century Gothic"/>
                <a:cs typeface="Century Gothic"/>
              </a:rPr>
              <a:t>at</a:t>
            </a:r>
            <a:r>
              <a:rPr sz="1000" spc="-15" dirty="0">
                <a:latin typeface="Century Gothic"/>
                <a:cs typeface="Century Gothic"/>
              </a:rPr>
              <a:t> </a:t>
            </a:r>
            <a:r>
              <a:rPr sz="1000" dirty="0">
                <a:latin typeface="Century Gothic"/>
                <a:cs typeface="Century Gothic"/>
              </a:rPr>
              <a:t>the</a:t>
            </a:r>
            <a:r>
              <a:rPr sz="1000" spc="-25" dirty="0">
                <a:latin typeface="Century Gothic"/>
                <a:cs typeface="Century Gothic"/>
              </a:rPr>
              <a:t> </a:t>
            </a:r>
            <a:r>
              <a:rPr sz="1000" dirty="0">
                <a:latin typeface="Century Gothic"/>
                <a:cs typeface="Century Gothic"/>
              </a:rPr>
              <a:t>end</a:t>
            </a:r>
            <a:r>
              <a:rPr sz="1000" spc="-5" dirty="0">
                <a:latin typeface="Century Gothic"/>
                <a:cs typeface="Century Gothic"/>
              </a:rPr>
              <a:t> </a:t>
            </a:r>
            <a:r>
              <a:rPr sz="1000" dirty="0">
                <a:latin typeface="Century Gothic"/>
                <a:cs typeface="Century Gothic"/>
              </a:rPr>
              <a:t>of</a:t>
            </a:r>
            <a:r>
              <a:rPr sz="1000" spc="-15" dirty="0">
                <a:latin typeface="Century Gothic"/>
                <a:cs typeface="Century Gothic"/>
              </a:rPr>
              <a:t> </a:t>
            </a:r>
            <a:r>
              <a:rPr sz="1000" dirty="0">
                <a:latin typeface="Century Gothic"/>
                <a:cs typeface="Century Gothic"/>
              </a:rPr>
              <a:t>the</a:t>
            </a:r>
            <a:r>
              <a:rPr sz="1000" spc="-25" dirty="0">
                <a:latin typeface="Century Gothic"/>
                <a:cs typeface="Century Gothic"/>
              </a:rPr>
              <a:t> </a:t>
            </a:r>
            <a:r>
              <a:rPr sz="1000" dirty="0">
                <a:latin typeface="Century Gothic"/>
                <a:cs typeface="Century Gothic"/>
              </a:rPr>
              <a:t>enrollment</a:t>
            </a:r>
            <a:r>
              <a:rPr sz="1000" spc="-15" dirty="0">
                <a:latin typeface="Century Gothic"/>
                <a:cs typeface="Century Gothic"/>
              </a:rPr>
              <a:t> </a:t>
            </a:r>
            <a:r>
              <a:rPr sz="1000" dirty="0">
                <a:latin typeface="Century Gothic"/>
                <a:cs typeface="Century Gothic"/>
              </a:rPr>
              <a:t>and</a:t>
            </a:r>
            <a:r>
              <a:rPr sz="1000" spc="-5" dirty="0">
                <a:latin typeface="Century Gothic"/>
                <a:cs typeface="Century Gothic"/>
              </a:rPr>
              <a:t> </a:t>
            </a:r>
            <a:r>
              <a:rPr sz="1000" spc="-10" dirty="0">
                <a:latin typeface="Century Gothic"/>
                <a:cs typeface="Century Gothic"/>
              </a:rPr>
              <a:t>confirmation</a:t>
            </a:r>
            <a:r>
              <a:rPr sz="1000" spc="-20" dirty="0">
                <a:latin typeface="Century Gothic"/>
                <a:cs typeface="Century Gothic"/>
              </a:rPr>
              <a:t> </a:t>
            </a:r>
            <a:r>
              <a:rPr sz="1000" spc="-10" dirty="0">
                <a:latin typeface="Century Gothic"/>
                <a:cs typeface="Century Gothic"/>
              </a:rPr>
              <a:t>process.</a:t>
            </a:r>
            <a:endParaRPr sz="1000">
              <a:latin typeface="Century Gothic"/>
              <a:cs typeface="Century Gothic"/>
            </a:endParaRPr>
          </a:p>
          <a:p>
            <a:pPr marL="12700">
              <a:lnSpc>
                <a:spcPct val="100000"/>
              </a:lnSpc>
              <a:spcBef>
                <a:spcPts val="1200"/>
              </a:spcBef>
            </a:pPr>
            <a:r>
              <a:rPr sz="1000" b="1" dirty="0">
                <a:latin typeface="Century Gothic"/>
                <a:cs typeface="Century Gothic"/>
              </a:rPr>
              <a:t>Select</a:t>
            </a:r>
            <a:r>
              <a:rPr sz="1000" b="1" spc="-25" dirty="0">
                <a:latin typeface="Century Gothic"/>
                <a:cs typeface="Century Gothic"/>
              </a:rPr>
              <a:t> </a:t>
            </a:r>
            <a:r>
              <a:rPr sz="1000" b="1" dirty="0">
                <a:latin typeface="Century Gothic"/>
                <a:cs typeface="Century Gothic"/>
              </a:rPr>
              <a:t>Your</a:t>
            </a:r>
            <a:r>
              <a:rPr sz="1000" b="1" spc="-20" dirty="0">
                <a:latin typeface="Century Gothic"/>
                <a:cs typeface="Century Gothic"/>
              </a:rPr>
              <a:t> </a:t>
            </a:r>
            <a:r>
              <a:rPr sz="1000" b="1" spc="-10" dirty="0">
                <a:latin typeface="Century Gothic"/>
                <a:cs typeface="Century Gothic"/>
              </a:rPr>
              <a:t>Benefits</a:t>
            </a:r>
            <a:endParaRPr sz="1000">
              <a:latin typeface="Century Gothic"/>
              <a:cs typeface="Century Gothic"/>
            </a:endParaRPr>
          </a:p>
          <a:p>
            <a:pPr marL="12700" marR="91440">
              <a:lnSpc>
                <a:spcPct val="100000"/>
              </a:lnSpc>
            </a:pPr>
            <a:r>
              <a:rPr sz="1000" dirty="0">
                <a:latin typeface="Century Gothic"/>
                <a:cs typeface="Century Gothic"/>
              </a:rPr>
              <a:t>All</a:t>
            </a:r>
            <a:r>
              <a:rPr sz="1000" spc="-5" dirty="0">
                <a:latin typeface="Century Gothic"/>
                <a:cs typeface="Century Gothic"/>
              </a:rPr>
              <a:t> </a:t>
            </a:r>
            <a:r>
              <a:rPr sz="1000" spc="-10" dirty="0">
                <a:latin typeface="Century Gothic"/>
                <a:cs typeface="Century Gothic"/>
              </a:rPr>
              <a:t>available</a:t>
            </a:r>
            <a:r>
              <a:rPr sz="1000" spc="-25" dirty="0">
                <a:latin typeface="Century Gothic"/>
                <a:cs typeface="Century Gothic"/>
              </a:rPr>
              <a:t> </a:t>
            </a:r>
            <a:r>
              <a:rPr sz="1000" dirty="0">
                <a:latin typeface="Century Gothic"/>
                <a:cs typeface="Century Gothic"/>
              </a:rPr>
              <a:t>benefits</a:t>
            </a:r>
            <a:r>
              <a:rPr sz="1000" spc="-40" dirty="0">
                <a:latin typeface="Century Gothic"/>
                <a:cs typeface="Century Gothic"/>
              </a:rPr>
              <a:t> </a:t>
            </a:r>
            <a:r>
              <a:rPr sz="1000" dirty="0">
                <a:latin typeface="Century Gothic"/>
                <a:cs typeface="Century Gothic"/>
              </a:rPr>
              <a:t>will</a:t>
            </a:r>
            <a:r>
              <a:rPr sz="1000" spc="-45" dirty="0">
                <a:latin typeface="Century Gothic"/>
                <a:cs typeface="Century Gothic"/>
              </a:rPr>
              <a:t> </a:t>
            </a:r>
            <a:r>
              <a:rPr sz="1000" dirty="0">
                <a:latin typeface="Century Gothic"/>
                <a:cs typeface="Century Gothic"/>
              </a:rPr>
              <a:t>be</a:t>
            </a:r>
            <a:r>
              <a:rPr sz="1000" spc="-15" dirty="0">
                <a:latin typeface="Century Gothic"/>
                <a:cs typeface="Century Gothic"/>
              </a:rPr>
              <a:t> </a:t>
            </a:r>
            <a:r>
              <a:rPr sz="1000" dirty="0">
                <a:latin typeface="Century Gothic"/>
                <a:cs typeface="Century Gothic"/>
              </a:rPr>
              <a:t>displayed</a:t>
            </a:r>
            <a:r>
              <a:rPr sz="1000" spc="-15" dirty="0">
                <a:latin typeface="Century Gothic"/>
                <a:cs typeface="Century Gothic"/>
              </a:rPr>
              <a:t> </a:t>
            </a:r>
            <a:r>
              <a:rPr sz="1000" dirty="0">
                <a:latin typeface="Century Gothic"/>
                <a:cs typeface="Century Gothic"/>
              </a:rPr>
              <a:t>in</a:t>
            </a:r>
            <a:r>
              <a:rPr sz="1000" spc="-25" dirty="0">
                <a:latin typeface="Century Gothic"/>
                <a:cs typeface="Century Gothic"/>
              </a:rPr>
              <a:t> </a:t>
            </a:r>
            <a:r>
              <a:rPr sz="1000" dirty="0">
                <a:latin typeface="Century Gothic"/>
                <a:cs typeface="Century Gothic"/>
              </a:rPr>
              <a:t>the</a:t>
            </a:r>
            <a:r>
              <a:rPr sz="1000" spc="-35" dirty="0">
                <a:latin typeface="Century Gothic"/>
                <a:cs typeface="Century Gothic"/>
              </a:rPr>
              <a:t> </a:t>
            </a:r>
            <a:r>
              <a:rPr sz="1000" dirty="0">
                <a:latin typeface="Century Gothic"/>
                <a:cs typeface="Century Gothic"/>
              </a:rPr>
              <a:t>center</a:t>
            </a:r>
            <a:r>
              <a:rPr sz="1000" spc="-25" dirty="0">
                <a:latin typeface="Century Gothic"/>
                <a:cs typeface="Century Gothic"/>
              </a:rPr>
              <a:t> </a:t>
            </a:r>
            <a:r>
              <a:rPr sz="1000" dirty="0">
                <a:latin typeface="Century Gothic"/>
                <a:cs typeface="Century Gothic"/>
              </a:rPr>
              <a:t>of</a:t>
            </a:r>
            <a:r>
              <a:rPr sz="1000" spc="-30" dirty="0">
                <a:latin typeface="Century Gothic"/>
                <a:cs typeface="Century Gothic"/>
              </a:rPr>
              <a:t> </a:t>
            </a:r>
            <a:r>
              <a:rPr sz="1000" dirty="0">
                <a:latin typeface="Century Gothic"/>
                <a:cs typeface="Century Gothic"/>
              </a:rPr>
              <a:t>the</a:t>
            </a:r>
            <a:r>
              <a:rPr sz="1000" spc="-35" dirty="0">
                <a:latin typeface="Century Gothic"/>
                <a:cs typeface="Century Gothic"/>
              </a:rPr>
              <a:t> </a:t>
            </a:r>
            <a:r>
              <a:rPr sz="1000" dirty="0">
                <a:latin typeface="Century Gothic"/>
                <a:cs typeface="Century Gothic"/>
              </a:rPr>
              <a:t>screen.</a:t>
            </a:r>
            <a:r>
              <a:rPr sz="1000" spc="-15" dirty="0">
                <a:latin typeface="Century Gothic"/>
                <a:cs typeface="Century Gothic"/>
              </a:rPr>
              <a:t> </a:t>
            </a:r>
            <a:r>
              <a:rPr sz="1000" dirty="0">
                <a:latin typeface="Century Gothic"/>
                <a:cs typeface="Century Gothic"/>
              </a:rPr>
              <a:t>When</a:t>
            </a:r>
            <a:r>
              <a:rPr sz="1000" spc="-25" dirty="0">
                <a:latin typeface="Century Gothic"/>
                <a:cs typeface="Century Gothic"/>
              </a:rPr>
              <a:t> </a:t>
            </a:r>
            <a:r>
              <a:rPr sz="1000" dirty="0">
                <a:latin typeface="Century Gothic"/>
                <a:cs typeface="Century Gothic"/>
              </a:rPr>
              <a:t>a</a:t>
            </a:r>
            <a:r>
              <a:rPr sz="1000" spc="-20" dirty="0">
                <a:latin typeface="Century Gothic"/>
                <a:cs typeface="Century Gothic"/>
              </a:rPr>
              <a:t> </a:t>
            </a:r>
            <a:r>
              <a:rPr sz="1000" dirty="0">
                <a:latin typeface="Century Gothic"/>
                <a:cs typeface="Century Gothic"/>
              </a:rPr>
              <a:t>benefit</a:t>
            </a:r>
            <a:r>
              <a:rPr sz="1000" spc="-20" dirty="0">
                <a:latin typeface="Century Gothic"/>
                <a:cs typeface="Century Gothic"/>
              </a:rPr>
              <a:t> </a:t>
            </a:r>
            <a:r>
              <a:rPr sz="1000" dirty="0">
                <a:latin typeface="Century Gothic"/>
                <a:cs typeface="Century Gothic"/>
              </a:rPr>
              <a:t>selection</a:t>
            </a:r>
            <a:r>
              <a:rPr sz="1000" spc="-30" dirty="0">
                <a:latin typeface="Century Gothic"/>
                <a:cs typeface="Century Gothic"/>
              </a:rPr>
              <a:t> </a:t>
            </a:r>
            <a:r>
              <a:rPr sz="1000" dirty="0">
                <a:latin typeface="Century Gothic"/>
                <a:cs typeface="Century Gothic"/>
              </a:rPr>
              <a:t>is</a:t>
            </a:r>
            <a:r>
              <a:rPr sz="1000" spc="-30" dirty="0">
                <a:latin typeface="Century Gothic"/>
                <a:cs typeface="Century Gothic"/>
              </a:rPr>
              <a:t> </a:t>
            </a:r>
            <a:r>
              <a:rPr sz="1000" dirty="0">
                <a:latin typeface="Century Gothic"/>
                <a:cs typeface="Century Gothic"/>
              </a:rPr>
              <a:t>complete,</a:t>
            </a:r>
            <a:r>
              <a:rPr sz="1000" spc="-25" dirty="0">
                <a:latin typeface="Century Gothic"/>
                <a:cs typeface="Century Gothic"/>
              </a:rPr>
              <a:t> </a:t>
            </a:r>
            <a:r>
              <a:rPr sz="1000" dirty="0">
                <a:latin typeface="Century Gothic"/>
                <a:cs typeface="Century Gothic"/>
              </a:rPr>
              <a:t>a</a:t>
            </a:r>
            <a:r>
              <a:rPr sz="1000" spc="-25" dirty="0">
                <a:latin typeface="Century Gothic"/>
                <a:cs typeface="Century Gothic"/>
              </a:rPr>
              <a:t> </a:t>
            </a:r>
            <a:r>
              <a:rPr sz="1000" spc="-10" dirty="0">
                <a:latin typeface="Century Gothic"/>
                <a:cs typeface="Century Gothic"/>
              </a:rPr>
              <a:t>green </a:t>
            </a:r>
            <a:r>
              <a:rPr sz="1000" dirty="0">
                <a:latin typeface="Century Gothic"/>
                <a:cs typeface="Century Gothic"/>
              </a:rPr>
              <a:t>check</a:t>
            </a:r>
            <a:r>
              <a:rPr sz="1000" spc="-30" dirty="0">
                <a:latin typeface="Century Gothic"/>
                <a:cs typeface="Century Gothic"/>
              </a:rPr>
              <a:t> </a:t>
            </a:r>
            <a:r>
              <a:rPr sz="1000" dirty="0">
                <a:latin typeface="Century Gothic"/>
                <a:cs typeface="Century Gothic"/>
              </a:rPr>
              <a:t>mark</a:t>
            </a:r>
            <a:r>
              <a:rPr sz="1000" spc="-30" dirty="0">
                <a:latin typeface="Century Gothic"/>
                <a:cs typeface="Century Gothic"/>
              </a:rPr>
              <a:t> </a:t>
            </a:r>
            <a:r>
              <a:rPr sz="1000" dirty="0">
                <a:latin typeface="Century Gothic"/>
                <a:cs typeface="Century Gothic"/>
              </a:rPr>
              <a:t>will</a:t>
            </a:r>
            <a:r>
              <a:rPr sz="1000" spc="-50" dirty="0">
                <a:latin typeface="Century Gothic"/>
                <a:cs typeface="Century Gothic"/>
              </a:rPr>
              <a:t> </a:t>
            </a:r>
            <a:r>
              <a:rPr sz="1000" dirty="0">
                <a:latin typeface="Century Gothic"/>
                <a:cs typeface="Century Gothic"/>
              </a:rPr>
              <a:t>be</a:t>
            </a:r>
            <a:r>
              <a:rPr sz="1000" spc="-35" dirty="0">
                <a:latin typeface="Century Gothic"/>
                <a:cs typeface="Century Gothic"/>
              </a:rPr>
              <a:t> </a:t>
            </a:r>
            <a:r>
              <a:rPr sz="1000" dirty="0">
                <a:latin typeface="Century Gothic"/>
                <a:cs typeface="Century Gothic"/>
              </a:rPr>
              <a:t>displayed</a:t>
            </a:r>
            <a:r>
              <a:rPr sz="1000" spc="-10" dirty="0">
                <a:latin typeface="Century Gothic"/>
                <a:cs typeface="Century Gothic"/>
              </a:rPr>
              <a:t> </a:t>
            </a:r>
            <a:r>
              <a:rPr sz="1000" dirty="0">
                <a:latin typeface="Century Gothic"/>
                <a:cs typeface="Century Gothic"/>
              </a:rPr>
              <a:t>next</a:t>
            </a:r>
            <a:r>
              <a:rPr sz="1000" spc="-35" dirty="0">
                <a:latin typeface="Century Gothic"/>
                <a:cs typeface="Century Gothic"/>
              </a:rPr>
              <a:t> </a:t>
            </a:r>
            <a:r>
              <a:rPr sz="1000" dirty="0">
                <a:latin typeface="Century Gothic"/>
                <a:cs typeface="Century Gothic"/>
              </a:rPr>
              <a:t>to</a:t>
            </a:r>
            <a:r>
              <a:rPr sz="1000" spc="-45" dirty="0">
                <a:latin typeface="Century Gothic"/>
                <a:cs typeface="Century Gothic"/>
              </a:rPr>
              <a:t> </a:t>
            </a:r>
            <a:r>
              <a:rPr sz="1000" dirty="0">
                <a:latin typeface="Century Gothic"/>
                <a:cs typeface="Century Gothic"/>
              </a:rPr>
              <a:t>the</a:t>
            </a:r>
            <a:r>
              <a:rPr sz="1000" spc="-45" dirty="0">
                <a:latin typeface="Century Gothic"/>
                <a:cs typeface="Century Gothic"/>
              </a:rPr>
              <a:t> </a:t>
            </a:r>
            <a:r>
              <a:rPr sz="1000" dirty="0">
                <a:latin typeface="Century Gothic"/>
                <a:cs typeface="Century Gothic"/>
              </a:rPr>
              <a:t>plan</a:t>
            </a:r>
            <a:r>
              <a:rPr sz="1000" spc="-30" dirty="0">
                <a:latin typeface="Century Gothic"/>
                <a:cs typeface="Century Gothic"/>
              </a:rPr>
              <a:t> </a:t>
            </a:r>
            <a:r>
              <a:rPr sz="1000" dirty="0">
                <a:latin typeface="Century Gothic"/>
                <a:cs typeface="Century Gothic"/>
              </a:rPr>
              <a:t>type.</a:t>
            </a:r>
            <a:r>
              <a:rPr sz="1000" spc="-20" dirty="0">
                <a:latin typeface="Century Gothic"/>
                <a:cs typeface="Century Gothic"/>
              </a:rPr>
              <a:t> </a:t>
            </a:r>
            <a:r>
              <a:rPr sz="1000" dirty="0">
                <a:latin typeface="Century Gothic"/>
                <a:cs typeface="Century Gothic"/>
              </a:rPr>
              <a:t>Throughout your</a:t>
            </a:r>
            <a:r>
              <a:rPr sz="1000" spc="-10" dirty="0">
                <a:latin typeface="Century Gothic"/>
                <a:cs typeface="Century Gothic"/>
              </a:rPr>
              <a:t> </a:t>
            </a:r>
            <a:r>
              <a:rPr sz="1000" dirty="0">
                <a:latin typeface="Century Gothic"/>
                <a:cs typeface="Century Gothic"/>
              </a:rPr>
              <a:t>enrollment,</a:t>
            </a:r>
            <a:r>
              <a:rPr sz="1000" spc="-45" dirty="0">
                <a:latin typeface="Century Gothic"/>
                <a:cs typeface="Century Gothic"/>
              </a:rPr>
              <a:t> </a:t>
            </a:r>
            <a:r>
              <a:rPr sz="1000" dirty="0">
                <a:latin typeface="Century Gothic"/>
                <a:cs typeface="Century Gothic"/>
              </a:rPr>
              <a:t>you</a:t>
            </a:r>
            <a:r>
              <a:rPr sz="1000" spc="-15" dirty="0">
                <a:latin typeface="Century Gothic"/>
                <a:cs typeface="Century Gothic"/>
              </a:rPr>
              <a:t> </a:t>
            </a:r>
            <a:r>
              <a:rPr sz="1000" dirty="0">
                <a:latin typeface="Century Gothic"/>
                <a:cs typeface="Century Gothic"/>
              </a:rPr>
              <a:t>can</a:t>
            </a:r>
            <a:r>
              <a:rPr sz="1000" spc="-30" dirty="0">
                <a:latin typeface="Century Gothic"/>
                <a:cs typeface="Century Gothic"/>
              </a:rPr>
              <a:t> </a:t>
            </a:r>
            <a:r>
              <a:rPr sz="1000" dirty="0">
                <a:latin typeface="Century Gothic"/>
                <a:cs typeface="Century Gothic"/>
              </a:rPr>
              <a:t>track</a:t>
            </a:r>
            <a:r>
              <a:rPr sz="1000" spc="-35" dirty="0">
                <a:latin typeface="Century Gothic"/>
                <a:cs typeface="Century Gothic"/>
              </a:rPr>
              <a:t> </a:t>
            </a:r>
            <a:r>
              <a:rPr sz="1000" dirty="0">
                <a:latin typeface="Century Gothic"/>
                <a:cs typeface="Century Gothic"/>
              </a:rPr>
              <a:t>your</a:t>
            </a:r>
            <a:r>
              <a:rPr sz="1000" spc="-15" dirty="0">
                <a:latin typeface="Century Gothic"/>
                <a:cs typeface="Century Gothic"/>
              </a:rPr>
              <a:t> </a:t>
            </a:r>
            <a:r>
              <a:rPr sz="1000" dirty="0">
                <a:latin typeface="Century Gothic"/>
                <a:cs typeface="Century Gothic"/>
              </a:rPr>
              <a:t>per</a:t>
            </a:r>
            <a:r>
              <a:rPr sz="1000" spc="-30" dirty="0">
                <a:latin typeface="Century Gothic"/>
                <a:cs typeface="Century Gothic"/>
              </a:rPr>
              <a:t> </a:t>
            </a:r>
            <a:r>
              <a:rPr sz="1000" spc="-25" dirty="0">
                <a:latin typeface="Century Gothic"/>
                <a:cs typeface="Century Gothic"/>
              </a:rPr>
              <a:t>pay </a:t>
            </a:r>
            <a:r>
              <a:rPr sz="1000" dirty="0">
                <a:latin typeface="Century Gothic"/>
                <a:cs typeface="Century Gothic"/>
              </a:rPr>
              <a:t>period</a:t>
            </a:r>
            <a:r>
              <a:rPr sz="1000" spc="-30" dirty="0">
                <a:latin typeface="Century Gothic"/>
                <a:cs typeface="Century Gothic"/>
              </a:rPr>
              <a:t> </a:t>
            </a:r>
            <a:r>
              <a:rPr sz="1000" dirty="0">
                <a:latin typeface="Century Gothic"/>
                <a:cs typeface="Century Gothic"/>
              </a:rPr>
              <a:t>cost</a:t>
            </a:r>
            <a:r>
              <a:rPr sz="1000" spc="-20" dirty="0">
                <a:latin typeface="Century Gothic"/>
                <a:cs typeface="Century Gothic"/>
              </a:rPr>
              <a:t> </a:t>
            </a:r>
            <a:r>
              <a:rPr sz="1000" dirty="0">
                <a:latin typeface="Century Gothic"/>
                <a:cs typeface="Century Gothic"/>
              </a:rPr>
              <a:t>on</a:t>
            </a:r>
            <a:r>
              <a:rPr sz="1000" spc="-25" dirty="0">
                <a:latin typeface="Century Gothic"/>
                <a:cs typeface="Century Gothic"/>
              </a:rPr>
              <a:t> </a:t>
            </a:r>
            <a:r>
              <a:rPr sz="1000" dirty="0">
                <a:latin typeface="Century Gothic"/>
                <a:cs typeface="Century Gothic"/>
              </a:rPr>
              <a:t>the</a:t>
            </a:r>
            <a:r>
              <a:rPr sz="1000" spc="-25" dirty="0">
                <a:latin typeface="Century Gothic"/>
                <a:cs typeface="Century Gothic"/>
              </a:rPr>
              <a:t> </a:t>
            </a:r>
            <a:r>
              <a:rPr sz="1000" dirty="0">
                <a:latin typeface="Century Gothic"/>
                <a:cs typeface="Century Gothic"/>
              </a:rPr>
              <a:t>right</a:t>
            </a:r>
            <a:r>
              <a:rPr sz="1000" spc="-30" dirty="0">
                <a:latin typeface="Century Gothic"/>
                <a:cs typeface="Century Gothic"/>
              </a:rPr>
              <a:t> </a:t>
            </a:r>
            <a:r>
              <a:rPr sz="1000" dirty="0">
                <a:latin typeface="Century Gothic"/>
                <a:cs typeface="Century Gothic"/>
              </a:rPr>
              <a:t>side</a:t>
            </a:r>
            <a:r>
              <a:rPr sz="1000" spc="-30" dirty="0">
                <a:latin typeface="Century Gothic"/>
                <a:cs typeface="Century Gothic"/>
              </a:rPr>
              <a:t> </a:t>
            </a:r>
            <a:r>
              <a:rPr sz="1000" dirty="0">
                <a:latin typeface="Century Gothic"/>
                <a:cs typeface="Century Gothic"/>
              </a:rPr>
              <a:t>of</a:t>
            </a:r>
            <a:r>
              <a:rPr sz="1000" spc="-25" dirty="0">
                <a:latin typeface="Century Gothic"/>
                <a:cs typeface="Century Gothic"/>
              </a:rPr>
              <a:t> </a:t>
            </a:r>
            <a:r>
              <a:rPr sz="1000" dirty="0">
                <a:latin typeface="Century Gothic"/>
                <a:cs typeface="Century Gothic"/>
              </a:rPr>
              <a:t>your</a:t>
            </a:r>
            <a:r>
              <a:rPr sz="1000" spc="-10" dirty="0">
                <a:latin typeface="Century Gothic"/>
                <a:cs typeface="Century Gothic"/>
              </a:rPr>
              <a:t> </a:t>
            </a:r>
            <a:r>
              <a:rPr sz="1000" dirty="0">
                <a:latin typeface="Century Gothic"/>
                <a:cs typeface="Century Gothic"/>
              </a:rPr>
              <a:t>screen.</a:t>
            </a:r>
            <a:r>
              <a:rPr sz="1000" spc="-15" dirty="0">
                <a:latin typeface="Century Gothic"/>
                <a:cs typeface="Century Gothic"/>
              </a:rPr>
              <a:t> </a:t>
            </a:r>
            <a:r>
              <a:rPr sz="1000" dirty="0">
                <a:latin typeface="Century Gothic"/>
                <a:cs typeface="Century Gothic"/>
              </a:rPr>
              <a:t>Once</a:t>
            </a:r>
            <a:r>
              <a:rPr sz="1000" spc="-10" dirty="0">
                <a:latin typeface="Century Gothic"/>
                <a:cs typeface="Century Gothic"/>
              </a:rPr>
              <a:t> </a:t>
            </a:r>
            <a:r>
              <a:rPr sz="1000" dirty="0">
                <a:latin typeface="Century Gothic"/>
                <a:cs typeface="Century Gothic"/>
              </a:rPr>
              <a:t>you</a:t>
            </a:r>
            <a:r>
              <a:rPr sz="1000" spc="-10" dirty="0">
                <a:latin typeface="Century Gothic"/>
                <a:cs typeface="Century Gothic"/>
              </a:rPr>
              <a:t> </a:t>
            </a:r>
            <a:r>
              <a:rPr sz="1000" dirty="0">
                <a:latin typeface="Century Gothic"/>
                <a:cs typeface="Century Gothic"/>
              </a:rPr>
              <a:t>have</a:t>
            </a:r>
            <a:r>
              <a:rPr sz="1000" spc="-30" dirty="0">
                <a:latin typeface="Century Gothic"/>
                <a:cs typeface="Century Gothic"/>
              </a:rPr>
              <a:t> </a:t>
            </a:r>
            <a:r>
              <a:rPr sz="1000" dirty="0">
                <a:latin typeface="Century Gothic"/>
                <a:cs typeface="Century Gothic"/>
              </a:rPr>
              <a:t>made</a:t>
            </a:r>
            <a:r>
              <a:rPr sz="1000" spc="-15"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dirty="0">
                <a:latin typeface="Century Gothic"/>
                <a:cs typeface="Century Gothic"/>
              </a:rPr>
              <a:t>selection</a:t>
            </a:r>
            <a:r>
              <a:rPr sz="1000" spc="-30" dirty="0">
                <a:latin typeface="Century Gothic"/>
                <a:cs typeface="Century Gothic"/>
              </a:rPr>
              <a:t> </a:t>
            </a:r>
            <a:r>
              <a:rPr sz="1000" dirty="0">
                <a:latin typeface="Century Gothic"/>
                <a:cs typeface="Century Gothic"/>
              </a:rPr>
              <a:t>on</a:t>
            </a:r>
            <a:r>
              <a:rPr sz="1000" spc="-15"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dirty="0">
                <a:latin typeface="Century Gothic"/>
                <a:cs typeface="Century Gothic"/>
              </a:rPr>
              <a:t>final</a:t>
            </a:r>
            <a:r>
              <a:rPr sz="1000" spc="-30" dirty="0">
                <a:latin typeface="Century Gothic"/>
                <a:cs typeface="Century Gothic"/>
              </a:rPr>
              <a:t> </a:t>
            </a:r>
            <a:r>
              <a:rPr sz="1000" dirty="0">
                <a:latin typeface="Century Gothic"/>
                <a:cs typeface="Century Gothic"/>
              </a:rPr>
              <a:t>plan,</a:t>
            </a:r>
            <a:r>
              <a:rPr sz="1000" spc="-15" dirty="0">
                <a:latin typeface="Century Gothic"/>
                <a:cs typeface="Century Gothic"/>
              </a:rPr>
              <a:t> </a:t>
            </a:r>
            <a:r>
              <a:rPr sz="1000" dirty="0">
                <a:latin typeface="Century Gothic"/>
                <a:cs typeface="Century Gothic"/>
              </a:rPr>
              <a:t>click</a:t>
            </a:r>
            <a:r>
              <a:rPr sz="1000" spc="-35" dirty="0">
                <a:latin typeface="Century Gothic"/>
                <a:cs typeface="Century Gothic"/>
              </a:rPr>
              <a:t> </a:t>
            </a:r>
            <a:r>
              <a:rPr sz="1000" spc="-25" dirty="0">
                <a:latin typeface="Century Gothic"/>
                <a:cs typeface="Century Gothic"/>
              </a:rPr>
              <a:t>the </a:t>
            </a:r>
            <a:r>
              <a:rPr sz="1000" dirty="0">
                <a:latin typeface="Century Gothic"/>
                <a:cs typeface="Century Gothic"/>
              </a:rPr>
              <a:t>“Continue”</a:t>
            </a:r>
            <a:r>
              <a:rPr sz="1000" spc="-70" dirty="0">
                <a:latin typeface="Century Gothic"/>
                <a:cs typeface="Century Gothic"/>
              </a:rPr>
              <a:t> </a:t>
            </a:r>
            <a:r>
              <a:rPr sz="1000" spc="-10" dirty="0">
                <a:latin typeface="Century Gothic"/>
                <a:cs typeface="Century Gothic"/>
              </a:rPr>
              <a:t>button.</a:t>
            </a:r>
            <a:endParaRPr sz="1000">
              <a:latin typeface="Century Gothic"/>
              <a:cs typeface="Century Gothic"/>
            </a:endParaRPr>
          </a:p>
          <a:p>
            <a:pPr marL="12700">
              <a:lnSpc>
                <a:spcPct val="100000"/>
              </a:lnSpc>
              <a:spcBef>
                <a:spcPts val="1200"/>
              </a:spcBef>
            </a:pPr>
            <a:r>
              <a:rPr sz="1000" b="1" dirty="0">
                <a:latin typeface="Century Gothic"/>
                <a:cs typeface="Century Gothic"/>
              </a:rPr>
              <a:t>Select</a:t>
            </a:r>
            <a:r>
              <a:rPr sz="1000" b="1" spc="-25" dirty="0">
                <a:latin typeface="Century Gothic"/>
                <a:cs typeface="Century Gothic"/>
              </a:rPr>
              <a:t> </a:t>
            </a:r>
            <a:r>
              <a:rPr sz="1000" b="1" dirty="0">
                <a:latin typeface="Century Gothic"/>
                <a:cs typeface="Century Gothic"/>
              </a:rPr>
              <a:t>Your</a:t>
            </a:r>
            <a:r>
              <a:rPr sz="1000" b="1" spc="-20" dirty="0">
                <a:latin typeface="Century Gothic"/>
                <a:cs typeface="Century Gothic"/>
              </a:rPr>
              <a:t> </a:t>
            </a:r>
            <a:r>
              <a:rPr sz="1000" b="1" spc="-10" dirty="0">
                <a:latin typeface="Century Gothic"/>
                <a:cs typeface="Century Gothic"/>
              </a:rPr>
              <a:t>Beneficiaries</a:t>
            </a:r>
            <a:endParaRPr sz="1000">
              <a:latin typeface="Century Gothic"/>
              <a:cs typeface="Century Gothic"/>
            </a:endParaRPr>
          </a:p>
          <a:p>
            <a:pPr marL="12700">
              <a:lnSpc>
                <a:spcPct val="100000"/>
              </a:lnSpc>
            </a:pPr>
            <a:r>
              <a:rPr sz="1000" dirty="0">
                <a:latin typeface="Century Gothic"/>
                <a:cs typeface="Century Gothic"/>
              </a:rPr>
              <a:t>After</a:t>
            </a:r>
            <a:r>
              <a:rPr sz="1000" spc="-5" dirty="0">
                <a:latin typeface="Century Gothic"/>
                <a:cs typeface="Century Gothic"/>
              </a:rPr>
              <a:t> </a:t>
            </a:r>
            <a:r>
              <a:rPr sz="1000" dirty="0">
                <a:latin typeface="Century Gothic"/>
                <a:cs typeface="Century Gothic"/>
              </a:rPr>
              <a:t>selecting</a:t>
            </a:r>
            <a:r>
              <a:rPr sz="1000" spc="-30" dirty="0">
                <a:latin typeface="Century Gothic"/>
                <a:cs typeface="Century Gothic"/>
              </a:rPr>
              <a:t> </a:t>
            </a:r>
            <a:r>
              <a:rPr sz="1000" dirty="0">
                <a:latin typeface="Century Gothic"/>
                <a:cs typeface="Century Gothic"/>
              </a:rPr>
              <a:t>your</a:t>
            </a:r>
            <a:r>
              <a:rPr sz="1000" spc="-5" dirty="0">
                <a:latin typeface="Century Gothic"/>
                <a:cs typeface="Century Gothic"/>
              </a:rPr>
              <a:t> </a:t>
            </a:r>
            <a:r>
              <a:rPr sz="1000" dirty="0">
                <a:latin typeface="Century Gothic"/>
                <a:cs typeface="Century Gothic"/>
              </a:rPr>
              <a:t>benefits,</a:t>
            </a:r>
            <a:r>
              <a:rPr sz="1000" spc="-20" dirty="0">
                <a:latin typeface="Century Gothic"/>
                <a:cs typeface="Century Gothic"/>
              </a:rPr>
              <a:t> </a:t>
            </a:r>
            <a:r>
              <a:rPr sz="1000" dirty="0">
                <a:latin typeface="Century Gothic"/>
                <a:cs typeface="Century Gothic"/>
              </a:rPr>
              <a:t>you</a:t>
            </a:r>
            <a:r>
              <a:rPr sz="1000" spc="-10" dirty="0">
                <a:latin typeface="Century Gothic"/>
                <a:cs typeface="Century Gothic"/>
              </a:rPr>
              <a:t> </a:t>
            </a:r>
            <a:r>
              <a:rPr sz="1000" dirty="0">
                <a:latin typeface="Century Gothic"/>
                <a:cs typeface="Century Gothic"/>
              </a:rPr>
              <a:t>will</a:t>
            </a:r>
            <a:r>
              <a:rPr sz="1000" spc="-50" dirty="0">
                <a:latin typeface="Century Gothic"/>
                <a:cs typeface="Century Gothic"/>
              </a:rPr>
              <a:t> </a:t>
            </a:r>
            <a:r>
              <a:rPr sz="1000" dirty="0">
                <a:latin typeface="Century Gothic"/>
                <a:cs typeface="Century Gothic"/>
              </a:rPr>
              <a:t>be</a:t>
            </a:r>
            <a:r>
              <a:rPr sz="1000" spc="-10" dirty="0">
                <a:latin typeface="Century Gothic"/>
                <a:cs typeface="Century Gothic"/>
              </a:rPr>
              <a:t> </a:t>
            </a:r>
            <a:r>
              <a:rPr sz="1000" dirty="0">
                <a:latin typeface="Century Gothic"/>
                <a:cs typeface="Century Gothic"/>
              </a:rPr>
              <a:t>prompted</a:t>
            </a:r>
            <a:r>
              <a:rPr sz="1000" spc="-25" dirty="0">
                <a:latin typeface="Century Gothic"/>
                <a:cs typeface="Century Gothic"/>
              </a:rPr>
              <a:t> </a:t>
            </a:r>
            <a:r>
              <a:rPr sz="1000" dirty="0">
                <a:latin typeface="Century Gothic"/>
                <a:cs typeface="Century Gothic"/>
              </a:rPr>
              <a:t>to</a:t>
            </a:r>
            <a:r>
              <a:rPr sz="1000" spc="-35" dirty="0">
                <a:latin typeface="Century Gothic"/>
                <a:cs typeface="Century Gothic"/>
              </a:rPr>
              <a:t> </a:t>
            </a:r>
            <a:r>
              <a:rPr sz="1000" dirty="0">
                <a:latin typeface="Century Gothic"/>
                <a:cs typeface="Century Gothic"/>
              </a:rPr>
              <a:t>designate</a:t>
            </a:r>
            <a:r>
              <a:rPr sz="1000" spc="-25" dirty="0">
                <a:latin typeface="Century Gothic"/>
                <a:cs typeface="Century Gothic"/>
              </a:rPr>
              <a:t> </a:t>
            </a:r>
            <a:r>
              <a:rPr sz="1000" dirty="0">
                <a:latin typeface="Century Gothic"/>
                <a:cs typeface="Century Gothic"/>
              </a:rPr>
              <a:t>a</a:t>
            </a:r>
            <a:r>
              <a:rPr sz="1000" spc="-10" dirty="0">
                <a:latin typeface="Century Gothic"/>
                <a:cs typeface="Century Gothic"/>
              </a:rPr>
              <a:t> beneficiary</a:t>
            </a:r>
            <a:r>
              <a:rPr sz="1000" spc="-20" dirty="0">
                <a:latin typeface="Century Gothic"/>
                <a:cs typeface="Century Gothic"/>
              </a:rPr>
              <a:t> </a:t>
            </a:r>
            <a:r>
              <a:rPr sz="1000" dirty="0">
                <a:latin typeface="Century Gothic"/>
                <a:cs typeface="Century Gothic"/>
              </a:rPr>
              <a:t>or</a:t>
            </a:r>
            <a:r>
              <a:rPr sz="1000" spc="-25" dirty="0">
                <a:latin typeface="Century Gothic"/>
                <a:cs typeface="Century Gothic"/>
              </a:rPr>
              <a:t> </a:t>
            </a:r>
            <a:r>
              <a:rPr sz="1000" spc="-10" dirty="0">
                <a:latin typeface="Century Gothic"/>
                <a:cs typeface="Century Gothic"/>
              </a:rPr>
              <a:t>beneficiaries</a:t>
            </a:r>
            <a:r>
              <a:rPr sz="1000" spc="-15" dirty="0">
                <a:latin typeface="Century Gothic"/>
                <a:cs typeface="Century Gothic"/>
              </a:rPr>
              <a:t> </a:t>
            </a:r>
            <a:r>
              <a:rPr sz="1000" dirty="0">
                <a:latin typeface="Century Gothic"/>
                <a:cs typeface="Century Gothic"/>
              </a:rPr>
              <a:t>for</a:t>
            </a:r>
            <a:r>
              <a:rPr sz="1000" spc="-25" dirty="0">
                <a:latin typeface="Century Gothic"/>
                <a:cs typeface="Century Gothic"/>
              </a:rPr>
              <a:t> </a:t>
            </a:r>
            <a:r>
              <a:rPr sz="1000" dirty="0">
                <a:latin typeface="Century Gothic"/>
                <a:cs typeface="Century Gothic"/>
              </a:rPr>
              <a:t>any</a:t>
            </a:r>
            <a:r>
              <a:rPr sz="1000" spc="-20" dirty="0">
                <a:latin typeface="Century Gothic"/>
                <a:cs typeface="Century Gothic"/>
              </a:rPr>
              <a:t> </a:t>
            </a:r>
            <a:r>
              <a:rPr sz="1000" spc="-10" dirty="0">
                <a:latin typeface="Century Gothic"/>
                <a:cs typeface="Century Gothic"/>
              </a:rPr>
              <a:t>applicable</a:t>
            </a:r>
            <a:endParaRPr sz="1000">
              <a:latin typeface="Century Gothic"/>
              <a:cs typeface="Century Gothic"/>
            </a:endParaRPr>
          </a:p>
          <a:p>
            <a:pPr marL="12700">
              <a:lnSpc>
                <a:spcPct val="100000"/>
              </a:lnSpc>
            </a:pPr>
            <a:r>
              <a:rPr sz="1000" dirty="0">
                <a:latin typeface="Century Gothic"/>
                <a:cs typeface="Century Gothic"/>
              </a:rPr>
              <a:t>plans.</a:t>
            </a:r>
            <a:r>
              <a:rPr sz="1000" spc="-45" dirty="0">
                <a:latin typeface="Century Gothic"/>
                <a:cs typeface="Century Gothic"/>
              </a:rPr>
              <a:t> </a:t>
            </a:r>
            <a:r>
              <a:rPr sz="1000" dirty="0">
                <a:latin typeface="Century Gothic"/>
                <a:cs typeface="Century Gothic"/>
              </a:rPr>
              <a:t>Once</a:t>
            </a:r>
            <a:r>
              <a:rPr sz="1000" spc="-20" dirty="0">
                <a:latin typeface="Century Gothic"/>
                <a:cs typeface="Century Gothic"/>
              </a:rPr>
              <a:t> </a:t>
            </a:r>
            <a:r>
              <a:rPr sz="1000" dirty="0">
                <a:latin typeface="Century Gothic"/>
                <a:cs typeface="Century Gothic"/>
              </a:rPr>
              <a:t>designated,</a:t>
            </a:r>
            <a:r>
              <a:rPr sz="1000" spc="-40" dirty="0">
                <a:latin typeface="Century Gothic"/>
                <a:cs typeface="Century Gothic"/>
              </a:rPr>
              <a:t> </a:t>
            </a:r>
            <a:r>
              <a:rPr sz="1000" dirty="0">
                <a:latin typeface="Century Gothic"/>
                <a:cs typeface="Century Gothic"/>
              </a:rPr>
              <a:t>click</a:t>
            </a:r>
            <a:r>
              <a:rPr sz="1000" spc="-50"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dirty="0">
                <a:latin typeface="Century Gothic"/>
                <a:cs typeface="Century Gothic"/>
              </a:rPr>
              <a:t>“Continue”</a:t>
            </a:r>
            <a:r>
              <a:rPr sz="1000" spc="-35" dirty="0">
                <a:latin typeface="Century Gothic"/>
                <a:cs typeface="Century Gothic"/>
              </a:rPr>
              <a:t> </a:t>
            </a:r>
            <a:r>
              <a:rPr sz="1000" spc="-10" dirty="0">
                <a:latin typeface="Century Gothic"/>
                <a:cs typeface="Century Gothic"/>
              </a:rPr>
              <a:t>button.</a:t>
            </a:r>
            <a:endParaRPr sz="1000">
              <a:latin typeface="Century Gothic"/>
              <a:cs typeface="Century Gothic"/>
            </a:endParaRPr>
          </a:p>
          <a:p>
            <a:pPr marL="12700">
              <a:lnSpc>
                <a:spcPct val="100000"/>
              </a:lnSpc>
              <a:spcBef>
                <a:spcPts val="1200"/>
              </a:spcBef>
            </a:pPr>
            <a:r>
              <a:rPr sz="1000" b="1" dirty="0">
                <a:latin typeface="Century Gothic"/>
                <a:cs typeface="Century Gothic"/>
              </a:rPr>
              <a:t>Review</a:t>
            </a:r>
            <a:r>
              <a:rPr sz="1000" b="1" spc="-30" dirty="0">
                <a:latin typeface="Century Gothic"/>
                <a:cs typeface="Century Gothic"/>
              </a:rPr>
              <a:t> </a:t>
            </a:r>
            <a:r>
              <a:rPr sz="1000" b="1" dirty="0">
                <a:latin typeface="Century Gothic"/>
                <a:cs typeface="Century Gothic"/>
              </a:rPr>
              <a:t>All</a:t>
            </a:r>
            <a:r>
              <a:rPr sz="1000" b="1" spc="-35" dirty="0">
                <a:latin typeface="Century Gothic"/>
                <a:cs typeface="Century Gothic"/>
              </a:rPr>
              <a:t> </a:t>
            </a:r>
            <a:r>
              <a:rPr sz="1000" b="1" dirty="0">
                <a:latin typeface="Century Gothic"/>
                <a:cs typeface="Century Gothic"/>
              </a:rPr>
              <a:t>Your</a:t>
            </a:r>
            <a:r>
              <a:rPr sz="1000" b="1" spc="-10" dirty="0">
                <a:latin typeface="Century Gothic"/>
                <a:cs typeface="Century Gothic"/>
              </a:rPr>
              <a:t> </a:t>
            </a:r>
            <a:r>
              <a:rPr sz="1000" b="1" dirty="0">
                <a:latin typeface="Century Gothic"/>
                <a:cs typeface="Century Gothic"/>
              </a:rPr>
              <a:t>Selections</a:t>
            </a:r>
            <a:r>
              <a:rPr sz="1000" b="1" spc="-30" dirty="0">
                <a:latin typeface="Century Gothic"/>
                <a:cs typeface="Century Gothic"/>
              </a:rPr>
              <a:t> </a:t>
            </a:r>
            <a:r>
              <a:rPr sz="1000" b="1" dirty="0">
                <a:latin typeface="Century Gothic"/>
                <a:cs typeface="Century Gothic"/>
              </a:rPr>
              <a:t>-</a:t>
            </a:r>
            <a:r>
              <a:rPr sz="1000" b="1" spc="-35" dirty="0">
                <a:latin typeface="Century Gothic"/>
                <a:cs typeface="Century Gothic"/>
              </a:rPr>
              <a:t> </a:t>
            </a:r>
            <a:r>
              <a:rPr sz="1000" b="1" dirty="0">
                <a:latin typeface="Century Gothic"/>
                <a:cs typeface="Century Gothic"/>
              </a:rPr>
              <a:t>Almost</a:t>
            </a:r>
            <a:r>
              <a:rPr sz="1000" b="1" spc="-30" dirty="0">
                <a:latin typeface="Century Gothic"/>
                <a:cs typeface="Century Gothic"/>
              </a:rPr>
              <a:t> </a:t>
            </a:r>
            <a:r>
              <a:rPr sz="1000" b="1" spc="-10" dirty="0">
                <a:latin typeface="Century Gothic"/>
                <a:cs typeface="Century Gothic"/>
              </a:rPr>
              <a:t>Finished!</a:t>
            </a:r>
            <a:endParaRPr sz="1000">
              <a:latin typeface="Century Gothic"/>
              <a:cs typeface="Century Gothic"/>
            </a:endParaRPr>
          </a:p>
          <a:p>
            <a:pPr marL="12700" marR="5080">
              <a:lnSpc>
                <a:spcPct val="100000"/>
              </a:lnSpc>
            </a:pPr>
            <a:r>
              <a:rPr sz="1000" dirty="0">
                <a:latin typeface="Century Gothic"/>
                <a:cs typeface="Century Gothic"/>
              </a:rPr>
              <a:t>You</a:t>
            </a:r>
            <a:r>
              <a:rPr sz="1000" spc="-40" dirty="0">
                <a:latin typeface="Century Gothic"/>
                <a:cs typeface="Century Gothic"/>
              </a:rPr>
              <a:t> </a:t>
            </a:r>
            <a:r>
              <a:rPr sz="1000" dirty="0">
                <a:latin typeface="Century Gothic"/>
                <a:cs typeface="Century Gothic"/>
              </a:rPr>
              <a:t>will</a:t>
            </a:r>
            <a:r>
              <a:rPr sz="1000" spc="-50" dirty="0">
                <a:latin typeface="Century Gothic"/>
                <a:cs typeface="Century Gothic"/>
              </a:rPr>
              <a:t> </a:t>
            </a:r>
            <a:r>
              <a:rPr sz="1000" dirty="0">
                <a:latin typeface="Century Gothic"/>
                <a:cs typeface="Century Gothic"/>
              </a:rPr>
              <a:t>now</a:t>
            </a:r>
            <a:r>
              <a:rPr sz="1000" spc="-30" dirty="0">
                <a:latin typeface="Century Gothic"/>
                <a:cs typeface="Century Gothic"/>
              </a:rPr>
              <a:t> </a:t>
            </a:r>
            <a:r>
              <a:rPr sz="1000" dirty="0">
                <a:latin typeface="Century Gothic"/>
                <a:cs typeface="Century Gothic"/>
              </a:rPr>
              <a:t>be</a:t>
            </a:r>
            <a:r>
              <a:rPr sz="1000" spc="-30" dirty="0">
                <a:latin typeface="Century Gothic"/>
                <a:cs typeface="Century Gothic"/>
              </a:rPr>
              <a:t> </a:t>
            </a:r>
            <a:r>
              <a:rPr sz="1000" dirty="0">
                <a:latin typeface="Century Gothic"/>
                <a:cs typeface="Century Gothic"/>
              </a:rPr>
              <a:t>directed</a:t>
            </a:r>
            <a:r>
              <a:rPr sz="1000" spc="-30" dirty="0">
                <a:latin typeface="Century Gothic"/>
                <a:cs typeface="Century Gothic"/>
              </a:rPr>
              <a:t> </a:t>
            </a:r>
            <a:r>
              <a:rPr sz="1000" dirty="0">
                <a:latin typeface="Century Gothic"/>
                <a:cs typeface="Century Gothic"/>
              </a:rPr>
              <a:t>to</a:t>
            </a:r>
            <a:r>
              <a:rPr sz="1000" spc="-45" dirty="0">
                <a:latin typeface="Century Gothic"/>
                <a:cs typeface="Century Gothic"/>
              </a:rPr>
              <a:t> </a:t>
            </a:r>
            <a:r>
              <a:rPr sz="1000" dirty="0">
                <a:latin typeface="Century Gothic"/>
                <a:cs typeface="Century Gothic"/>
              </a:rPr>
              <a:t>the</a:t>
            </a:r>
            <a:r>
              <a:rPr sz="1000" spc="-45" dirty="0">
                <a:latin typeface="Century Gothic"/>
                <a:cs typeface="Century Gothic"/>
              </a:rPr>
              <a:t> </a:t>
            </a:r>
            <a:r>
              <a:rPr sz="1000" dirty="0">
                <a:latin typeface="Century Gothic"/>
                <a:cs typeface="Century Gothic"/>
              </a:rPr>
              <a:t>final</a:t>
            </a:r>
            <a:r>
              <a:rPr sz="1000" spc="-25" dirty="0">
                <a:latin typeface="Century Gothic"/>
                <a:cs typeface="Century Gothic"/>
              </a:rPr>
              <a:t> </a:t>
            </a:r>
            <a:r>
              <a:rPr sz="1000" dirty="0">
                <a:latin typeface="Century Gothic"/>
                <a:cs typeface="Century Gothic"/>
              </a:rPr>
              <a:t>review</a:t>
            </a:r>
            <a:r>
              <a:rPr sz="1000" spc="-40" dirty="0">
                <a:latin typeface="Century Gothic"/>
                <a:cs typeface="Century Gothic"/>
              </a:rPr>
              <a:t> </a:t>
            </a:r>
            <a:r>
              <a:rPr sz="1000" dirty="0">
                <a:latin typeface="Century Gothic"/>
                <a:cs typeface="Century Gothic"/>
              </a:rPr>
              <a:t>page.</a:t>
            </a:r>
            <a:r>
              <a:rPr sz="1000" spc="-20" dirty="0">
                <a:latin typeface="Century Gothic"/>
                <a:cs typeface="Century Gothic"/>
              </a:rPr>
              <a:t> </a:t>
            </a:r>
            <a:r>
              <a:rPr sz="1000" dirty="0">
                <a:latin typeface="Century Gothic"/>
                <a:cs typeface="Century Gothic"/>
              </a:rPr>
              <a:t>Carefully review</a:t>
            </a:r>
            <a:r>
              <a:rPr sz="1000" spc="-45" dirty="0">
                <a:latin typeface="Century Gothic"/>
                <a:cs typeface="Century Gothic"/>
              </a:rPr>
              <a:t> </a:t>
            </a:r>
            <a:r>
              <a:rPr sz="1000" dirty="0">
                <a:latin typeface="Century Gothic"/>
                <a:cs typeface="Century Gothic"/>
              </a:rPr>
              <a:t>all</a:t>
            </a:r>
            <a:r>
              <a:rPr sz="1000" spc="-25" dirty="0">
                <a:latin typeface="Century Gothic"/>
                <a:cs typeface="Century Gothic"/>
              </a:rPr>
              <a:t> </a:t>
            </a:r>
            <a:r>
              <a:rPr sz="1000" dirty="0">
                <a:latin typeface="Century Gothic"/>
                <a:cs typeface="Century Gothic"/>
              </a:rPr>
              <a:t>of</a:t>
            </a:r>
            <a:r>
              <a:rPr sz="1000" spc="-30" dirty="0">
                <a:latin typeface="Century Gothic"/>
                <a:cs typeface="Century Gothic"/>
              </a:rPr>
              <a:t> </a:t>
            </a:r>
            <a:r>
              <a:rPr sz="1000" dirty="0">
                <a:latin typeface="Century Gothic"/>
                <a:cs typeface="Century Gothic"/>
              </a:rPr>
              <a:t>your</a:t>
            </a:r>
            <a:r>
              <a:rPr sz="1000" spc="-10" dirty="0">
                <a:latin typeface="Century Gothic"/>
                <a:cs typeface="Century Gothic"/>
              </a:rPr>
              <a:t> </a:t>
            </a:r>
            <a:r>
              <a:rPr sz="1000" dirty="0">
                <a:latin typeface="Century Gothic"/>
                <a:cs typeface="Century Gothic"/>
              </a:rPr>
              <a:t>benefit</a:t>
            </a:r>
            <a:r>
              <a:rPr sz="1000" spc="-30" dirty="0">
                <a:latin typeface="Century Gothic"/>
                <a:cs typeface="Century Gothic"/>
              </a:rPr>
              <a:t> </a:t>
            </a:r>
            <a:r>
              <a:rPr sz="1000" dirty="0">
                <a:latin typeface="Century Gothic"/>
                <a:cs typeface="Century Gothic"/>
              </a:rPr>
              <a:t>elections</a:t>
            </a:r>
            <a:r>
              <a:rPr sz="1000" spc="-45" dirty="0">
                <a:latin typeface="Century Gothic"/>
                <a:cs typeface="Century Gothic"/>
              </a:rPr>
              <a:t> </a:t>
            </a:r>
            <a:r>
              <a:rPr sz="1000" dirty="0">
                <a:latin typeface="Century Gothic"/>
                <a:cs typeface="Century Gothic"/>
              </a:rPr>
              <a:t>and</a:t>
            </a:r>
            <a:r>
              <a:rPr sz="1000" spc="-20" dirty="0">
                <a:latin typeface="Century Gothic"/>
                <a:cs typeface="Century Gothic"/>
              </a:rPr>
              <a:t> </a:t>
            </a:r>
            <a:r>
              <a:rPr sz="1000" spc="-10" dirty="0">
                <a:latin typeface="Century Gothic"/>
                <a:cs typeface="Century Gothic"/>
              </a:rPr>
              <a:t>covered </a:t>
            </a:r>
            <a:r>
              <a:rPr sz="1000" dirty="0">
                <a:latin typeface="Century Gothic"/>
                <a:cs typeface="Century Gothic"/>
              </a:rPr>
              <a:t>dependents.</a:t>
            </a:r>
            <a:r>
              <a:rPr sz="1000" spc="-20" dirty="0">
                <a:latin typeface="Century Gothic"/>
                <a:cs typeface="Century Gothic"/>
              </a:rPr>
              <a:t> </a:t>
            </a:r>
            <a:r>
              <a:rPr sz="1000" dirty="0">
                <a:latin typeface="Century Gothic"/>
                <a:cs typeface="Century Gothic"/>
              </a:rPr>
              <a:t>Note</a:t>
            </a:r>
            <a:r>
              <a:rPr sz="1000" spc="-30" dirty="0">
                <a:latin typeface="Century Gothic"/>
                <a:cs typeface="Century Gothic"/>
              </a:rPr>
              <a:t> </a:t>
            </a:r>
            <a:r>
              <a:rPr sz="1000" dirty="0">
                <a:latin typeface="Century Gothic"/>
                <a:cs typeface="Century Gothic"/>
              </a:rPr>
              <a:t>that</a:t>
            </a:r>
            <a:r>
              <a:rPr sz="1000" spc="-40" dirty="0">
                <a:latin typeface="Century Gothic"/>
                <a:cs typeface="Century Gothic"/>
              </a:rPr>
              <a:t> </a:t>
            </a:r>
            <a:r>
              <a:rPr sz="1000" dirty="0">
                <a:latin typeface="Century Gothic"/>
                <a:cs typeface="Century Gothic"/>
              </a:rPr>
              <a:t>you</a:t>
            </a:r>
            <a:r>
              <a:rPr sz="1000" spc="-10" dirty="0">
                <a:latin typeface="Century Gothic"/>
                <a:cs typeface="Century Gothic"/>
              </a:rPr>
              <a:t> </a:t>
            </a:r>
            <a:r>
              <a:rPr sz="1000" dirty="0">
                <a:latin typeface="Century Gothic"/>
                <a:cs typeface="Century Gothic"/>
              </a:rPr>
              <a:t>may</a:t>
            </a:r>
            <a:r>
              <a:rPr sz="1000" spc="-25" dirty="0">
                <a:latin typeface="Century Gothic"/>
                <a:cs typeface="Century Gothic"/>
              </a:rPr>
              <a:t> </a:t>
            </a:r>
            <a:r>
              <a:rPr sz="1000" dirty="0">
                <a:latin typeface="Century Gothic"/>
                <a:cs typeface="Century Gothic"/>
              </a:rPr>
              <a:t>change</a:t>
            </a:r>
            <a:r>
              <a:rPr sz="1000" spc="-15" dirty="0">
                <a:latin typeface="Century Gothic"/>
                <a:cs typeface="Century Gothic"/>
              </a:rPr>
              <a:t> </a:t>
            </a:r>
            <a:r>
              <a:rPr sz="1000" dirty="0">
                <a:latin typeface="Century Gothic"/>
                <a:cs typeface="Century Gothic"/>
              </a:rPr>
              <a:t>your</a:t>
            </a:r>
            <a:r>
              <a:rPr sz="1000" spc="-5" dirty="0">
                <a:latin typeface="Century Gothic"/>
                <a:cs typeface="Century Gothic"/>
              </a:rPr>
              <a:t> </a:t>
            </a:r>
            <a:r>
              <a:rPr sz="1000" dirty="0">
                <a:latin typeface="Century Gothic"/>
                <a:cs typeface="Century Gothic"/>
              </a:rPr>
              <a:t>elections</a:t>
            </a:r>
            <a:r>
              <a:rPr sz="1000" spc="-45" dirty="0">
                <a:latin typeface="Century Gothic"/>
                <a:cs typeface="Century Gothic"/>
              </a:rPr>
              <a:t> </a:t>
            </a:r>
            <a:r>
              <a:rPr sz="1000" dirty="0">
                <a:latin typeface="Century Gothic"/>
                <a:cs typeface="Century Gothic"/>
              </a:rPr>
              <a:t>by</a:t>
            </a:r>
            <a:r>
              <a:rPr sz="1000" spc="-20" dirty="0">
                <a:latin typeface="Century Gothic"/>
                <a:cs typeface="Century Gothic"/>
              </a:rPr>
              <a:t> </a:t>
            </a:r>
            <a:r>
              <a:rPr sz="1000" dirty="0">
                <a:latin typeface="Century Gothic"/>
                <a:cs typeface="Century Gothic"/>
              </a:rPr>
              <a:t>clicking</a:t>
            </a:r>
            <a:r>
              <a:rPr sz="1000" spc="-40" dirty="0">
                <a:latin typeface="Century Gothic"/>
                <a:cs typeface="Century Gothic"/>
              </a:rPr>
              <a:t> </a:t>
            </a:r>
            <a:r>
              <a:rPr sz="1000" dirty="0">
                <a:latin typeface="Century Gothic"/>
                <a:cs typeface="Century Gothic"/>
              </a:rPr>
              <a:t>the</a:t>
            </a:r>
            <a:r>
              <a:rPr sz="1000" spc="-30" dirty="0">
                <a:latin typeface="Century Gothic"/>
                <a:cs typeface="Century Gothic"/>
              </a:rPr>
              <a:t> </a:t>
            </a:r>
            <a:r>
              <a:rPr sz="1000" dirty="0">
                <a:latin typeface="Century Gothic"/>
                <a:cs typeface="Century Gothic"/>
              </a:rPr>
              <a:t>“</a:t>
            </a:r>
            <a:r>
              <a:rPr sz="1000" b="1" dirty="0">
                <a:latin typeface="Century Gothic"/>
                <a:cs typeface="Century Gothic"/>
              </a:rPr>
              <a:t>Edit</a:t>
            </a:r>
            <a:r>
              <a:rPr sz="1000" b="1" spc="-25" dirty="0">
                <a:latin typeface="Century Gothic"/>
                <a:cs typeface="Century Gothic"/>
              </a:rPr>
              <a:t> </a:t>
            </a:r>
            <a:r>
              <a:rPr sz="1000" b="1" spc="-10" dirty="0">
                <a:latin typeface="Century Gothic"/>
                <a:cs typeface="Century Gothic"/>
              </a:rPr>
              <a:t>Selection</a:t>
            </a:r>
            <a:r>
              <a:rPr sz="1000" spc="-10" dirty="0">
                <a:latin typeface="Century Gothic"/>
                <a:cs typeface="Century Gothic"/>
              </a:rPr>
              <a:t>”</a:t>
            </a:r>
            <a:r>
              <a:rPr sz="1000" spc="-20" dirty="0">
                <a:latin typeface="Century Gothic"/>
                <a:cs typeface="Century Gothic"/>
              </a:rPr>
              <a:t> </a:t>
            </a:r>
            <a:r>
              <a:rPr sz="1000" dirty="0">
                <a:latin typeface="Century Gothic"/>
                <a:cs typeface="Century Gothic"/>
              </a:rPr>
              <a:t>button</a:t>
            </a:r>
            <a:r>
              <a:rPr sz="1000" spc="-25" dirty="0">
                <a:latin typeface="Century Gothic"/>
                <a:cs typeface="Century Gothic"/>
              </a:rPr>
              <a:t> </a:t>
            </a:r>
            <a:r>
              <a:rPr sz="1000" dirty="0">
                <a:latin typeface="Century Gothic"/>
                <a:cs typeface="Century Gothic"/>
              </a:rPr>
              <a:t>for</a:t>
            </a:r>
            <a:r>
              <a:rPr sz="1000" spc="-30" dirty="0">
                <a:latin typeface="Century Gothic"/>
                <a:cs typeface="Century Gothic"/>
              </a:rPr>
              <a:t> </a:t>
            </a:r>
            <a:r>
              <a:rPr sz="1000" dirty="0">
                <a:latin typeface="Century Gothic"/>
                <a:cs typeface="Century Gothic"/>
              </a:rPr>
              <a:t>any</a:t>
            </a:r>
            <a:r>
              <a:rPr sz="1000" spc="-20" dirty="0">
                <a:latin typeface="Century Gothic"/>
                <a:cs typeface="Century Gothic"/>
              </a:rPr>
              <a:t> </a:t>
            </a:r>
            <a:r>
              <a:rPr sz="1000" dirty="0">
                <a:latin typeface="Century Gothic"/>
                <a:cs typeface="Century Gothic"/>
              </a:rPr>
              <a:t>of</a:t>
            </a:r>
            <a:r>
              <a:rPr sz="1000" spc="-30" dirty="0">
                <a:latin typeface="Century Gothic"/>
                <a:cs typeface="Century Gothic"/>
              </a:rPr>
              <a:t> </a:t>
            </a:r>
            <a:r>
              <a:rPr sz="1000" dirty="0">
                <a:latin typeface="Century Gothic"/>
                <a:cs typeface="Century Gothic"/>
              </a:rPr>
              <a:t>your</a:t>
            </a:r>
            <a:r>
              <a:rPr sz="1000" spc="-5" dirty="0">
                <a:latin typeface="Century Gothic"/>
                <a:cs typeface="Century Gothic"/>
              </a:rPr>
              <a:t> </a:t>
            </a:r>
            <a:r>
              <a:rPr sz="1000" spc="-20" dirty="0">
                <a:latin typeface="Century Gothic"/>
                <a:cs typeface="Century Gothic"/>
              </a:rPr>
              <a:t>plan </a:t>
            </a:r>
            <a:r>
              <a:rPr sz="1000" dirty="0">
                <a:latin typeface="Century Gothic"/>
                <a:cs typeface="Century Gothic"/>
              </a:rPr>
              <a:t>selections.</a:t>
            </a:r>
            <a:r>
              <a:rPr sz="1000" spc="-35" dirty="0">
                <a:latin typeface="Century Gothic"/>
                <a:cs typeface="Century Gothic"/>
              </a:rPr>
              <a:t> </a:t>
            </a:r>
            <a:r>
              <a:rPr sz="1000" dirty="0">
                <a:latin typeface="Century Gothic"/>
                <a:cs typeface="Century Gothic"/>
              </a:rPr>
              <a:t>The</a:t>
            </a:r>
            <a:r>
              <a:rPr sz="1000" spc="-30" dirty="0">
                <a:latin typeface="Century Gothic"/>
                <a:cs typeface="Century Gothic"/>
              </a:rPr>
              <a:t> </a:t>
            </a:r>
            <a:r>
              <a:rPr sz="1000" dirty="0">
                <a:latin typeface="Century Gothic"/>
                <a:cs typeface="Century Gothic"/>
              </a:rPr>
              <a:t>dependents</a:t>
            </a:r>
            <a:r>
              <a:rPr sz="1000" spc="-20" dirty="0">
                <a:latin typeface="Century Gothic"/>
                <a:cs typeface="Century Gothic"/>
              </a:rPr>
              <a:t> </a:t>
            </a:r>
            <a:r>
              <a:rPr sz="1000" dirty="0">
                <a:latin typeface="Century Gothic"/>
                <a:cs typeface="Century Gothic"/>
              </a:rPr>
              <a:t>you</a:t>
            </a:r>
            <a:r>
              <a:rPr sz="1000" spc="-15" dirty="0">
                <a:latin typeface="Century Gothic"/>
                <a:cs typeface="Century Gothic"/>
              </a:rPr>
              <a:t> </a:t>
            </a:r>
            <a:r>
              <a:rPr sz="1000" dirty="0">
                <a:latin typeface="Century Gothic"/>
                <a:cs typeface="Century Gothic"/>
              </a:rPr>
              <a:t>wish</a:t>
            </a:r>
            <a:r>
              <a:rPr sz="1000" spc="-40" dirty="0">
                <a:latin typeface="Century Gothic"/>
                <a:cs typeface="Century Gothic"/>
              </a:rPr>
              <a:t> </a:t>
            </a:r>
            <a:r>
              <a:rPr sz="1000" dirty="0">
                <a:latin typeface="Century Gothic"/>
                <a:cs typeface="Century Gothic"/>
              </a:rPr>
              <a:t>to</a:t>
            </a:r>
            <a:r>
              <a:rPr sz="1000" spc="-45" dirty="0">
                <a:latin typeface="Century Gothic"/>
                <a:cs typeface="Century Gothic"/>
              </a:rPr>
              <a:t> </a:t>
            </a:r>
            <a:r>
              <a:rPr sz="1000" dirty="0">
                <a:latin typeface="Century Gothic"/>
                <a:cs typeface="Century Gothic"/>
              </a:rPr>
              <a:t>have</a:t>
            </a:r>
            <a:r>
              <a:rPr sz="1000" spc="-30" dirty="0">
                <a:latin typeface="Century Gothic"/>
                <a:cs typeface="Century Gothic"/>
              </a:rPr>
              <a:t> </a:t>
            </a:r>
            <a:r>
              <a:rPr sz="1000" dirty="0">
                <a:latin typeface="Century Gothic"/>
                <a:cs typeface="Century Gothic"/>
              </a:rPr>
              <a:t>included</a:t>
            </a:r>
            <a:r>
              <a:rPr sz="1000" spc="-15" dirty="0">
                <a:latin typeface="Century Gothic"/>
                <a:cs typeface="Century Gothic"/>
              </a:rPr>
              <a:t> </a:t>
            </a:r>
            <a:r>
              <a:rPr sz="1000" dirty="0">
                <a:latin typeface="Century Gothic"/>
                <a:cs typeface="Century Gothic"/>
              </a:rPr>
              <a:t>in</a:t>
            </a:r>
            <a:r>
              <a:rPr sz="1000" spc="-30" dirty="0">
                <a:latin typeface="Century Gothic"/>
                <a:cs typeface="Century Gothic"/>
              </a:rPr>
              <a:t> </a:t>
            </a:r>
            <a:r>
              <a:rPr sz="1000" dirty="0">
                <a:latin typeface="Century Gothic"/>
                <a:cs typeface="Century Gothic"/>
              </a:rPr>
              <a:t>your</a:t>
            </a:r>
            <a:r>
              <a:rPr sz="1000" spc="-5" dirty="0">
                <a:latin typeface="Century Gothic"/>
                <a:cs typeface="Century Gothic"/>
              </a:rPr>
              <a:t> </a:t>
            </a:r>
            <a:r>
              <a:rPr sz="1000" dirty="0">
                <a:latin typeface="Century Gothic"/>
                <a:cs typeface="Century Gothic"/>
              </a:rPr>
              <a:t>coverage</a:t>
            </a:r>
            <a:r>
              <a:rPr sz="1000" spc="-20" dirty="0">
                <a:latin typeface="Century Gothic"/>
                <a:cs typeface="Century Gothic"/>
              </a:rPr>
              <a:t> </a:t>
            </a:r>
            <a:r>
              <a:rPr sz="1000" dirty="0">
                <a:latin typeface="Century Gothic"/>
                <a:cs typeface="Century Gothic"/>
              </a:rPr>
              <a:t>will</a:t>
            </a:r>
            <a:r>
              <a:rPr sz="1000" spc="-55" dirty="0">
                <a:latin typeface="Century Gothic"/>
                <a:cs typeface="Century Gothic"/>
              </a:rPr>
              <a:t> </a:t>
            </a:r>
            <a:r>
              <a:rPr sz="1000" dirty="0">
                <a:latin typeface="Century Gothic"/>
                <a:cs typeface="Century Gothic"/>
              </a:rPr>
              <a:t>be</a:t>
            </a:r>
            <a:r>
              <a:rPr sz="1000" spc="-20" dirty="0">
                <a:latin typeface="Century Gothic"/>
                <a:cs typeface="Century Gothic"/>
              </a:rPr>
              <a:t> </a:t>
            </a:r>
            <a:r>
              <a:rPr sz="1000" dirty="0">
                <a:latin typeface="Century Gothic"/>
                <a:cs typeface="Century Gothic"/>
              </a:rPr>
              <a:t>listed.</a:t>
            </a:r>
            <a:r>
              <a:rPr sz="1000" spc="-40" dirty="0">
                <a:latin typeface="Century Gothic"/>
                <a:cs typeface="Century Gothic"/>
              </a:rPr>
              <a:t> </a:t>
            </a:r>
            <a:r>
              <a:rPr sz="1000" dirty="0">
                <a:latin typeface="Century Gothic"/>
                <a:cs typeface="Century Gothic"/>
              </a:rPr>
              <a:t>You</a:t>
            </a:r>
            <a:r>
              <a:rPr sz="1000" spc="-35" dirty="0">
                <a:latin typeface="Century Gothic"/>
                <a:cs typeface="Century Gothic"/>
              </a:rPr>
              <a:t> </a:t>
            </a:r>
            <a:r>
              <a:rPr sz="1000" dirty="0">
                <a:latin typeface="Century Gothic"/>
                <a:cs typeface="Century Gothic"/>
              </a:rPr>
              <a:t>may</a:t>
            </a:r>
            <a:r>
              <a:rPr sz="1000" spc="-25" dirty="0">
                <a:latin typeface="Century Gothic"/>
                <a:cs typeface="Century Gothic"/>
              </a:rPr>
              <a:t> </a:t>
            </a:r>
            <a:r>
              <a:rPr sz="1000" dirty="0">
                <a:latin typeface="Century Gothic"/>
                <a:cs typeface="Century Gothic"/>
              </a:rPr>
              <a:t>notice</a:t>
            </a:r>
            <a:r>
              <a:rPr sz="1000" spc="-40" dirty="0">
                <a:latin typeface="Century Gothic"/>
                <a:cs typeface="Century Gothic"/>
              </a:rPr>
              <a:t> </a:t>
            </a:r>
            <a:r>
              <a:rPr sz="1000" dirty="0">
                <a:latin typeface="Century Gothic"/>
                <a:cs typeface="Century Gothic"/>
              </a:rPr>
              <a:t>that</a:t>
            </a:r>
            <a:r>
              <a:rPr sz="1000" spc="-30" dirty="0">
                <a:latin typeface="Century Gothic"/>
                <a:cs typeface="Century Gothic"/>
              </a:rPr>
              <a:t> </a:t>
            </a:r>
            <a:r>
              <a:rPr sz="1000" spc="-20" dirty="0">
                <a:latin typeface="Century Gothic"/>
                <a:cs typeface="Century Gothic"/>
              </a:rPr>
              <a:t>some</a:t>
            </a:r>
            <a:r>
              <a:rPr sz="1000" spc="500" dirty="0">
                <a:latin typeface="Century Gothic"/>
                <a:cs typeface="Century Gothic"/>
              </a:rPr>
              <a:t>  </a:t>
            </a:r>
            <a:r>
              <a:rPr sz="1000" dirty="0">
                <a:latin typeface="Century Gothic"/>
                <a:cs typeface="Century Gothic"/>
              </a:rPr>
              <a:t>of</a:t>
            </a:r>
            <a:r>
              <a:rPr sz="1000" spc="-40" dirty="0">
                <a:latin typeface="Century Gothic"/>
                <a:cs typeface="Century Gothic"/>
              </a:rPr>
              <a:t> </a:t>
            </a:r>
            <a:r>
              <a:rPr sz="1000" dirty="0">
                <a:latin typeface="Century Gothic"/>
                <a:cs typeface="Century Gothic"/>
              </a:rPr>
              <a:t>your</a:t>
            </a:r>
            <a:r>
              <a:rPr sz="1000" spc="-10" dirty="0">
                <a:latin typeface="Century Gothic"/>
                <a:cs typeface="Century Gothic"/>
              </a:rPr>
              <a:t> </a:t>
            </a:r>
            <a:r>
              <a:rPr sz="1000" dirty="0">
                <a:latin typeface="Century Gothic"/>
                <a:cs typeface="Century Gothic"/>
              </a:rPr>
              <a:t>elections</a:t>
            </a:r>
            <a:r>
              <a:rPr sz="1000" spc="-50" dirty="0">
                <a:latin typeface="Century Gothic"/>
                <a:cs typeface="Century Gothic"/>
              </a:rPr>
              <a:t> </a:t>
            </a:r>
            <a:r>
              <a:rPr sz="1000" dirty="0">
                <a:latin typeface="Century Gothic"/>
                <a:cs typeface="Century Gothic"/>
              </a:rPr>
              <a:t>are</a:t>
            </a:r>
            <a:r>
              <a:rPr sz="1000" spc="-20" dirty="0">
                <a:latin typeface="Century Gothic"/>
                <a:cs typeface="Century Gothic"/>
              </a:rPr>
              <a:t> </a:t>
            </a:r>
            <a:r>
              <a:rPr sz="1000" dirty="0">
                <a:latin typeface="Century Gothic"/>
                <a:cs typeface="Century Gothic"/>
              </a:rPr>
              <a:t>pended</a:t>
            </a:r>
            <a:r>
              <a:rPr sz="1000" spc="-25" dirty="0">
                <a:latin typeface="Century Gothic"/>
                <a:cs typeface="Century Gothic"/>
              </a:rPr>
              <a:t> </a:t>
            </a:r>
            <a:r>
              <a:rPr sz="1000" dirty="0">
                <a:latin typeface="Century Gothic"/>
                <a:cs typeface="Century Gothic"/>
              </a:rPr>
              <a:t>due</a:t>
            </a:r>
            <a:r>
              <a:rPr sz="1000" spc="-20" dirty="0">
                <a:latin typeface="Century Gothic"/>
                <a:cs typeface="Century Gothic"/>
              </a:rPr>
              <a:t> </a:t>
            </a:r>
            <a:r>
              <a:rPr sz="1000" dirty="0">
                <a:latin typeface="Century Gothic"/>
                <a:cs typeface="Century Gothic"/>
              </a:rPr>
              <a:t>to</a:t>
            </a:r>
            <a:r>
              <a:rPr sz="1000" spc="-35" dirty="0">
                <a:latin typeface="Century Gothic"/>
                <a:cs typeface="Century Gothic"/>
              </a:rPr>
              <a:t> </a:t>
            </a:r>
            <a:r>
              <a:rPr sz="1000" dirty="0">
                <a:latin typeface="Century Gothic"/>
                <a:cs typeface="Century Gothic"/>
              </a:rPr>
              <a:t>approval</a:t>
            </a:r>
            <a:r>
              <a:rPr sz="1000" spc="-30" dirty="0">
                <a:latin typeface="Century Gothic"/>
                <a:cs typeface="Century Gothic"/>
              </a:rPr>
              <a:t> </a:t>
            </a:r>
            <a:r>
              <a:rPr sz="1000" dirty="0">
                <a:latin typeface="Century Gothic"/>
                <a:cs typeface="Century Gothic"/>
              </a:rPr>
              <a:t>by</a:t>
            </a:r>
            <a:r>
              <a:rPr sz="1000" spc="-35" dirty="0">
                <a:latin typeface="Century Gothic"/>
                <a:cs typeface="Century Gothic"/>
              </a:rPr>
              <a:t> </a:t>
            </a:r>
            <a:r>
              <a:rPr sz="1000" dirty="0">
                <a:latin typeface="Century Gothic"/>
                <a:cs typeface="Century Gothic"/>
              </a:rPr>
              <a:t>the</a:t>
            </a:r>
            <a:r>
              <a:rPr sz="1000" spc="-35" dirty="0">
                <a:latin typeface="Century Gothic"/>
                <a:cs typeface="Century Gothic"/>
              </a:rPr>
              <a:t> </a:t>
            </a:r>
            <a:r>
              <a:rPr sz="1000" dirty="0">
                <a:latin typeface="Century Gothic"/>
                <a:cs typeface="Century Gothic"/>
              </a:rPr>
              <a:t>insurance</a:t>
            </a:r>
            <a:r>
              <a:rPr sz="1000" spc="-20" dirty="0">
                <a:latin typeface="Century Gothic"/>
                <a:cs typeface="Century Gothic"/>
              </a:rPr>
              <a:t> </a:t>
            </a:r>
            <a:r>
              <a:rPr sz="1000" spc="-10" dirty="0">
                <a:latin typeface="Century Gothic"/>
                <a:cs typeface="Century Gothic"/>
              </a:rPr>
              <a:t>carrier.</a:t>
            </a:r>
            <a:endParaRPr sz="1000">
              <a:latin typeface="Century Gothic"/>
              <a:cs typeface="Century Gothic"/>
            </a:endParaRPr>
          </a:p>
          <a:p>
            <a:pPr marL="12700" marR="35560">
              <a:lnSpc>
                <a:spcPct val="100000"/>
              </a:lnSpc>
              <a:spcBef>
                <a:spcPts val="1200"/>
              </a:spcBef>
            </a:pPr>
            <a:r>
              <a:rPr sz="1000" dirty="0">
                <a:latin typeface="Century Gothic"/>
                <a:cs typeface="Century Gothic"/>
              </a:rPr>
              <a:t>Once</a:t>
            </a:r>
            <a:r>
              <a:rPr sz="1000" spc="-25" dirty="0">
                <a:latin typeface="Century Gothic"/>
                <a:cs typeface="Century Gothic"/>
              </a:rPr>
              <a:t> </a:t>
            </a:r>
            <a:r>
              <a:rPr sz="1000" dirty="0">
                <a:latin typeface="Century Gothic"/>
                <a:cs typeface="Century Gothic"/>
              </a:rPr>
              <a:t>you’ve</a:t>
            </a:r>
            <a:r>
              <a:rPr sz="1000" spc="-10" dirty="0">
                <a:latin typeface="Century Gothic"/>
                <a:cs typeface="Century Gothic"/>
              </a:rPr>
              <a:t> </a:t>
            </a:r>
            <a:r>
              <a:rPr sz="1000" dirty="0">
                <a:latin typeface="Century Gothic"/>
                <a:cs typeface="Century Gothic"/>
              </a:rPr>
              <a:t>completed</a:t>
            </a:r>
            <a:r>
              <a:rPr sz="1000" spc="-35" dirty="0">
                <a:latin typeface="Century Gothic"/>
                <a:cs typeface="Century Gothic"/>
              </a:rPr>
              <a:t> </a:t>
            </a:r>
            <a:r>
              <a:rPr sz="1000" dirty="0">
                <a:latin typeface="Century Gothic"/>
                <a:cs typeface="Century Gothic"/>
              </a:rPr>
              <a:t>your</a:t>
            </a:r>
            <a:r>
              <a:rPr sz="1000" spc="-15" dirty="0">
                <a:latin typeface="Century Gothic"/>
                <a:cs typeface="Century Gothic"/>
              </a:rPr>
              <a:t> </a:t>
            </a:r>
            <a:r>
              <a:rPr sz="1000" dirty="0">
                <a:latin typeface="Century Gothic"/>
                <a:cs typeface="Century Gothic"/>
              </a:rPr>
              <a:t>review,</a:t>
            </a:r>
            <a:r>
              <a:rPr sz="1000" spc="-40" dirty="0">
                <a:latin typeface="Century Gothic"/>
                <a:cs typeface="Century Gothic"/>
              </a:rPr>
              <a:t> </a:t>
            </a:r>
            <a:r>
              <a:rPr sz="1000" dirty="0">
                <a:latin typeface="Century Gothic"/>
                <a:cs typeface="Century Gothic"/>
              </a:rPr>
              <a:t>read</a:t>
            </a:r>
            <a:r>
              <a:rPr sz="1000" spc="-35" dirty="0">
                <a:latin typeface="Century Gothic"/>
                <a:cs typeface="Century Gothic"/>
              </a:rPr>
              <a:t> </a:t>
            </a:r>
            <a:r>
              <a:rPr sz="1000" dirty="0">
                <a:latin typeface="Century Gothic"/>
                <a:cs typeface="Century Gothic"/>
              </a:rPr>
              <a:t>through</a:t>
            </a:r>
            <a:r>
              <a:rPr sz="1000" spc="-20" dirty="0">
                <a:latin typeface="Century Gothic"/>
                <a:cs typeface="Century Gothic"/>
              </a:rPr>
              <a:t> </a:t>
            </a:r>
            <a:r>
              <a:rPr sz="1000" dirty="0">
                <a:latin typeface="Century Gothic"/>
                <a:cs typeface="Century Gothic"/>
              </a:rPr>
              <a:t>the</a:t>
            </a:r>
            <a:r>
              <a:rPr sz="1000" spc="-45" dirty="0">
                <a:latin typeface="Century Gothic"/>
                <a:cs typeface="Century Gothic"/>
              </a:rPr>
              <a:t> </a:t>
            </a:r>
            <a:r>
              <a:rPr sz="1000" dirty="0">
                <a:latin typeface="Century Gothic"/>
                <a:cs typeface="Century Gothic"/>
              </a:rPr>
              <a:t>Participation</a:t>
            </a:r>
            <a:r>
              <a:rPr sz="1000" spc="-35" dirty="0">
                <a:latin typeface="Century Gothic"/>
                <a:cs typeface="Century Gothic"/>
              </a:rPr>
              <a:t> </a:t>
            </a:r>
            <a:r>
              <a:rPr sz="1000" dirty="0">
                <a:latin typeface="Century Gothic"/>
                <a:cs typeface="Century Gothic"/>
              </a:rPr>
              <a:t>agreement</a:t>
            </a:r>
            <a:r>
              <a:rPr sz="1000" spc="-30" dirty="0">
                <a:latin typeface="Century Gothic"/>
                <a:cs typeface="Century Gothic"/>
              </a:rPr>
              <a:t> </a:t>
            </a:r>
            <a:r>
              <a:rPr sz="1000" dirty="0">
                <a:latin typeface="Century Gothic"/>
                <a:cs typeface="Century Gothic"/>
              </a:rPr>
              <a:t>at</a:t>
            </a:r>
            <a:r>
              <a:rPr sz="1000" spc="-30" dirty="0">
                <a:latin typeface="Century Gothic"/>
                <a:cs typeface="Century Gothic"/>
              </a:rPr>
              <a:t> </a:t>
            </a:r>
            <a:r>
              <a:rPr sz="1000" dirty="0">
                <a:latin typeface="Century Gothic"/>
                <a:cs typeface="Century Gothic"/>
              </a:rPr>
              <a:t>the</a:t>
            </a:r>
            <a:r>
              <a:rPr sz="1000" spc="-45" dirty="0">
                <a:latin typeface="Century Gothic"/>
                <a:cs typeface="Century Gothic"/>
              </a:rPr>
              <a:t> </a:t>
            </a:r>
            <a:r>
              <a:rPr sz="1000" dirty="0">
                <a:latin typeface="Century Gothic"/>
                <a:cs typeface="Century Gothic"/>
              </a:rPr>
              <a:t>bottom</a:t>
            </a:r>
            <a:r>
              <a:rPr sz="1000" spc="-45" dirty="0">
                <a:latin typeface="Century Gothic"/>
                <a:cs typeface="Century Gothic"/>
              </a:rPr>
              <a:t> </a:t>
            </a:r>
            <a:r>
              <a:rPr sz="1000" dirty="0">
                <a:latin typeface="Century Gothic"/>
                <a:cs typeface="Century Gothic"/>
              </a:rPr>
              <a:t>of</a:t>
            </a:r>
            <a:r>
              <a:rPr sz="1000" spc="-35" dirty="0">
                <a:latin typeface="Century Gothic"/>
                <a:cs typeface="Century Gothic"/>
              </a:rPr>
              <a:t> </a:t>
            </a:r>
            <a:r>
              <a:rPr sz="1000" dirty="0">
                <a:latin typeface="Century Gothic"/>
                <a:cs typeface="Century Gothic"/>
              </a:rPr>
              <a:t>the</a:t>
            </a:r>
            <a:r>
              <a:rPr sz="1000" spc="-35" dirty="0">
                <a:latin typeface="Century Gothic"/>
                <a:cs typeface="Century Gothic"/>
              </a:rPr>
              <a:t> </a:t>
            </a:r>
            <a:r>
              <a:rPr sz="1000" dirty="0">
                <a:latin typeface="Century Gothic"/>
                <a:cs typeface="Century Gothic"/>
              </a:rPr>
              <a:t>page,</a:t>
            </a:r>
            <a:r>
              <a:rPr sz="1000" spc="-20" dirty="0">
                <a:latin typeface="Century Gothic"/>
                <a:cs typeface="Century Gothic"/>
              </a:rPr>
              <a:t> </a:t>
            </a:r>
            <a:r>
              <a:rPr sz="1000" spc="-10" dirty="0">
                <a:latin typeface="Century Gothic"/>
                <a:cs typeface="Century Gothic"/>
              </a:rPr>
              <a:t>click </a:t>
            </a:r>
            <a:r>
              <a:rPr sz="1000" dirty="0">
                <a:latin typeface="Century Gothic"/>
                <a:cs typeface="Century Gothic"/>
              </a:rPr>
              <a:t>the</a:t>
            </a:r>
            <a:r>
              <a:rPr sz="1000" spc="-40" dirty="0">
                <a:latin typeface="Century Gothic"/>
                <a:cs typeface="Century Gothic"/>
              </a:rPr>
              <a:t> </a:t>
            </a:r>
            <a:r>
              <a:rPr sz="1000" dirty="0">
                <a:latin typeface="Century Gothic"/>
                <a:cs typeface="Century Gothic"/>
              </a:rPr>
              <a:t>“I</a:t>
            </a:r>
            <a:r>
              <a:rPr sz="1000" spc="-25" dirty="0">
                <a:latin typeface="Century Gothic"/>
                <a:cs typeface="Century Gothic"/>
              </a:rPr>
              <a:t> </a:t>
            </a:r>
            <a:r>
              <a:rPr sz="1000" dirty="0">
                <a:latin typeface="Century Gothic"/>
                <a:cs typeface="Century Gothic"/>
              </a:rPr>
              <a:t>agree,</a:t>
            </a:r>
            <a:r>
              <a:rPr sz="1000" spc="-30" dirty="0">
                <a:latin typeface="Century Gothic"/>
                <a:cs typeface="Century Gothic"/>
              </a:rPr>
              <a:t> </a:t>
            </a:r>
            <a:r>
              <a:rPr sz="1000" dirty="0">
                <a:latin typeface="Century Gothic"/>
                <a:cs typeface="Century Gothic"/>
              </a:rPr>
              <a:t>and</a:t>
            </a:r>
            <a:r>
              <a:rPr sz="1000" spc="-15" dirty="0">
                <a:latin typeface="Century Gothic"/>
                <a:cs typeface="Century Gothic"/>
              </a:rPr>
              <a:t> </a:t>
            </a:r>
            <a:r>
              <a:rPr sz="1000" dirty="0">
                <a:latin typeface="Century Gothic"/>
                <a:cs typeface="Century Gothic"/>
              </a:rPr>
              <a:t>I’m</a:t>
            </a:r>
            <a:r>
              <a:rPr sz="1000" spc="-40" dirty="0">
                <a:latin typeface="Century Gothic"/>
                <a:cs typeface="Century Gothic"/>
              </a:rPr>
              <a:t> </a:t>
            </a:r>
            <a:r>
              <a:rPr sz="1000" dirty="0">
                <a:latin typeface="Century Gothic"/>
                <a:cs typeface="Century Gothic"/>
              </a:rPr>
              <a:t>finished</a:t>
            </a:r>
            <a:r>
              <a:rPr sz="1000" spc="-25" dirty="0">
                <a:latin typeface="Century Gothic"/>
                <a:cs typeface="Century Gothic"/>
              </a:rPr>
              <a:t> </a:t>
            </a:r>
            <a:r>
              <a:rPr sz="1000" dirty="0">
                <a:latin typeface="Century Gothic"/>
                <a:cs typeface="Century Gothic"/>
              </a:rPr>
              <a:t>with</a:t>
            </a:r>
            <a:r>
              <a:rPr sz="1000" spc="-55" dirty="0">
                <a:latin typeface="Century Gothic"/>
                <a:cs typeface="Century Gothic"/>
              </a:rPr>
              <a:t> </a:t>
            </a:r>
            <a:r>
              <a:rPr sz="1000" dirty="0">
                <a:latin typeface="Century Gothic"/>
                <a:cs typeface="Century Gothic"/>
              </a:rPr>
              <a:t>my</a:t>
            </a:r>
            <a:r>
              <a:rPr sz="1000" spc="-20" dirty="0">
                <a:latin typeface="Century Gothic"/>
                <a:cs typeface="Century Gothic"/>
              </a:rPr>
              <a:t> </a:t>
            </a:r>
            <a:r>
              <a:rPr sz="1000" dirty="0">
                <a:latin typeface="Century Gothic"/>
                <a:cs typeface="Century Gothic"/>
              </a:rPr>
              <a:t>enrollment”,</a:t>
            </a:r>
            <a:r>
              <a:rPr sz="1000" spc="-30" dirty="0">
                <a:latin typeface="Century Gothic"/>
                <a:cs typeface="Century Gothic"/>
              </a:rPr>
              <a:t> </a:t>
            </a:r>
            <a:r>
              <a:rPr sz="1000" dirty="0">
                <a:latin typeface="Century Gothic"/>
                <a:cs typeface="Century Gothic"/>
              </a:rPr>
              <a:t>and</a:t>
            </a:r>
            <a:r>
              <a:rPr sz="1000" spc="-30" dirty="0">
                <a:latin typeface="Century Gothic"/>
                <a:cs typeface="Century Gothic"/>
              </a:rPr>
              <a:t> </a:t>
            </a:r>
            <a:r>
              <a:rPr sz="1000" dirty="0">
                <a:latin typeface="Century Gothic"/>
                <a:cs typeface="Century Gothic"/>
              </a:rPr>
              <a:t>“</a:t>
            </a:r>
            <a:r>
              <a:rPr sz="1000" b="1" dirty="0">
                <a:latin typeface="Century Gothic"/>
                <a:cs typeface="Century Gothic"/>
              </a:rPr>
              <a:t>Complete</a:t>
            </a:r>
            <a:r>
              <a:rPr sz="1000" b="1" spc="-30" dirty="0">
                <a:latin typeface="Century Gothic"/>
                <a:cs typeface="Century Gothic"/>
              </a:rPr>
              <a:t> </a:t>
            </a:r>
            <a:r>
              <a:rPr sz="1000" b="1" dirty="0">
                <a:latin typeface="Century Gothic"/>
                <a:cs typeface="Century Gothic"/>
              </a:rPr>
              <a:t>Enrollment</a:t>
            </a:r>
            <a:r>
              <a:rPr sz="1000" dirty="0">
                <a:latin typeface="Century Gothic"/>
                <a:cs typeface="Century Gothic"/>
              </a:rPr>
              <a:t>”</a:t>
            </a:r>
            <a:r>
              <a:rPr sz="1000" spc="-20" dirty="0">
                <a:latin typeface="Century Gothic"/>
                <a:cs typeface="Century Gothic"/>
              </a:rPr>
              <a:t> </a:t>
            </a:r>
            <a:r>
              <a:rPr sz="1000" dirty="0">
                <a:latin typeface="Century Gothic"/>
                <a:cs typeface="Century Gothic"/>
              </a:rPr>
              <a:t>buttons</a:t>
            </a:r>
            <a:r>
              <a:rPr sz="1000" spc="-30" dirty="0">
                <a:latin typeface="Century Gothic"/>
                <a:cs typeface="Century Gothic"/>
              </a:rPr>
              <a:t> </a:t>
            </a:r>
            <a:r>
              <a:rPr sz="1000" dirty="0">
                <a:latin typeface="Century Gothic"/>
                <a:cs typeface="Century Gothic"/>
              </a:rPr>
              <a:t>at</a:t>
            </a:r>
            <a:r>
              <a:rPr sz="1000" spc="-15"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dirty="0">
                <a:latin typeface="Century Gothic"/>
                <a:cs typeface="Century Gothic"/>
              </a:rPr>
              <a:t>bottom</a:t>
            </a:r>
            <a:r>
              <a:rPr sz="1000" spc="-40" dirty="0">
                <a:latin typeface="Century Gothic"/>
                <a:cs typeface="Century Gothic"/>
              </a:rPr>
              <a:t> </a:t>
            </a:r>
            <a:r>
              <a:rPr sz="1000" dirty="0">
                <a:latin typeface="Century Gothic"/>
                <a:cs typeface="Century Gothic"/>
              </a:rPr>
              <a:t>and</a:t>
            </a:r>
            <a:r>
              <a:rPr sz="1000" spc="-30" dirty="0">
                <a:latin typeface="Century Gothic"/>
                <a:cs typeface="Century Gothic"/>
              </a:rPr>
              <a:t> </a:t>
            </a:r>
            <a:r>
              <a:rPr sz="1000" spc="-10" dirty="0">
                <a:latin typeface="Century Gothic"/>
                <a:cs typeface="Century Gothic"/>
              </a:rPr>
              <a:t>right </a:t>
            </a:r>
            <a:r>
              <a:rPr sz="1000" dirty="0">
                <a:latin typeface="Century Gothic"/>
                <a:cs typeface="Century Gothic"/>
              </a:rPr>
              <a:t>side</a:t>
            </a:r>
            <a:r>
              <a:rPr sz="1000" spc="-20" dirty="0">
                <a:latin typeface="Century Gothic"/>
                <a:cs typeface="Century Gothic"/>
              </a:rPr>
              <a:t> </a:t>
            </a:r>
            <a:r>
              <a:rPr sz="1000" dirty="0">
                <a:latin typeface="Century Gothic"/>
                <a:cs typeface="Century Gothic"/>
              </a:rPr>
              <a:t>of</a:t>
            </a:r>
            <a:r>
              <a:rPr sz="1000" spc="-20" dirty="0">
                <a:latin typeface="Century Gothic"/>
                <a:cs typeface="Century Gothic"/>
              </a:rPr>
              <a:t> </a:t>
            </a:r>
            <a:r>
              <a:rPr sz="1000" dirty="0">
                <a:latin typeface="Century Gothic"/>
                <a:cs typeface="Century Gothic"/>
              </a:rPr>
              <a:t>the</a:t>
            </a:r>
            <a:r>
              <a:rPr sz="1000" spc="-20" dirty="0">
                <a:latin typeface="Century Gothic"/>
                <a:cs typeface="Century Gothic"/>
              </a:rPr>
              <a:t> </a:t>
            </a:r>
            <a:r>
              <a:rPr sz="1000" spc="-10" dirty="0">
                <a:latin typeface="Century Gothic"/>
                <a:cs typeface="Century Gothic"/>
              </a:rPr>
              <a:t>page.</a:t>
            </a:r>
            <a:endParaRPr sz="1000">
              <a:latin typeface="Century Gothic"/>
              <a:cs typeface="Century Gothic"/>
            </a:endParaRPr>
          </a:p>
          <a:p>
            <a:pPr marL="12700">
              <a:lnSpc>
                <a:spcPct val="100000"/>
              </a:lnSpc>
              <a:spcBef>
                <a:spcPts val="1200"/>
              </a:spcBef>
            </a:pPr>
            <a:r>
              <a:rPr sz="1000" b="1" spc="-10" dirty="0">
                <a:latin typeface="Century Gothic"/>
                <a:cs typeface="Century Gothic"/>
              </a:rPr>
              <a:t>Confirmation</a:t>
            </a:r>
            <a:r>
              <a:rPr sz="1000" b="1" spc="50" dirty="0">
                <a:latin typeface="Century Gothic"/>
                <a:cs typeface="Century Gothic"/>
              </a:rPr>
              <a:t> </a:t>
            </a:r>
            <a:r>
              <a:rPr sz="1000" b="1" spc="-10" dirty="0">
                <a:latin typeface="Century Gothic"/>
                <a:cs typeface="Century Gothic"/>
              </a:rPr>
              <a:t>Statement</a:t>
            </a:r>
            <a:endParaRPr sz="1000">
              <a:latin typeface="Century Gothic"/>
              <a:cs typeface="Century Gothic"/>
            </a:endParaRPr>
          </a:p>
          <a:p>
            <a:pPr marL="12700">
              <a:lnSpc>
                <a:spcPct val="100000"/>
              </a:lnSpc>
            </a:pPr>
            <a:r>
              <a:rPr sz="1000" dirty="0">
                <a:latin typeface="Century Gothic"/>
                <a:cs typeface="Century Gothic"/>
              </a:rPr>
              <a:t>To</a:t>
            </a:r>
            <a:r>
              <a:rPr sz="1000" spc="-30" dirty="0">
                <a:latin typeface="Century Gothic"/>
                <a:cs typeface="Century Gothic"/>
              </a:rPr>
              <a:t> </a:t>
            </a:r>
            <a:r>
              <a:rPr sz="1000" dirty="0">
                <a:latin typeface="Century Gothic"/>
                <a:cs typeface="Century Gothic"/>
              </a:rPr>
              <a:t>make</a:t>
            </a:r>
            <a:r>
              <a:rPr sz="1000" spc="-10" dirty="0">
                <a:latin typeface="Century Gothic"/>
                <a:cs typeface="Century Gothic"/>
              </a:rPr>
              <a:t> </a:t>
            </a:r>
            <a:r>
              <a:rPr sz="1000" dirty="0">
                <a:latin typeface="Century Gothic"/>
                <a:cs typeface="Century Gothic"/>
              </a:rPr>
              <a:t>changes,</a:t>
            </a:r>
            <a:r>
              <a:rPr sz="1000" spc="-10" dirty="0">
                <a:latin typeface="Century Gothic"/>
                <a:cs typeface="Century Gothic"/>
              </a:rPr>
              <a:t> </a:t>
            </a:r>
            <a:r>
              <a:rPr sz="1000" dirty="0">
                <a:latin typeface="Century Gothic"/>
                <a:cs typeface="Century Gothic"/>
              </a:rPr>
              <a:t>click</a:t>
            </a:r>
            <a:r>
              <a:rPr sz="1000" spc="-30" dirty="0">
                <a:latin typeface="Century Gothic"/>
                <a:cs typeface="Century Gothic"/>
              </a:rPr>
              <a:t> </a:t>
            </a:r>
            <a:r>
              <a:rPr sz="1000" dirty="0">
                <a:latin typeface="Century Gothic"/>
                <a:cs typeface="Century Gothic"/>
              </a:rPr>
              <a:t>on</a:t>
            </a:r>
            <a:r>
              <a:rPr sz="1000" spc="-20" dirty="0">
                <a:latin typeface="Century Gothic"/>
                <a:cs typeface="Century Gothic"/>
              </a:rPr>
              <a:t> </a:t>
            </a:r>
            <a:r>
              <a:rPr sz="1000" dirty="0">
                <a:latin typeface="Century Gothic"/>
                <a:cs typeface="Century Gothic"/>
              </a:rPr>
              <a:t>the</a:t>
            </a:r>
            <a:r>
              <a:rPr sz="1000" spc="-35" dirty="0">
                <a:latin typeface="Century Gothic"/>
                <a:cs typeface="Century Gothic"/>
              </a:rPr>
              <a:t> </a:t>
            </a:r>
            <a:r>
              <a:rPr sz="1000" dirty="0">
                <a:latin typeface="Century Gothic"/>
                <a:cs typeface="Century Gothic"/>
              </a:rPr>
              <a:t>Home</a:t>
            </a:r>
            <a:r>
              <a:rPr sz="1000" spc="-10" dirty="0">
                <a:latin typeface="Century Gothic"/>
                <a:cs typeface="Century Gothic"/>
              </a:rPr>
              <a:t> </a:t>
            </a:r>
            <a:r>
              <a:rPr sz="1000" dirty="0">
                <a:latin typeface="Century Gothic"/>
                <a:cs typeface="Century Gothic"/>
              </a:rPr>
              <a:t>button</a:t>
            </a:r>
            <a:r>
              <a:rPr sz="1000" spc="-25" dirty="0">
                <a:latin typeface="Century Gothic"/>
                <a:cs typeface="Century Gothic"/>
              </a:rPr>
              <a:t> </a:t>
            </a:r>
            <a:r>
              <a:rPr sz="1000" dirty="0">
                <a:latin typeface="Century Gothic"/>
                <a:cs typeface="Century Gothic"/>
              </a:rPr>
              <a:t>to</a:t>
            </a:r>
            <a:r>
              <a:rPr sz="1000" spc="-35" dirty="0">
                <a:latin typeface="Century Gothic"/>
                <a:cs typeface="Century Gothic"/>
              </a:rPr>
              <a:t> </a:t>
            </a:r>
            <a:r>
              <a:rPr sz="1000" dirty="0">
                <a:latin typeface="Century Gothic"/>
                <a:cs typeface="Century Gothic"/>
              </a:rPr>
              <a:t>return</a:t>
            </a:r>
            <a:r>
              <a:rPr sz="1000" spc="-25" dirty="0">
                <a:latin typeface="Century Gothic"/>
                <a:cs typeface="Century Gothic"/>
              </a:rPr>
              <a:t> </a:t>
            </a:r>
            <a:r>
              <a:rPr sz="1000" dirty="0">
                <a:latin typeface="Century Gothic"/>
                <a:cs typeface="Century Gothic"/>
              </a:rPr>
              <a:t>to</a:t>
            </a:r>
            <a:r>
              <a:rPr sz="1000" spc="-35" dirty="0">
                <a:latin typeface="Century Gothic"/>
                <a:cs typeface="Century Gothic"/>
              </a:rPr>
              <a:t> </a:t>
            </a:r>
            <a:r>
              <a:rPr sz="1000" dirty="0">
                <a:latin typeface="Century Gothic"/>
                <a:cs typeface="Century Gothic"/>
              </a:rPr>
              <a:t>the</a:t>
            </a:r>
            <a:r>
              <a:rPr sz="1000" spc="-25" dirty="0">
                <a:latin typeface="Century Gothic"/>
                <a:cs typeface="Century Gothic"/>
              </a:rPr>
              <a:t> </a:t>
            </a:r>
            <a:r>
              <a:rPr sz="1000" dirty="0">
                <a:latin typeface="Century Gothic"/>
                <a:cs typeface="Century Gothic"/>
              </a:rPr>
              <a:t>Home</a:t>
            </a:r>
            <a:r>
              <a:rPr sz="1000" spc="-25" dirty="0">
                <a:latin typeface="Century Gothic"/>
                <a:cs typeface="Century Gothic"/>
              </a:rPr>
              <a:t> </a:t>
            </a:r>
            <a:r>
              <a:rPr sz="1000" dirty="0">
                <a:latin typeface="Century Gothic"/>
                <a:cs typeface="Century Gothic"/>
              </a:rPr>
              <a:t>Page,</a:t>
            </a:r>
            <a:r>
              <a:rPr sz="1000" spc="-15" dirty="0">
                <a:latin typeface="Century Gothic"/>
                <a:cs typeface="Century Gothic"/>
              </a:rPr>
              <a:t> </a:t>
            </a:r>
            <a:r>
              <a:rPr sz="1000" dirty="0">
                <a:latin typeface="Century Gothic"/>
                <a:cs typeface="Century Gothic"/>
              </a:rPr>
              <a:t>where</a:t>
            </a:r>
            <a:r>
              <a:rPr sz="1000" spc="-35" dirty="0">
                <a:latin typeface="Century Gothic"/>
                <a:cs typeface="Century Gothic"/>
              </a:rPr>
              <a:t> </a:t>
            </a:r>
            <a:r>
              <a:rPr sz="1000" dirty="0">
                <a:latin typeface="Century Gothic"/>
                <a:cs typeface="Century Gothic"/>
              </a:rPr>
              <a:t>you</a:t>
            </a:r>
            <a:r>
              <a:rPr sz="1000" spc="-5" dirty="0">
                <a:latin typeface="Century Gothic"/>
                <a:cs typeface="Century Gothic"/>
              </a:rPr>
              <a:t> </a:t>
            </a:r>
            <a:r>
              <a:rPr sz="1000" dirty="0">
                <a:latin typeface="Century Gothic"/>
                <a:cs typeface="Century Gothic"/>
              </a:rPr>
              <a:t>will</a:t>
            </a:r>
            <a:r>
              <a:rPr sz="1000" spc="-45" dirty="0">
                <a:latin typeface="Century Gothic"/>
                <a:cs typeface="Century Gothic"/>
              </a:rPr>
              <a:t> </a:t>
            </a:r>
            <a:r>
              <a:rPr sz="1000" dirty="0">
                <a:latin typeface="Century Gothic"/>
                <a:cs typeface="Century Gothic"/>
              </a:rPr>
              <a:t>see</a:t>
            </a:r>
            <a:r>
              <a:rPr sz="1000" spc="-25" dirty="0">
                <a:latin typeface="Century Gothic"/>
                <a:cs typeface="Century Gothic"/>
              </a:rPr>
              <a:t> </a:t>
            </a:r>
            <a:r>
              <a:rPr sz="1000" dirty="0">
                <a:latin typeface="Century Gothic"/>
                <a:cs typeface="Century Gothic"/>
              </a:rPr>
              <a:t>a</a:t>
            </a:r>
            <a:r>
              <a:rPr sz="1000" spc="-25" dirty="0">
                <a:latin typeface="Century Gothic"/>
                <a:cs typeface="Century Gothic"/>
              </a:rPr>
              <a:t> </a:t>
            </a:r>
            <a:r>
              <a:rPr sz="1000" dirty="0">
                <a:latin typeface="Century Gothic"/>
                <a:cs typeface="Century Gothic"/>
              </a:rPr>
              <a:t>green</a:t>
            </a:r>
            <a:r>
              <a:rPr sz="1000" spc="-5" dirty="0">
                <a:latin typeface="Century Gothic"/>
                <a:cs typeface="Century Gothic"/>
              </a:rPr>
              <a:t> </a:t>
            </a:r>
            <a:r>
              <a:rPr sz="1000" dirty="0">
                <a:latin typeface="Century Gothic"/>
                <a:cs typeface="Century Gothic"/>
              </a:rPr>
              <a:t>button</a:t>
            </a:r>
            <a:r>
              <a:rPr sz="1000" spc="-20" dirty="0">
                <a:latin typeface="Century Gothic"/>
                <a:cs typeface="Century Gothic"/>
              </a:rPr>
              <a:t> </a:t>
            </a:r>
            <a:r>
              <a:rPr sz="1000" spc="-25" dirty="0">
                <a:latin typeface="Century Gothic"/>
                <a:cs typeface="Century Gothic"/>
              </a:rPr>
              <a:t>for</a:t>
            </a:r>
            <a:endParaRPr sz="1000">
              <a:latin typeface="Century Gothic"/>
              <a:cs typeface="Century Gothic"/>
            </a:endParaRPr>
          </a:p>
          <a:p>
            <a:pPr marL="12700">
              <a:lnSpc>
                <a:spcPct val="100000"/>
              </a:lnSpc>
              <a:spcBef>
                <a:spcPts val="5"/>
              </a:spcBef>
            </a:pPr>
            <a:r>
              <a:rPr sz="1000" dirty="0">
                <a:latin typeface="Century Gothic"/>
                <a:cs typeface="Century Gothic"/>
              </a:rPr>
              <a:t>“Change</a:t>
            </a:r>
            <a:r>
              <a:rPr sz="1000" spc="-35" dirty="0">
                <a:latin typeface="Century Gothic"/>
                <a:cs typeface="Century Gothic"/>
              </a:rPr>
              <a:t> </a:t>
            </a:r>
            <a:r>
              <a:rPr sz="1000" dirty="0">
                <a:latin typeface="Century Gothic"/>
                <a:cs typeface="Century Gothic"/>
              </a:rPr>
              <a:t>My</a:t>
            </a:r>
            <a:r>
              <a:rPr sz="1000" spc="-40" dirty="0">
                <a:latin typeface="Century Gothic"/>
                <a:cs typeface="Century Gothic"/>
              </a:rPr>
              <a:t> </a:t>
            </a:r>
            <a:r>
              <a:rPr sz="1000" spc="-10" dirty="0">
                <a:latin typeface="Century Gothic"/>
                <a:cs typeface="Century Gothic"/>
              </a:rPr>
              <a:t>Elections”.</a:t>
            </a:r>
            <a:endParaRPr sz="1000">
              <a:latin typeface="Century Gothic"/>
              <a:cs typeface="Century Gothic"/>
            </a:endParaRPr>
          </a:p>
          <a:p>
            <a:pPr marL="12700" marR="120014">
              <a:lnSpc>
                <a:spcPct val="100000"/>
              </a:lnSpc>
              <a:spcBef>
                <a:spcPts val="1200"/>
              </a:spcBef>
            </a:pPr>
            <a:r>
              <a:rPr sz="1000" dirty="0">
                <a:latin typeface="Century Gothic"/>
                <a:cs typeface="Century Gothic"/>
              </a:rPr>
              <a:t>It</a:t>
            </a:r>
            <a:r>
              <a:rPr sz="1000" spc="-45" dirty="0">
                <a:latin typeface="Century Gothic"/>
                <a:cs typeface="Century Gothic"/>
              </a:rPr>
              <a:t> </a:t>
            </a:r>
            <a:r>
              <a:rPr sz="1000" dirty="0">
                <a:latin typeface="Century Gothic"/>
                <a:cs typeface="Century Gothic"/>
              </a:rPr>
              <a:t>is</a:t>
            </a:r>
            <a:r>
              <a:rPr sz="1000" spc="-30" dirty="0">
                <a:latin typeface="Century Gothic"/>
                <a:cs typeface="Century Gothic"/>
              </a:rPr>
              <a:t> </a:t>
            </a:r>
            <a:r>
              <a:rPr sz="1000" dirty="0">
                <a:latin typeface="Century Gothic"/>
                <a:cs typeface="Century Gothic"/>
              </a:rPr>
              <a:t>highly</a:t>
            </a:r>
            <a:r>
              <a:rPr sz="1000" spc="-35" dirty="0">
                <a:latin typeface="Century Gothic"/>
                <a:cs typeface="Century Gothic"/>
              </a:rPr>
              <a:t> </a:t>
            </a:r>
            <a:r>
              <a:rPr sz="1000" dirty="0">
                <a:latin typeface="Century Gothic"/>
                <a:cs typeface="Century Gothic"/>
              </a:rPr>
              <a:t>recommended</a:t>
            </a:r>
            <a:r>
              <a:rPr sz="1000" spc="-5" dirty="0">
                <a:latin typeface="Century Gothic"/>
                <a:cs typeface="Century Gothic"/>
              </a:rPr>
              <a:t> </a:t>
            </a:r>
            <a:r>
              <a:rPr sz="1000" dirty="0">
                <a:latin typeface="Century Gothic"/>
                <a:cs typeface="Century Gothic"/>
              </a:rPr>
              <a:t>that</a:t>
            </a:r>
            <a:r>
              <a:rPr sz="1000" spc="-45" dirty="0">
                <a:latin typeface="Century Gothic"/>
                <a:cs typeface="Century Gothic"/>
              </a:rPr>
              <a:t> </a:t>
            </a:r>
            <a:r>
              <a:rPr sz="1000" dirty="0">
                <a:latin typeface="Century Gothic"/>
                <a:cs typeface="Century Gothic"/>
              </a:rPr>
              <a:t>you</a:t>
            </a:r>
            <a:r>
              <a:rPr sz="1000" spc="-10" dirty="0">
                <a:latin typeface="Century Gothic"/>
                <a:cs typeface="Century Gothic"/>
              </a:rPr>
              <a:t> </a:t>
            </a:r>
            <a:r>
              <a:rPr sz="1000" dirty="0">
                <a:latin typeface="Century Gothic"/>
                <a:cs typeface="Century Gothic"/>
              </a:rPr>
              <a:t>e-mail</a:t>
            </a:r>
            <a:r>
              <a:rPr sz="1000" spc="-25" dirty="0">
                <a:latin typeface="Century Gothic"/>
                <a:cs typeface="Century Gothic"/>
              </a:rPr>
              <a:t> </a:t>
            </a:r>
            <a:r>
              <a:rPr sz="1000" dirty="0">
                <a:latin typeface="Century Gothic"/>
                <a:cs typeface="Century Gothic"/>
              </a:rPr>
              <a:t>yourself</a:t>
            </a:r>
            <a:r>
              <a:rPr sz="1000" spc="-5" dirty="0">
                <a:latin typeface="Century Gothic"/>
                <a:cs typeface="Century Gothic"/>
              </a:rPr>
              <a:t> </a:t>
            </a:r>
            <a:r>
              <a:rPr sz="1000" dirty="0">
                <a:latin typeface="Century Gothic"/>
                <a:cs typeface="Century Gothic"/>
              </a:rPr>
              <a:t>a</a:t>
            </a:r>
            <a:r>
              <a:rPr sz="1000" spc="-25" dirty="0">
                <a:latin typeface="Century Gothic"/>
                <a:cs typeface="Century Gothic"/>
              </a:rPr>
              <a:t> </a:t>
            </a:r>
            <a:r>
              <a:rPr sz="1000" dirty="0">
                <a:latin typeface="Century Gothic"/>
                <a:cs typeface="Century Gothic"/>
              </a:rPr>
              <a:t>confirmation</a:t>
            </a:r>
            <a:r>
              <a:rPr sz="1000" spc="-25" dirty="0">
                <a:latin typeface="Century Gothic"/>
                <a:cs typeface="Century Gothic"/>
              </a:rPr>
              <a:t> </a:t>
            </a:r>
            <a:r>
              <a:rPr sz="1000" dirty="0">
                <a:latin typeface="Century Gothic"/>
                <a:cs typeface="Century Gothic"/>
              </a:rPr>
              <a:t>of</a:t>
            </a:r>
            <a:r>
              <a:rPr sz="1000" spc="-30" dirty="0">
                <a:latin typeface="Century Gothic"/>
                <a:cs typeface="Century Gothic"/>
              </a:rPr>
              <a:t> </a:t>
            </a:r>
            <a:r>
              <a:rPr sz="1000" dirty="0">
                <a:latin typeface="Century Gothic"/>
                <a:cs typeface="Century Gothic"/>
              </a:rPr>
              <a:t>your</a:t>
            </a:r>
            <a:r>
              <a:rPr sz="1000" spc="-5" dirty="0">
                <a:latin typeface="Century Gothic"/>
                <a:cs typeface="Century Gothic"/>
              </a:rPr>
              <a:t> </a:t>
            </a:r>
            <a:r>
              <a:rPr sz="1000" dirty="0">
                <a:latin typeface="Century Gothic"/>
                <a:cs typeface="Century Gothic"/>
              </a:rPr>
              <a:t>elections.</a:t>
            </a:r>
            <a:r>
              <a:rPr sz="1000" spc="204" dirty="0">
                <a:latin typeface="Century Gothic"/>
                <a:cs typeface="Century Gothic"/>
              </a:rPr>
              <a:t> </a:t>
            </a:r>
            <a:r>
              <a:rPr sz="1000" dirty="0">
                <a:latin typeface="Century Gothic"/>
                <a:cs typeface="Century Gothic"/>
              </a:rPr>
              <a:t>To</a:t>
            </a:r>
            <a:r>
              <a:rPr sz="1000" spc="-20" dirty="0">
                <a:latin typeface="Century Gothic"/>
                <a:cs typeface="Century Gothic"/>
              </a:rPr>
              <a:t> </a:t>
            </a:r>
            <a:r>
              <a:rPr sz="1000" dirty="0">
                <a:latin typeface="Century Gothic"/>
                <a:cs typeface="Century Gothic"/>
              </a:rPr>
              <a:t>do</a:t>
            </a:r>
            <a:r>
              <a:rPr sz="1000" spc="-30" dirty="0">
                <a:latin typeface="Century Gothic"/>
                <a:cs typeface="Century Gothic"/>
              </a:rPr>
              <a:t> </a:t>
            </a:r>
            <a:r>
              <a:rPr sz="1000" dirty="0">
                <a:latin typeface="Century Gothic"/>
                <a:cs typeface="Century Gothic"/>
              </a:rPr>
              <a:t>so,</a:t>
            </a:r>
            <a:r>
              <a:rPr sz="1000" spc="-25" dirty="0">
                <a:latin typeface="Century Gothic"/>
                <a:cs typeface="Century Gothic"/>
              </a:rPr>
              <a:t> </a:t>
            </a:r>
            <a:r>
              <a:rPr sz="1000" dirty="0">
                <a:latin typeface="Century Gothic"/>
                <a:cs typeface="Century Gothic"/>
              </a:rPr>
              <a:t>click</a:t>
            </a:r>
            <a:r>
              <a:rPr sz="1000" spc="-35" dirty="0">
                <a:latin typeface="Century Gothic"/>
                <a:cs typeface="Century Gothic"/>
              </a:rPr>
              <a:t> </a:t>
            </a:r>
            <a:r>
              <a:rPr sz="1000" dirty="0">
                <a:latin typeface="Century Gothic"/>
                <a:cs typeface="Century Gothic"/>
              </a:rPr>
              <a:t>on</a:t>
            </a:r>
            <a:r>
              <a:rPr sz="1000" spc="-15"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spc="-10" dirty="0">
                <a:latin typeface="Century Gothic"/>
                <a:cs typeface="Century Gothic"/>
              </a:rPr>
              <a:t>“Email” </a:t>
            </a:r>
            <a:r>
              <a:rPr sz="1000" dirty="0">
                <a:latin typeface="Century Gothic"/>
                <a:cs typeface="Century Gothic"/>
              </a:rPr>
              <a:t>link</a:t>
            </a:r>
            <a:r>
              <a:rPr sz="1000" spc="-35" dirty="0">
                <a:latin typeface="Century Gothic"/>
                <a:cs typeface="Century Gothic"/>
              </a:rPr>
              <a:t> </a:t>
            </a:r>
            <a:r>
              <a:rPr sz="1000" dirty="0">
                <a:latin typeface="Century Gothic"/>
                <a:cs typeface="Century Gothic"/>
              </a:rPr>
              <a:t>on</a:t>
            </a:r>
            <a:r>
              <a:rPr sz="1000" spc="-20"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dirty="0">
                <a:latin typeface="Century Gothic"/>
                <a:cs typeface="Century Gothic"/>
              </a:rPr>
              <a:t>New</a:t>
            </a:r>
            <a:r>
              <a:rPr sz="1000" spc="-10" dirty="0">
                <a:latin typeface="Century Gothic"/>
                <a:cs typeface="Century Gothic"/>
              </a:rPr>
              <a:t> </a:t>
            </a:r>
            <a:r>
              <a:rPr sz="1000" dirty="0">
                <a:latin typeface="Century Gothic"/>
                <a:cs typeface="Century Gothic"/>
              </a:rPr>
              <a:t>Elections</a:t>
            </a:r>
            <a:r>
              <a:rPr sz="1000" spc="-40" dirty="0">
                <a:latin typeface="Century Gothic"/>
                <a:cs typeface="Century Gothic"/>
              </a:rPr>
              <a:t> </a:t>
            </a:r>
            <a:r>
              <a:rPr sz="1000" dirty="0">
                <a:latin typeface="Century Gothic"/>
                <a:cs typeface="Century Gothic"/>
              </a:rPr>
              <a:t>page</a:t>
            </a:r>
            <a:r>
              <a:rPr sz="1000" spc="-15" dirty="0">
                <a:latin typeface="Century Gothic"/>
                <a:cs typeface="Century Gothic"/>
              </a:rPr>
              <a:t> </a:t>
            </a:r>
            <a:r>
              <a:rPr sz="1000" dirty="0">
                <a:latin typeface="Century Gothic"/>
                <a:cs typeface="Century Gothic"/>
              </a:rPr>
              <a:t>after</a:t>
            </a:r>
            <a:r>
              <a:rPr sz="1000" spc="-35" dirty="0">
                <a:latin typeface="Century Gothic"/>
                <a:cs typeface="Century Gothic"/>
              </a:rPr>
              <a:t> </a:t>
            </a:r>
            <a:r>
              <a:rPr sz="1000" dirty="0">
                <a:latin typeface="Century Gothic"/>
                <a:cs typeface="Century Gothic"/>
              </a:rPr>
              <a:t>making</a:t>
            </a:r>
            <a:r>
              <a:rPr sz="1000" spc="-30" dirty="0">
                <a:latin typeface="Century Gothic"/>
                <a:cs typeface="Century Gothic"/>
              </a:rPr>
              <a:t> </a:t>
            </a:r>
            <a:r>
              <a:rPr sz="1000" dirty="0">
                <a:latin typeface="Century Gothic"/>
                <a:cs typeface="Century Gothic"/>
              </a:rPr>
              <a:t>your election.</a:t>
            </a:r>
            <a:r>
              <a:rPr sz="1000" spc="-40" dirty="0">
                <a:latin typeface="Century Gothic"/>
                <a:cs typeface="Century Gothic"/>
              </a:rPr>
              <a:t> </a:t>
            </a:r>
            <a:r>
              <a:rPr sz="1000" dirty="0">
                <a:latin typeface="Century Gothic"/>
                <a:cs typeface="Century Gothic"/>
              </a:rPr>
              <a:t>If</a:t>
            </a:r>
            <a:r>
              <a:rPr sz="1000" spc="-35" dirty="0">
                <a:latin typeface="Century Gothic"/>
                <a:cs typeface="Century Gothic"/>
              </a:rPr>
              <a:t> </a:t>
            </a:r>
            <a:r>
              <a:rPr sz="1000" dirty="0">
                <a:latin typeface="Century Gothic"/>
                <a:cs typeface="Century Gothic"/>
              </a:rPr>
              <a:t>you</a:t>
            </a:r>
            <a:r>
              <a:rPr sz="1000" spc="-10" dirty="0">
                <a:latin typeface="Century Gothic"/>
                <a:cs typeface="Century Gothic"/>
              </a:rPr>
              <a:t> </a:t>
            </a:r>
            <a:r>
              <a:rPr sz="1000" dirty="0">
                <a:latin typeface="Century Gothic"/>
                <a:cs typeface="Century Gothic"/>
              </a:rPr>
              <a:t>don’t</a:t>
            </a:r>
            <a:r>
              <a:rPr sz="1000" spc="-25" dirty="0">
                <a:latin typeface="Century Gothic"/>
                <a:cs typeface="Century Gothic"/>
              </a:rPr>
              <a:t> </a:t>
            </a:r>
            <a:r>
              <a:rPr sz="1000" dirty="0">
                <a:latin typeface="Century Gothic"/>
                <a:cs typeface="Century Gothic"/>
              </a:rPr>
              <a:t>have</a:t>
            </a:r>
            <a:r>
              <a:rPr sz="1000" spc="-15" dirty="0">
                <a:latin typeface="Century Gothic"/>
                <a:cs typeface="Century Gothic"/>
              </a:rPr>
              <a:t> </a:t>
            </a:r>
            <a:r>
              <a:rPr sz="1000" dirty="0">
                <a:latin typeface="Century Gothic"/>
                <a:cs typeface="Century Gothic"/>
              </a:rPr>
              <a:t>an</a:t>
            </a:r>
            <a:r>
              <a:rPr sz="1000" spc="-20" dirty="0">
                <a:latin typeface="Century Gothic"/>
                <a:cs typeface="Century Gothic"/>
              </a:rPr>
              <a:t> </a:t>
            </a:r>
            <a:r>
              <a:rPr sz="1000" dirty="0">
                <a:latin typeface="Century Gothic"/>
                <a:cs typeface="Century Gothic"/>
              </a:rPr>
              <a:t>e-mail</a:t>
            </a:r>
            <a:r>
              <a:rPr sz="1000" spc="-25" dirty="0">
                <a:latin typeface="Century Gothic"/>
                <a:cs typeface="Century Gothic"/>
              </a:rPr>
              <a:t> </a:t>
            </a:r>
            <a:r>
              <a:rPr sz="1000" dirty="0">
                <a:latin typeface="Century Gothic"/>
                <a:cs typeface="Century Gothic"/>
              </a:rPr>
              <a:t>address</a:t>
            </a:r>
            <a:r>
              <a:rPr sz="1000" spc="-15" dirty="0">
                <a:latin typeface="Century Gothic"/>
                <a:cs typeface="Century Gothic"/>
              </a:rPr>
              <a:t> </a:t>
            </a:r>
            <a:r>
              <a:rPr sz="1000" dirty="0">
                <a:latin typeface="Century Gothic"/>
                <a:cs typeface="Century Gothic"/>
              </a:rPr>
              <a:t>in</a:t>
            </a:r>
            <a:r>
              <a:rPr sz="1000" spc="-25" dirty="0">
                <a:latin typeface="Century Gothic"/>
                <a:cs typeface="Century Gothic"/>
              </a:rPr>
              <a:t> </a:t>
            </a:r>
            <a:r>
              <a:rPr sz="1000" dirty="0">
                <a:latin typeface="Century Gothic"/>
                <a:cs typeface="Century Gothic"/>
              </a:rPr>
              <a:t>the</a:t>
            </a:r>
            <a:r>
              <a:rPr sz="1000" spc="-35" dirty="0">
                <a:latin typeface="Century Gothic"/>
                <a:cs typeface="Century Gothic"/>
              </a:rPr>
              <a:t> </a:t>
            </a:r>
            <a:r>
              <a:rPr sz="1000" spc="-10" dirty="0">
                <a:latin typeface="Century Gothic"/>
                <a:cs typeface="Century Gothic"/>
              </a:rPr>
              <a:t>system, </a:t>
            </a:r>
            <a:r>
              <a:rPr sz="1000" dirty="0">
                <a:latin typeface="Century Gothic"/>
                <a:cs typeface="Century Gothic"/>
              </a:rPr>
              <a:t>please</a:t>
            </a:r>
            <a:r>
              <a:rPr sz="1000" spc="-25" dirty="0">
                <a:latin typeface="Century Gothic"/>
                <a:cs typeface="Century Gothic"/>
              </a:rPr>
              <a:t> </a:t>
            </a:r>
            <a:r>
              <a:rPr sz="1000" dirty="0">
                <a:latin typeface="Century Gothic"/>
                <a:cs typeface="Century Gothic"/>
              </a:rPr>
              <a:t>print</a:t>
            </a:r>
            <a:r>
              <a:rPr sz="1000" spc="-35" dirty="0">
                <a:latin typeface="Century Gothic"/>
                <a:cs typeface="Century Gothic"/>
              </a:rPr>
              <a:t> </a:t>
            </a:r>
            <a:r>
              <a:rPr sz="1000" dirty="0">
                <a:latin typeface="Century Gothic"/>
                <a:cs typeface="Century Gothic"/>
              </a:rPr>
              <a:t>out</a:t>
            </a:r>
            <a:r>
              <a:rPr sz="1000" spc="-25"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dirty="0">
                <a:latin typeface="Century Gothic"/>
                <a:cs typeface="Century Gothic"/>
              </a:rPr>
              <a:t>confirmation</a:t>
            </a:r>
            <a:r>
              <a:rPr sz="1000" spc="-30" dirty="0">
                <a:latin typeface="Century Gothic"/>
                <a:cs typeface="Century Gothic"/>
              </a:rPr>
              <a:t> </a:t>
            </a:r>
            <a:r>
              <a:rPr sz="1000" dirty="0">
                <a:latin typeface="Century Gothic"/>
                <a:cs typeface="Century Gothic"/>
              </a:rPr>
              <a:t>page</a:t>
            </a:r>
            <a:r>
              <a:rPr sz="1000" spc="-20" dirty="0">
                <a:latin typeface="Century Gothic"/>
                <a:cs typeface="Century Gothic"/>
              </a:rPr>
              <a:t> </a:t>
            </a:r>
            <a:r>
              <a:rPr sz="1000" dirty="0">
                <a:latin typeface="Century Gothic"/>
                <a:cs typeface="Century Gothic"/>
              </a:rPr>
              <a:t>before</a:t>
            </a:r>
            <a:r>
              <a:rPr sz="1000" spc="-30" dirty="0">
                <a:latin typeface="Century Gothic"/>
                <a:cs typeface="Century Gothic"/>
              </a:rPr>
              <a:t> </a:t>
            </a:r>
            <a:r>
              <a:rPr sz="1000" dirty="0">
                <a:latin typeface="Century Gothic"/>
                <a:cs typeface="Century Gothic"/>
              </a:rPr>
              <a:t>you</a:t>
            </a:r>
            <a:r>
              <a:rPr sz="1000" spc="-15" dirty="0">
                <a:latin typeface="Century Gothic"/>
                <a:cs typeface="Century Gothic"/>
              </a:rPr>
              <a:t> </a:t>
            </a:r>
            <a:r>
              <a:rPr sz="1000" dirty="0">
                <a:latin typeface="Century Gothic"/>
                <a:cs typeface="Century Gothic"/>
              </a:rPr>
              <a:t>leave</a:t>
            </a:r>
            <a:r>
              <a:rPr sz="1000" spc="-35" dirty="0">
                <a:latin typeface="Century Gothic"/>
                <a:cs typeface="Century Gothic"/>
              </a:rPr>
              <a:t> </a:t>
            </a:r>
            <a:r>
              <a:rPr sz="1000" dirty="0">
                <a:latin typeface="Century Gothic"/>
                <a:cs typeface="Century Gothic"/>
              </a:rPr>
              <a:t>the</a:t>
            </a:r>
            <a:r>
              <a:rPr sz="1000" spc="-30" dirty="0">
                <a:latin typeface="Century Gothic"/>
                <a:cs typeface="Century Gothic"/>
              </a:rPr>
              <a:t> </a:t>
            </a:r>
            <a:r>
              <a:rPr sz="1000" dirty="0">
                <a:latin typeface="Century Gothic"/>
                <a:cs typeface="Century Gothic"/>
              </a:rPr>
              <a:t>site</a:t>
            </a:r>
            <a:r>
              <a:rPr sz="1000" spc="-45" dirty="0">
                <a:latin typeface="Century Gothic"/>
                <a:cs typeface="Century Gothic"/>
              </a:rPr>
              <a:t> </a:t>
            </a:r>
            <a:r>
              <a:rPr sz="1000" dirty="0">
                <a:latin typeface="Century Gothic"/>
                <a:cs typeface="Century Gothic"/>
              </a:rPr>
              <a:t>by</a:t>
            </a:r>
            <a:r>
              <a:rPr sz="1000" spc="-25" dirty="0">
                <a:latin typeface="Century Gothic"/>
                <a:cs typeface="Century Gothic"/>
              </a:rPr>
              <a:t> </a:t>
            </a:r>
            <a:r>
              <a:rPr sz="1000" dirty="0">
                <a:latin typeface="Century Gothic"/>
                <a:cs typeface="Century Gothic"/>
              </a:rPr>
              <a:t>clicking</a:t>
            </a:r>
            <a:r>
              <a:rPr sz="1000" spc="-45" dirty="0">
                <a:latin typeface="Century Gothic"/>
                <a:cs typeface="Century Gothic"/>
              </a:rPr>
              <a:t> </a:t>
            </a:r>
            <a:r>
              <a:rPr sz="1000" dirty="0">
                <a:latin typeface="Century Gothic"/>
                <a:cs typeface="Century Gothic"/>
              </a:rPr>
              <a:t>on</a:t>
            </a:r>
            <a:r>
              <a:rPr sz="1000" spc="-30" dirty="0">
                <a:latin typeface="Century Gothic"/>
                <a:cs typeface="Century Gothic"/>
              </a:rPr>
              <a:t> </a:t>
            </a:r>
            <a:r>
              <a:rPr sz="1000" dirty="0">
                <a:latin typeface="Century Gothic"/>
                <a:cs typeface="Century Gothic"/>
              </a:rPr>
              <a:t>“Print”</a:t>
            </a:r>
            <a:r>
              <a:rPr sz="1000" spc="5" dirty="0">
                <a:latin typeface="Century Gothic"/>
                <a:cs typeface="Century Gothic"/>
              </a:rPr>
              <a:t> </a:t>
            </a:r>
            <a:r>
              <a:rPr sz="1000" spc="-10" dirty="0">
                <a:latin typeface="Century Gothic"/>
                <a:cs typeface="Century Gothic"/>
              </a:rPr>
              <a:t>link.</a:t>
            </a:r>
            <a:endParaRPr sz="1000">
              <a:latin typeface="Century Gothic"/>
              <a:cs typeface="Century Gothic"/>
            </a:endParaRPr>
          </a:p>
          <a:p>
            <a:pPr marL="12700">
              <a:lnSpc>
                <a:spcPct val="100000"/>
              </a:lnSpc>
              <a:spcBef>
                <a:spcPts val="1200"/>
              </a:spcBef>
            </a:pPr>
            <a:r>
              <a:rPr sz="1000" b="1" dirty="0">
                <a:latin typeface="Century Gothic"/>
                <a:cs typeface="Century Gothic"/>
              </a:rPr>
              <a:t>Logging</a:t>
            </a:r>
            <a:r>
              <a:rPr sz="1000" b="1" spc="-50" dirty="0">
                <a:latin typeface="Century Gothic"/>
                <a:cs typeface="Century Gothic"/>
              </a:rPr>
              <a:t> </a:t>
            </a:r>
            <a:r>
              <a:rPr sz="1000" b="1" spc="-25" dirty="0">
                <a:latin typeface="Century Gothic"/>
                <a:cs typeface="Century Gothic"/>
              </a:rPr>
              <a:t>Out</a:t>
            </a:r>
            <a:endParaRPr sz="1000">
              <a:latin typeface="Century Gothic"/>
              <a:cs typeface="Century Gothic"/>
            </a:endParaRPr>
          </a:p>
          <a:p>
            <a:pPr marL="12700" marR="127635">
              <a:lnSpc>
                <a:spcPct val="100000"/>
              </a:lnSpc>
            </a:pPr>
            <a:r>
              <a:rPr sz="1000" dirty="0">
                <a:latin typeface="Century Gothic"/>
                <a:cs typeface="Century Gothic"/>
              </a:rPr>
              <a:t>When</a:t>
            </a:r>
            <a:r>
              <a:rPr sz="1000" spc="-25" dirty="0">
                <a:latin typeface="Century Gothic"/>
                <a:cs typeface="Century Gothic"/>
              </a:rPr>
              <a:t> </a:t>
            </a:r>
            <a:r>
              <a:rPr sz="1000" dirty="0">
                <a:latin typeface="Century Gothic"/>
                <a:cs typeface="Century Gothic"/>
              </a:rPr>
              <a:t>you</a:t>
            </a:r>
            <a:r>
              <a:rPr sz="1000" spc="-10" dirty="0">
                <a:latin typeface="Century Gothic"/>
                <a:cs typeface="Century Gothic"/>
              </a:rPr>
              <a:t> </a:t>
            </a:r>
            <a:r>
              <a:rPr sz="1000" dirty="0">
                <a:latin typeface="Century Gothic"/>
                <a:cs typeface="Century Gothic"/>
              </a:rPr>
              <a:t>have</a:t>
            </a:r>
            <a:r>
              <a:rPr sz="1000" spc="-15" dirty="0">
                <a:latin typeface="Century Gothic"/>
                <a:cs typeface="Century Gothic"/>
              </a:rPr>
              <a:t> </a:t>
            </a:r>
            <a:r>
              <a:rPr sz="1000" dirty="0">
                <a:latin typeface="Century Gothic"/>
                <a:cs typeface="Century Gothic"/>
              </a:rPr>
              <a:t>completed</a:t>
            </a:r>
            <a:r>
              <a:rPr sz="1000" spc="-30" dirty="0">
                <a:latin typeface="Century Gothic"/>
                <a:cs typeface="Century Gothic"/>
              </a:rPr>
              <a:t> </a:t>
            </a:r>
            <a:r>
              <a:rPr sz="1000" dirty="0">
                <a:latin typeface="Century Gothic"/>
                <a:cs typeface="Century Gothic"/>
              </a:rPr>
              <a:t>any</a:t>
            </a:r>
            <a:r>
              <a:rPr sz="1000" spc="-25" dirty="0">
                <a:latin typeface="Century Gothic"/>
                <a:cs typeface="Century Gothic"/>
              </a:rPr>
              <a:t> </a:t>
            </a:r>
            <a:r>
              <a:rPr sz="1000" dirty="0">
                <a:latin typeface="Century Gothic"/>
                <a:cs typeface="Century Gothic"/>
              </a:rPr>
              <a:t>actions</a:t>
            </a:r>
            <a:r>
              <a:rPr sz="1000" spc="-40" dirty="0">
                <a:latin typeface="Century Gothic"/>
                <a:cs typeface="Century Gothic"/>
              </a:rPr>
              <a:t> </a:t>
            </a:r>
            <a:r>
              <a:rPr sz="1000" dirty="0">
                <a:latin typeface="Century Gothic"/>
                <a:cs typeface="Century Gothic"/>
              </a:rPr>
              <a:t>taken</a:t>
            </a:r>
            <a:r>
              <a:rPr sz="1000" spc="-25" dirty="0">
                <a:latin typeface="Century Gothic"/>
                <a:cs typeface="Century Gothic"/>
              </a:rPr>
              <a:t> </a:t>
            </a:r>
            <a:r>
              <a:rPr sz="1000" dirty="0">
                <a:latin typeface="Century Gothic"/>
                <a:cs typeface="Century Gothic"/>
              </a:rPr>
              <a:t>on</a:t>
            </a:r>
            <a:r>
              <a:rPr sz="1000" spc="-25" dirty="0">
                <a:latin typeface="Century Gothic"/>
                <a:cs typeface="Century Gothic"/>
              </a:rPr>
              <a:t> </a:t>
            </a:r>
            <a:r>
              <a:rPr sz="1000" dirty="0">
                <a:latin typeface="Century Gothic"/>
                <a:cs typeface="Century Gothic"/>
              </a:rPr>
              <a:t>the</a:t>
            </a:r>
            <a:r>
              <a:rPr sz="1000" spc="-35" dirty="0">
                <a:latin typeface="Century Gothic"/>
                <a:cs typeface="Century Gothic"/>
              </a:rPr>
              <a:t> </a:t>
            </a:r>
            <a:r>
              <a:rPr sz="1000" dirty="0">
                <a:latin typeface="Century Gothic"/>
                <a:cs typeface="Century Gothic"/>
              </a:rPr>
              <a:t>Benefits</a:t>
            </a:r>
            <a:r>
              <a:rPr sz="1000" spc="-40" dirty="0">
                <a:latin typeface="Century Gothic"/>
                <a:cs typeface="Century Gothic"/>
              </a:rPr>
              <a:t> </a:t>
            </a:r>
            <a:r>
              <a:rPr sz="1000" dirty="0">
                <a:latin typeface="Century Gothic"/>
                <a:cs typeface="Century Gothic"/>
              </a:rPr>
              <a:t>site,</a:t>
            </a:r>
            <a:r>
              <a:rPr sz="1000" spc="-40" dirty="0">
                <a:latin typeface="Century Gothic"/>
                <a:cs typeface="Century Gothic"/>
              </a:rPr>
              <a:t> </a:t>
            </a:r>
            <a:r>
              <a:rPr sz="1000" dirty="0">
                <a:latin typeface="Century Gothic"/>
                <a:cs typeface="Century Gothic"/>
              </a:rPr>
              <a:t>please</a:t>
            </a:r>
            <a:r>
              <a:rPr sz="1000" spc="-20" dirty="0">
                <a:latin typeface="Century Gothic"/>
                <a:cs typeface="Century Gothic"/>
              </a:rPr>
              <a:t> </a:t>
            </a:r>
            <a:r>
              <a:rPr sz="1000" dirty="0">
                <a:latin typeface="Century Gothic"/>
                <a:cs typeface="Century Gothic"/>
              </a:rPr>
              <a:t>be</a:t>
            </a:r>
            <a:r>
              <a:rPr sz="1000" spc="-15" dirty="0">
                <a:latin typeface="Century Gothic"/>
                <a:cs typeface="Century Gothic"/>
              </a:rPr>
              <a:t> </a:t>
            </a:r>
            <a:r>
              <a:rPr sz="1000" dirty="0">
                <a:latin typeface="Century Gothic"/>
                <a:cs typeface="Century Gothic"/>
              </a:rPr>
              <a:t>sure</a:t>
            </a:r>
            <a:r>
              <a:rPr sz="1000" spc="-15" dirty="0">
                <a:latin typeface="Century Gothic"/>
                <a:cs typeface="Century Gothic"/>
              </a:rPr>
              <a:t> </a:t>
            </a:r>
            <a:r>
              <a:rPr sz="1000" dirty="0">
                <a:latin typeface="Century Gothic"/>
                <a:cs typeface="Century Gothic"/>
              </a:rPr>
              <a:t>to</a:t>
            </a:r>
            <a:r>
              <a:rPr sz="1000" spc="-40" dirty="0">
                <a:latin typeface="Century Gothic"/>
                <a:cs typeface="Century Gothic"/>
              </a:rPr>
              <a:t> </a:t>
            </a:r>
            <a:r>
              <a:rPr sz="1000" dirty="0">
                <a:latin typeface="Century Gothic"/>
                <a:cs typeface="Century Gothic"/>
              </a:rPr>
              <a:t>log</a:t>
            </a:r>
            <a:r>
              <a:rPr sz="1000" spc="-30" dirty="0">
                <a:latin typeface="Century Gothic"/>
                <a:cs typeface="Century Gothic"/>
              </a:rPr>
              <a:t> </a:t>
            </a:r>
            <a:r>
              <a:rPr sz="1000" dirty="0">
                <a:latin typeface="Century Gothic"/>
                <a:cs typeface="Century Gothic"/>
              </a:rPr>
              <a:t>out</a:t>
            </a:r>
            <a:r>
              <a:rPr sz="1000" spc="-20" dirty="0">
                <a:latin typeface="Century Gothic"/>
                <a:cs typeface="Century Gothic"/>
              </a:rPr>
              <a:t> </a:t>
            </a:r>
            <a:r>
              <a:rPr sz="1000" dirty="0">
                <a:latin typeface="Century Gothic"/>
                <a:cs typeface="Century Gothic"/>
              </a:rPr>
              <a:t>by</a:t>
            </a:r>
            <a:r>
              <a:rPr sz="1000" spc="-20" dirty="0">
                <a:latin typeface="Century Gothic"/>
                <a:cs typeface="Century Gothic"/>
              </a:rPr>
              <a:t> </a:t>
            </a:r>
            <a:r>
              <a:rPr sz="1000" dirty="0">
                <a:latin typeface="Century Gothic"/>
                <a:cs typeface="Century Gothic"/>
              </a:rPr>
              <a:t>clicking</a:t>
            </a:r>
            <a:r>
              <a:rPr sz="1000" spc="-30" dirty="0">
                <a:latin typeface="Century Gothic"/>
                <a:cs typeface="Century Gothic"/>
              </a:rPr>
              <a:t> </a:t>
            </a:r>
            <a:r>
              <a:rPr sz="1000" dirty="0">
                <a:latin typeface="Century Gothic"/>
                <a:cs typeface="Century Gothic"/>
              </a:rPr>
              <a:t>the</a:t>
            </a:r>
            <a:r>
              <a:rPr sz="1000" spc="-40" dirty="0">
                <a:latin typeface="Century Gothic"/>
                <a:cs typeface="Century Gothic"/>
              </a:rPr>
              <a:t> </a:t>
            </a:r>
            <a:r>
              <a:rPr sz="1000" spc="-20" dirty="0">
                <a:latin typeface="Century Gothic"/>
                <a:cs typeface="Century Gothic"/>
              </a:rPr>
              <a:t>“</a:t>
            </a:r>
            <a:r>
              <a:rPr sz="1000" b="1" spc="-20" dirty="0">
                <a:latin typeface="Century Gothic"/>
                <a:cs typeface="Century Gothic"/>
              </a:rPr>
              <a:t>Log </a:t>
            </a:r>
            <a:r>
              <a:rPr sz="1000" b="1" dirty="0">
                <a:latin typeface="Century Gothic"/>
                <a:cs typeface="Century Gothic"/>
              </a:rPr>
              <a:t>Out</a:t>
            </a:r>
            <a:r>
              <a:rPr sz="1000" dirty="0">
                <a:latin typeface="Century Gothic"/>
                <a:cs typeface="Century Gothic"/>
              </a:rPr>
              <a:t>”</a:t>
            </a:r>
            <a:r>
              <a:rPr sz="1000" spc="-25" dirty="0">
                <a:latin typeface="Century Gothic"/>
                <a:cs typeface="Century Gothic"/>
              </a:rPr>
              <a:t> </a:t>
            </a:r>
            <a:r>
              <a:rPr sz="1000" dirty="0">
                <a:latin typeface="Century Gothic"/>
                <a:cs typeface="Century Gothic"/>
              </a:rPr>
              <a:t>button</a:t>
            </a:r>
            <a:r>
              <a:rPr sz="1000" spc="-20" dirty="0">
                <a:latin typeface="Century Gothic"/>
                <a:cs typeface="Century Gothic"/>
              </a:rPr>
              <a:t> </a:t>
            </a:r>
            <a:r>
              <a:rPr sz="1000" dirty="0">
                <a:latin typeface="Century Gothic"/>
                <a:cs typeface="Century Gothic"/>
              </a:rPr>
              <a:t>on</a:t>
            </a:r>
            <a:r>
              <a:rPr sz="1000" spc="-20" dirty="0">
                <a:latin typeface="Century Gothic"/>
                <a:cs typeface="Century Gothic"/>
              </a:rPr>
              <a:t> </a:t>
            </a:r>
            <a:r>
              <a:rPr sz="1000" dirty="0">
                <a:latin typeface="Century Gothic"/>
                <a:cs typeface="Century Gothic"/>
              </a:rPr>
              <a:t>the</a:t>
            </a:r>
            <a:r>
              <a:rPr sz="1000" spc="-35" dirty="0">
                <a:latin typeface="Century Gothic"/>
                <a:cs typeface="Century Gothic"/>
              </a:rPr>
              <a:t> </a:t>
            </a:r>
            <a:r>
              <a:rPr sz="1000" dirty="0">
                <a:latin typeface="Century Gothic"/>
                <a:cs typeface="Century Gothic"/>
              </a:rPr>
              <a:t>upper </a:t>
            </a:r>
            <a:r>
              <a:rPr sz="1000" spc="-10" dirty="0">
                <a:latin typeface="Century Gothic"/>
                <a:cs typeface="Century Gothic"/>
              </a:rPr>
              <a:t>right-</a:t>
            </a:r>
            <a:r>
              <a:rPr sz="1000" dirty="0">
                <a:latin typeface="Century Gothic"/>
                <a:cs typeface="Century Gothic"/>
              </a:rPr>
              <a:t>hand</a:t>
            </a:r>
            <a:r>
              <a:rPr sz="1000" spc="-25" dirty="0">
                <a:latin typeface="Century Gothic"/>
                <a:cs typeface="Century Gothic"/>
              </a:rPr>
              <a:t> </a:t>
            </a:r>
            <a:r>
              <a:rPr sz="1000" dirty="0">
                <a:latin typeface="Century Gothic"/>
                <a:cs typeface="Century Gothic"/>
              </a:rPr>
              <a:t>corner</a:t>
            </a:r>
            <a:r>
              <a:rPr sz="1000" spc="-20" dirty="0">
                <a:latin typeface="Century Gothic"/>
                <a:cs typeface="Century Gothic"/>
              </a:rPr>
              <a:t> </a:t>
            </a:r>
            <a:r>
              <a:rPr sz="1000" dirty="0">
                <a:latin typeface="Century Gothic"/>
                <a:cs typeface="Century Gothic"/>
              </a:rPr>
              <a:t>of</a:t>
            </a:r>
            <a:r>
              <a:rPr sz="1000" spc="-15" dirty="0">
                <a:latin typeface="Century Gothic"/>
                <a:cs typeface="Century Gothic"/>
              </a:rPr>
              <a:t> </a:t>
            </a:r>
            <a:r>
              <a:rPr sz="1000" dirty="0">
                <a:latin typeface="Century Gothic"/>
                <a:cs typeface="Century Gothic"/>
              </a:rPr>
              <a:t>your</a:t>
            </a:r>
            <a:r>
              <a:rPr sz="1000" spc="-10" dirty="0">
                <a:latin typeface="Century Gothic"/>
                <a:cs typeface="Century Gothic"/>
              </a:rPr>
              <a:t> browser.</a:t>
            </a:r>
            <a:endParaRPr sz="1000">
              <a:latin typeface="Century Gothic"/>
              <a:cs typeface="Century Gothic"/>
            </a:endParaRPr>
          </a:p>
        </p:txBody>
      </p:sp>
      <p:sp>
        <p:nvSpPr>
          <p:cNvPr id="11" name="object 11"/>
          <p:cNvSpPr txBox="1">
            <a:spLocks noGrp="1"/>
          </p:cNvSpPr>
          <p:nvPr>
            <p:ph type="sldNum" sz="quarter" idx="7"/>
          </p:nvPr>
        </p:nvSpPr>
        <p:spPr>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33</a:t>
            </a:r>
            <a:r>
              <a:rPr spc="500" dirty="0"/>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3319" y="209803"/>
            <a:ext cx="948690" cy="330835"/>
          </a:xfrm>
          <a:prstGeom prst="rect">
            <a:avLst/>
          </a:prstGeom>
        </p:spPr>
        <p:txBody>
          <a:bodyPr vert="horz" wrap="square" lIns="0" tIns="12700" rIns="0" bIns="0" rtlCol="0">
            <a:spAutoFit/>
          </a:bodyPr>
          <a:lstStyle/>
          <a:p>
            <a:pPr marL="12700">
              <a:lnSpc>
                <a:spcPct val="100000"/>
              </a:lnSpc>
              <a:spcBef>
                <a:spcPts val="100"/>
              </a:spcBef>
            </a:pPr>
            <a:r>
              <a:rPr sz="2000" spc="-10" dirty="0">
                <a:latin typeface="Century Gothic"/>
                <a:cs typeface="Century Gothic"/>
              </a:rPr>
              <a:t>Notices</a:t>
            </a:r>
            <a:endParaRPr sz="2000">
              <a:latin typeface="Century Gothic"/>
              <a:cs typeface="Century Gothic"/>
            </a:endParaRPr>
          </a:p>
        </p:txBody>
      </p:sp>
      <p:sp>
        <p:nvSpPr>
          <p:cNvPr id="3" name="object 3"/>
          <p:cNvSpPr txBox="1"/>
          <p:nvPr/>
        </p:nvSpPr>
        <p:spPr>
          <a:xfrm>
            <a:off x="372567" y="993139"/>
            <a:ext cx="7018655" cy="8784456"/>
          </a:xfrm>
          <a:prstGeom prst="rect">
            <a:avLst/>
          </a:prstGeom>
        </p:spPr>
        <p:txBody>
          <a:bodyPr vert="horz" wrap="square" lIns="0" tIns="12700" rIns="0" bIns="0" rtlCol="0">
            <a:spAutoFit/>
          </a:bodyPr>
          <a:lstStyle/>
          <a:p>
            <a:pPr marL="0" marR="0">
              <a:spcBef>
                <a:spcPts val="1800"/>
              </a:spcBef>
              <a:spcAft>
                <a:spcPts val="600"/>
              </a:spcAft>
              <a:buNone/>
            </a:pPr>
            <a:r>
              <a:rPr lang="en-US" sz="2000" b="1" u="sng"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rPr>
              <a:t>Medicare Part D Notice</a:t>
            </a:r>
            <a:r>
              <a:rPr lang="en-US" sz="2000" b="1"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rPr>
              <a:t> </a:t>
            </a:r>
          </a:p>
          <a:p>
            <a:pPr marL="0" marR="0">
              <a:spcAft>
                <a:spcPts val="600"/>
              </a:spcAft>
              <a:buNone/>
            </a:pPr>
            <a:r>
              <a:rPr lang="en-US" sz="1100" i="1" kern="100" dirty="0">
                <a:effectLst/>
                <a:latin typeface="Aptos" panose="020B0004020202020204" pitchFamily="34" charset="0"/>
                <a:ea typeface="Aptos" panose="020B0004020202020204" pitchFamily="34" charset="0"/>
                <a:cs typeface="Times New Roman" panose="02020603050405020304" pitchFamily="18" charset="0"/>
              </a:rPr>
              <a:t>This notice explains your options for accessing prescription drug coverage if you are eligible for Medicare.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1200"/>
              </a:spcBef>
              <a:spcAft>
                <a:spcPts val="300"/>
              </a:spcAft>
              <a:buNone/>
            </a:pPr>
            <a:r>
              <a:rPr lang="en-US" sz="1400" b="1"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rPr>
              <a:t>Important Notice from Coca-Cola Beverages Northeast About Your Prescription Drug Coverage and Medicare</a:t>
            </a:r>
          </a:p>
          <a:p>
            <a:pPr marL="0" marR="0">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Please read this notice carefully and keep it where you can find it. This notice has information about your current prescription drug coverage with Coca-Cola Beverages Northeast and about your options under Medicare’s prescription drug coverage. This information can help you decide whether or not you want to join a Medicare drug plan. If you are considering joining, you should compare your current coverage, including which drugs are covered at what cost, with the coverage and costs of the plans offering Medicare prescription drug coverage in your area. Information about where you can get help to make decisions about your prescription drug coverage is at the end of this notice. </a:t>
            </a:r>
          </a:p>
          <a:p>
            <a:pPr marL="0" marR="0">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There are two important things you need to know about your current coverage and Medicare’s prescription drug coverage: </a:t>
            </a:r>
          </a:p>
          <a:p>
            <a:pPr marL="342900" marR="0" lvl="0" indent="-342900">
              <a:spcAft>
                <a:spcPts val="600"/>
              </a:spcAft>
              <a:buFont typeface="+mj-lt"/>
              <a:buAutoNum type="arabicPeriod"/>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Medicare prescription drug coverage became available in 2006 to everyone with Medicare. You can get this coverage if you join a Medicare Prescription Drug Plan or join a Medicare Advantage Plan (like an HMO or PPO) that offers prescription drug coverage. All Medicare drug plans provide at least a standard level of coverage set by Medicare. Some plans may also offer more coverage for a higher monthly premium. </a:t>
            </a:r>
          </a:p>
          <a:p>
            <a:pPr marL="342900" marR="0" lvl="0" indent="-342900">
              <a:spcAft>
                <a:spcPts val="300"/>
              </a:spcAft>
              <a:buFont typeface="+mj-lt"/>
              <a:buAutoNum type="arabicPeriod"/>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Coca-Cola Beverages Northeast has determined that the prescription drug coverage offered by the following plans is, on average for all plan participants, expected to pay out as much as standard Medicare prescription drug coverage pays and is therefore considered Creditable Coverage. </a:t>
            </a:r>
          </a:p>
          <a:p>
            <a:pPr marL="342900" marR="0" lvl="0" indent="-342900">
              <a:spcAft>
                <a:spcPts val="600"/>
              </a:spcAft>
              <a:buClr>
                <a:srgbClr val="FEAC34"/>
              </a:buClr>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Cigna Gold Plan </a:t>
            </a:r>
          </a:p>
          <a:p>
            <a:pPr marL="342900" marR="0" lvl="0" indent="-342900">
              <a:spcAft>
                <a:spcPts val="600"/>
              </a:spcAft>
              <a:buClr>
                <a:srgbClr val="FEAC34"/>
              </a:buClr>
              <a:buFont typeface="Symbol" panose="05050102010706020507" pitchFamily="18" charset="2"/>
              <a:buChar char=""/>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Cigna Silver Plan</a:t>
            </a:r>
          </a:p>
          <a:p>
            <a:pPr marL="0" marR="0">
              <a:spcBef>
                <a:spcPts val="600"/>
              </a:spcBef>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Because your existing coverage is Creditable Coverage, you can keep this coverage and not pay a higher premium (a penalty) if you later decide to join a Medicare drug plan.</a:t>
            </a:r>
          </a:p>
          <a:p>
            <a:pPr marL="0" marR="0">
              <a:spcBef>
                <a:spcPts val="1200"/>
              </a:spcBef>
              <a:spcAft>
                <a:spcPts val="300"/>
              </a:spcAft>
              <a:buNone/>
            </a:pPr>
            <a:r>
              <a:rPr lang="en-US" sz="1400" b="1"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rPr>
              <a:t>When Can You Join A Medicare Drug Plan?</a:t>
            </a:r>
          </a:p>
          <a:p>
            <a:pPr marL="0" marR="0">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You can join a Medicare drug plan when you first become eligible for Medicare and each year from October 15th to December 7th. </a:t>
            </a:r>
          </a:p>
          <a:p>
            <a:pPr marL="0" marR="0">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However, if you lose your current creditable prescription drug coverage, through no fault of your own, you will also be eligible for a two (2) month Special Enrollment Period (SEP) to join a Medicare drug plan.</a:t>
            </a:r>
          </a:p>
          <a:p>
            <a:pPr marL="0" marR="0">
              <a:spcBef>
                <a:spcPts val="1200"/>
              </a:spcBef>
              <a:spcAft>
                <a:spcPts val="300"/>
              </a:spcAft>
              <a:buNone/>
            </a:pPr>
            <a:r>
              <a:rPr lang="en-US" sz="1400" b="1"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rPr>
              <a:t>What Happens To Your Current Coverage If You Decide to Join A Medicare Drug Plan?</a:t>
            </a:r>
          </a:p>
          <a:p>
            <a:pPr marL="0" marR="0">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If you decide to join a Medicare drug plan, your Coca-Cola Beverages Northeast coverage will not be affected. See below for more information about what happens to your current coverage if you join a Medicare drug plan. </a:t>
            </a:r>
          </a:p>
          <a:p>
            <a:pPr marL="0" marR="0">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Since the existing prescription drug coverage under the Gold and Silver plans is creditable (e.g., as good as Medicare coverage), you can retain your existing prescription drug coverage and choose not to enroll in a Part D plan; or you can enroll in a Part D plan as a supplement to, or in lieu of, your existing prescription drug coverage.</a:t>
            </a:r>
          </a:p>
          <a:p>
            <a:pPr marL="0" marR="0">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If you do decide to join a Medicare drug plan and drop your Coca-Cola Beverages Northeast prescription drug coverage, be aware that you and your dependents can only get this coverage back at open enrollment or if you experience an event that gives rise to a HIPAA Special Enrollment Right.</a:t>
            </a:r>
          </a:p>
          <a:p>
            <a:pPr marL="0" marR="0">
              <a:spcBef>
                <a:spcPts val="1200"/>
              </a:spcBef>
              <a:spcAft>
                <a:spcPts val="300"/>
              </a:spcAft>
              <a:buNone/>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4" name="object 4"/>
          <p:cNvGrpSpPr/>
          <p:nvPr/>
        </p:nvGrpSpPr>
        <p:grpSpPr>
          <a:xfrm>
            <a:off x="0" y="9698735"/>
            <a:ext cx="7772400" cy="359410"/>
            <a:chOff x="0" y="9698735"/>
            <a:chExt cx="7772400" cy="359410"/>
          </a:xfrm>
        </p:grpSpPr>
        <p:sp>
          <p:nvSpPr>
            <p:cNvPr id="5" name="object 5"/>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endParaRPr/>
            </a:p>
          </p:txBody>
        </p:sp>
        <p:sp>
          <p:nvSpPr>
            <p:cNvPr id="6" name="object 6"/>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endParaRPr/>
            </a:p>
          </p:txBody>
        </p:sp>
      </p:grpSp>
      <p:sp>
        <p:nvSpPr>
          <p:cNvPr id="7" name="object 7"/>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sp>
        <p:nvSpPr>
          <p:cNvPr id="8" name="object 8"/>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sp>
        <p:nvSpPr>
          <p:cNvPr id="9" name="object 9"/>
          <p:cNvSpPr txBox="1">
            <a:spLocks noGrp="1"/>
          </p:cNvSpPr>
          <p:nvPr>
            <p:ph type="sldNum" sz="quarter" idx="7"/>
          </p:nvPr>
        </p:nvSpPr>
        <p:spPr>
          <a:prstGeom prst="rect">
            <a:avLst/>
          </a:prstGeom>
        </p:spPr>
        <p:txBody>
          <a:bodyPr vert="horz" wrap="square" lIns="0" tIns="12700" rIns="0" bIns="0" rtlCol="0">
            <a:spAutoFit/>
          </a:bodyPr>
          <a:lstStyle/>
          <a:p>
            <a:pPr marL="12700">
              <a:lnSpc>
                <a:spcPct val="100000"/>
              </a:lnSpc>
              <a:spcBef>
                <a:spcPts val="100"/>
              </a:spcBef>
            </a:pPr>
            <a:r>
              <a:rPr spc="500" dirty="0"/>
              <a:t> </a:t>
            </a:r>
            <a:r>
              <a:rPr spc="-25" dirty="0"/>
              <a:t>34</a:t>
            </a:r>
            <a:r>
              <a:rPr spc="500" dirty="0"/>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8567CA-7F3E-64F2-C47A-69204704CDB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9590700-3FFF-79E1-B495-AD0F3EE8D13C}"/>
              </a:ext>
            </a:extLst>
          </p:cNvPr>
          <p:cNvSpPr txBox="1"/>
          <p:nvPr/>
        </p:nvSpPr>
        <p:spPr>
          <a:xfrm>
            <a:off x="293319" y="209803"/>
            <a:ext cx="948690" cy="33083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000" b="0" i="0" u="none" strike="noStrike" kern="0" cap="none" spc="-10" normalizeH="0" baseline="0" noProof="0" dirty="0">
                <a:ln>
                  <a:noFill/>
                </a:ln>
                <a:solidFill>
                  <a:sysClr val="windowText" lastClr="000000"/>
                </a:solidFill>
                <a:effectLst/>
                <a:uLnTx/>
                <a:uFillTx/>
                <a:latin typeface="Century Gothic"/>
                <a:cs typeface="Century Gothic"/>
              </a:rPr>
              <a:t>Notices</a:t>
            </a:r>
            <a:endParaRPr kumimoji="0" sz="2000" b="0" i="0" u="none" strike="noStrike" kern="0" cap="none" spc="0" normalizeH="0" baseline="0" noProof="0">
              <a:ln>
                <a:noFill/>
              </a:ln>
              <a:solidFill>
                <a:sysClr val="windowText" lastClr="000000"/>
              </a:solidFill>
              <a:effectLst/>
              <a:uLnTx/>
              <a:uFillTx/>
              <a:latin typeface="Century Gothic"/>
              <a:cs typeface="Century Gothic"/>
            </a:endParaRPr>
          </a:p>
        </p:txBody>
      </p:sp>
      <p:grpSp>
        <p:nvGrpSpPr>
          <p:cNvPr id="4" name="object 4">
            <a:extLst>
              <a:ext uri="{FF2B5EF4-FFF2-40B4-BE49-F238E27FC236}">
                <a16:creationId xmlns:a16="http://schemas.microsoft.com/office/drawing/2014/main" id="{58486033-7F82-0B4E-BB8C-10FFE71D8621}"/>
              </a:ext>
            </a:extLst>
          </p:cNvPr>
          <p:cNvGrpSpPr/>
          <p:nvPr/>
        </p:nvGrpSpPr>
        <p:grpSpPr>
          <a:xfrm>
            <a:off x="0" y="9698735"/>
            <a:ext cx="7772400" cy="359410"/>
            <a:chOff x="0" y="9698735"/>
            <a:chExt cx="7772400" cy="359410"/>
          </a:xfrm>
        </p:grpSpPr>
        <p:sp>
          <p:nvSpPr>
            <p:cNvPr id="5" name="object 5">
              <a:extLst>
                <a:ext uri="{FF2B5EF4-FFF2-40B4-BE49-F238E27FC236}">
                  <a16:creationId xmlns:a16="http://schemas.microsoft.com/office/drawing/2014/main" id="{6BBFA237-5520-59F9-15EE-4CB771B5A8F8}"/>
                </a:ext>
              </a:extLst>
            </p:cNvPr>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a:extLst>
                <a:ext uri="{FF2B5EF4-FFF2-40B4-BE49-F238E27FC236}">
                  <a16:creationId xmlns:a16="http://schemas.microsoft.com/office/drawing/2014/main" id="{4389E594-D778-7A3C-C9AA-0D4FD785FF3F}"/>
                </a:ext>
              </a:extLst>
            </p:cNvPr>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7" name="object 7">
            <a:extLst>
              <a:ext uri="{FF2B5EF4-FFF2-40B4-BE49-F238E27FC236}">
                <a16:creationId xmlns:a16="http://schemas.microsoft.com/office/drawing/2014/main" id="{A64FCB5D-C890-B502-BFB5-A5538602D1C0}"/>
              </a:ext>
            </a:extLst>
          </p:cNvPr>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6E2BA73F-CBAF-33F0-96A7-68B57D8FC516}"/>
              </a:ext>
            </a:extLst>
          </p:cNvPr>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A69DC23C-1594-6577-ACD1-D7EACDB4CAEF}"/>
              </a:ext>
            </a:extLst>
          </p:cNvPr>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00" b="0" i="0" u="sng" strike="noStrike" kern="0" cap="none" spc="500" normalizeH="0" baseline="0" noProof="0" dirty="0">
                <a:ln>
                  <a:noFill/>
                </a:ln>
                <a:solidFill>
                  <a:prstClr val="white"/>
                </a:solidFill>
                <a:effectLst/>
                <a:uLnTx/>
                <a:uFillTx/>
                <a:latin typeface="Century Gothic"/>
              </a:rPr>
              <a:t> </a:t>
            </a:r>
            <a:r>
              <a:rPr kumimoji="0" sz="1000" b="0" i="0" u="sng" strike="noStrike" kern="0" cap="none" spc="-25" normalizeH="0" baseline="0" noProof="0" dirty="0">
                <a:ln>
                  <a:noFill/>
                </a:ln>
                <a:solidFill>
                  <a:prstClr val="white"/>
                </a:solidFill>
                <a:effectLst/>
                <a:uLnTx/>
                <a:uFillTx/>
                <a:latin typeface="Century Gothic"/>
              </a:rPr>
              <a:t>3</a:t>
            </a:r>
            <a:r>
              <a:rPr kumimoji="0" lang="en-US" sz="1000" b="0" i="0" u="sng" strike="noStrike" kern="0" cap="none" spc="-25" normalizeH="0" baseline="0" noProof="0" dirty="0">
                <a:ln>
                  <a:noFill/>
                </a:ln>
                <a:solidFill>
                  <a:prstClr val="white"/>
                </a:solidFill>
                <a:effectLst/>
                <a:uLnTx/>
                <a:uFillTx/>
                <a:latin typeface="Century Gothic"/>
              </a:rPr>
              <a:t>5</a:t>
            </a:r>
            <a:r>
              <a:rPr kumimoji="0" sz="1000" b="0" i="0" u="sng" strike="noStrike" kern="0" cap="none" spc="500" normalizeH="0" baseline="0" noProof="0" dirty="0">
                <a:ln>
                  <a:noFill/>
                </a:ln>
                <a:solidFill>
                  <a:prstClr val="white"/>
                </a:solidFill>
                <a:effectLst/>
                <a:uLnTx/>
                <a:uFillTx/>
                <a:latin typeface="Century Gothic"/>
              </a:rPr>
              <a:t> </a:t>
            </a:r>
          </a:p>
        </p:txBody>
      </p:sp>
      <p:sp>
        <p:nvSpPr>
          <p:cNvPr id="11" name="TextBox 10">
            <a:extLst>
              <a:ext uri="{FF2B5EF4-FFF2-40B4-BE49-F238E27FC236}">
                <a16:creationId xmlns:a16="http://schemas.microsoft.com/office/drawing/2014/main" id="{555A8199-E14E-4C7B-ED2A-A0B78AAA0382}"/>
              </a:ext>
            </a:extLst>
          </p:cNvPr>
          <p:cNvSpPr txBox="1"/>
          <p:nvPr/>
        </p:nvSpPr>
        <p:spPr>
          <a:xfrm>
            <a:off x="441672" y="859662"/>
            <a:ext cx="6949728" cy="8386911"/>
          </a:xfrm>
          <a:prstGeom prst="rect">
            <a:avLst/>
          </a:prstGeom>
          <a:noFill/>
        </p:spPr>
        <p:txBody>
          <a:bodyPr wrap="square">
            <a:spAutoFit/>
          </a:bodyPr>
          <a:lstStyle/>
          <a:p>
            <a:pPr marL="0" marR="0" lvl="0" indent="0" defTabSz="914400" eaLnBrk="1" fontAlgn="auto" latinLnBrk="0" hangingPunct="1">
              <a:lnSpc>
                <a:spcPct val="100000"/>
              </a:lnSpc>
              <a:spcBef>
                <a:spcPts val="1200"/>
              </a:spcBef>
              <a:spcAft>
                <a:spcPts val="300"/>
              </a:spcAft>
              <a:buClrTx/>
              <a:buSzTx/>
              <a:buFontTx/>
              <a:buNone/>
              <a:tabLst/>
              <a:defRPr/>
            </a:pPr>
            <a:r>
              <a:rPr kumimoji="0" lang="en-US" sz="1400" b="1" i="0" u="none" strike="noStrike" kern="100" cap="none" spc="0" normalizeH="0" baseline="0" noProof="0" dirty="0">
                <a:ln>
                  <a:noFill/>
                </a:ln>
                <a:solidFill>
                  <a:srgbClr val="18226E"/>
                </a:solidFill>
                <a:effectLst/>
                <a:uLnTx/>
                <a:uFillTx/>
                <a:latin typeface="Aptos SemiBold" panose="020B0004020202020204" pitchFamily="34" charset="0"/>
                <a:ea typeface="MS Gothic" panose="020B0609070205080204" pitchFamily="49" charset="-128"/>
                <a:cs typeface="Times New Roman" panose="02020603050405020304" pitchFamily="18" charset="0"/>
              </a:rPr>
              <a:t>When Will You Pay A Higher Premium (Penalty) To Join A Medicare Drug Plan? </a:t>
            </a:r>
          </a:p>
          <a:p>
            <a:pPr marL="0" marR="0" lvl="0" indent="0" defTabSz="914400" eaLnBrk="1" fontAlgn="auto" latinLnBrk="0" hangingPunct="1">
              <a:lnSpc>
                <a:spcPct val="100000"/>
              </a:lnSpc>
              <a:spcBef>
                <a:spcPts val="0"/>
              </a:spcBef>
              <a:spcAft>
                <a:spcPts val="600"/>
              </a:spcAft>
              <a:buClrTx/>
              <a:buSzTx/>
              <a:buFontTx/>
              <a:buNone/>
              <a:tabLst/>
              <a:defRPr/>
            </a:pP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You should also know that if you drop or lose your current coverage with Coca-Cola Beverages Northeast and don’t join a Medicare drug plan within 63 continuous days after your current coverage ends, you may pay a higher premium (a penalty) to join a Medicare drug plan later. </a:t>
            </a:r>
          </a:p>
          <a:p>
            <a:pPr marL="0" marR="0" lvl="0" indent="0" defTabSz="914400" eaLnBrk="1" fontAlgn="auto" latinLnBrk="0" hangingPunct="1">
              <a:lnSpc>
                <a:spcPct val="100000"/>
              </a:lnSpc>
              <a:spcBef>
                <a:spcPts val="0"/>
              </a:spcBef>
              <a:spcAft>
                <a:spcPts val="600"/>
              </a:spcAft>
              <a:buClrTx/>
              <a:buSzTx/>
              <a:buFontTx/>
              <a:buNone/>
              <a:tabLst/>
              <a:defRPr/>
            </a:pP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If you go 63 continuous days or longer without creditable prescription drug coverage, your monthly premium may go up by at least 1% of the Medicare base beneficiary premium per month for every month that you did not have that coverage. For example, if you go nineteen months without creditable coverage, your premium may consistently be at least 19% higher than the Medicare base beneficiary premium. You may have to pay this higher premium (a penalty) as long as you have Medicare prescription drug coverage. In addition, you may have to wait until the following October to join. </a:t>
            </a:r>
          </a:p>
          <a:p>
            <a:pPr marL="0" marR="0" lvl="0" indent="0" defTabSz="914400" eaLnBrk="1" fontAlgn="auto" latinLnBrk="0" hangingPunct="1">
              <a:lnSpc>
                <a:spcPct val="100000"/>
              </a:lnSpc>
              <a:spcBef>
                <a:spcPts val="1200"/>
              </a:spcBef>
              <a:spcAft>
                <a:spcPts val="300"/>
              </a:spcAft>
              <a:buClrTx/>
              <a:buSzTx/>
              <a:buFontTx/>
              <a:buNone/>
              <a:tabLst/>
              <a:defRPr/>
            </a:pPr>
            <a:r>
              <a:rPr kumimoji="0" lang="en-US" sz="1400" b="1" i="0" u="none" strike="noStrike" kern="100" cap="none" spc="0" normalizeH="0" baseline="0" noProof="0" dirty="0">
                <a:ln>
                  <a:noFill/>
                </a:ln>
                <a:solidFill>
                  <a:srgbClr val="18226E"/>
                </a:solidFill>
                <a:effectLst/>
                <a:uLnTx/>
                <a:uFillTx/>
                <a:latin typeface="Aptos SemiBold" panose="020B0004020202020204" pitchFamily="34" charset="0"/>
                <a:ea typeface="MS Gothic" panose="020B0609070205080204" pitchFamily="49" charset="-128"/>
                <a:cs typeface="Times New Roman" panose="02020603050405020304" pitchFamily="18" charset="0"/>
              </a:rPr>
              <a:t>For More Information About This Notice Or Your Current Prescription Drug Coverage… </a:t>
            </a:r>
          </a:p>
          <a:p>
            <a:pPr marL="0" marR="0" lvl="0" indent="0" defTabSz="914400" eaLnBrk="1" fontAlgn="auto" latinLnBrk="0" hangingPunct="1">
              <a:lnSpc>
                <a:spcPct val="100000"/>
              </a:lnSpc>
              <a:spcBef>
                <a:spcPts val="0"/>
              </a:spcBef>
              <a:spcAft>
                <a:spcPts val="600"/>
              </a:spcAft>
              <a:buClrTx/>
              <a:buSzTx/>
              <a:buFontTx/>
              <a:buNone/>
              <a:tabLst/>
              <a:defRPr/>
            </a:pP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Contact the person listed below for further information. </a:t>
            </a:r>
            <a:r>
              <a:rPr kumimoji="0" lang="en-US" sz="1100" b="1"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NOTE:</a:t>
            </a: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 You’ll get this notice each year. You will also get it before the next period you can join a Medicare drug plan, and if this coverage through Coca-Cola Beverages Northeast changes. You also may request a copy of this notice at any time. </a:t>
            </a:r>
          </a:p>
          <a:p>
            <a:pPr marL="0" marR="0" lvl="0" indent="0" defTabSz="914400" eaLnBrk="1" fontAlgn="auto" latinLnBrk="0" hangingPunct="1">
              <a:lnSpc>
                <a:spcPct val="100000"/>
              </a:lnSpc>
              <a:spcBef>
                <a:spcPts val="1200"/>
              </a:spcBef>
              <a:spcAft>
                <a:spcPts val="300"/>
              </a:spcAft>
              <a:buClrTx/>
              <a:buSzTx/>
              <a:buFontTx/>
              <a:buNone/>
              <a:tabLst/>
              <a:defRPr/>
            </a:pPr>
            <a:r>
              <a:rPr kumimoji="0" lang="en-US" sz="1400" b="1" i="0" u="none" strike="noStrike" kern="100" cap="none" spc="0" normalizeH="0" baseline="0" noProof="0" dirty="0">
                <a:ln>
                  <a:noFill/>
                </a:ln>
                <a:solidFill>
                  <a:srgbClr val="18226E"/>
                </a:solidFill>
                <a:effectLst/>
                <a:uLnTx/>
                <a:uFillTx/>
                <a:latin typeface="Aptos SemiBold" panose="020B0004020202020204" pitchFamily="34" charset="0"/>
                <a:ea typeface="MS Gothic" panose="020B0609070205080204" pitchFamily="49" charset="-128"/>
                <a:cs typeface="Times New Roman" panose="02020603050405020304" pitchFamily="18" charset="0"/>
              </a:rPr>
              <a:t>For More Information About Your Options Under Medicare Prescription Drug Coverage … </a:t>
            </a:r>
          </a:p>
          <a:p>
            <a:pPr marL="0" marR="0" lvl="0" indent="0" defTabSz="914400" eaLnBrk="1" fontAlgn="auto" latinLnBrk="0" hangingPunct="1">
              <a:lnSpc>
                <a:spcPct val="100000"/>
              </a:lnSpc>
              <a:spcBef>
                <a:spcPts val="0"/>
              </a:spcBef>
              <a:spcAft>
                <a:spcPts val="600"/>
              </a:spcAft>
              <a:buClrTx/>
              <a:buSzTx/>
              <a:buFontTx/>
              <a:buNone/>
              <a:tabLst/>
              <a:defRPr/>
            </a:pP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More detailed information about Medicare plans that offer prescription drug coverage is in the “Medicare &amp; You” handbook. You’ll get a copy of the handbook in the mail every year from Medicare. You may also be contacted directly by Medicare drug plans. </a:t>
            </a:r>
          </a:p>
          <a:p>
            <a:pPr marL="0" marR="0" lvl="0" indent="0" defTabSz="914400" eaLnBrk="1" fontAlgn="auto" latinLnBrk="0" hangingPunct="1">
              <a:lnSpc>
                <a:spcPct val="100000"/>
              </a:lnSpc>
              <a:spcBef>
                <a:spcPts val="0"/>
              </a:spcBef>
              <a:spcAft>
                <a:spcPts val="600"/>
              </a:spcAft>
              <a:buClrTx/>
              <a:buSzTx/>
              <a:buFontTx/>
              <a:buNone/>
              <a:tabLst/>
              <a:defRPr/>
            </a:pP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For more information about Medicare prescription drug coverage: </a:t>
            </a:r>
          </a:p>
          <a:p>
            <a:pPr marL="342900" marR="0" lvl="0" indent="-342900" defTabSz="914400" eaLnBrk="1" fontAlgn="auto" latinLnBrk="0" hangingPunct="1">
              <a:lnSpc>
                <a:spcPct val="100000"/>
              </a:lnSpc>
              <a:spcBef>
                <a:spcPts val="0"/>
              </a:spcBef>
              <a:spcAft>
                <a:spcPts val="300"/>
              </a:spcAft>
              <a:buClr>
                <a:srgbClr val="FEAC34"/>
              </a:buClr>
              <a:buSzTx/>
              <a:buFont typeface="Symbol" panose="05050102010706020507" pitchFamily="18" charset="2"/>
              <a:buChar char=""/>
              <a:tabLst/>
              <a:defRPr/>
            </a:pP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Visit </a:t>
            </a:r>
            <a:r>
              <a:rPr kumimoji="0" lang="en-US" sz="1100" b="0" i="0" u="sng" strike="noStrike" kern="100" cap="none" spc="0" normalizeH="0" baseline="0" noProof="0" dirty="0">
                <a:ln>
                  <a:noFill/>
                </a:ln>
                <a:solidFill>
                  <a:srgbClr val="18226E"/>
                </a:solidFill>
                <a:effectLst/>
                <a:uLnTx/>
                <a:uFillTx/>
                <a:latin typeface="Aptos" panose="020B0004020202020204" pitchFamily="34" charset="0"/>
                <a:ea typeface="Aptos" panose="020B0004020202020204" pitchFamily="34" charset="0"/>
                <a:cs typeface="Times New Roman" panose="02020603050405020304" pitchFamily="18" charset="0"/>
                <a:hlinkClick r:id="rId2"/>
              </a:rPr>
              <a:t>medicare.gov</a:t>
            </a: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a:t>
            </a:r>
          </a:p>
          <a:p>
            <a:pPr marL="342900" marR="0" lvl="0" indent="-342900" defTabSz="914400" eaLnBrk="1" fontAlgn="auto" latinLnBrk="0" hangingPunct="1">
              <a:lnSpc>
                <a:spcPct val="100000"/>
              </a:lnSpc>
              <a:spcBef>
                <a:spcPts val="0"/>
              </a:spcBef>
              <a:spcAft>
                <a:spcPts val="600"/>
              </a:spcAft>
              <a:buClr>
                <a:srgbClr val="FEAC34"/>
              </a:buClr>
              <a:buSzTx/>
              <a:buFont typeface="Symbol" panose="05050102010706020507" pitchFamily="18" charset="2"/>
              <a:buChar char=""/>
              <a:tabLst/>
              <a:defRPr/>
            </a:pP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Call your State Health Insurance Assistance Program (see the inside back cover of your copy of the “Medicare &amp; You” handbook for their telephone number) for personalized help. </a:t>
            </a:r>
          </a:p>
          <a:p>
            <a:pPr marL="342900" marR="0" lvl="0" indent="-342900" defTabSz="914400" eaLnBrk="1" fontAlgn="auto" latinLnBrk="0" hangingPunct="1">
              <a:lnSpc>
                <a:spcPct val="100000"/>
              </a:lnSpc>
              <a:spcBef>
                <a:spcPts val="0"/>
              </a:spcBef>
              <a:spcAft>
                <a:spcPts val="600"/>
              </a:spcAft>
              <a:buClr>
                <a:srgbClr val="FEAC34"/>
              </a:buClr>
              <a:buSzTx/>
              <a:buFont typeface="Symbol" panose="05050102010706020507" pitchFamily="18" charset="2"/>
              <a:buChar char=""/>
              <a:tabLst/>
              <a:defRPr/>
            </a:pP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Call 800-MEDICARE (800-633-4227). TTY users should call 877-486-2048. </a:t>
            </a:r>
          </a:p>
          <a:p>
            <a:pPr marL="0" marR="0" lvl="0" indent="0" defTabSz="914400" eaLnBrk="1" fontAlgn="auto" latinLnBrk="0" hangingPunct="1">
              <a:lnSpc>
                <a:spcPct val="100000"/>
              </a:lnSpc>
              <a:spcBef>
                <a:spcPts val="600"/>
              </a:spcBef>
              <a:spcAft>
                <a:spcPts val="600"/>
              </a:spcAft>
              <a:buClrTx/>
              <a:buSzTx/>
              <a:buFontTx/>
              <a:buNone/>
              <a:tabLst/>
              <a:defRPr/>
            </a:pP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If you have limited income and resources, extra help paying for Medicare prescription drug coverage is available. For information about this extra help, visit Social Security on the web at </a:t>
            </a:r>
            <a:r>
              <a:rPr kumimoji="0" lang="en-US" sz="1100" b="0" i="0" u="sng" strike="noStrike" kern="100" cap="none" spc="0" normalizeH="0" baseline="0" noProof="0" dirty="0">
                <a:ln>
                  <a:noFill/>
                </a:ln>
                <a:solidFill>
                  <a:srgbClr val="18226E"/>
                </a:solidFill>
                <a:effectLst/>
                <a:uLnTx/>
                <a:uFillTx/>
                <a:latin typeface="Aptos" panose="020B0004020202020204" pitchFamily="34" charset="0"/>
                <a:ea typeface="Aptos" panose="020B0004020202020204" pitchFamily="34" charset="0"/>
                <a:cs typeface="Times New Roman" panose="02020603050405020304" pitchFamily="18" charset="0"/>
                <a:hlinkClick r:id="rId3"/>
              </a:rPr>
              <a:t>socialsecurity.gov</a:t>
            </a: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 or call them at 800-772-1213 (TTY 800-325-0778). </a:t>
            </a:r>
          </a:p>
          <a:p>
            <a:pPr marL="0" marR="0" lvl="0" indent="0" defTabSz="914400" eaLnBrk="1" fontAlgn="auto" latinLnBrk="0" hangingPunct="1">
              <a:lnSpc>
                <a:spcPct val="100000"/>
              </a:lnSpc>
              <a:spcBef>
                <a:spcPts val="1200"/>
              </a:spcBef>
              <a:spcAft>
                <a:spcPts val="1200"/>
              </a:spcAft>
              <a:buClrTx/>
              <a:buSzTx/>
              <a:buFontTx/>
              <a:buNone/>
              <a:tabLst/>
              <a:defRPr/>
            </a:pPr>
            <a:r>
              <a:rPr kumimoji="0" lang="en-US" sz="1600" b="1" i="0" u="none" strike="noStrike" kern="100" cap="none" spc="0" normalizeH="0" baseline="0" noProof="0" dirty="0">
                <a:ln>
                  <a:noFill/>
                </a:ln>
                <a:solidFill>
                  <a:srgbClr val="18226E"/>
                </a:solidFill>
                <a:effectLst/>
                <a:uLnTx/>
                <a:uFillTx/>
                <a:latin typeface="Aptos" panose="020B0004020202020204" pitchFamily="34" charset="0"/>
                <a:ea typeface="Aptos" panose="020B0004020202020204" pitchFamily="34" charset="0"/>
                <a:cs typeface="Times New Roman" panose="02020603050405020304" pitchFamily="18" charset="0"/>
              </a:rPr>
              <a:t>Remember:</a:t>
            </a:r>
            <a:r>
              <a:rPr kumimoji="0" lang="en-US" sz="16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 Keep this Creditable Coverage notice. If you decide to join one of the Medicare drug plans, you may be required to provide a copy of this notice when you join to show whether or not you have maintained creditable coverage and, therefore, whether or not you are required to pay a higher premium (a penalty).</a:t>
            </a:r>
            <a:endParaRPr kumimoji="0" lang="en-US" sz="16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tab pos="1828800" algn="l"/>
              </a:tabLst>
              <a:defRPr/>
            </a:pPr>
            <a:r>
              <a:rPr kumimoji="0" lang="en-US" sz="1100" b="1"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Date:</a:t>
            </a: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	10/15/2026</a:t>
            </a:r>
          </a:p>
          <a:p>
            <a:pPr marL="0" marR="0" lvl="0" indent="0" defTabSz="914400" eaLnBrk="1" fontAlgn="auto" latinLnBrk="0" hangingPunct="1">
              <a:lnSpc>
                <a:spcPct val="100000"/>
              </a:lnSpc>
              <a:spcBef>
                <a:spcPts val="0"/>
              </a:spcBef>
              <a:spcAft>
                <a:spcPts val="0"/>
              </a:spcAft>
              <a:buClrTx/>
              <a:buSzTx/>
              <a:buFontTx/>
              <a:buNone/>
              <a:tabLst>
                <a:tab pos="1828800" algn="l"/>
              </a:tabLst>
              <a:defRPr/>
            </a:pPr>
            <a:r>
              <a:rPr kumimoji="0" lang="en-US" sz="1100" b="1"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Name of Entity/Sender:</a:t>
            </a: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	Coca-Cola Beverages Northeast</a:t>
            </a:r>
          </a:p>
          <a:p>
            <a:pPr marL="0" marR="0" lvl="0" indent="0" defTabSz="914400" eaLnBrk="1" fontAlgn="auto" latinLnBrk="0" hangingPunct="1">
              <a:lnSpc>
                <a:spcPct val="100000"/>
              </a:lnSpc>
              <a:spcBef>
                <a:spcPts val="0"/>
              </a:spcBef>
              <a:spcAft>
                <a:spcPts val="0"/>
              </a:spcAft>
              <a:buClrTx/>
              <a:buSzTx/>
              <a:buFontTx/>
              <a:buNone/>
              <a:tabLst>
                <a:tab pos="1828800" algn="l"/>
              </a:tabLst>
              <a:defRPr/>
            </a:pPr>
            <a:r>
              <a:rPr kumimoji="0" lang="en-US" sz="1100" b="1"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Contact-Position/Office:</a:t>
            </a: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	John Polcari, Director of Total Rewards</a:t>
            </a:r>
          </a:p>
          <a:p>
            <a:pPr marL="0" marR="0" lvl="0" indent="0" defTabSz="914400" eaLnBrk="1" fontAlgn="auto" latinLnBrk="0" hangingPunct="1">
              <a:lnSpc>
                <a:spcPct val="100000"/>
              </a:lnSpc>
              <a:spcBef>
                <a:spcPts val="0"/>
              </a:spcBef>
              <a:spcAft>
                <a:spcPts val="0"/>
              </a:spcAft>
              <a:buClrTx/>
              <a:buSzTx/>
              <a:buFontTx/>
              <a:buNone/>
              <a:tabLst>
                <a:tab pos="1828800" algn="l"/>
              </a:tabLst>
              <a:defRPr/>
            </a:pPr>
            <a:r>
              <a:rPr kumimoji="0" lang="en-US" sz="1100" b="1"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Address:</a:t>
            </a: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	1 Executive Park Drive, Bedford, NH 03110</a:t>
            </a:r>
          </a:p>
          <a:p>
            <a:pPr marL="0" marR="0" lvl="0" indent="0" defTabSz="914400" eaLnBrk="1" fontAlgn="auto" latinLnBrk="0" hangingPunct="1">
              <a:lnSpc>
                <a:spcPct val="100000"/>
              </a:lnSpc>
              <a:spcBef>
                <a:spcPts val="0"/>
              </a:spcBef>
              <a:spcAft>
                <a:spcPts val="0"/>
              </a:spcAft>
              <a:buClrTx/>
              <a:buSzTx/>
              <a:buFontTx/>
              <a:buNone/>
              <a:tabLst>
                <a:tab pos="1828800" algn="l"/>
              </a:tabLst>
              <a:defRPr/>
            </a:pPr>
            <a:r>
              <a:rPr kumimoji="0" lang="en-US" sz="1100" b="1"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Phone Number:</a:t>
            </a:r>
            <a:r>
              <a:rPr kumimoji="0" lang="en-US" sz="1100" b="0" i="0" u="none" strike="noStrike" kern="100" cap="none" spc="0" normalizeH="0" baseline="0" noProof="0" dirty="0">
                <a:ln>
                  <a:noFill/>
                </a:ln>
                <a:solidFill>
                  <a:sysClr val="windowText" lastClr="000000"/>
                </a:solidFill>
                <a:effectLst/>
                <a:uLnTx/>
                <a:uFillTx/>
                <a:latin typeface="Aptos" panose="020B0004020202020204" pitchFamily="34" charset="0"/>
                <a:ea typeface="Aptos" panose="020B0004020202020204" pitchFamily="34" charset="0"/>
                <a:cs typeface="Times New Roman" panose="02020603050405020304" pitchFamily="18" charset="0"/>
              </a:rPr>
              <a:t>	603-413-7411</a:t>
            </a:r>
            <a:endParaRPr lang="en-US" dirty="0"/>
          </a:p>
        </p:txBody>
      </p:sp>
    </p:spTree>
    <p:extLst>
      <p:ext uri="{BB962C8B-B14F-4D97-AF65-F5344CB8AC3E}">
        <p14:creationId xmlns:p14="http://schemas.microsoft.com/office/powerpoint/2010/main" val="42870537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0902965-5952-6226-B135-2F5F2048C0C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E713EA5-63DE-6DE5-0F1B-7C1D17CB8BCD}"/>
              </a:ext>
            </a:extLst>
          </p:cNvPr>
          <p:cNvSpPr txBox="1"/>
          <p:nvPr/>
        </p:nvSpPr>
        <p:spPr>
          <a:xfrm>
            <a:off x="293319" y="209803"/>
            <a:ext cx="948690" cy="33083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000" b="0" i="0" u="none" strike="noStrike" kern="0" cap="none" spc="-10" normalizeH="0" baseline="0" noProof="0" dirty="0">
                <a:ln>
                  <a:noFill/>
                </a:ln>
                <a:solidFill>
                  <a:sysClr val="windowText" lastClr="000000"/>
                </a:solidFill>
                <a:effectLst/>
                <a:uLnTx/>
                <a:uFillTx/>
                <a:latin typeface="Century Gothic"/>
                <a:cs typeface="Century Gothic"/>
              </a:rPr>
              <a:t>Notices</a:t>
            </a:r>
            <a:endParaRPr kumimoji="0" sz="2000" b="0" i="0" u="none" strike="noStrike" kern="0" cap="none" spc="0" normalizeH="0" baseline="0" noProof="0">
              <a:ln>
                <a:noFill/>
              </a:ln>
              <a:solidFill>
                <a:sysClr val="windowText" lastClr="000000"/>
              </a:solidFill>
              <a:effectLst/>
              <a:uLnTx/>
              <a:uFillTx/>
              <a:latin typeface="Century Gothic"/>
              <a:cs typeface="Century Gothic"/>
            </a:endParaRPr>
          </a:p>
        </p:txBody>
      </p:sp>
      <p:grpSp>
        <p:nvGrpSpPr>
          <p:cNvPr id="4" name="object 4">
            <a:extLst>
              <a:ext uri="{FF2B5EF4-FFF2-40B4-BE49-F238E27FC236}">
                <a16:creationId xmlns:a16="http://schemas.microsoft.com/office/drawing/2014/main" id="{E66E9166-3F3C-C0E0-5685-293FD65A3B37}"/>
              </a:ext>
            </a:extLst>
          </p:cNvPr>
          <p:cNvGrpSpPr/>
          <p:nvPr/>
        </p:nvGrpSpPr>
        <p:grpSpPr>
          <a:xfrm>
            <a:off x="0" y="9698735"/>
            <a:ext cx="7772400" cy="359410"/>
            <a:chOff x="0" y="9698735"/>
            <a:chExt cx="7772400" cy="359410"/>
          </a:xfrm>
        </p:grpSpPr>
        <p:sp>
          <p:nvSpPr>
            <p:cNvPr id="5" name="object 5">
              <a:extLst>
                <a:ext uri="{FF2B5EF4-FFF2-40B4-BE49-F238E27FC236}">
                  <a16:creationId xmlns:a16="http://schemas.microsoft.com/office/drawing/2014/main" id="{F6B9C877-FA92-E3B0-A3F3-816EF4842241}"/>
                </a:ext>
              </a:extLst>
            </p:cNvPr>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a:extLst>
                <a:ext uri="{FF2B5EF4-FFF2-40B4-BE49-F238E27FC236}">
                  <a16:creationId xmlns:a16="http://schemas.microsoft.com/office/drawing/2014/main" id="{500C835D-39EE-C37B-CB04-BF67E8001CB7}"/>
                </a:ext>
              </a:extLst>
            </p:cNvPr>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7" name="object 7">
            <a:extLst>
              <a:ext uri="{FF2B5EF4-FFF2-40B4-BE49-F238E27FC236}">
                <a16:creationId xmlns:a16="http://schemas.microsoft.com/office/drawing/2014/main" id="{598A2C98-B86C-3D9B-49E7-E32938E9C9FC}"/>
              </a:ext>
            </a:extLst>
          </p:cNvPr>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CBD8E086-1EDB-E322-4224-E4B9CF0BC866}"/>
              </a:ext>
            </a:extLst>
          </p:cNvPr>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7635AD9F-88D7-9893-3C08-C4909CB84B64}"/>
              </a:ext>
            </a:extLst>
          </p:cNvPr>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00" b="0" i="0" u="sng" strike="noStrike" kern="0" cap="none" spc="500" normalizeH="0" baseline="0" noProof="0" dirty="0">
                <a:ln>
                  <a:noFill/>
                </a:ln>
                <a:solidFill>
                  <a:prstClr val="white"/>
                </a:solidFill>
                <a:effectLst/>
                <a:uLnTx/>
                <a:uFillTx/>
                <a:latin typeface="Century Gothic"/>
              </a:rPr>
              <a:t> </a:t>
            </a:r>
            <a:r>
              <a:rPr kumimoji="0" sz="1000" b="0" i="0" u="sng" strike="noStrike" kern="0" cap="none" spc="-25" normalizeH="0" baseline="0" noProof="0" dirty="0">
                <a:ln>
                  <a:noFill/>
                </a:ln>
                <a:solidFill>
                  <a:prstClr val="white"/>
                </a:solidFill>
                <a:effectLst/>
                <a:uLnTx/>
                <a:uFillTx/>
                <a:latin typeface="Century Gothic"/>
              </a:rPr>
              <a:t>3</a:t>
            </a:r>
            <a:r>
              <a:rPr kumimoji="0" lang="en-US" sz="1000" b="0" i="0" u="sng" strike="noStrike" kern="0" cap="none" spc="-25" normalizeH="0" baseline="0" noProof="0" dirty="0">
                <a:ln>
                  <a:noFill/>
                </a:ln>
                <a:solidFill>
                  <a:prstClr val="white"/>
                </a:solidFill>
                <a:effectLst/>
                <a:uLnTx/>
                <a:uFillTx/>
                <a:latin typeface="Century Gothic"/>
              </a:rPr>
              <a:t>6</a:t>
            </a:r>
            <a:r>
              <a:rPr kumimoji="0" sz="1000" b="0" i="0" u="sng" strike="noStrike" kern="0" cap="none" spc="500" normalizeH="0" baseline="0" noProof="0" dirty="0">
                <a:ln>
                  <a:noFill/>
                </a:ln>
                <a:solidFill>
                  <a:prstClr val="white"/>
                </a:solidFill>
                <a:effectLst/>
                <a:uLnTx/>
                <a:uFillTx/>
                <a:latin typeface="Century Gothic"/>
              </a:rPr>
              <a:t> </a:t>
            </a:r>
          </a:p>
        </p:txBody>
      </p:sp>
      <p:sp>
        <p:nvSpPr>
          <p:cNvPr id="11" name="TextBox 10">
            <a:extLst>
              <a:ext uri="{FF2B5EF4-FFF2-40B4-BE49-F238E27FC236}">
                <a16:creationId xmlns:a16="http://schemas.microsoft.com/office/drawing/2014/main" id="{9E1B5F4D-7971-C373-6B0E-68D6130F163A}"/>
              </a:ext>
            </a:extLst>
          </p:cNvPr>
          <p:cNvSpPr txBox="1"/>
          <p:nvPr/>
        </p:nvSpPr>
        <p:spPr>
          <a:xfrm>
            <a:off x="231518" y="715030"/>
            <a:ext cx="7347463" cy="9087103"/>
          </a:xfrm>
          <a:prstGeom prst="rect">
            <a:avLst/>
          </a:prstGeom>
          <a:noFill/>
        </p:spPr>
        <p:txBody>
          <a:bodyPr wrap="square">
            <a:spAutoFit/>
          </a:bodyPr>
          <a:lstStyle/>
          <a:p>
            <a:pPr marL="0" marR="0">
              <a:spcBef>
                <a:spcPts val="1800"/>
              </a:spcBef>
              <a:spcAft>
                <a:spcPts val="600"/>
              </a:spcAft>
              <a:buNone/>
            </a:pPr>
            <a:r>
              <a:rPr lang="en-US" b="1"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rPr>
              <a:t>Women’s Health and Cancer Rights Act</a:t>
            </a:r>
          </a:p>
          <a:p>
            <a:pPr marL="0" marR="0">
              <a:spcAft>
                <a:spcPts val="600"/>
              </a:spcAft>
              <a:buNone/>
            </a:pPr>
            <a:r>
              <a:rPr lang="en-US" sz="1050" i="1" kern="100" dirty="0">
                <a:effectLst/>
                <a:latin typeface="Aptos" panose="020B0004020202020204" pitchFamily="34" charset="0"/>
                <a:ea typeface="Aptos" panose="020B0004020202020204" pitchFamily="34" charset="0"/>
                <a:cs typeface="Times New Roman" panose="02020603050405020304" pitchFamily="18" charset="0"/>
              </a:rPr>
              <a:t>This notice describes benefits available to people who have had or will have a mastectomy.</a:t>
            </a:r>
            <a:endParaRPr lang="en-US" sz="105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Aft>
                <a:spcPts val="600"/>
              </a:spcAft>
              <a:buNone/>
            </a:pPr>
            <a:r>
              <a:rPr lang="en-US" sz="1050" kern="100" dirty="0">
                <a:effectLst/>
                <a:latin typeface="Aptos" panose="020B0004020202020204" pitchFamily="34" charset="0"/>
                <a:ea typeface="Aptos" panose="020B0004020202020204" pitchFamily="34" charset="0"/>
                <a:cs typeface="Times New Roman" panose="02020603050405020304" pitchFamily="18" charset="0"/>
              </a:rPr>
              <a:t>If you have had or are going to have a mastectomy, you may be entitled to certain benefits under the Women’s Health and Cancer Rights Act of 1998 (WHCRA). For individuals receiving mastectomy-related benefits, coverage will be provided in a manner determined in consultation with the attending physician and the patient, for:</a:t>
            </a:r>
          </a:p>
          <a:p>
            <a:pPr marL="342900" marR="0" lvl="0" indent="-342900">
              <a:spcAft>
                <a:spcPts val="600"/>
              </a:spcAft>
              <a:buClr>
                <a:srgbClr val="FEAC34"/>
              </a:buClr>
              <a:buFont typeface="Symbol" panose="05050102010706020507" pitchFamily="18" charset="2"/>
              <a:buChar char=""/>
            </a:pPr>
            <a:r>
              <a:rPr lang="en-US" sz="1050" kern="100" dirty="0">
                <a:effectLst/>
                <a:latin typeface="Aptos" panose="020B0004020202020204" pitchFamily="34" charset="0"/>
                <a:ea typeface="Aptos" panose="020B0004020202020204" pitchFamily="34" charset="0"/>
                <a:cs typeface="Times New Roman" panose="02020603050405020304" pitchFamily="18" charset="0"/>
              </a:rPr>
              <a:t>All stages of reconstruction of the breast on which the mastectomy was performed;</a:t>
            </a:r>
          </a:p>
          <a:p>
            <a:pPr marL="342900" marR="0" lvl="0" indent="-342900">
              <a:spcAft>
                <a:spcPts val="600"/>
              </a:spcAft>
              <a:buClr>
                <a:srgbClr val="FEAC34"/>
              </a:buClr>
              <a:buFont typeface="Symbol" panose="05050102010706020507" pitchFamily="18" charset="2"/>
              <a:buChar char=""/>
            </a:pPr>
            <a:r>
              <a:rPr lang="en-US" sz="1050" kern="100" dirty="0">
                <a:effectLst/>
                <a:latin typeface="Aptos" panose="020B0004020202020204" pitchFamily="34" charset="0"/>
                <a:ea typeface="Aptos" panose="020B0004020202020204" pitchFamily="34" charset="0"/>
                <a:cs typeface="Times New Roman" panose="02020603050405020304" pitchFamily="18" charset="0"/>
              </a:rPr>
              <a:t>Surgery and reconstruction of the other breast to produce a symmetrical appearance;</a:t>
            </a:r>
          </a:p>
          <a:p>
            <a:pPr marL="342900" marR="0" lvl="0" indent="-342900">
              <a:spcAft>
                <a:spcPts val="600"/>
              </a:spcAft>
              <a:buClr>
                <a:srgbClr val="FEAC34"/>
              </a:buClr>
              <a:buFont typeface="Symbol" panose="05050102010706020507" pitchFamily="18" charset="2"/>
              <a:buChar char=""/>
            </a:pPr>
            <a:r>
              <a:rPr lang="en-US" sz="1050" kern="100" dirty="0">
                <a:effectLst/>
                <a:latin typeface="Aptos" panose="020B0004020202020204" pitchFamily="34" charset="0"/>
                <a:ea typeface="Aptos" panose="020B0004020202020204" pitchFamily="34" charset="0"/>
                <a:cs typeface="Times New Roman" panose="02020603050405020304" pitchFamily="18" charset="0"/>
              </a:rPr>
              <a:t>Prostheses; and</a:t>
            </a:r>
          </a:p>
          <a:p>
            <a:pPr marL="342900" marR="0" lvl="0" indent="-342900">
              <a:spcAft>
                <a:spcPts val="600"/>
              </a:spcAft>
              <a:buClr>
                <a:srgbClr val="FEAC34"/>
              </a:buClr>
              <a:buFont typeface="Symbol" panose="05050102010706020507" pitchFamily="18" charset="2"/>
              <a:buChar char=""/>
            </a:pPr>
            <a:r>
              <a:rPr lang="en-US" sz="1050" kern="100" dirty="0">
                <a:effectLst/>
                <a:latin typeface="Aptos" panose="020B0004020202020204" pitchFamily="34" charset="0"/>
                <a:ea typeface="Aptos" panose="020B0004020202020204" pitchFamily="34" charset="0"/>
                <a:cs typeface="Times New Roman" panose="02020603050405020304" pitchFamily="18" charset="0"/>
              </a:rPr>
              <a:t>Treatment of physical complications of the mastectomy, including lymphedema.</a:t>
            </a:r>
          </a:p>
          <a:p>
            <a:pPr marL="0" marR="0">
              <a:spcAft>
                <a:spcPts val="600"/>
              </a:spcAft>
              <a:buNone/>
            </a:pPr>
            <a:r>
              <a:rPr lang="en-US" sz="1050" kern="100" dirty="0">
                <a:effectLst/>
                <a:latin typeface="Aptos" panose="020B0004020202020204" pitchFamily="34" charset="0"/>
                <a:ea typeface="Aptos" panose="020B0004020202020204" pitchFamily="34" charset="0"/>
                <a:cs typeface="Times New Roman" panose="02020603050405020304" pitchFamily="18" charset="0"/>
              </a:rPr>
              <a:t>These benefits will be provided subject to the same deductibles and coinsurance applicable to other medical and surgical benefits provided under this plan. If you would like more information on WHCRA benefits, call your plan administrator at 603-413-7411.</a:t>
            </a:r>
          </a:p>
          <a:p>
            <a:pPr marL="0" marR="0">
              <a:spcBef>
                <a:spcPts val="1800"/>
              </a:spcBef>
              <a:spcAft>
                <a:spcPts val="600"/>
              </a:spcAft>
              <a:buNone/>
            </a:pPr>
            <a:r>
              <a:rPr lang="en-US" b="1"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rPr>
              <a:t>Newborns’ and Mothers’ Health Protection Act</a:t>
            </a:r>
          </a:p>
          <a:p>
            <a:pPr marL="0" marR="0">
              <a:spcAft>
                <a:spcPts val="600"/>
              </a:spcAft>
              <a:buNone/>
            </a:pPr>
            <a:r>
              <a:rPr lang="en-US" sz="1050" i="1" kern="100" dirty="0">
                <a:effectLst/>
                <a:latin typeface="Aptos" panose="020B0004020202020204" pitchFamily="34" charset="0"/>
                <a:ea typeface="Aptos" panose="020B0004020202020204" pitchFamily="34" charset="0"/>
                <a:cs typeface="Times New Roman" panose="02020603050405020304" pitchFamily="18" charset="0"/>
              </a:rPr>
              <a:t>This notice explains the rights of mothers and newborns to stay in the hospital 48–96 hours after delivery.</a:t>
            </a:r>
            <a:endParaRPr lang="en-US" sz="105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Aft>
                <a:spcPts val="600"/>
              </a:spcAft>
              <a:buNone/>
            </a:pPr>
            <a:r>
              <a:rPr lang="en-US" sz="1050" kern="100" dirty="0">
                <a:effectLst/>
                <a:latin typeface="Aptos" panose="020B0004020202020204" pitchFamily="34" charset="0"/>
                <a:ea typeface="Aptos" panose="020B0004020202020204" pitchFamily="34" charset="0"/>
                <a:cs typeface="Times New Roman" panose="02020603050405020304" pitchFamily="18" charset="0"/>
              </a:rPr>
              <a:t>Group health plans and health insurance issuers generally may not, under Federal law, restrict benefits for any hospital length of stay in connection with childbirth for the mother or newborn child to less than 48 hours following a vaginal delivery, or less than 96 hours following a cesarean section. However, Federal law generally does not prohibit the mother’s or newborn’s attending provider, after consulting with the mother, from discharging the mother or her newborn earlier than 48 hours (or 96 hours as applicable). In any case, plans and issuers may not, under Federal law, require that a provider obtain authorization from the plan or the insurance issuer for prescribing a length of stay not in excess of 48 hours (or 96 hours). If you would like more information on maternity benefits, call your plan administrator at 603-413-7411.</a:t>
            </a:r>
          </a:p>
          <a:p>
            <a:pPr marL="0" marR="0">
              <a:spcBef>
                <a:spcPts val="1800"/>
              </a:spcBef>
              <a:spcAft>
                <a:spcPts val="600"/>
              </a:spcAft>
              <a:buNone/>
            </a:pPr>
            <a:r>
              <a:rPr lang="en-US" b="1"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rPr>
              <a:t>HIPAA Notice of Special Enrollment Rights</a:t>
            </a:r>
          </a:p>
          <a:p>
            <a:pPr marL="0" marR="0">
              <a:spcAft>
                <a:spcPts val="600"/>
              </a:spcAft>
              <a:buNone/>
            </a:pPr>
            <a:r>
              <a:rPr lang="en-US" sz="1050" i="1" kern="100" dirty="0">
                <a:effectLst/>
                <a:latin typeface="Aptos" panose="020B0004020202020204" pitchFamily="34" charset="0"/>
                <a:ea typeface="Aptos" panose="020B0004020202020204" pitchFamily="34" charset="0"/>
                <a:cs typeface="Times New Roman" panose="02020603050405020304" pitchFamily="18" charset="0"/>
              </a:rPr>
              <a:t>This notice explains when you and/or your dependents can enroll in medical coverage outside of the annual open enrollment period.</a:t>
            </a:r>
            <a:endParaRPr lang="en-US" sz="105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Aft>
                <a:spcPts val="600"/>
              </a:spcAft>
              <a:buNone/>
            </a:pPr>
            <a:r>
              <a:rPr lang="en-US" sz="1050" kern="100" dirty="0">
                <a:effectLst/>
                <a:latin typeface="Aptos" panose="020B0004020202020204" pitchFamily="34" charset="0"/>
                <a:ea typeface="Aptos" panose="020B0004020202020204" pitchFamily="34" charset="0"/>
                <a:cs typeface="Times New Roman" panose="02020603050405020304" pitchFamily="18" charset="0"/>
              </a:rPr>
              <a:t>If you decline enrollment in Coca-Cola Beverages Northeast’s health plan for you or your dependents (including your spouse) because of other health insurance or group health plan coverage, you or your dependents may be able to enroll in Coca-Cola Beverages Northeast’s health plan without waiting for the next open enrollment period if you:</a:t>
            </a:r>
          </a:p>
          <a:p>
            <a:pPr marL="342900" marR="0" lvl="0" indent="-342900">
              <a:spcAft>
                <a:spcPts val="600"/>
              </a:spcAft>
              <a:buClr>
                <a:srgbClr val="FEAC34"/>
              </a:buClr>
              <a:buFont typeface="Symbol" panose="05050102010706020507" pitchFamily="18" charset="2"/>
              <a:buChar char=""/>
            </a:pPr>
            <a:r>
              <a:rPr lang="en-US" sz="1050" kern="100" dirty="0">
                <a:effectLst/>
                <a:latin typeface="Aptos" panose="020B0004020202020204" pitchFamily="34" charset="0"/>
                <a:ea typeface="Aptos" panose="020B0004020202020204" pitchFamily="34" charset="0"/>
                <a:cs typeface="Times New Roman" panose="02020603050405020304" pitchFamily="18" charset="0"/>
              </a:rPr>
              <a:t>Lose other health insurance or group health plan coverage. You must request enrollment within 30 days after the loss of other coverage.</a:t>
            </a:r>
          </a:p>
          <a:p>
            <a:pPr marL="342900" marR="0" lvl="0" indent="-342900">
              <a:spcAft>
                <a:spcPts val="600"/>
              </a:spcAft>
              <a:buClr>
                <a:srgbClr val="FEAC34"/>
              </a:buClr>
              <a:buFont typeface="Symbol" panose="05050102010706020507" pitchFamily="18" charset="2"/>
              <a:buChar char=""/>
            </a:pPr>
            <a:r>
              <a:rPr lang="en-US" sz="1050" kern="100" dirty="0">
                <a:effectLst/>
                <a:latin typeface="Aptos" panose="020B0004020202020204" pitchFamily="34" charset="0"/>
                <a:ea typeface="Aptos" panose="020B0004020202020204" pitchFamily="34" charset="0"/>
                <a:cs typeface="Times New Roman" panose="02020603050405020304" pitchFamily="18" charset="0"/>
              </a:rPr>
              <a:t>Gain a new dependent as a result of marriage, birth, adoption, or placement for adoption. You must request health plan enrollment within 30 days after the marriage, birth, adoption, or placement for adoption.</a:t>
            </a:r>
          </a:p>
          <a:p>
            <a:pPr marL="342900" marR="0" lvl="0" indent="-342900">
              <a:spcAft>
                <a:spcPts val="600"/>
              </a:spcAft>
              <a:buClr>
                <a:srgbClr val="FEAC34"/>
              </a:buClr>
              <a:buFont typeface="Symbol" panose="05050102010706020507" pitchFamily="18" charset="2"/>
              <a:buChar char=""/>
            </a:pPr>
            <a:r>
              <a:rPr lang="en-US" sz="1050" kern="100" dirty="0">
                <a:effectLst/>
                <a:latin typeface="Aptos" panose="020B0004020202020204" pitchFamily="34" charset="0"/>
                <a:ea typeface="Aptos" panose="020B0004020202020204" pitchFamily="34" charset="0"/>
                <a:cs typeface="Times New Roman" panose="02020603050405020304" pitchFamily="18" charset="0"/>
              </a:rPr>
              <a:t>Lose Medicaid or Children’s Health Insurance Program (CHIP) coverage because you are no longer eligible. You must request medical plan enrollment within 60 days after the loss of such coverage.</a:t>
            </a:r>
          </a:p>
          <a:p>
            <a:pPr marL="0" marR="0">
              <a:spcAft>
                <a:spcPts val="600"/>
              </a:spcAft>
              <a:buNone/>
            </a:pPr>
            <a:r>
              <a:rPr lang="en-US" sz="1050" kern="100" dirty="0">
                <a:effectLst/>
                <a:latin typeface="Aptos" panose="020B0004020202020204" pitchFamily="34" charset="0"/>
                <a:ea typeface="Aptos" panose="020B0004020202020204" pitchFamily="34" charset="0"/>
                <a:cs typeface="Times New Roman" panose="02020603050405020304" pitchFamily="18" charset="0"/>
              </a:rPr>
              <a:t>If you request a change due to a special enrollment event within the 30-day timeframe, coverage will be effective the date of birth, adoption or placement for adoption. For all other events, coverage will be effective the first of the month following your request for enrollment. In addition, you may enroll in Coca-Cola Beverages Northeast’s health plan if you become eligible for a state premium assistance program under Medicaid or CHIP. You must request enrollment within 60 days after you gain eligibility for medical plan coverage. If you request this change, coverage will be effective the first of the month following your request for enrollment. Specific restrictions may apply, depending on federal and state law. </a:t>
            </a:r>
          </a:p>
          <a:p>
            <a:pPr marL="0" marR="0">
              <a:spcAft>
                <a:spcPts val="600"/>
              </a:spcAft>
              <a:buNone/>
            </a:pPr>
            <a:r>
              <a:rPr lang="en-US" sz="1050" b="1" kern="100" dirty="0">
                <a:effectLst/>
                <a:latin typeface="Aptos" panose="020B0004020202020204" pitchFamily="34" charset="0"/>
                <a:ea typeface="Aptos" panose="020B0004020202020204" pitchFamily="34" charset="0"/>
                <a:cs typeface="Times New Roman" panose="02020603050405020304" pitchFamily="18" charset="0"/>
              </a:rPr>
              <a:t>Note:</a:t>
            </a:r>
            <a:r>
              <a:rPr lang="en-US" sz="1050" kern="100" dirty="0">
                <a:effectLst/>
                <a:latin typeface="Aptos" panose="020B0004020202020204" pitchFamily="34" charset="0"/>
                <a:ea typeface="Aptos" panose="020B0004020202020204" pitchFamily="34" charset="0"/>
                <a:cs typeface="Times New Roman" panose="02020603050405020304" pitchFamily="18" charset="0"/>
              </a:rPr>
              <a:t> If your dependent becomes eligible for a special enrollment right, you may add the dependent to your current coverage or change to another health plan. </a:t>
            </a:r>
          </a:p>
        </p:txBody>
      </p:sp>
    </p:spTree>
    <p:extLst>
      <p:ext uri="{BB962C8B-B14F-4D97-AF65-F5344CB8AC3E}">
        <p14:creationId xmlns:p14="http://schemas.microsoft.com/office/powerpoint/2010/main" val="35101164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00B4DD8-B60A-3141-2081-3C7C1C04C62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192828A-3B3A-256B-DCFC-74631BEEC731}"/>
              </a:ext>
            </a:extLst>
          </p:cNvPr>
          <p:cNvSpPr txBox="1"/>
          <p:nvPr/>
        </p:nvSpPr>
        <p:spPr>
          <a:xfrm>
            <a:off x="293319" y="209803"/>
            <a:ext cx="948690" cy="33083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000" b="0" i="0" u="none" strike="noStrike" kern="0" cap="none" spc="-10" normalizeH="0" baseline="0" noProof="0" dirty="0">
                <a:ln>
                  <a:noFill/>
                </a:ln>
                <a:solidFill>
                  <a:sysClr val="windowText" lastClr="000000"/>
                </a:solidFill>
                <a:effectLst/>
                <a:uLnTx/>
                <a:uFillTx/>
                <a:latin typeface="Century Gothic"/>
                <a:cs typeface="Century Gothic"/>
              </a:rPr>
              <a:t>Notices</a:t>
            </a:r>
            <a:endParaRPr kumimoji="0" sz="2000" b="0" i="0" u="none" strike="noStrike" kern="0" cap="none" spc="0" normalizeH="0" baseline="0" noProof="0">
              <a:ln>
                <a:noFill/>
              </a:ln>
              <a:solidFill>
                <a:sysClr val="windowText" lastClr="000000"/>
              </a:solidFill>
              <a:effectLst/>
              <a:uLnTx/>
              <a:uFillTx/>
              <a:latin typeface="Century Gothic"/>
              <a:cs typeface="Century Gothic"/>
            </a:endParaRPr>
          </a:p>
        </p:txBody>
      </p:sp>
      <p:grpSp>
        <p:nvGrpSpPr>
          <p:cNvPr id="4" name="object 4">
            <a:extLst>
              <a:ext uri="{FF2B5EF4-FFF2-40B4-BE49-F238E27FC236}">
                <a16:creationId xmlns:a16="http://schemas.microsoft.com/office/drawing/2014/main" id="{F3069EEF-FF6A-7261-4C7F-E23D96C8EB59}"/>
              </a:ext>
            </a:extLst>
          </p:cNvPr>
          <p:cNvGrpSpPr/>
          <p:nvPr/>
        </p:nvGrpSpPr>
        <p:grpSpPr>
          <a:xfrm>
            <a:off x="0" y="9698735"/>
            <a:ext cx="7772400" cy="359410"/>
            <a:chOff x="0" y="9698735"/>
            <a:chExt cx="7772400" cy="359410"/>
          </a:xfrm>
        </p:grpSpPr>
        <p:sp>
          <p:nvSpPr>
            <p:cNvPr id="5" name="object 5">
              <a:extLst>
                <a:ext uri="{FF2B5EF4-FFF2-40B4-BE49-F238E27FC236}">
                  <a16:creationId xmlns:a16="http://schemas.microsoft.com/office/drawing/2014/main" id="{356D128E-3C64-A249-8C5B-4BD25152EC9D}"/>
                </a:ext>
              </a:extLst>
            </p:cNvPr>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a:extLst>
                <a:ext uri="{FF2B5EF4-FFF2-40B4-BE49-F238E27FC236}">
                  <a16:creationId xmlns:a16="http://schemas.microsoft.com/office/drawing/2014/main" id="{A6268E93-61C1-0015-124B-92D7F2FFA09E}"/>
                </a:ext>
              </a:extLst>
            </p:cNvPr>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7" name="object 7">
            <a:extLst>
              <a:ext uri="{FF2B5EF4-FFF2-40B4-BE49-F238E27FC236}">
                <a16:creationId xmlns:a16="http://schemas.microsoft.com/office/drawing/2014/main" id="{4F9713EC-931E-DFA2-3142-2A3B1F7D9D62}"/>
              </a:ext>
            </a:extLst>
          </p:cNvPr>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240F2AB2-7E20-0CF9-EF02-5EA669956B4C}"/>
              </a:ext>
            </a:extLst>
          </p:cNvPr>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C5EE348D-BAC8-3717-F1D1-2EA5560CFAA5}"/>
              </a:ext>
            </a:extLst>
          </p:cNvPr>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00" b="0" i="0" u="sng" strike="noStrike" kern="0" cap="none" spc="500" normalizeH="0" baseline="0" noProof="0" dirty="0">
                <a:ln>
                  <a:noFill/>
                </a:ln>
                <a:solidFill>
                  <a:prstClr val="white"/>
                </a:solidFill>
                <a:effectLst/>
                <a:uLnTx/>
                <a:uFillTx/>
                <a:latin typeface="Century Gothic"/>
              </a:rPr>
              <a:t> </a:t>
            </a:r>
            <a:r>
              <a:rPr kumimoji="0" sz="1000" b="0" i="0" u="sng" strike="noStrike" kern="0" cap="none" spc="-25" normalizeH="0" baseline="0" noProof="0" dirty="0">
                <a:ln>
                  <a:noFill/>
                </a:ln>
                <a:solidFill>
                  <a:prstClr val="white"/>
                </a:solidFill>
                <a:effectLst/>
                <a:uLnTx/>
                <a:uFillTx/>
                <a:latin typeface="Century Gothic"/>
              </a:rPr>
              <a:t>3</a:t>
            </a:r>
            <a:r>
              <a:rPr kumimoji="0" lang="en-US" sz="1000" b="0" i="0" u="sng" strike="noStrike" kern="0" cap="none" spc="-25" normalizeH="0" baseline="0" noProof="0" dirty="0">
                <a:ln>
                  <a:noFill/>
                </a:ln>
                <a:solidFill>
                  <a:prstClr val="white"/>
                </a:solidFill>
                <a:effectLst/>
                <a:uLnTx/>
                <a:uFillTx/>
                <a:latin typeface="Century Gothic"/>
              </a:rPr>
              <a:t>7</a:t>
            </a:r>
            <a:r>
              <a:rPr kumimoji="0" sz="1000" b="0" i="0" u="sng" strike="noStrike" kern="0" cap="none" spc="500" normalizeH="0" baseline="0" noProof="0" dirty="0">
                <a:ln>
                  <a:noFill/>
                </a:ln>
                <a:solidFill>
                  <a:prstClr val="white"/>
                </a:solidFill>
                <a:effectLst/>
                <a:uLnTx/>
                <a:uFillTx/>
                <a:latin typeface="Century Gothic"/>
              </a:rPr>
              <a:t> </a:t>
            </a:r>
          </a:p>
        </p:txBody>
      </p:sp>
      <p:sp>
        <p:nvSpPr>
          <p:cNvPr id="11" name="TextBox 10">
            <a:extLst>
              <a:ext uri="{FF2B5EF4-FFF2-40B4-BE49-F238E27FC236}">
                <a16:creationId xmlns:a16="http://schemas.microsoft.com/office/drawing/2014/main" id="{47F373D7-B026-B7C7-4265-0EE4F38DCBA6}"/>
              </a:ext>
            </a:extLst>
          </p:cNvPr>
          <p:cNvSpPr txBox="1"/>
          <p:nvPr/>
        </p:nvSpPr>
        <p:spPr>
          <a:xfrm>
            <a:off x="697186" y="932072"/>
            <a:ext cx="6377645" cy="8708025"/>
          </a:xfrm>
          <a:prstGeom prst="rect">
            <a:avLst/>
          </a:prstGeom>
          <a:noFill/>
        </p:spPr>
        <p:txBody>
          <a:bodyPr wrap="square">
            <a:spAutoFit/>
          </a:bodyPr>
          <a:lstStyle/>
          <a:p>
            <a:pPr marL="0" marR="0">
              <a:spcBef>
                <a:spcPts val="1800"/>
              </a:spcBef>
              <a:spcAft>
                <a:spcPts val="600"/>
              </a:spcAft>
              <a:buNone/>
            </a:pPr>
            <a:r>
              <a:rPr lang="en-US" sz="2000" b="1" u="sng"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rPr>
              <a:t>Availability of Privacy Practices Notice</a:t>
            </a:r>
            <a:r>
              <a:rPr lang="en-US" sz="2000" b="1"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rPr>
              <a:t> </a:t>
            </a:r>
          </a:p>
          <a:p>
            <a:pPr marL="0" marR="0">
              <a:spcAft>
                <a:spcPts val="600"/>
              </a:spcAft>
              <a:buNone/>
            </a:pPr>
            <a:r>
              <a:rPr lang="en-US" sz="1100" i="1" kern="100" dirty="0">
                <a:effectLst/>
                <a:latin typeface="Aptos" panose="020B0004020202020204" pitchFamily="34" charset="0"/>
                <a:ea typeface="Aptos" panose="020B0004020202020204" pitchFamily="34" charset="0"/>
                <a:cs typeface="Times New Roman" panose="02020603050405020304" pitchFamily="18" charset="0"/>
              </a:rPr>
              <a:t>This notice explains how to access the HIPAA Notice of Privacy Practices, which describes how health information about you may be used and disclosed.</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We maintain the HIPAA Notice of Privacy Practices for Coca-Cola Beverages Northeast describing how health information about you may be used and disclosed. You may obtain a copy of the Notice of Privacy Practices by contacting your plan administrator at 603-413-7411. </a:t>
            </a:r>
          </a:p>
          <a:p>
            <a:pPr marL="0" marR="0">
              <a:spcBef>
                <a:spcPts val="1800"/>
              </a:spcBef>
              <a:spcAft>
                <a:spcPts val="600"/>
              </a:spcAft>
              <a:buNone/>
            </a:pPr>
            <a:r>
              <a:rPr lang="en-US" sz="2000" b="1" u="sng"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rPr>
              <a:t>ACA Disclaimer</a:t>
            </a:r>
            <a:endParaRPr lang="en-US" sz="2000" b="1"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endParaRPr>
          </a:p>
          <a:p>
            <a:pPr marL="0" marR="0">
              <a:spcAft>
                <a:spcPts val="600"/>
              </a:spcAft>
              <a:buNone/>
            </a:pPr>
            <a:r>
              <a:rPr lang="en-US" sz="1100" i="1" kern="100" dirty="0">
                <a:effectLst/>
                <a:latin typeface="Aptos" panose="020B0004020202020204" pitchFamily="34" charset="0"/>
                <a:ea typeface="Aptos" panose="020B0004020202020204" pitchFamily="34" charset="0"/>
                <a:cs typeface="Times New Roman" panose="02020603050405020304" pitchFamily="18" charset="0"/>
              </a:rPr>
              <a:t>This notice explains how insurance offered by Coca-Cola Beverages Northeast affects your eligibility for premium subsidies through the ACA Exchange.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This offer of coverage may disqualify you from receiving government subsidies for an Exchange plan even if you choose not to enroll. To be subsidy eligible you would have to establish that this offer is unaffordable for you, meaning that the required contribution for employee only coverage under our base plan exceeds 9.96% of your modified adjusted household income in 2026 (10.22% in 2027).</a:t>
            </a:r>
          </a:p>
          <a:p>
            <a:pPr marL="0" marR="0">
              <a:spcBef>
                <a:spcPts val="1800"/>
              </a:spcBef>
              <a:spcAft>
                <a:spcPts val="600"/>
              </a:spcAft>
              <a:buNone/>
            </a:pPr>
            <a:r>
              <a:rPr lang="en-US" sz="2000" b="1" u="sng"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rPr>
              <a:t>The ‘No Surprises’ Rules</a:t>
            </a:r>
            <a:endParaRPr lang="en-US" sz="2000" b="1"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endParaRPr>
          </a:p>
          <a:p>
            <a:pPr marL="0" marR="0">
              <a:spcAft>
                <a:spcPts val="600"/>
              </a:spcAft>
              <a:buNone/>
            </a:pPr>
            <a:r>
              <a:rPr lang="en-US" sz="1100" i="1" kern="100" dirty="0">
                <a:effectLst/>
                <a:latin typeface="Aptos" panose="020B0004020202020204" pitchFamily="34" charset="0"/>
                <a:ea typeface="Aptos" panose="020B0004020202020204" pitchFamily="34" charset="0"/>
                <a:cs typeface="Times New Roman" panose="02020603050405020304" pitchFamily="18" charset="0"/>
              </a:rPr>
              <a:t>This notice explains rules that protect you from unexpected large medical bills and limits on out-of-network charges for certain services.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The “No Surprises” rules protect you from surprise medical bills in situations where you can’t easily choose a provider who’s in your health plan network. This is especially common in an emergency situation, when you may get care from out-of-network providers. Out-of-network providers or emergency facilities may ask you to sign a notice and consent form before providing certain services after you’re no longer in need of emergency care. These are called “post-stabilization services.” You shouldn’t get this notice and consent form if you’re getting emergency services other than post-stabilization services. You may also be asked to sign a notice and consent form if you schedule certain non-emergency services with an out-of-network provider at an in-network hospital or ambulatory surgical center.</a:t>
            </a:r>
          </a:p>
          <a:p>
            <a:pPr marL="0" marR="0">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The notice and consent form informs you about your protections from unexpected medical bills, gives you the option to give up those protections and pay more for out-of-network care, and provides an estimate of what your out-of-network care might cost. You aren’t required to sign the form and shouldn’t sign the form if you didn’t have a choice of health care provider or facility before scheduling care. If you don’t sign, you may have to reschedule your care with a provider or facility in your health plan’s network.</a:t>
            </a:r>
          </a:p>
          <a:p>
            <a:pPr marL="0" marR="0">
              <a:spcAft>
                <a:spcPts val="600"/>
              </a:spcAft>
              <a:buNone/>
            </a:pPr>
            <a:r>
              <a:rPr lang="en-US" sz="1100" u="sng" kern="100" dirty="0">
                <a:solidFill>
                  <a:srgbClr val="18226E"/>
                </a:solidFill>
                <a:effectLst/>
                <a:latin typeface="Aptos" panose="020B0004020202020204" pitchFamily="34" charset="0"/>
                <a:ea typeface="Aptos" panose="020B0004020202020204" pitchFamily="34" charset="0"/>
                <a:cs typeface="Times New Roman" panose="02020603050405020304" pitchFamily="18" charset="0"/>
                <a:hlinkClick r:id="rId2"/>
              </a:rPr>
              <a:t>View a sample notice and consent form</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(PDF).</a:t>
            </a:r>
          </a:p>
          <a:p>
            <a:pPr marL="0" marR="0">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This applies to you if you’re a participant, beneficiary, enrollee, or covered individual in a group health plan or group or individual health insurance coverage, including a Federal Employees Health Benefits (FEHB) plan.</a:t>
            </a:r>
          </a:p>
          <a:p>
            <a:pPr>
              <a:buNone/>
            </a:pPr>
            <a:br>
              <a:rPr lang="en-US" dirty="0">
                <a:effectLst/>
              </a:rPr>
            </a:br>
            <a:endParaRPr lang="en-US" dirty="0">
              <a:effectLst/>
            </a:endParaRPr>
          </a:p>
          <a:p>
            <a:pPr marL="0" marR="0">
              <a:lnSpc>
                <a:spcPct val="115000"/>
              </a:lnSpc>
              <a:spcAft>
                <a:spcPts val="800"/>
              </a:spcAft>
              <a:buNone/>
            </a:pPr>
            <a:r>
              <a:rPr lang="en-US" sz="2000"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464460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777D098-E0FF-A11D-947E-9AD83CE27EC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52039BD-CA4A-EF4E-0A8E-564EE2BF40F2}"/>
              </a:ext>
            </a:extLst>
          </p:cNvPr>
          <p:cNvSpPr txBox="1"/>
          <p:nvPr/>
        </p:nvSpPr>
        <p:spPr>
          <a:xfrm>
            <a:off x="293319" y="209803"/>
            <a:ext cx="948690" cy="33083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000" b="0" i="0" u="none" strike="noStrike" kern="0" cap="none" spc="-10" normalizeH="0" baseline="0" noProof="0" dirty="0">
                <a:ln>
                  <a:noFill/>
                </a:ln>
                <a:solidFill>
                  <a:sysClr val="windowText" lastClr="000000"/>
                </a:solidFill>
                <a:effectLst/>
                <a:uLnTx/>
                <a:uFillTx/>
                <a:latin typeface="Century Gothic"/>
                <a:cs typeface="Century Gothic"/>
              </a:rPr>
              <a:t>Notices</a:t>
            </a:r>
            <a:endParaRPr kumimoji="0" sz="2000" b="0" i="0" u="none" strike="noStrike" kern="0" cap="none" spc="0" normalizeH="0" baseline="0" noProof="0">
              <a:ln>
                <a:noFill/>
              </a:ln>
              <a:solidFill>
                <a:sysClr val="windowText" lastClr="000000"/>
              </a:solidFill>
              <a:effectLst/>
              <a:uLnTx/>
              <a:uFillTx/>
              <a:latin typeface="Century Gothic"/>
              <a:cs typeface="Century Gothic"/>
            </a:endParaRPr>
          </a:p>
        </p:txBody>
      </p:sp>
      <p:grpSp>
        <p:nvGrpSpPr>
          <p:cNvPr id="4" name="object 4">
            <a:extLst>
              <a:ext uri="{FF2B5EF4-FFF2-40B4-BE49-F238E27FC236}">
                <a16:creationId xmlns:a16="http://schemas.microsoft.com/office/drawing/2014/main" id="{18F631BE-67F2-8C88-795B-46CFC73A948A}"/>
              </a:ext>
            </a:extLst>
          </p:cNvPr>
          <p:cNvGrpSpPr/>
          <p:nvPr/>
        </p:nvGrpSpPr>
        <p:grpSpPr>
          <a:xfrm>
            <a:off x="0" y="9698735"/>
            <a:ext cx="7772400" cy="359410"/>
            <a:chOff x="0" y="9698735"/>
            <a:chExt cx="7772400" cy="359410"/>
          </a:xfrm>
        </p:grpSpPr>
        <p:sp>
          <p:nvSpPr>
            <p:cNvPr id="5" name="object 5">
              <a:extLst>
                <a:ext uri="{FF2B5EF4-FFF2-40B4-BE49-F238E27FC236}">
                  <a16:creationId xmlns:a16="http://schemas.microsoft.com/office/drawing/2014/main" id="{FC36CC0C-5648-B742-AEDF-FD4E9158362C}"/>
                </a:ext>
              </a:extLst>
            </p:cNvPr>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a:extLst>
                <a:ext uri="{FF2B5EF4-FFF2-40B4-BE49-F238E27FC236}">
                  <a16:creationId xmlns:a16="http://schemas.microsoft.com/office/drawing/2014/main" id="{BB666D8F-D9E3-3833-FB00-8DF8767A1B14}"/>
                </a:ext>
              </a:extLst>
            </p:cNvPr>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7" name="object 7">
            <a:extLst>
              <a:ext uri="{FF2B5EF4-FFF2-40B4-BE49-F238E27FC236}">
                <a16:creationId xmlns:a16="http://schemas.microsoft.com/office/drawing/2014/main" id="{0A8296DF-08B3-4E1B-E5D6-349CD4EC661F}"/>
              </a:ext>
            </a:extLst>
          </p:cNvPr>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FF2B5EF4-FFF2-40B4-BE49-F238E27FC236}">
                <a16:creationId xmlns:a16="http://schemas.microsoft.com/office/drawing/2014/main" id="{D70848C4-173E-2092-976F-1DCADFBA3D29}"/>
              </a:ext>
            </a:extLst>
          </p:cNvPr>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FF2B5EF4-FFF2-40B4-BE49-F238E27FC236}">
                <a16:creationId xmlns:a16="http://schemas.microsoft.com/office/drawing/2014/main" id="{2A206AD3-B97A-D422-AAF6-1562DAFD38D6}"/>
              </a:ext>
            </a:extLst>
          </p:cNvPr>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00" b="0" i="0" u="sng" strike="noStrike" kern="0" cap="none" spc="500" normalizeH="0" baseline="0" noProof="0" dirty="0">
                <a:ln>
                  <a:noFill/>
                </a:ln>
                <a:solidFill>
                  <a:prstClr val="white"/>
                </a:solidFill>
                <a:effectLst/>
                <a:uLnTx/>
                <a:uFillTx/>
                <a:latin typeface="Century Gothic"/>
              </a:rPr>
              <a:t> </a:t>
            </a:r>
            <a:r>
              <a:rPr kumimoji="0" sz="1000" b="0" i="0" u="sng" strike="noStrike" kern="0" cap="none" spc="-25" normalizeH="0" baseline="0" noProof="0" dirty="0">
                <a:ln>
                  <a:noFill/>
                </a:ln>
                <a:solidFill>
                  <a:prstClr val="white"/>
                </a:solidFill>
                <a:effectLst/>
                <a:uLnTx/>
                <a:uFillTx/>
                <a:latin typeface="Century Gothic"/>
              </a:rPr>
              <a:t>3</a:t>
            </a:r>
            <a:r>
              <a:rPr kumimoji="0" lang="en-US" sz="1000" b="0" i="0" u="sng" strike="noStrike" kern="0" cap="none" spc="-25" normalizeH="0" baseline="0" noProof="0" dirty="0">
                <a:ln>
                  <a:noFill/>
                </a:ln>
                <a:solidFill>
                  <a:prstClr val="white"/>
                </a:solidFill>
                <a:effectLst/>
                <a:uLnTx/>
                <a:uFillTx/>
                <a:latin typeface="Century Gothic"/>
              </a:rPr>
              <a:t>8</a:t>
            </a:r>
            <a:r>
              <a:rPr kumimoji="0" sz="1000" b="0" i="0" u="sng" strike="noStrike" kern="0" cap="none" spc="500" normalizeH="0" baseline="0" noProof="0" dirty="0">
                <a:ln>
                  <a:noFill/>
                </a:ln>
                <a:solidFill>
                  <a:prstClr val="white"/>
                </a:solidFill>
                <a:effectLst/>
                <a:uLnTx/>
                <a:uFillTx/>
                <a:latin typeface="Century Gothic"/>
              </a:rPr>
              <a:t> </a:t>
            </a:r>
          </a:p>
        </p:txBody>
      </p:sp>
      <p:pic>
        <p:nvPicPr>
          <p:cNvPr id="13" name="Picture 12">
            <a:extLst>
              <a:ext uri="{FF2B5EF4-FFF2-40B4-BE49-F238E27FC236}">
                <a16:creationId xmlns:a16="http://schemas.microsoft.com/office/drawing/2014/main" id="{5239384F-B51B-53CB-F89D-7CA390438A43}"/>
              </a:ext>
            </a:extLst>
          </p:cNvPr>
          <p:cNvPicPr>
            <a:picLocks noChangeAspect="1"/>
          </p:cNvPicPr>
          <p:nvPr/>
        </p:nvPicPr>
        <p:blipFill>
          <a:blip r:embed="rId2"/>
          <a:stretch>
            <a:fillRect/>
          </a:stretch>
        </p:blipFill>
        <p:spPr>
          <a:xfrm>
            <a:off x="686371" y="838880"/>
            <a:ext cx="6399276" cy="5218176"/>
          </a:xfrm>
          <a:prstGeom prst="rect">
            <a:avLst/>
          </a:prstGeom>
        </p:spPr>
      </p:pic>
      <p:pic>
        <p:nvPicPr>
          <p:cNvPr id="17" name="Picture 16">
            <a:extLst>
              <a:ext uri="{FF2B5EF4-FFF2-40B4-BE49-F238E27FC236}">
                <a16:creationId xmlns:a16="http://schemas.microsoft.com/office/drawing/2014/main" id="{90310FBD-00F0-D089-4477-A4A541086FAC}"/>
              </a:ext>
            </a:extLst>
          </p:cNvPr>
          <p:cNvPicPr>
            <a:picLocks noChangeAspect="1"/>
          </p:cNvPicPr>
          <p:nvPr/>
        </p:nvPicPr>
        <p:blipFill>
          <a:blip r:embed="rId3"/>
          <a:stretch>
            <a:fillRect/>
          </a:stretch>
        </p:blipFill>
        <p:spPr>
          <a:xfrm>
            <a:off x="387169" y="6009025"/>
            <a:ext cx="7036162" cy="3486329"/>
          </a:xfrm>
          <a:prstGeom prst="rect">
            <a:avLst/>
          </a:prstGeom>
        </p:spPr>
      </p:pic>
    </p:spTree>
    <p:extLst>
      <p:ext uri="{BB962C8B-B14F-4D97-AF65-F5344CB8AC3E}">
        <p14:creationId xmlns:p14="http://schemas.microsoft.com/office/powerpoint/2010/main" val="1074807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1977780-DF40-9A3E-2F4E-2EB1052C965C}"/>
              </a:ext>
            </a:extLst>
          </p:cNvPr>
          <p:cNvSpPr>
            <a:spLocks noGrp="1"/>
          </p:cNvSpPr>
          <p:nvPr>
            <p:ph sz="half" idx="2"/>
          </p:nvPr>
        </p:nvSpPr>
        <p:spPr>
          <a:xfrm>
            <a:off x="388620" y="228600"/>
            <a:ext cx="3380994" cy="8787021"/>
          </a:xfrm>
        </p:spPr>
        <p:txBody>
          <a:bodyPr/>
          <a:lstStyle/>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Florida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
              </a:rPr>
              <a:t>flmedicaidtplrecovery.com/flmedicaidtplrecovery.com/</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
              </a:rPr>
              <a:t>hipp</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(877) 357-3268</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Georgia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GA HIPP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3"/>
              </a:rPr>
              <a:t>medicaid.georgia.gov/health-insurance-premium-payment-program-</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3"/>
              </a:rPr>
              <a:t>hipp</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(678) 564-1162, press 1</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GA CHIPRA Website: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4"/>
              </a:rPr>
              <a:t>medicaid.georgia.gov/programs/third-party-liability/childrens-health-insurance-program-reauthorization-act-2009-chipra</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(678) 564-1162, press 2</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Illinois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Illinois Medicaid Premium Assistance Information</a:t>
            </a:r>
            <a:endParaRPr lang="en-US" sz="1100" dirty="0">
              <a:effectLst/>
              <a:latin typeface="Aptos" panose="020B0004020202020204" pitchFamily="34" charset="0"/>
              <a:ea typeface="Cambria" panose="02040503050406030204" pitchFamily="18" charset="0"/>
              <a:cs typeface="Calibri" panose="020F0502020204030204" pitchFamily="34" charset="0"/>
            </a:endParaRP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Medicaid application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5"/>
              </a:rPr>
              <a:t>abe.illinois.gov</a:t>
            </a:r>
            <a:endParaRPr lang="en-US" sz="1100" dirty="0">
              <a:effectLst/>
              <a:latin typeface="Aptos" panose="020B0004020202020204" pitchFamily="34" charset="0"/>
              <a:ea typeface="Cambria" panose="02040503050406030204" pitchFamily="18" charset="0"/>
              <a:cs typeface="Calibri" panose="020F0502020204030204" pitchFamily="34" charset="0"/>
            </a:endParaRP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HIPP Hotline Number:</a:t>
            </a:r>
            <a:r>
              <a:rPr lang="en-US" sz="1100" dirty="0">
                <a:effectLst/>
                <a:latin typeface="Aptos" panose="020B0004020202020204" pitchFamily="34" charset="0"/>
                <a:ea typeface="Cambria" panose="02040503050406030204" pitchFamily="18" charset="0"/>
                <a:cs typeface="Calibri" panose="020F0502020204030204" pitchFamily="34" charset="0"/>
              </a:rPr>
              <a:t> (217) 524-8268</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HIPP Email:</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6"/>
              </a:rPr>
              <a:t>mhfs.boc.hipp@illinois.gov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Indiana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Health Insurance Premium Payment Program</a:t>
            </a:r>
            <a:endParaRPr lang="en-US" sz="1100" dirty="0">
              <a:effectLst/>
              <a:latin typeface="Aptos" panose="020B0004020202020204" pitchFamily="34" charset="0"/>
              <a:ea typeface="Cambria" panose="02040503050406030204" pitchFamily="18" charset="0"/>
              <a:cs typeface="Calibri" panose="020F0502020204030204" pitchFamily="34" charset="0"/>
            </a:endParaRP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All other Medicaid</a:t>
            </a:r>
            <a:endParaRPr lang="en-US" sz="1100" dirty="0">
              <a:effectLst/>
              <a:latin typeface="Aptos" panose="020B0004020202020204" pitchFamily="34" charset="0"/>
              <a:ea typeface="Cambria" panose="02040503050406030204" pitchFamily="18" charset="0"/>
              <a:cs typeface="Calibri" panose="020F0502020204030204" pitchFamily="34" charset="0"/>
            </a:endParaRP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7"/>
              </a:rPr>
              <a:t>in.gov/</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7"/>
              </a:rPr>
              <a:t>medicaid</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8"/>
              </a:rPr>
              <a:t>in.gov/</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8"/>
              </a:rPr>
              <a:t>fssa</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8"/>
              </a:rPr>
              <a:t>/</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8"/>
              </a:rPr>
              <a:t>dfr</a:t>
            </a:r>
            <a:endParaRPr lang="en-US" sz="1100" dirty="0">
              <a:effectLst/>
              <a:latin typeface="Aptos" panose="020B0004020202020204" pitchFamily="34" charset="0"/>
              <a:ea typeface="Cambria" panose="02040503050406030204" pitchFamily="18" charset="0"/>
              <a:cs typeface="Calibri" panose="020F0502020204030204" pitchFamily="34" charset="0"/>
            </a:endParaRP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Family and Social Services Administration</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(800) 403-0864</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Member Services phone:</a:t>
            </a:r>
            <a:r>
              <a:rPr lang="en-US" sz="1100" dirty="0">
                <a:effectLst/>
                <a:latin typeface="Aptos" panose="020B0004020202020204" pitchFamily="34" charset="0"/>
                <a:ea typeface="Cambria" panose="02040503050406030204" pitchFamily="18" charset="0"/>
                <a:cs typeface="Calibri" panose="020F0502020204030204" pitchFamily="34" charset="0"/>
              </a:rPr>
              <a:t> (800) 457-4584</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Iowa – Medicaid and CHIP (</a:t>
            </a:r>
            <a:r>
              <a:rPr lang="en-US" sz="1400" dirty="0" err="1">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Hawki</a:t>
            </a: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Medicaid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9"/>
              </a:rPr>
              <a:t>hhs.iowa.gov/programs/welcome-</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9"/>
              </a:rPr>
              <a:t>iowa</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9"/>
              </a:rPr>
              <a:t>-</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9"/>
              </a:rPr>
              <a:t>medicaid</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Medicaid phone:</a:t>
            </a:r>
            <a:r>
              <a:rPr lang="en-US" sz="1100" dirty="0">
                <a:effectLst/>
                <a:latin typeface="Aptos" panose="020B0004020202020204" pitchFamily="34" charset="0"/>
                <a:ea typeface="Cambria" panose="02040503050406030204" pitchFamily="18" charset="0"/>
                <a:cs typeface="Calibri" panose="020F0502020204030204" pitchFamily="34" charset="0"/>
              </a:rPr>
              <a:t> (800) 338-8366</a:t>
            </a:r>
          </a:p>
          <a:p>
            <a:pPr marL="0" marR="0">
              <a:buNone/>
            </a:pPr>
            <a:r>
              <a:rPr lang="en-US" sz="1100" i="0" dirty="0" err="1">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Hawki</a:t>
            </a: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 website: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0"/>
              </a:rPr>
              <a:t>hhs.iowa.gov/programs/welcome-</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0"/>
              </a:rPr>
              <a:t>iowa</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0"/>
              </a:rPr>
              <a:t>-</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0"/>
              </a:rPr>
              <a:t>medicaid</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0"/>
              </a:rPr>
              <a:t>/</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0"/>
              </a:rPr>
              <a:t>iowa</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0"/>
              </a:rPr>
              <a:t>-health-link/</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0"/>
              </a:rPr>
              <a:t>hawki</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err="1">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Hawki</a:t>
            </a: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 Phone:</a:t>
            </a:r>
            <a:r>
              <a:rPr lang="en-US" sz="1100" dirty="0">
                <a:effectLst/>
                <a:latin typeface="Aptos" panose="020B0004020202020204" pitchFamily="34" charset="0"/>
                <a:ea typeface="Cambria" panose="02040503050406030204" pitchFamily="18" charset="0"/>
                <a:cs typeface="Calibri" panose="020F0502020204030204" pitchFamily="34" charset="0"/>
              </a:rPr>
              <a:t> (800) 257-8563</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HIPP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1"/>
              </a:rPr>
              <a:t>hhs.iowa.gov/programs/welcome-</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1"/>
              </a:rPr>
              <a:t>iowa</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1"/>
              </a:rPr>
              <a:t>-</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1"/>
              </a:rPr>
              <a:t>medicaid</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1"/>
              </a:rPr>
              <a:t>/fee-service/</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1"/>
              </a:rPr>
              <a:t>hipp</a:t>
            </a:r>
            <a:endParaRPr lang="en-US" sz="1100" dirty="0">
              <a:effectLst/>
              <a:latin typeface="Aptos" panose="020B0004020202020204" pitchFamily="34" charset="0"/>
              <a:ea typeface="Cambria" panose="02040503050406030204" pitchFamily="18" charset="0"/>
              <a:cs typeface="Calibri" panose="020F0502020204030204" pitchFamily="34" charset="0"/>
            </a:endParaRP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HIPP Phone:</a:t>
            </a:r>
            <a:r>
              <a:rPr lang="en-US" sz="1100" dirty="0">
                <a:effectLst/>
                <a:latin typeface="Aptos" panose="020B0004020202020204" pitchFamily="34" charset="0"/>
                <a:ea typeface="Cambria" panose="02040503050406030204" pitchFamily="18" charset="0"/>
                <a:cs typeface="Calibri" panose="020F0502020204030204" pitchFamily="34" charset="0"/>
              </a:rPr>
              <a:t> (888) 346-9562</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Kansas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2"/>
              </a:rPr>
              <a:t>kancare.ks.gov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(800) 792-4884</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HIPP Phone:</a:t>
            </a:r>
            <a:r>
              <a:rPr lang="en-US" sz="1100" dirty="0">
                <a:effectLst/>
                <a:latin typeface="Aptos" panose="020B0004020202020204" pitchFamily="34" charset="0"/>
                <a:ea typeface="Cambria" panose="02040503050406030204" pitchFamily="18" charset="0"/>
                <a:cs typeface="Calibri" panose="020F0502020204030204" pitchFamily="34" charset="0"/>
              </a:rPr>
              <a:t> (800) 967-4660</a:t>
            </a:r>
          </a:p>
          <a:p>
            <a:pPr>
              <a:buNone/>
            </a:pPr>
            <a:br>
              <a:rPr lang="en-US" sz="24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6" name="Content Placeholder 5">
            <a:extLst>
              <a:ext uri="{FF2B5EF4-FFF2-40B4-BE49-F238E27FC236}">
                <a16:creationId xmlns:a16="http://schemas.microsoft.com/office/drawing/2014/main" id="{0F0696BB-637F-DD87-1D32-E075F9A44219}"/>
              </a:ext>
            </a:extLst>
          </p:cNvPr>
          <p:cNvSpPr>
            <a:spLocks noGrp="1"/>
          </p:cNvSpPr>
          <p:nvPr>
            <p:ph sz="half" idx="3"/>
          </p:nvPr>
        </p:nvSpPr>
        <p:spPr>
          <a:xfrm>
            <a:off x="4002788" y="228600"/>
            <a:ext cx="3380994" cy="8984511"/>
          </a:xfrm>
        </p:spPr>
        <p:txBody>
          <a:bodyPr/>
          <a:lstStyle/>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Kentucky – Medicaid</a:t>
            </a:r>
          </a:p>
          <a:p>
            <a:pPr marL="0" marR="0">
              <a:buNone/>
            </a:pPr>
            <a:r>
              <a:rPr lang="en-US" sz="1100" i="0" spc="-2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Kentucky Integrated Health Insurance Premium Payment Program (KI-HIPP)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spc="-20"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3"/>
              </a:rPr>
              <a:t>chfs.ky.gov/agencies/</a:t>
            </a:r>
            <a:r>
              <a:rPr lang="en-US" sz="1100" u="sng" spc="-20"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3"/>
              </a:rPr>
              <a:t>dms</a:t>
            </a:r>
            <a:r>
              <a:rPr lang="en-US" sz="1100" u="sng" spc="-20"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3"/>
              </a:rPr>
              <a:t>/member/Pages/kihipp.aspx</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(855) 459-6328</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Email:</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4"/>
              </a:rPr>
              <a:t>KIHIPP.PROGRAM@ky.gov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KCHIP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5"/>
              </a:rPr>
              <a:t>kynect.ky.gov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(877) 524-4718</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Medicaid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6"/>
              </a:rPr>
              <a:t>chfs.ky.gov/agencies/</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6"/>
              </a:rPr>
              <a:t>dms</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Louisiana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Louisiana Medicaid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7"/>
              </a:rPr>
              <a:t>ldh.la.gov/healthy-</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7"/>
              </a:rPr>
              <a:t>louisiana</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Medicaid Customer Service Line:</a:t>
            </a:r>
            <a:r>
              <a:rPr lang="en-US" sz="1100" dirty="0">
                <a:effectLst/>
                <a:latin typeface="Aptos" panose="020B0004020202020204" pitchFamily="34" charset="0"/>
                <a:ea typeface="Cambria" panose="02040503050406030204" pitchFamily="18" charset="0"/>
                <a:cs typeface="Calibri" panose="020F0502020204030204" pitchFamily="34" charset="0"/>
              </a:rPr>
              <a:t> (888) 342-6207</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Louisiana Medicaid email:</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8"/>
              </a:rPr>
              <a:t>healthy@la.gov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Louisiana Health Insurance Premium Program (</a:t>
            </a:r>
            <a:r>
              <a:rPr lang="en-US" sz="1100" i="0" dirty="0" err="1">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LaHIPP</a:t>
            </a: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9"/>
              </a:rPr>
              <a:t>ldh.la.gov/</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9"/>
              </a:rPr>
              <a:t>lahipp</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err="1">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LaHIPP</a:t>
            </a: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 phone:</a:t>
            </a:r>
            <a:r>
              <a:rPr lang="en-US" sz="1100" dirty="0">
                <a:effectLst/>
                <a:latin typeface="Aptos" panose="020B0004020202020204" pitchFamily="34" charset="0"/>
                <a:ea typeface="Cambria" panose="02040503050406030204" pitchFamily="18" charset="0"/>
                <a:cs typeface="Calibri" panose="020F0502020204030204" pitchFamily="34" charset="0"/>
              </a:rPr>
              <a:t> (877) 697-6703</a:t>
            </a:r>
          </a:p>
          <a:p>
            <a:pPr marL="0" marR="0">
              <a:buNone/>
            </a:pPr>
            <a:r>
              <a:rPr lang="en-US" sz="1100" i="0" dirty="0" err="1">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LaHIPP</a:t>
            </a: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 email:</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0"/>
              </a:rPr>
              <a:t>La.HIPP@la.gov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err="1">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LaHIPP</a:t>
            </a: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 fax:</a:t>
            </a:r>
            <a:r>
              <a:rPr lang="en-US" sz="1100" dirty="0">
                <a:effectLst/>
                <a:latin typeface="Aptos" panose="020B0004020202020204" pitchFamily="34" charset="0"/>
                <a:ea typeface="Cambria" panose="02040503050406030204" pitchFamily="18" charset="0"/>
                <a:cs typeface="Calibri" panose="020F0502020204030204" pitchFamily="34" charset="0"/>
              </a:rPr>
              <a:t> (888) 716-9787</a:t>
            </a:r>
          </a:p>
          <a:p>
            <a:pPr marL="0" marR="0">
              <a:buNone/>
            </a:pPr>
            <a:r>
              <a:rPr lang="en-US" sz="1100" i="0" dirty="0" err="1">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LaHIPP</a:t>
            </a: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 mailing address:</a:t>
            </a:r>
            <a:r>
              <a:rPr lang="en-US" sz="1100" dirty="0">
                <a:effectLst/>
                <a:latin typeface="Aptos" panose="020B0004020202020204" pitchFamily="34" charset="0"/>
                <a:ea typeface="Cambria" panose="02040503050406030204" pitchFamily="18" charset="0"/>
                <a:cs typeface="Calibri" panose="020F0502020204030204" pitchFamily="34" charset="0"/>
              </a:rPr>
              <a:t> 100 Crescent Centre Parkway, Suite 1000, Tucker, GA 30084</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Maine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Enrollment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1"/>
              </a:rPr>
              <a:t>mymaineconnection.gov/benefits</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(800) 442-6003 (TTY: 711)</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Private Health Insurance Premium webpage: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2"/>
              </a:rPr>
              <a:t>maine.gov/</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2"/>
              </a:rPr>
              <a:t>dhhs</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2"/>
              </a:rPr>
              <a:t>/</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2"/>
              </a:rPr>
              <a:t>ofi</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2"/>
              </a:rPr>
              <a:t>/applications-forms</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(800) 977-6740 (TTY: 711)</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Massachusetts – Medicaid and CHIP</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3"/>
              </a:rPr>
              <a:t>mass.gov/</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3"/>
              </a:rPr>
              <a:t>masshealth</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3"/>
              </a:rPr>
              <a:t>/pa</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(800) 862-4840 (TTY: 711)</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Email:</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4"/>
              </a:rPr>
              <a:t>masspremassistance@accenture.com</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Minnesota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5"/>
              </a:rPr>
              <a:t>mn.gov/</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5"/>
              </a:rPr>
              <a:t>dhs</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5"/>
              </a:rPr>
              <a:t>/health-care-coverage/</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(800) 657-3672</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Missouri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6"/>
              </a:rPr>
              <a:t>https://dss.mo.gov/healthcare/apply</a:t>
            </a:r>
            <a:endParaRPr lang="en-US" sz="1100" dirty="0">
              <a:effectLst/>
              <a:latin typeface="Aptos" panose="020B0004020202020204" pitchFamily="34" charset="0"/>
              <a:ea typeface="Cambria" panose="02040503050406030204" pitchFamily="18" charset="0"/>
              <a:cs typeface="Calibri" panose="020F0502020204030204" pitchFamily="34" charset="0"/>
            </a:endParaRP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(573) 751-2005</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Montana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7"/>
              </a:rPr>
              <a:t>dphhs.mt.gov/</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7"/>
              </a:rPr>
              <a:t>MontanaHealthcarePrograms</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7"/>
              </a:rPr>
              <a:t>/HIPP</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(800) 694-3084</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Email:</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8"/>
              </a:rPr>
              <a:t>HHSHIPPProgram@mt.gov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endParaRPr lang="en-US" dirty="0"/>
          </a:p>
        </p:txBody>
      </p:sp>
      <p:grpSp>
        <p:nvGrpSpPr>
          <p:cNvPr id="7" name="object 4">
            <a:extLst>
              <a:ext uri="{FF2B5EF4-FFF2-40B4-BE49-F238E27FC236}">
                <a16:creationId xmlns:a16="http://schemas.microsoft.com/office/drawing/2014/main" id="{B13B3C04-0D51-C52D-B306-071C0CD87575}"/>
              </a:ext>
            </a:extLst>
          </p:cNvPr>
          <p:cNvGrpSpPr/>
          <p:nvPr/>
        </p:nvGrpSpPr>
        <p:grpSpPr>
          <a:xfrm>
            <a:off x="0" y="9698735"/>
            <a:ext cx="7772400" cy="359410"/>
            <a:chOff x="0" y="9698735"/>
            <a:chExt cx="7772400" cy="359410"/>
          </a:xfrm>
        </p:grpSpPr>
        <p:sp>
          <p:nvSpPr>
            <p:cNvPr id="8" name="object 5">
              <a:extLst>
                <a:ext uri="{FF2B5EF4-FFF2-40B4-BE49-F238E27FC236}">
                  <a16:creationId xmlns:a16="http://schemas.microsoft.com/office/drawing/2014/main" id="{C6E22733-F83C-3EE0-BF3B-CA2C79DD3C59}"/>
                </a:ext>
              </a:extLst>
            </p:cNvPr>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6">
              <a:extLst>
                <a:ext uri="{FF2B5EF4-FFF2-40B4-BE49-F238E27FC236}">
                  <a16:creationId xmlns:a16="http://schemas.microsoft.com/office/drawing/2014/main" id="{514347D3-455A-419E-E72D-F6EA038E8E11}"/>
                </a:ext>
              </a:extLst>
            </p:cNvPr>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1" name="object 9">
            <a:extLst>
              <a:ext uri="{FF2B5EF4-FFF2-40B4-BE49-F238E27FC236}">
                <a16:creationId xmlns:a16="http://schemas.microsoft.com/office/drawing/2014/main" id="{A9039811-183C-608F-B59B-3E322073DF19}"/>
              </a:ext>
            </a:extLst>
          </p:cNvPr>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00" b="0" i="0" u="sng" strike="noStrike" kern="0" cap="none" spc="500" normalizeH="0" baseline="0" noProof="0" dirty="0">
                <a:ln>
                  <a:noFill/>
                </a:ln>
                <a:solidFill>
                  <a:prstClr val="white"/>
                </a:solidFill>
                <a:effectLst/>
                <a:uLnTx/>
                <a:uFillTx/>
                <a:latin typeface="Century Gothic"/>
              </a:rPr>
              <a:t> </a:t>
            </a:r>
            <a:r>
              <a:rPr kumimoji="0" sz="1000" b="0" i="0" u="sng" strike="noStrike" kern="0" cap="none" spc="-25" normalizeH="0" baseline="0" noProof="0" dirty="0">
                <a:ln>
                  <a:noFill/>
                </a:ln>
                <a:solidFill>
                  <a:prstClr val="white"/>
                </a:solidFill>
                <a:effectLst/>
                <a:uLnTx/>
                <a:uFillTx/>
                <a:latin typeface="Century Gothic"/>
              </a:rPr>
              <a:t>3</a:t>
            </a:r>
            <a:r>
              <a:rPr lang="en-US" spc="-25" dirty="0">
                <a:solidFill>
                  <a:prstClr val="white"/>
                </a:solidFill>
              </a:rPr>
              <a:t>9</a:t>
            </a:r>
            <a:r>
              <a:rPr kumimoji="0" sz="1000" b="0" i="0" u="sng" strike="noStrike" kern="0" cap="none" spc="500" normalizeH="0" baseline="0" noProof="0" dirty="0">
                <a:ln>
                  <a:noFill/>
                </a:ln>
                <a:solidFill>
                  <a:prstClr val="white"/>
                </a:solidFill>
                <a:effectLst/>
                <a:uLnTx/>
                <a:uFillTx/>
                <a:latin typeface="Century Gothic"/>
              </a:rPr>
              <a:t> </a:t>
            </a:r>
          </a:p>
        </p:txBody>
      </p:sp>
    </p:spTree>
    <p:extLst>
      <p:ext uri="{BB962C8B-B14F-4D97-AF65-F5344CB8AC3E}">
        <p14:creationId xmlns:p14="http://schemas.microsoft.com/office/powerpoint/2010/main" val="22964832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890EB5-29C0-A41E-85FE-AABBC87B8F53}"/>
              </a:ext>
            </a:extLst>
          </p:cNvPr>
          <p:cNvSpPr>
            <a:spLocks noGrp="1"/>
          </p:cNvSpPr>
          <p:nvPr>
            <p:ph sz="half" idx="2"/>
          </p:nvPr>
        </p:nvSpPr>
        <p:spPr>
          <a:xfrm>
            <a:off x="388620" y="304800"/>
            <a:ext cx="3380994" cy="8379217"/>
          </a:xfrm>
        </p:spPr>
        <p:txBody>
          <a:bodyPr/>
          <a:lstStyle/>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Nebraska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
              </a:rPr>
              <a:t>accessnebraska.ne.gov</a:t>
            </a:r>
            <a:endParaRPr lang="en-US" sz="1100" dirty="0">
              <a:effectLst/>
              <a:latin typeface="Aptos" panose="020B0004020202020204" pitchFamily="34" charset="0"/>
              <a:ea typeface="Cambria" panose="02040503050406030204" pitchFamily="18" charset="0"/>
              <a:cs typeface="Calibri" panose="020F0502020204030204" pitchFamily="34" charset="0"/>
            </a:endParaRP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(855) 632-7633</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Lincoln:</a:t>
            </a:r>
            <a:r>
              <a:rPr lang="en-US" sz="1100" dirty="0">
                <a:effectLst/>
                <a:latin typeface="Aptos" panose="020B0004020202020204" pitchFamily="34" charset="0"/>
                <a:ea typeface="Cambria" panose="02040503050406030204" pitchFamily="18" charset="0"/>
                <a:cs typeface="Calibri" panose="020F0502020204030204" pitchFamily="34" charset="0"/>
              </a:rPr>
              <a:t> (402) 473-7000</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Omaha:</a:t>
            </a:r>
            <a:r>
              <a:rPr lang="en-US" sz="1100" dirty="0">
                <a:effectLst/>
                <a:latin typeface="Aptos" panose="020B0004020202020204" pitchFamily="34" charset="0"/>
                <a:ea typeface="Cambria" panose="02040503050406030204" pitchFamily="18" charset="0"/>
                <a:cs typeface="Calibri" panose="020F0502020204030204" pitchFamily="34" charset="0"/>
              </a:rPr>
              <a:t> (402) 595-1178</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Nevada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Medicaid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3"/>
              </a:rPr>
              <a:t>dhcfp.nv.gov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Medicaid phone:</a:t>
            </a:r>
            <a:r>
              <a:rPr lang="en-US" sz="1100" dirty="0">
                <a:effectLst/>
                <a:latin typeface="Aptos" panose="020B0004020202020204" pitchFamily="34" charset="0"/>
                <a:ea typeface="Cambria" panose="02040503050406030204" pitchFamily="18" charset="0"/>
                <a:cs typeface="Calibri" panose="020F0502020204030204" pitchFamily="34" charset="0"/>
              </a:rPr>
              <a:t> (800) 992-0900</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New Hampshire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4"/>
              </a:rPr>
              <a:t>dhhs.nh.gov/programs-services/</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4"/>
              </a:rPr>
              <a:t>medicaid</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4"/>
              </a:rPr>
              <a:t>/health-insurance-premium-program</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(603) 271-5218</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Toll free number for the HIPP program:</a:t>
            </a:r>
            <a:r>
              <a:rPr lang="en-US" sz="1100" dirty="0">
                <a:effectLst/>
                <a:latin typeface="Aptos" panose="020B0004020202020204" pitchFamily="34" charset="0"/>
                <a:ea typeface="Cambria" panose="02040503050406030204" pitchFamily="18" charset="0"/>
                <a:cs typeface="Calibri" panose="020F0502020204030204" pitchFamily="34" charset="0"/>
              </a:rPr>
              <a:t> (800) 852-3345, ext. 15218</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Email:</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5"/>
              </a:rPr>
              <a:t>DHHS.ThirdPartyLiabi@dhhs.nh.gov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New Jersey – Medicaid and CHIP</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6"/>
              </a:rPr>
              <a:t>nj.gov/</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6"/>
              </a:rPr>
              <a:t>humanservices</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6"/>
              </a:rPr>
              <a:t>/</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6"/>
              </a:rPr>
              <a:t>dmahs</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6"/>
              </a:rPr>
              <a:t>/individuals-families/</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6"/>
              </a:rPr>
              <a:t>familycare</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(800) 356-1561</a:t>
            </a:r>
            <a:br>
              <a:rPr lang="en-US" sz="1100" dirty="0">
                <a:effectLst/>
                <a:latin typeface="Aptos" panose="020B0004020202020204" pitchFamily="34" charset="0"/>
                <a:ea typeface="Cambria" panose="02040503050406030204" pitchFamily="18" charset="0"/>
                <a:cs typeface="Calibri" panose="020F0502020204030204" pitchFamily="34" charset="0"/>
              </a:rPr>
            </a:b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CHIP Premium Assistance Phone:</a:t>
            </a:r>
            <a:r>
              <a:rPr lang="en-US" sz="1100" dirty="0">
                <a:effectLst/>
                <a:latin typeface="Aptos" panose="020B0004020202020204" pitchFamily="34" charset="0"/>
                <a:ea typeface="Cambria" panose="02040503050406030204" pitchFamily="18" charset="0"/>
                <a:cs typeface="Calibri" panose="020F0502020204030204" pitchFamily="34" charset="0"/>
              </a:rPr>
              <a:t> (609) 631-2392</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CHIP phone:</a:t>
            </a:r>
            <a:r>
              <a:rPr lang="en-US" sz="1100" dirty="0">
                <a:effectLst/>
                <a:latin typeface="Aptos" panose="020B0004020202020204" pitchFamily="34" charset="0"/>
                <a:ea typeface="Cambria" panose="02040503050406030204" pitchFamily="18" charset="0"/>
                <a:cs typeface="Calibri" panose="020F0502020204030204" pitchFamily="34" charset="0"/>
              </a:rPr>
              <a:t> (800) 701-0710 (TTY: 711)</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New York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7"/>
              </a:rPr>
              <a:t>health.ny.gov/</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7"/>
              </a:rPr>
              <a:t>health_care</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7"/>
              </a:rPr>
              <a:t>/</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7"/>
              </a:rPr>
              <a:t>medicaid</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(800) 541-2831</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North Carolina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8"/>
              </a:rPr>
              <a:t>medicaid.ncdhhs.gov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(919) 855-4100</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North Dakota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9"/>
              </a:rPr>
              <a:t>hhs.nd.gov/healthcare</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(866) 614-6005</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Oklahoma – Medicaid and CHIP</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0"/>
              </a:rPr>
              <a:t>insureoklahoma.org</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(888) 365-3742</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Oregon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1"/>
              </a:rPr>
              <a:t>healthcare.oregon.gov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(800) 699-9075</a:t>
            </a:r>
          </a:p>
          <a:p>
            <a:endParaRPr lang="en-US" dirty="0"/>
          </a:p>
        </p:txBody>
      </p:sp>
      <p:sp>
        <p:nvSpPr>
          <p:cNvPr id="4" name="Content Placeholder 3">
            <a:extLst>
              <a:ext uri="{FF2B5EF4-FFF2-40B4-BE49-F238E27FC236}">
                <a16:creationId xmlns:a16="http://schemas.microsoft.com/office/drawing/2014/main" id="{35D826DA-9E9B-3D8F-CDAD-3CAFFD2CD727}"/>
              </a:ext>
            </a:extLst>
          </p:cNvPr>
          <p:cNvSpPr>
            <a:spLocks noGrp="1"/>
          </p:cNvSpPr>
          <p:nvPr>
            <p:ph sz="half" idx="3"/>
          </p:nvPr>
        </p:nvSpPr>
        <p:spPr>
          <a:xfrm>
            <a:off x="4002786" y="304800"/>
            <a:ext cx="3380994" cy="8935780"/>
          </a:xfrm>
        </p:spPr>
        <p:txBody>
          <a:bodyPr/>
          <a:lstStyle/>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Pennsylvania – Medicaid and CHIP</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2"/>
              </a:rPr>
              <a:t>pa.gov/</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2"/>
              </a:rPr>
              <a:t>en</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2"/>
              </a:rPr>
              <a:t>/services/</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2"/>
              </a:rPr>
              <a:t>dhs</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2"/>
              </a:rPr>
              <a:t>/apply-for-medicaid-health-insurance-premium-payment-program-hipp.html</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(800) 692-7462</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CHIP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3"/>
              </a:rPr>
              <a:t>dhs.pa.gov/CHIP/Pages/CHIP.aspx</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CHIP phone:</a:t>
            </a:r>
            <a:r>
              <a:rPr lang="en-US" sz="1100" dirty="0">
                <a:effectLst/>
                <a:latin typeface="Aptos" panose="020B0004020202020204" pitchFamily="34" charset="0"/>
                <a:ea typeface="Cambria" panose="02040503050406030204" pitchFamily="18" charset="0"/>
                <a:cs typeface="Calibri" panose="020F0502020204030204" pitchFamily="34" charset="0"/>
              </a:rPr>
              <a:t> (800) 986-KIDS (5437)</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Rhode Island – Medicaid and CHIP</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4"/>
              </a:rPr>
              <a:t>eohhs.ri.gov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(855) 697-4347 or (401) 462-0311 (Direct </a:t>
            </a:r>
            <a:r>
              <a:rPr lang="en-US" sz="1100" dirty="0" err="1">
                <a:effectLst/>
                <a:latin typeface="Aptos" panose="020B0004020202020204" pitchFamily="34" charset="0"/>
                <a:ea typeface="Cambria" panose="02040503050406030204" pitchFamily="18" charset="0"/>
                <a:cs typeface="Calibri" panose="020F0502020204030204" pitchFamily="34" charset="0"/>
              </a:rPr>
              <a:t>RIte</a:t>
            </a:r>
            <a:r>
              <a:rPr lang="en-US" sz="1100" dirty="0">
                <a:effectLst/>
                <a:latin typeface="Aptos" panose="020B0004020202020204" pitchFamily="34" charset="0"/>
                <a:ea typeface="Cambria" panose="02040503050406030204" pitchFamily="18" charset="0"/>
                <a:cs typeface="Calibri" panose="020F0502020204030204" pitchFamily="34" charset="0"/>
              </a:rPr>
              <a:t> Share Line)</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South Carolina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5"/>
              </a:rPr>
              <a:t>scdhhs.gov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(888) 549-0820</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South Dakota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6"/>
              </a:rPr>
              <a:t>dss.sd.gov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(888) 828-0059</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Texas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7"/>
              </a:rPr>
              <a:t>hhs.texas.gov/services/financial/health-insurance-premium-payment-</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7"/>
              </a:rPr>
              <a:t>hipp</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7"/>
              </a:rPr>
              <a:t>-program</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(800) 440-0493</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Utah – Medicaid and CHIP</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Utah’s Premium Partnership for Health Insurance (UPP)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8"/>
              </a:rPr>
              <a:t>medicaid.utah.gov/</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8"/>
              </a:rPr>
              <a:t>upp</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(888) 222-2542</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Email:</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19"/>
              </a:rPr>
              <a:t>upp@utah.gov</a:t>
            </a:r>
            <a:endParaRPr lang="en-US" sz="1100" dirty="0">
              <a:effectLst/>
              <a:latin typeface="Aptos" panose="020B0004020202020204" pitchFamily="34" charset="0"/>
              <a:ea typeface="Cambria" panose="02040503050406030204" pitchFamily="18" charset="0"/>
              <a:cs typeface="Calibri" panose="020F0502020204030204" pitchFamily="34" charset="0"/>
            </a:endParaRP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Adult Expansion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0"/>
              </a:rPr>
              <a:t>medicaid.utah.gov/expansion</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Utah Medicaid Buyout Program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1"/>
              </a:rPr>
              <a:t>medicaid.utah.gov/buyout-program</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CHIP 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2"/>
              </a:rPr>
              <a:t>chip.utah.gov</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Vermont – Medicaid</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3"/>
              </a:rPr>
              <a:t>dvha.vermont.gov/members/</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3"/>
              </a:rPr>
              <a:t>medicaid</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3"/>
              </a:rPr>
              <a:t>/</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3"/>
              </a:rPr>
              <a:t>hipp</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3"/>
              </a:rPr>
              <a:t>-program</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100" dirty="0">
                <a:effectLst/>
                <a:latin typeface="Aptos" panose="020B0004020202020204" pitchFamily="34" charset="0"/>
                <a:ea typeface="Cambria" panose="02040503050406030204" pitchFamily="18" charset="0"/>
                <a:cs typeface="Calibri" panose="020F0502020204030204" pitchFamily="34" charset="0"/>
              </a:rPr>
              <a:t> (800) 250-8427</a:t>
            </a:r>
          </a:p>
          <a:p>
            <a:pPr marL="0" marR="0">
              <a:spcBef>
                <a:spcPts val="1200"/>
              </a:spcBef>
              <a:spcAft>
                <a:spcPts val="100"/>
              </a:spcAft>
              <a:buNone/>
            </a:pPr>
            <a:r>
              <a:rPr lang="en-US" sz="14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Virginia – Medicaid and CHIP</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4"/>
              </a:rPr>
              <a:t>coverva.dmas.virginia.gov/learn/premium-assistance/</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4"/>
              </a:rPr>
              <a:t>famis</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4"/>
              </a:rPr>
              <a:t>-select</a:t>
            </a:r>
            <a:r>
              <a:rPr lang="en-US" sz="11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100" dirty="0">
                <a:effectLst/>
                <a:latin typeface="Aptos" panose="020B0004020202020204" pitchFamily="34" charset="0"/>
                <a:ea typeface="Cambria" panose="02040503050406030204" pitchFamily="18" charset="0"/>
                <a:cs typeface="Calibri" panose="020F0502020204030204" pitchFamily="34" charset="0"/>
              </a:rPr>
              <a:t> </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5"/>
              </a:rPr>
              <a:t>coverva.dmas.virginia.gov/learn/premium-assistance/health-insurance-premium-payment-</a:t>
            </a:r>
            <a:r>
              <a:rPr lang="en-US" sz="11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5"/>
              </a:rPr>
              <a:t>hipp</a:t>
            </a:r>
            <a:r>
              <a:rPr lang="en-US" sz="11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5"/>
              </a:rPr>
              <a:t>-programs</a:t>
            </a:r>
            <a:br>
              <a:rPr lang="en-US" sz="1100" dirty="0">
                <a:effectLst/>
                <a:latin typeface="Aptos" panose="020B0004020202020204" pitchFamily="34" charset="0"/>
                <a:ea typeface="Cambria" panose="02040503050406030204" pitchFamily="18" charset="0"/>
                <a:cs typeface="Calibri" panose="020F0502020204030204" pitchFamily="34" charset="0"/>
              </a:rPr>
            </a:br>
            <a:r>
              <a:rPr lang="en-US" sz="11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Medicaid/CHIP phone:</a:t>
            </a:r>
            <a:r>
              <a:rPr lang="en-US" sz="1100" dirty="0">
                <a:effectLst/>
                <a:latin typeface="Aptos" panose="020B0004020202020204" pitchFamily="34" charset="0"/>
                <a:ea typeface="Cambria" panose="02040503050406030204" pitchFamily="18" charset="0"/>
                <a:cs typeface="Calibri" panose="020F0502020204030204" pitchFamily="34" charset="0"/>
              </a:rPr>
              <a:t> (800) 432-5924</a:t>
            </a:r>
          </a:p>
          <a:p>
            <a:endParaRPr lang="en-US" dirty="0"/>
          </a:p>
        </p:txBody>
      </p:sp>
      <p:grpSp>
        <p:nvGrpSpPr>
          <p:cNvPr id="5" name="object 4">
            <a:extLst>
              <a:ext uri="{FF2B5EF4-FFF2-40B4-BE49-F238E27FC236}">
                <a16:creationId xmlns:a16="http://schemas.microsoft.com/office/drawing/2014/main" id="{8899CC2F-D701-7B56-EC39-CE642FC73444}"/>
              </a:ext>
            </a:extLst>
          </p:cNvPr>
          <p:cNvGrpSpPr/>
          <p:nvPr/>
        </p:nvGrpSpPr>
        <p:grpSpPr>
          <a:xfrm>
            <a:off x="0" y="9698735"/>
            <a:ext cx="7772400" cy="359410"/>
            <a:chOff x="0" y="9698735"/>
            <a:chExt cx="7772400" cy="359410"/>
          </a:xfrm>
        </p:grpSpPr>
        <p:sp>
          <p:nvSpPr>
            <p:cNvPr id="6" name="object 5">
              <a:extLst>
                <a:ext uri="{FF2B5EF4-FFF2-40B4-BE49-F238E27FC236}">
                  <a16:creationId xmlns:a16="http://schemas.microsoft.com/office/drawing/2014/main" id="{5D946FAD-5D37-9653-0FDB-D8CC0A9A60A8}"/>
                </a:ext>
              </a:extLst>
            </p:cNvPr>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6">
              <a:extLst>
                <a:ext uri="{FF2B5EF4-FFF2-40B4-BE49-F238E27FC236}">
                  <a16:creationId xmlns:a16="http://schemas.microsoft.com/office/drawing/2014/main" id="{E5F52352-2D6C-432E-7134-F803D3E6AF8E}"/>
                </a:ext>
              </a:extLst>
            </p:cNvPr>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8" name="object 9">
            <a:extLst>
              <a:ext uri="{FF2B5EF4-FFF2-40B4-BE49-F238E27FC236}">
                <a16:creationId xmlns:a16="http://schemas.microsoft.com/office/drawing/2014/main" id="{485EFC0A-BF4B-0658-3964-224DA945A9EA}"/>
              </a:ext>
            </a:extLst>
          </p:cNvPr>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00" b="0" i="0" u="sng" strike="noStrike" kern="0" cap="none" spc="500" normalizeH="0" baseline="0" noProof="0" dirty="0">
                <a:ln>
                  <a:noFill/>
                </a:ln>
                <a:solidFill>
                  <a:prstClr val="white"/>
                </a:solidFill>
                <a:effectLst/>
                <a:uLnTx/>
                <a:uFillTx/>
                <a:latin typeface="Century Gothic"/>
              </a:rPr>
              <a:t> </a:t>
            </a:r>
            <a:r>
              <a:rPr lang="en-US" spc="-25" dirty="0">
                <a:solidFill>
                  <a:prstClr val="white"/>
                </a:solidFill>
              </a:rPr>
              <a:t>40</a:t>
            </a:r>
            <a:r>
              <a:rPr kumimoji="0" sz="1000" b="0" i="0" u="sng" strike="noStrike" kern="0" cap="none" spc="500" normalizeH="0" baseline="0" noProof="0" dirty="0">
                <a:ln>
                  <a:noFill/>
                </a:ln>
                <a:solidFill>
                  <a:prstClr val="white"/>
                </a:solidFill>
                <a:effectLst/>
                <a:uLnTx/>
                <a:uFillTx/>
                <a:latin typeface="Century Gothic"/>
              </a:rPr>
              <a:t> </a:t>
            </a:r>
          </a:p>
        </p:txBody>
      </p:sp>
    </p:spTree>
    <p:extLst>
      <p:ext uri="{BB962C8B-B14F-4D97-AF65-F5344CB8AC3E}">
        <p14:creationId xmlns:p14="http://schemas.microsoft.com/office/powerpoint/2010/main" val="40564701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90E4DB-25C6-EF57-4369-B132663607FF}"/>
              </a:ext>
            </a:extLst>
          </p:cNvPr>
          <p:cNvSpPr>
            <a:spLocks noGrp="1"/>
          </p:cNvSpPr>
          <p:nvPr>
            <p:ph sz="half" idx="2"/>
          </p:nvPr>
        </p:nvSpPr>
        <p:spPr>
          <a:xfrm>
            <a:off x="388620" y="381000"/>
            <a:ext cx="3380994" cy="2056973"/>
          </a:xfrm>
        </p:spPr>
        <p:txBody>
          <a:bodyPr/>
          <a:lstStyle/>
          <a:p>
            <a:pPr marL="0" marR="0">
              <a:spcBef>
                <a:spcPts val="1200"/>
              </a:spcBef>
              <a:spcAft>
                <a:spcPts val="100"/>
              </a:spcAft>
              <a:buNone/>
            </a:pPr>
            <a:r>
              <a:rPr lang="en-US" sz="16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Washington – Medicaid</a:t>
            </a:r>
          </a:p>
          <a:p>
            <a:pPr marL="0" marR="0">
              <a:buNone/>
            </a:pPr>
            <a:r>
              <a:rPr lang="en-US" sz="12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200" dirty="0">
                <a:effectLst/>
                <a:latin typeface="Aptos" panose="020B0004020202020204" pitchFamily="34" charset="0"/>
                <a:ea typeface="Cambria" panose="02040503050406030204" pitchFamily="18" charset="0"/>
                <a:cs typeface="Calibri" panose="020F0502020204030204" pitchFamily="34" charset="0"/>
              </a:rPr>
              <a:t> </a:t>
            </a:r>
            <a:r>
              <a:rPr lang="en-US" sz="12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2"/>
              </a:rPr>
              <a:t>hca.wa.gov</a:t>
            </a:r>
            <a:r>
              <a:rPr lang="en-US" sz="12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2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200" dirty="0">
                <a:effectLst/>
                <a:latin typeface="Aptos" panose="020B0004020202020204" pitchFamily="34" charset="0"/>
                <a:ea typeface="Cambria" panose="02040503050406030204" pitchFamily="18" charset="0"/>
                <a:cs typeface="Calibri" panose="020F0502020204030204" pitchFamily="34" charset="0"/>
              </a:rPr>
              <a:t> (800) 562-3022</a:t>
            </a:r>
          </a:p>
          <a:p>
            <a:pPr marL="0" marR="0">
              <a:spcBef>
                <a:spcPts val="1200"/>
              </a:spcBef>
              <a:spcAft>
                <a:spcPts val="100"/>
              </a:spcAft>
              <a:buNone/>
            </a:pPr>
            <a:r>
              <a:rPr lang="en-US" sz="16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West Virginia – Medicaid and CHIP</a:t>
            </a:r>
          </a:p>
          <a:p>
            <a:pPr marL="0" marR="0">
              <a:buNone/>
            </a:pPr>
            <a:r>
              <a:rPr lang="en-US" sz="12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200" dirty="0">
                <a:effectLst/>
                <a:latin typeface="Aptos" panose="020B0004020202020204" pitchFamily="34" charset="0"/>
                <a:ea typeface="Cambria" panose="02040503050406030204" pitchFamily="18" charset="0"/>
                <a:cs typeface="Calibri" panose="020F0502020204030204" pitchFamily="34" charset="0"/>
              </a:rPr>
              <a:t> </a:t>
            </a:r>
            <a:r>
              <a:rPr lang="en-US" sz="12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3"/>
              </a:rPr>
              <a:t>bms.wv.gov</a:t>
            </a:r>
            <a:r>
              <a:rPr lang="en-US" sz="12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2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200" dirty="0">
                <a:effectLst/>
                <a:latin typeface="Aptos" panose="020B0004020202020204" pitchFamily="34" charset="0"/>
                <a:ea typeface="Cambria" panose="02040503050406030204" pitchFamily="18" charset="0"/>
                <a:cs typeface="Calibri" panose="020F0502020204030204" pitchFamily="34" charset="0"/>
              </a:rPr>
              <a:t> </a:t>
            </a:r>
            <a:r>
              <a:rPr lang="en-US" sz="12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4"/>
              </a:rPr>
              <a:t>mywvhipp.com</a:t>
            </a:r>
            <a:r>
              <a:rPr lang="en-US" sz="12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2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Medicaid phone:</a:t>
            </a:r>
            <a:r>
              <a:rPr lang="en-US" sz="1200" dirty="0">
                <a:effectLst/>
                <a:latin typeface="Aptos" panose="020B0004020202020204" pitchFamily="34" charset="0"/>
                <a:ea typeface="Cambria" panose="02040503050406030204" pitchFamily="18" charset="0"/>
                <a:cs typeface="Calibri" panose="020F0502020204030204" pitchFamily="34" charset="0"/>
              </a:rPr>
              <a:t> (304) 558-1700</a:t>
            </a:r>
          </a:p>
          <a:p>
            <a:pPr marL="0" marR="0">
              <a:buNone/>
            </a:pPr>
            <a:r>
              <a:rPr lang="en-US" sz="12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CHIP toll-free phone:</a:t>
            </a:r>
            <a:r>
              <a:rPr lang="en-US" sz="1200" dirty="0">
                <a:effectLst/>
                <a:latin typeface="Aptos" panose="020B0004020202020204" pitchFamily="34" charset="0"/>
                <a:ea typeface="Cambria" panose="02040503050406030204" pitchFamily="18" charset="0"/>
                <a:cs typeface="Calibri" panose="020F0502020204030204" pitchFamily="34" charset="0"/>
              </a:rPr>
              <a:t> (855) </a:t>
            </a:r>
            <a:r>
              <a:rPr lang="en-US" sz="1200" dirty="0" err="1">
                <a:effectLst/>
                <a:latin typeface="Aptos" panose="020B0004020202020204" pitchFamily="34" charset="0"/>
                <a:ea typeface="Cambria" panose="02040503050406030204" pitchFamily="18" charset="0"/>
                <a:cs typeface="Calibri" panose="020F0502020204030204" pitchFamily="34" charset="0"/>
              </a:rPr>
              <a:t>MyWVHIPP</a:t>
            </a:r>
            <a:r>
              <a:rPr lang="en-US" sz="1200" dirty="0">
                <a:effectLst/>
                <a:latin typeface="Aptos" panose="020B0004020202020204" pitchFamily="34" charset="0"/>
                <a:ea typeface="Cambria" panose="02040503050406030204" pitchFamily="18" charset="0"/>
                <a:cs typeface="Calibri" panose="020F0502020204030204" pitchFamily="34" charset="0"/>
              </a:rPr>
              <a:t> (699-8447)</a:t>
            </a:r>
          </a:p>
          <a:p>
            <a:endParaRPr lang="en-US" dirty="0"/>
          </a:p>
        </p:txBody>
      </p:sp>
      <p:sp>
        <p:nvSpPr>
          <p:cNvPr id="4" name="Content Placeholder 3">
            <a:extLst>
              <a:ext uri="{FF2B5EF4-FFF2-40B4-BE49-F238E27FC236}">
                <a16:creationId xmlns:a16="http://schemas.microsoft.com/office/drawing/2014/main" id="{8260D53D-7330-B311-E47A-D9408E7C6D08}"/>
              </a:ext>
            </a:extLst>
          </p:cNvPr>
          <p:cNvSpPr>
            <a:spLocks noGrp="1"/>
          </p:cNvSpPr>
          <p:nvPr>
            <p:ph sz="half" idx="3"/>
          </p:nvPr>
        </p:nvSpPr>
        <p:spPr>
          <a:xfrm>
            <a:off x="4002786" y="381000"/>
            <a:ext cx="3380994" cy="2518638"/>
          </a:xfrm>
        </p:spPr>
        <p:txBody>
          <a:bodyPr/>
          <a:lstStyle/>
          <a:p>
            <a:pPr marL="0" marR="0">
              <a:spcBef>
                <a:spcPts val="1200"/>
              </a:spcBef>
              <a:spcAft>
                <a:spcPts val="100"/>
              </a:spcAft>
              <a:buNone/>
            </a:pPr>
            <a:r>
              <a:rPr lang="en-US" sz="16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Wisconsin – Medicaid and CHIP</a:t>
            </a:r>
          </a:p>
          <a:p>
            <a:pPr marL="0" marR="0">
              <a:buNone/>
            </a:pPr>
            <a:r>
              <a:rPr lang="en-US" sz="12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200" dirty="0">
                <a:effectLst/>
                <a:latin typeface="Aptos" panose="020B0004020202020204" pitchFamily="34" charset="0"/>
                <a:ea typeface="Cambria" panose="02040503050406030204" pitchFamily="18" charset="0"/>
                <a:cs typeface="Calibri" panose="020F0502020204030204" pitchFamily="34" charset="0"/>
              </a:rPr>
              <a:t> </a:t>
            </a:r>
            <a:r>
              <a:rPr lang="en-US" sz="12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5"/>
              </a:rPr>
              <a:t>dhs.wisconsin.gov/</a:t>
            </a:r>
            <a:r>
              <a:rPr lang="en-US" sz="12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5"/>
              </a:rPr>
              <a:t>badgercareplus</a:t>
            </a:r>
            <a:r>
              <a:rPr lang="en-US" sz="12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5"/>
              </a:rPr>
              <a:t>/p-10095.htm</a:t>
            </a:r>
            <a:r>
              <a:rPr lang="en-US" sz="12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2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200" dirty="0">
                <a:effectLst/>
                <a:latin typeface="Aptos" panose="020B0004020202020204" pitchFamily="34" charset="0"/>
                <a:ea typeface="Cambria" panose="02040503050406030204" pitchFamily="18" charset="0"/>
                <a:cs typeface="Calibri" panose="020F0502020204030204" pitchFamily="34" charset="0"/>
              </a:rPr>
              <a:t> (800) 362-3002</a:t>
            </a:r>
          </a:p>
          <a:p>
            <a:pPr marL="0" marR="0">
              <a:spcBef>
                <a:spcPts val="1200"/>
              </a:spcBef>
              <a:spcAft>
                <a:spcPts val="100"/>
              </a:spcAft>
              <a:buNone/>
            </a:pPr>
            <a:r>
              <a:rPr lang="en-US" sz="1600" dirty="0">
                <a:solidFill>
                  <a:srgbClr val="18226E"/>
                </a:solidFill>
                <a:effectLst/>
                <a:latin typeface="Aptos ExtraBold" panose="020B0004020202020204" pitchFamily="34" charset="0"/>
                <a:ea typeface="Cambria" panose="02040503050406030204" pitchFamily="18" charset="0"/>
                <a:cs typeface="Calibri" panose="020F0502020204030204" pitchFamily="34" charset="0"/>
              </a:rPr>
              <a:t>Wyoming – Medicaid</a:t>
            </a:r>
          </a:p>
          <a:p>
            <a:pPr marL="0" marR="0">
              <a:buNone/>
            </a:pPr>
            <a:r>
              <a:rPr lang="en-US" sz="12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Website:</a:t>
            </a:r>
            <a:r>
              <a:rPr lang="en-US" sz="1200" dirty="0">
                <a:effectLst/>
                <a:latin typeface="Aptos" panose="020B0004020202020204" pitchFamily="34" charset="0"/>
                <a:ea typeface="Cambria" panose="02040503050406030204" pitchFamily="18" charset="0"/>
                <a:cs typeface="Calibri" panose="020F0502020204030204" pitchFamily="34" charset="0"/>
              </a:rPr>
              <a:t> </a:t>
            </a:r>
            <a:r>
              <a:rPr lang="en-US" sz="12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6"/>
              </a:rPr>
              <a:t>health.wyo.gov/</a:t>
            </a:r>
            <a:r>
              <a:rPr lang="en-US" sz="12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6"/>
              </a:rPr>
              <a:t>healthcarefin</a:t>
            </a:r>
            <a:r>
              <a:rPr lang="en-US" sz="12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6"/>
              </a:rPr>
              <a:t>/</a:t>
            </a:r>
            <a:r>
              <a:rPr lang="en-US" sz="1200" u="sng" dirty="0" err="1">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6"/>
              </a:rPr>
              <a:t>medicaid</a:t>
            </a:r>
            <a:r>
              <a:rPr lang="en-US" sz="1200" u="sng" dirty="0">
                <a:solidFill>
                  <a:srgbClr val="18226E"/>
                </a:solidFill>
                <a:effectLst/>
                <a:latin typeface="Aptos" panose="020B0004020202020204" pitchFamily="34" charset="0"/>
                <a:ea typeface="Cambria" panose="02040503050406030204" pitchFamily="18" charset="0"/>
                <a:cs typeface="Calibri" panose="020F0502020204030204" pitchFamily="34" charset="0"/>
                <a:hlinkClick r:id="rId6"/>
              </a:rPr>
              <a:t>/programs-and-eligibility/</a:t>
            </a:r>
            <a:r>
              <a:rPr lang="en-US" sz="1200" dirty="0">
                <a:effectLst/>
                <a:latin typeface="Aptos" panose="020B0004020202020204" pitchFamily="34" charset="0"/>
                <a:ea typeface="Cambria" panose="02040503050406030204" pitchFamily="18" charset="0"/>
                <a:cs typeface="Calibri" panose="020F0502020204030204" pitchFamily="34" charset="0"/>
              </a:rPr>
              <a:t> </a:t>
            </a:r>
          </a:p>
          <a:p>
            <a:pPr marL="0" marR="0">
              <a:buNone/>
            </a:pPr>
            <a:r>
              <a:rPr lang="en-US" sz="1200" i="0" dirty="0">
                <a:solidFill>
                  <a:srgbClr val="000000"/>
                </a:solidFill>
                <a:effectLst/>
                <a:latin typeface="Aptos SemiBold" panose="020B0004020202020204" pitchFamily="34" charset="0"/>
                <a:ea typeface="Cambria" panose="02040503050406030204" pitchFamily="18" charset="0"/>
                <a:cs typeface="Calibri" panose="020F0502020204030204" pitchFamily="34" charset="0"/>
              </a:rPr>
              <a:t>Phone:</a:t>
            </a:r>
            <a:r>
              <a:rPr lang="en-US" sz="1200" dirty="0">
                <a:effectLst/>
                <a:latin typeface="Aptos" panose="020B0004020202020204" pitchFamily="34" charset="0"/>
                <a:ea typeface="Cambria" panose="02040503050406030204" pitchFamily="18" charset="0"/>
                <a:cs typeface="Calibri" panose="020F0502020204030204" pitchFamily="34" charset="0"/>
              </a:rPr>
              <a:t> (800) 251-1269</a:t>
            </a:r>
          </a:p>
          <a:p>
            <a:pPr>
              <a:buNone/>
            </a:pPr>
            <a:br>
              <a:rPr lang="en-US" sz="1800" kern="0" dirty="0">
                <a:effectLst/>
                <a:latin typeface="Aptos" panose="020B0004020202020204" pitchFamily="34" charset="0"/>
                <a:ea typeface="Cambria" panose="02040503050406030204" pitchFamily="18" charset="0"/>
                <a:cs typeface="Calibri" panose="020F0502020204030204" pitchFamily="34" charset="0"/>
              </a:rPr>
            </a:br>
            <a:endParaRPr lang="en-US" dirty="0"/>
          </a:p>
        </p:txBody>
      </p:sp>
      <p:sp>
        <p:nvSpPr>
          <p:cNvPr id="5" name="TextBox 4">
            <a:extLst>
              <a:ext uri="{FF2B5EF4-FFF2-40B4-BE49-F238E27FC236}">
                <a16:creationId xmlns:a16="http://schemas.microsoft.com/office/drawing/2014/main" id="{0D7B995F-C84F-7EE5-2F56-B67333174C62}"/>
              </a:ext>
            </a:extLst>
          </p:cNvPr>
          <p:cNvSpPr txBox="1"/>
          <p:nvPr/>
        </p:nvSpPr>
        <p:spPr>
          <a:xfrm>
            <a:off x="388620" y="2437973"/>
            <a:ext cx="6995160" cy="6040115"/>
          </a:xfrm>
          <a:prstGeom prst="rect">
            <a:avLst/>
          </a:prstGeom>
          <a:noFill/>
        </p:spPr>
        <p:txBody>
          <a:bodyPr wrap="square" rtlCol="0">
            <a:spAutoFit/>
          </a:bodyPr>
          <a:lstStyle/>
          <a:p>
            <a:pPr marL="0" marR="0">
              <a:spcBef>
                <a:spcPts val="1200"/>
              </a:spcBef>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To see if any other states have added a premium assistance program since July 31, 2026, or for more information on special enrollment rights, contact either:</a:t>
            </a:r>
          </a:p>
          <a:p>
            <a:pPr>
              <a:buNone/>
            </a:pPr>
            <a:br>
              <a:rPr lang="en-US" sz="1100" dirty="0">
                <a:effectLst/>
                <a:latin typeface="Aptos" panose="020B0004020202020204" pitchFamily="34" charset="0"/>
                <a:ea typeface="Aptos" panose="020B0004020202020204" pitchFamily="34" charset="0"/>
                <a:cs typeface="Times New Roman" panose="02020603050405020304" pitchFamily="18" charset="0"/>
              </a:rPr>
            </a:br>
            <a:endParaRPr lang="en-US" sz="1200" dirty="0">
              <a:effectLst/>
            </a:endParaRPr>
          </a:p>
          <a:p>
            <a:pPr marL="0" marR="0">
              <a:spcAft>
                <a:spcPts val="600"/>
              </a:spcAft>
              <a:buNone/>
            </a:pPr>
            <a:r>
              <a:rPr lang="en-US" sz="1200" kern="100" dirty="0">
                <a:effectLst/>
                <a:latin typeface="Aptos" panose="020B0004020202020204" pitchFamily="34" charset="0"/>
                <a:ea typeface="Aptos" panose="020B0004020202020204" pitchFamily="34" charset="0"/>
                <a:cs typeface="Angsana New" panose="02020603050405020304" pitchFamily="18" charset="-34"/>
              </a:rPr>
              <a:t>U.S. Department of Labor </a:t>
            </a:r>
            <a:br>
              <a:rPr lang="en-US" sz="1200" kern="100" dirty="0">
                <a:effectLst/>
                <a:latin typeface="Aptos" panose="020B0004020202020204" pitchFamily="34" charset="0"/>
                <a:ea typeface="Aptos" panose="020B0004020202020204" pitchFamily="34" charset="0"/>
                <a:cs typeface="Angsana New" panose="02020603050405020304" pitchFamily="18" charset="-34"/>
              </a:rPr>
            </a:br>
            <a:r>
              <a:rPr lang="en-US" sz="1200" kern="100" dirty="0">
                <a:effectLst/>
                <a:latin typeface="Aptos" panose="020B0004020202020204" pitchFamily="34" charset="0"/>
                <a:ea typeface="Aptos" panose="020B0004020202020204" pitchFamily="34" charset="0"/>
                <a:cs typeface="Angsana New" panose="02020603050405020304" pitchFamily="18" charset="-34"/>
              </a:rPr>
              <a:t>Employee Benefits Security Administration</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Aft>
                <a:spcPts val="600"/>
              </a:spcAft>
              <a:buNone/>
            </a:pPr>
            <a:r>
              <a:rPr lang="en-US" sz="1200" kern="100" dirty="0">
                <a:solidFill>
                  <a:srgbClr val="0000FF"/>
                </a:solidFill>
                <a:effectLst/>
                <a:latin typeface="Aptos" panose="020B0004020202020204" pitchFamily="34" charset="0"/>
                <a:ea typeface="Aptos" panose="020B0004020202020204" pitchFamily="34" charset="0"/>
                <a:cs typeface="Angsana New" panose="02020603050405020304" pitchFamily="18" charset="-34"/>
                <a:hlinkClick r:id="rId7"/>
              </a:rPr>
              <a:t>www.dol.gov/agencies/ebsa</a:t>
            </a:r>
            <a:br>
              <a:rPr lang="en-US" sz="1100" kern="100" dirty="0">
                <a:effectLst/>
                <a:latin typeface="Aptos" panose="020B0004020202020204" pitchFamily="34" charset="0"/>
                <a:ea typeface="Aptos" panose="020B0004020202020204" pitchFamily="34" charset="0"/>
                <a:cs typeface="Angsana New" panose="02020603050405020304" pitchFamily="18" charset="-34"/>
              </a:rPr>
            </a:br>
            <a:r>
              <a:rPr lang="en-US" sz="1200" kern="100" dirty="0">
                <a:effectLst/>
                <a:latin typeface="Aptos" panose="020B0004020202020204" pitchFamily="34" charset="0"/>
                <a:ea typeface="Aptos" panose="020B0004020202020204" pitchFamily="34" charset="0"/>
                <a:cs typeface="Angsana New" panose="02020603050405020304" pitchFamily="18" charset="-34"/>
              </a:rPr>
              <a:t>1-866-444-EBSA (3272)</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Aft>
                <a:spcPts val="600"/>
              </a:spcAft>
              <a:buNone/>
            </a:pPr>
            <a:r>
              <a:rPr lang="en-US" sz="1200" kern="100" dirty="0">
                <a:effectLst/>
                <a:latin typeface="Aptos" panose="020B0004020202020204" pitchFamily="34" charset="0"/>
                <a:ea typeface="Aptos" panose="020B0004020202020204" pitchFamily="34" charset="0"/>
                <a:cs typeface="Angsana New" panose="02020603050405020304" pitchFamily="18" charset="-34"/>
              </a:rPr>
              <a:t>U.S. Department of Health and Human Services Centers for Medicare &amp; Medicaid Services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Aft>
                <a:spcPts val="600"/>
              </a:spcAft>
              <a:buNone/>
            </a:pPr>
            <a:r>
              <a:rPr lang="en-US" sz="1200" kern="100" dirty="0">
                <a:solidFill>
                  <a:srgbClr val="0000FF"/>
                </a:solidFill>
                <a:effectLst/>
                <a:latin typeface="Aptos" panose="020B0004020202020204" pitchFamily="34" charset="0"/>
                <a:ea typeface="Aptos" panose="020B0004020202020204" pitchFamily="34" charset="0"/>
                <a:cs typeface="Angsana New" panose="02020603050405020304" pitchFamily="18" charset="-34"/>
                <a:hlinkClick r:id="rId8"/>
              </a:rPr>
              <a:t>www.cms.hhs.gov</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Aft>
                <a:spcPts val="600"/>
              </a:spcAft>
              <a:buNone/>
            </a:pPr>
            <a:r>
              <a:rPr lang="en-US" sz="1200" kern="100" dirty="0">
                <a:effectLst/>
                <a:latin typeface="Aptos" panose="020B0004020202020204" pitchFamily="34" charset="0"/>
                <a:ea typeface="Aptos" panose="020B0004020202020204" pitchFamily="34" charset="0"/>
                <a:cs typeface="Angsana New" panose="02020603050405020304" pitchFamily="18" charset="-34"/>
              </a:rPr>
              <a:t>1-877-267-2323, Menu Option 4, Ext.  61565</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Aft>
                <a:spcPts val="600"/>
              </a:spcAft>
              <a:buNone/>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1200"/>
              </a:spcBef>
              <a:spcAft>
                <a:spcPts val="300"/>
              </a:spcAft>
              <a:buNone/>
            </a:pPr>
            <a:r>
              <a:rPr lang="en-US" sz="1400" b="1" kern="100" dirty="0">
                <a:solidFill>
                  <a:srgbClr val="18226E"/>
                </a:solidFill>
                <a:effectLst/>
                <a:latin typeface="Aptos SemiBold" panose="020B0004020202020204" pitchFamily="34" charset="0"/>
                <a:ea typeface="MS Gothic" panose="020B0609070205080204" pitchFamily="49" charset="-128"/>
                <a:cs typeface="Times New Roman" panose="02020603050405020304" pitchFamily="18" charset="0"/>
              </a:rPr>
              <a:t>Paperwork Reduction Act Statement</a:t>
            </a:r>
          </a:p>
          <a:p>
            <a:pPr marL="0" marR="0">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According to the Paperwork Reduction Act of 1995 (Pub.  L.  104-13) (PRA), no persons are required to respond to a collection of information unless such collection displays a valid Office of Management and Budget (OMB) control number.  The Department notes that a Federal agency cannot conduct or sponsor a collection of information unless it is approved by OMB under the PRA, and displays a currently valid OMB control number, and the public is not required to respond to a collection of information unless it displays a currently valid OMB control number.  See 44 U.S.C.  3507.  Also, notwithstanding any other provisions of law, no person shall be subject to penalty for failing to comply with a collection of information if the collection of information does not display a currently valid OMB control number.  See 44 U.S.C.  3512.</a:t>
            </a:r>
          </a:p>
          <a:p>
            <a:pPr marL="0" marR="0">
              <a:spcAft>
                <a:spcPts val="6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The public reporting burden for this collection of information is estimated to average approximately seven minutes per respondent.  Interested parties are encouraged to send comments regarding the burden estimate or any other aspect of this collection of information, including suggestions for reducing this burden, to the U.S. Department of Labor, Employee Benefits Security Administration, Office of Policy and Research, Attention: PRA Clearance Officer, 200 Constitution Avenue, N.W., Room N-5718, Washington, DC 20210 or email </a:t>
            </a:r>
            <a:r>
              <a:rPr lang="en-US" sz="1100" u="sng" kern="100" dirty="0">
                <a:solidFill>
                  <a:srgbClr val="18226E"/>
                </a:solidFill>
                <a:effectLst/>
                <a:latin typeface="Aptos" panose="020B0004020202020204" pitchFamily="34" charset="0"/>
                <a:ea typeface="Aptos" panose="020B0004020202020204" pitchFamily="34" charset="0"/>
                <a:cs typeface="Times New Roman" panose="02020603050405020304" pitchFamily="18" charset="0"/>
                <a:hlinkClick r:id="rId9"/>
              </a:rPr>
              <a:t>ebsa.opr@dol.gov</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and reference the OMB Control Number 1210-0137.</a:t>
            </a:r>
          </a:p>
          <a:p>
            <a:pPr marL="0" marR="0">
              <a:spcAft>
                <a:spcPts val="600"/>
              </a:spcAft>
              <a:buNone/>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6" name="object 4">
            <a:extLst>
              <a:ext uri="{FF2B5EF4-FFF2-40B4-BE49-F238E27FC236}">
                <a16:creationId xmlns:a16="http://schemas.microsoft.com/office/drawing/2014/main" id="{483CDD1B-23B5-FA64-2ED1-52E9C09E1CB8}"/>
              </a:ext>
            </a:extLst>
          </p:cNvPr>
          <p:cNvGrpSpPr/>
          <p:nvPr/>
        </p:nvGrpSpPr>
        <p:grpSpPr>
          <a:xfrm>
            <a:off x="0" y="9698735"/>
            <a:ext cx="7772400" cy="359410"/>
            <a:chOff x="0" y="9698735"/>
            <a:chExt cx="7772400" cy="359410"/>
          </a:xfrm>
        </p:grpSpPr>
        <p:sp>
          <p:nvSpPr>
            <p:cNvPr id="7" name="object 5">
              <a:extLst>
                <a:ext uri="{FF2B5EF4-FFF2-40B4-BE49-F238E27FC236}">
                  <a16:creationId xmlns:a16="http://schemas.microsoft.com/office/drawing/2014/main" id="{B1DF4BA7-63D3-6642-26C7-F0FEC807B2F1}"/>
                </a:ext>
              </a:extLst>
            </p:cNvPr>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7E7E7E"/>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6">
              <a:extLst>
                <a:ext uri="{FF2B5EF4-FFF2-40B4-BE49-F238E27FC236}">
                  <a16:creationId xmlns:a16="http://schemas.microsoft.com/office/drawing/2014/main" id="{0CAA61DF-CB5F-7C55-B3FA-41F0AB4D2AB1}"/>
                </a:ext>
              </a:extLst>
            </p:cNvPr>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E21D2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9" name="object 9">
            <a:extLst>
              <a:ext uri="{FF2B5EF4-FFF2-40B4-BE49-F238E27FC236}">
                <a16:creationId xmlns:a16="http://schemas.microsoft.com/office/drawing/2014/main" id="{508D38F9-4213-894E-CE97-71C984EB02E1}"/>
              </a:ext>
            </a:extLst>
          </p:cNvPr>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00" b="0" i="0" u="sng" strike="noStrike" kern="0" cap="none" spc="500" normalizeH="0" baseline="0" noProof="0" dirty="0">
                <a:ln>
                  <a:noFill/>
                </a:ln>
                <a:solidFill>
                  <a:prstClr val="white"/>
                </a:solidFill>
                <a:effectLst/>
                <a:uLnTx/>
                <a:uFillTx/>
                <a:latin typeface="Century Gothic"/>
              </a:rPr>
              <a:t> </a:t>
            </a:r>
            <a:r>
              <a:rPr lang="en-US" spc="-25" dirty="0">
                <a:solidFill>
                  <a:prstClr val="white"/>
                </a:solidFill>
              </a:rPr>
              <a:t>41</a:t>
            </a:r>
            <a:r>
              <a:rPr kumimoji="0" sz="1000" b="0" i="0" u="sng" strike="noStrike" kern="0" cap="none" spc="500" normalizeH="0" baseline="0" noProof="0" dirty="0">
                <a:ln>
                  <a:noFill/>
                </a:ln>
                <a:solidFill>
                  <a:prstClr val="white"/>
                </a:solidFill>
                <a:effectLst/>
                <a:uLnTx/>
                <a:uFillTx/>
                <a:latin typeface="Century Gothic"/>
              </a:rPr>
              <a:t> </a:t>
            </a:r>
          </a:p>
        </p:txBody>
      </p:sp>
    </p:spTree>
    <p:extLst>
      <p:ext uri="{BB962C8B-B14F-4D97-AF65-F5344CB8AC3E}">
        <p14:creationId xmlns:p14="http://schemas.microsoft.com/office/powerpoint/2010/main" val="3201675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3319" y="209803"/>
            <a:ext cx="733425" cy="330835"/>
          </a:xfrm>
          <a:prstGeom prst="rect">
            <a:avLst/>
          </a:prstGeom>
        </p:spPr>
        <p:txBody>
          <a:bodyPr vert="horz" wrap="square" lIns="0" tIns="12700" rIns="0" bIns="0" rtlCol="0">
            <a:spAutoFit/>
          </a:bodyPr>
          <a:lstStyle/>
          <a:p>
            <a:pPr marL="12700">
              <a:lnSpc>
                <a:spcPct val="100000"/>
              </a:lnSpc>
              <a:spcBef>
                <a:spcPts val="100"/>
              </a:spcBef>
            </a:pPr>
            <a:r>
              <a:rPr sz="2000" spc="-10" dirty="0">
                <a:latin typeface="Century Gothic"/>
                <a:cs typeface="Century Gothic"/>
              </a:rPr>
              <a:t>Notes</a:t>
            </a:r>
            <a:endParaRPr sz="2000">
              <a:latin typeface="Century Gothic"/>
              <a:cs typeface="Century Gothic"/>
            </a:endParaRPr>
          </a:p>
        </p:txBody>
      </p:sp>
      <p:grpSp>
        <p:nvGrpSpPr>
          <p:cNvPr id="3" name="object 3"/>
          <p:cNvGrpSpPr/>
          <p:nvPr/>
        </p:nvGrpSpPr>
        <p:grpSpPr>
          <a:xfrm>
            <a:off x="0" y="9698735"/>
            <a:ext cx="7772400" cy="359410"/>
            <a:chOff x="0" y="9698735"/>
            <a:chExt cx="7772400" cy="359410"/>
          </a:xfrm>
        </p:grpSpPr>
        <p:sp>
          <p:nvSpPr>
            <p:cNvPr id="4" name="object 4"/>
            <p:cNvSpPr/>
            <p:nvPr/>
          </p:nvSpPr>
          <p:spPr>
            <a:xfrm>
              <a:off x="0" y="9855707"/>
              <a:ext cx="7772400" cy="0"/>
            </a:xfrm>
            <a:custGeom>
              <a:avLst/>
              <a:gdLst/>
              <a:ahLst/>
              <a:cxnLst/>
              <a:rect l="l" t="t" r="r" b="b"/>
              <a:pathLst>
                <a:path w="7772400">
                  <a:moveTo>
                    <a:pt x="0" y="0"/>
                  </a:moveTo>
                  <a:lnTo>
                    <a:pt x="3646932" y="0"/>
                  </a:lnTo>
                </a:path>
                <a:path w="7772400">
                  <a:moveTo>
                    <a:pt x="4124896" y="0"/>
                  </a:moveTo>
                  <a:lnTo>
                    <a:pt x="7772400" y="0"/>
                  </a:lnTo>
                </a:path>
              </a:pathLst>
            </a:custGeom>
            <a:ln w="12700">
              <a:solidFill>
                <a:srgbClr val="000000"/>
              </a:solidFill>
            </a:ln>
          </p:spPr>
          <p:txBody>
            <a:bodyPr wrap="square" lIns="0" tIns="0" rIns="0" bIns="0" rtlCol="0"/>
            <a:lstStyle/>
            <a:p>
              <a:endParaRPr/>
            </a:p>
          </p:txBody>
        </p:sp>
        <p:sp>
          <p:nvSpPr>
            <p:cNvPr id="5" name="object 5"/>
            <p:cNvSpPr/>
            <p:nvPr/>
          </p:nvSpPr>
          <p:spPr>
            <a:xfrm>
              <a:off x="3646932" y="9698735"/>
              <a:ext cx="478155" cy="359410"/>
            </a:xfrm>
            <a:custGeom>
              <a:avLst/>
              <a:gdLst/>
              <a:ahLst/>
              <a:cxnLst/>
              <a:rect l="l" t="t" r="r" b="b"/>
              <a:pathLst>
                <a:path w="478154" h="359409">
                  <a:moveTo>
                    <a:pt x="477964" y="0"/>
                  </a:moveTo>
                  <a:lnTo>
                    <a:pt x="0" y="0"/>
                  </a:lnTo>
                  <a:lnTo>
                    <a:pt x="0" y="359054"/>
                  </a:lnTo>
                  <a:lnTo>
                    <a:pt x="477964" y="359054"/>
                  </a:lnTo>
                  <a:lnTo>
                    <a:pt x="477964" y="0"/>
                  </a:lnTo>
                  <a:close/>
                </a:path>
              </a:pathLst>
            </a:custGeom>
            <a:solidFill>
              <a:srgbClr val="DF1522"/>
            </a:solidFill>
          </p:spPr>
          <p:txBody>
            <a:bodyPr wrap="square" lIns="0" tIns="0" rIns="0" bIns="0" rtlCol="0"/>
            <a:lstStyle/>
            <a:p>
              <a:endParaRPr/>
            </a:p>
          </p:txBody>
        </p:sp>
      </p:grpSp>
      <p:graphicFrame>
        <p:nvGraphicFramePr>
          <p:cNvPr id="6" name="object 6"/>
          <p:cNvGraphicFramePr>
            <a:graphicFrameLocks noGrp="1"/>
          </p:cNvGraphicFramePr>
          <p:nvPr/>
        </p:nvGraphicFramePr>
        <p:xfrm>
          <a:off x="298450" y="810894"/>
          <a:ext cx="7162800" cy="8340090"/>
        </p:xfrm>
        <a:graphic>
          <a:graphicData uri="http://schemas.openxmlformats.org/drawingml/2006/table">
            <a:tbl>
              <a:tblPr firstRow="1" bandRow="1">
                <a:tableStyleId>{2D5ABB26-0587-4C30-8999-92F81FD0307C}</a:tableStyleId>
              </a:tblPr>
              <a:tblGrid>
                <a:gridCol w="7162800">
                  <a:extLst>
                    <a:ext uri="{9D8B030D-6E8A-4147-A177-3AD203B41FA5}">
                      <a16:colId xmlns:a16="http://schemas.microsoft.com/office/drawing/2014/main" val="20000"/>
                    </a:ext>
                  </a:extLst>
                </a:gridCol>
              </a:tblGrid>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0"/>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2"/>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3"/>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4"/>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5"/>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6"/>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7"/>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8"/>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9"/>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20"/>
                  </a:ext>
                </a:extLst>
              </a:tr>
              <a:tr h="379095">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21"/>
                  </a:ext>
                </a:extLst>
              </a:tr>
            </a:tbl>
          </a:graphicData>
        </a:graphic>
      </p:graphicFrame>
      <p:sp>
        <p:nvSpPr>
          <p:cNvPr id="7" name="object 7"/>
          <p:cNvSpPr/>
          <p:nvPr/>
        </p:nvSpPr>
        <p:spPr>
          <a:xfrm>
            <a:off x="0" y="528827"/>
            <a:ext cx="4776470" cy="104139"/>
          </a:xfrm>
          <a:custGeom>
            <a:avLst/>
            <a:gdLst/>
            <a:ahLst/>
            <a:cxnLst/>
            <a:rect l="l" t="t" r="r" b="b"/>
            <a:pathLst>
              <a:path w="4776470" h="104140">
                <a:moveTo>
                  <a:pt x="4776216" y="0"/>
                </a:moveTo>
                <a:lnTo>
                  <a:pt x="0" y="0"/>
                </a:lnTo>
                <a:lnTo>
                  <a:pt x="0" y="103631"/>
                </a:lnTo>
                <a:lnTo>
                  <a:pt x="4776216" y="103631"/>
                </a:lnTo>
                <a:lnTo>
                  <a:pt x="4776216" y="0"/>
                </a:lnTo>
                <a:close/>
              </a:path>
            </a:pathLst>
          </a:custGeom>
          <a:solidFill>
            <a:srgbClr val="7E7E7E"/>
          </a:solidFill>
        </p:spPr>
        <p:txBody>
          <a:bodyPr wrap="square" lIns="0" tIns="0" rIns="0" bIns="0" rtlCol="0"/>
          <a:lstStyle/>
          <a:p>
            <a:endParaRPr/>
          </a:p>
        </p:txBody>
      </p:sp>
      <p:sp>
        <p:nvSpPr>
          <p:cNvPr id="8" name="object 8"/>
          <p:cNvSpPr/>
          <p:nvPr/>
        </p:nvSpPr>
        <p:spPr>
          <a:xfrm>
            <a:off x="4829555" y="527304"/>
            <a:ext cx="2943225" cy="104139"/>
          </a:xfrm>
          <a:custGeom>
            <a:avLst/>
            <a:gdLst/>
            <a:ahLst/>
            <a:cxnLst/>
            <a:rect l="l" t="t" r="r" b="b"/>
            <a:pathLst>
              <a:path w="2943225" h="104140">
                <a:moveTo>
                  <a:pt x="2942844" y="0"/>
                </a:moveTo>
                <a:lnTo>
                  <a:pt x="0" y="0"/>
                </a:lnTo>
                <a:lnTo>
                  <a:pt x="0" y="103631"/>
                </a:lnTo>
                <a:lnTo>
                  <a:pt x="2942844" y="103631"/>
                </a:lnTo>
                <a:lnTo>
                  <a:pt x="2942844" y="0"/>
                </a:lnTo>
                <a:close/>
              </a:path>
            </a:pathLst>
          </a:custGeom>
          <a:solidFill>
            <a:srgbClr val="DF1522"/>
          </a:solidFill>
        </p:spPr>
        <p:txBody>
          <a:bodyPr wrap="square" lIns="0" tIns="0" rIns="0" bIns="0" rtlCol="0"/>
          <a:lstStyle/>
          <a:p>
            <a:endParaRPr/>
          </a:p>
        </p:txBody>
      </p:sp>
      <p:sp>
        <p:nvSpPr>
          <p:cNvPr id="9" name="object 9"/>
          <p:cNvSpPr txBox="1">
            <a:spLocks noGrp="1"/>
          </p:cNvSpPr>
          <p:nvPr>
            <p:ph type="sldNum" sz="quarter" idx="7"/>
          </p:nvPr>
        </p:nvSpPr>
        <p:spPr>
          <a:xfrm>
            <a:off x="3690620" y="9697791"/>
            <a:ext cx="429260" cy="166712"/>
          </a:xfrm>
          <a:prstGeom prst="rect">
            <a:avLst/>
          </a:prstGeom>
        </p:spPr>
        <p:txBody>
          <a:bodyPr vert="horz" wrap="square" lIns="0" tIns="12700" rIns="0" bIns="0" rtlCol="0">
            <a:spAutoFit/>
          </a:bodyPr>
          <a:lstStyle/>
          <a:p>
            <a:pPr marL="12700">
              <a:lnSpc>
                <a:spcPct val="100000"/>
              </a:lnSpc>
              <a:spcBef>
                <a:spcPts val="100"/>
              </a:spcBef>
            </a:pPr>
            <a:r>
              <a:rPr spc="500" dirty="0"/>
              <a:t> </a:t>
            </a:r>
            <a:r>
              <a:rPr lang="en-US" spc="-25" dirty="0"/>
              <a:t>42</a:t>
            </a:r>
            <a:r>
              <a:rPr spc="500" dirty="0"/>
              <a:t>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7772400" cy="10058400"/>
            <a:chOff x="0" y="0"/>
            <a:chExt cx="7772400" cy="10058400"/>
          </a:xfrm>
        </p:grpSpPr>
        <p:pic>
          <p:nvPicPr>
            <p:cNvPr id="3" name="object 3"/>
            <p:cNvPicPr/>
            <p:nvPr/>
          </p:nvPicPr>
          <p:blipFill>
            <a:blip r:embed="rId2" cstate="print"/>
            <a:stretch>
              <a:fillRect/>
            </a:stretch>
          </p:blipFill>
          <p:spPr>
            <a:xfrm>
              <a:off x="0" y="0"/>
              <a:ext cx="7772400" cy="10058399"/>
            </a:xfrm>
            <a:prstGeom prst="rect">
              <a:avLst/>
            </a:prstGeom>
          </p:spPr>
        </p:pic>
        <p:sp>
          <p:nvSpPr>
            <p:cNvPr id="4" name="object 4"/>
            <p:cNvSpPr/>
            <p:nvPr/>
          </p:nvSpPr>
          <p:spPr>
            <a:xfrm>
              <a:off x="0" y="5029200"/>
              <a:ext cx="7772400" cy="1537970"/>
            </a:xfrm>
            <a:custGeom>
              <a:avLst/>
              <a:gdLst/>
              <a:ahLst/>
              <a:cxnLst/>
              <a:rect l="l" t="t" r="r" b="b"/>
              <a:pathLst>
                <a:path w="7772400" h="1537970">
                  <a:moveTo>
                    <a:pt x="7772400" y="0"/>
                  </a:moveTo>
                  <a:lnTo>
                    <a:pt x="0" y="0"/>
                  </a:lnTo>
                  <a:lnTo>
                    <a:pt x="0" y="1537715"/>
                  </a:lnTo>
                  <a:lnTo>
                    <a:pt x="7772400" y="1537715"/>
                  </a:lnTo>
                  <a:lnTo>
                    <a:pt x="7772400" y="0"/>
                  </a:lnTo>
                  <a:close/>
                </a:path>
              </a:pathLst>
            </a:custGeom>
            <a:solidFill>
              <a:srgbClr val="C00000"/>
            </a:solidFill>
          </p:spPr>
          <p:txBody>
            <a:bodyPr wrap="square" lIns="0" tIns="0" rIns="0" bIns="0" rtlCol="0"/>
            <a:lstStyle/>
            <a:p>
              <a:endParaRPr/>
            </a:p>
          </p:txBody>
        </p:sp>
      </p:grpSp>
      <p:sp>
        <p:nvSpPr>
          <p:cNvPr id="5" name="object 5"/>
          <p:cNvSpPr txBox="1"/>
          <p:nvPr/>
        </p:nvSpPr>
        <p:spPr>
          <a:xfrm>
            <a:off x="98856" y="5055234"/>
            <a:ext cx="7576184" cy="1466850"/>
          </a:xfrm>
          <a:prstGeom prst="rect">
            <a:avLst/>
          </a:prstGeom>
        </p:spPr>
        <p:txBody>
          <a:bodyPr vert="horz" wrap="square" lIns="0" tIns="13335" rIns="0" bIns="0" rtlCol="0">
            <a:spAutoFit/>
          </a:bodyPr>
          <a:lstStyle/>
          <a:p>
            <a:pPr marL="12065" marR="5080" algn="ctr">
              <a:lnSpc>
                <a:spcPct val="100000"/>
              </a:lnSpc>
              <a:spcBef>
                <a:spcPts val="105"/>
              </a:spcBef>
            </a:pPr>
            <a:r>
              <a:rPr sz="1050" b="1" i="1" dirty="0">
                <a:solidFill>
                  <a:srgbClr val="FFFFFF"/>
                </a:solidFill>
                <a:latin typeface="Century Gothic"/>
                <a:cs typeface="Century Gothic"/>
              </a:rPr>
              <a:t>This</a:t>
            </a:r>
            <a:r>
              <a:rPr sz="1050" b="1" i="1" spc="-40" dirty="0">
                <a:solidFill>
                  <a:srgbClr val="FFFFFF"/>
                </a:solidFill>
                <a:latin typeface="Century Gothic"/>
                <a:cs typeface="Century Gothic"/>
              </a:rPr>
              <a:t> </a:t>
            </a:r>
            <a:r>
              <a:rPr sz="1050" b="1" i="1" dirty="0">
                <a:solidFill>
                  <a:srgbClr val="FFFFFF"/>
                </a:solidFill>
                <a:latin typeface="Century Gothic"/>
                <a:cs typeface="Century Gothic"/>
              </a:rPr>
              <a:t>document</a:t>
            </a:r>
            <a:r>
              <a:rPr sz="1050" b="1" i="1" spc="-45" dirty="0">
                <a:solidFill>
                  <a:srgbClr val="FFFFFF"/>
                </a:solidFill>
                <a:latin typeface="Century Gothic"/>
                <a:cs typeface="Century Gothic"/>
              </a:rPr>
              <a:t> </a:t>
            </a:r>
            <a:r>
              <a:rPr sz="1050" b="1" i="1" dirty="0">
                <a:solidFill>
                  <a:srgbClr val="FFFFFF"/>
                </a:solidFill>
                <a:latin typeface="Century Gothic"/>
                <a:cs typeface="Century Gothic"/>
              </a:rPr>
              <a:t>summarizes</a:t>
            </a:r>
            <a:r>
              <a:rPr sz="1050" b="1" i="1" spc="-40" dirty="0">
                <a:solidFill>
                  <a:srgbClr val="FFFFFF"/>
                </a:solidFill>
                <a:latin typeface="Century Gothic"/>
                <a:cs typeface="Century Gothic"/>
              </a:rPr>
              <a:t> </a:t>
            </a:r>
            <a:r>
              <a:rPr sz="1050" b="1" i="1" dirty="0">
                <a:solidFill>
                  <a:srgbClr val="FFFFFF"/>
                </a:solidFill>
                <a:latin typeface="Century Gothic"/>
                <a:cs typeface="Century Gothic"/>
              </a:rPr>
              <a:t>the</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benefit</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plans</a:t>
            </a:r>
            <a:r>
              <a:rPr sz="1050" b="1" i="1" spc="-25" dirty="0">
                <a:solidFill>
                  <a:srgbClr val="FFFFFF"/>
                </a:solidFill>
                <a:latin typeface="Century Gothic"/>
                <a:cs typeface="Century Gothic"/>
              </a:rPr>
              <a:t> </a:t>
            </a:r>
            <a:r>
              <a:rPr sz="1050" b="1" i="1" dirty="0">
                <a:solidFill>
                  <a:srgbClr val="FFFFFF"/>
                </a:solidFill>
                <a:latin typeface="Century Gothic"/>
                <a:cs typeface="Century Gothic"/>
              </a:rPr>
              <a:t>offered</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to</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eligible</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employees</a:t>
            </a:r>
            <a:r>
              <a:rPr sz="1050" b="1" i="1" spc="-20" dirty="0">
                <a:solidFill>
                  <a:srgbClr val="FFFFFF"/>
                </a:solidFill>
                <a:latin typeface="Century Gothic"/>
                <a:cs typeface="Century Gothic"/>
              </a:rPr>
              <a:t> </a:t>
            </a:r>
            <a:r>
              <a:rPr sz="1050" b="1" i="1" dirty="0">
                <a:solidFill>
                  <a:srgbClr val="FFFFFF"/>
                </a:solidFill>
                <a:latin typeface="Century Gothic"/>
                <a:cs typeface="Century Gothic"/>
              </a:rPr>
              <a:t>of</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Coca-Cola</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Beverages</a:t>
            </a:r>
            <a:r>
              <a:rPr sz="1050" b="1" i="1" spc="-20" dirty="0">
                <a:solidFill>
                  <a:srgbClr val="FFFFFF"/>
                </a:solidFill>
                <a:latin typeface="Century Gothic"/>
                <a:cs typeface="Century Gothic"/>
              </a:rPr>
              <a:t> </a:t>
            </a:r>
            <a:r>
              <a:rPr sz="1050" b="1" i="1" dirty="0">
                <a:solidFill>
                  <a:srgbClr val="FFFFFF"/>
                </a:solidFill>
                <a:latin typeface="Century Gothic"/>
                <a:cs typeface="Century Gothic"/>
              </a:rPr>
              <a:t>Northeast.</a:t>
            </a:r>
            <a:r>
              <a:rPr sz="1050" b="1" i="1" spc="270" dirty="0">
                <a:solidFill>
                  <a:srgbClr val="FFFFFF"/>
                </a:solidFill>
                <a:latin typeface="Century Gothic"/>
                <a:cs typeface="Century Gothic"/>
              </a:rPr>
              <a:t> </a:t>
            </a:r>
            <a:r>
              <a:rPr sz="1050" b="1" i="1" spc="-10" dirty="0">
                <a:solidFill>
                  <a:srgbClr val="FFFFFF"/>
                </a:solidFill>
                <a:latin typeface="Century Gothic"/>
                <a:cs typeface="Century Gothic"/>
              </a:rPr>
              <a:t>Every </a:t>
            </a:r>
            <a:r>
              <a:rPr sz="1050" b="1" i="1" dirty="0">
                <a:solidFill>
                  <a:srgbClr val="FFFFFF"/>
                </a:solidFill>
                <a:latin typeface="Century Gothic"/>
                <a:cs typeface="Century Gothic"/>
              </a:rPr>
              <a:t>effort has</a:t>
            </a:r>
            <a:r>
              <a:rPr sz="1050" b="1" i="1" spc="-20" dirty="0">
                <a:solidFill>
                  <a:srgbClr val="FFFFFF"/>
                </a:solidFill>
                <a:latin typeface="Century Gothic"/>
                <a:cs typeface="Century Gothic"/>
              </a:rPr>
              <a:t> </a:t>
            </a:r>
            <a:r>
              <a:rPr sz="1050" b="1" i="1" dirty="0">
                <a:solidFill>
                  <a:srgbClr val="FFFFFF"/>
                </a:solidFill>
                <a:latin typeface="Century Gothic"/>
                <a:cs typeface="Century Gothic"/>
              </a:rPr>
              <a:t>been</a:t>
            </a:r>
            <a:r>
              <a:rPr sz="1050" b="1" i="1" spc="-25" dirty="0">
                <a:solidFill>
                  <a:srgbClr val="FFFFFF"/>
                </a:solidFill>
                <a:latin typeface="Century Gothic"/>
                <a:cs typeface="Century Gothic"/>
              </a:rPr>
              <a:t> </a:t>
            </a:r>
            <a:r>
              <a:rPr sz="1050" b="1" i="1" dirty="0">
                <a:solidFill>
                  <a:srgbClr val="FFFFFF"/>
                </a:solidFill>
                <a:latin typeface="Century Gothic"/>
                <a:cs typeface="Century Gothic"/>
              </a:rPr>
              <a:t>made</a:t>
            </a:r>
            <a:r>
              <a:rPr sz="1050" b="1" i="1" spc="-20" dirty="0">
                <a:solidFill>
                  <a:srgbClr val="FFFFFF"/>
                </a:solidFill>
                <a:latin typeface="Century Gothic"/>
                <a:cs typeface="Century Gothic"/>
              </a:rPr>
              <a:t> </a:t>
            </a:r>
            <a:r>
              <a:rPr sz="1050" b="1" i="1" dirty="0">
                <a:solidFill>
                  <a:srgbClr val="FFFFFF"/>
                </a:solidFill>
                <a:latin typeface="Century Gothic"/>
                <a:cs typeface="Century Gothic"/>
              </a:rPr>
              <a:t>to</a:t>
            </a:r>
            <a:r>
              <a:rPr sz="1050" b="1" i="1" spc="-5" dirty="0">
                <a:solidFill>
                  <a:srgbClr val="FFFFFF"/>
                </a:solidFill>
                <a:latin typeface="Century Gothic"/>
                <a:cs typeface="Century Gothic"/>
              </a:rPr>
              <a:t> </a:t>
            </a:r>
            <a:r>
              <a:rPr sz="1050" b="1" i="1" dirty="0">
                <a:solidFill>
                  <a:srgbClr val="FFFFFF"/>
                </a:solidFill>
                <a:latin typeface="Century Gothic"/>
                <a:cs typeface="Century Gothic"/>
              </a:rPr>
              <a:t>ensure</a:t>
            </a:r>
            <a:r>
              <a:rPr sz="1050" b="1" i="1" spc="-30" dirty="0">
                <a:solidFill>
                  <a:srgbClr val="FFFFFF"/>
                </a:solidFill>
                <a:latin typeface="Century Gothic"/>
                <a:cs typeface="Century Gothic"/>
              </a:rPr>
              <a:t> </a:t>
            </a:r>
            <a:r>
              <a:rPr sz="1050" b="1" i="1" dirty="0">
                <a:solidFill>
                  <a:srgbClr val="FFFFFF"/>
                </a:solidFill>
                <a:latin typeface="Century Gothic"/>
                <a:cs typeface="Century Gothic"/>
              </a:rPr>
              <a:t>that</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the</a:t>
            </a:r>
            <a:r>
              <a:rPr sz="1050" b="1" i="1" spc="-20" dirty="0">
                <a:solidFill>
                  <a:srgbClr val="FFFFFF"/>
                </a:solidFill>
                <a:latin typeface="Century Gothic"/>
                <a:cs typeface="Century Gothic"/>
              </a:rPr>
              <a:t> </a:t>
            </a:r>
            <a:r>
              <a:rPr sz="1050" b="1" i="1" dirty="0">
                <a:solidFill>
                  <a:srgbClr val="FFFFFF"/>
                </a:solidFill>
                <a:latin typeface="Century Gothic"/>
                <a:cs typeface="Century Gothic"/>
              </a:rPr>
              <a:t>information</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is clear</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and</a:t>
            </a:r>
            <a:r>
              <a:rPr sz="1050" b="1" i="1" spc="-25" dirty="0">
                <a:solidFill>
                  <a:srgbClr val="FFFFFF"/>
                </a:solidFill>
                <a:latin typeface="Century Gothic"/>
                <a:cs typeface="Century Gothic"/>
              </a:rPr>
              <a:t> </a:t>
            </a:r>
            <a:r>
              <a:rPr sz="1050" b="1" i="1" dirty="0">
                <a:solidFill>
                  <a:srgbClr val="FFFFFF"/>
                </a:solidFill>
                <a:latin typeface="Century Gothic"/>
                <a:cs typeface="Century Gothic"/>
              </a:rPr>
              <a:t>accurate.</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However, this</a:t>
            </a:r>
            <a:r>
              <a:rPr sz="1050" b="1" i="1" spc="-25" dirty="0">
                <a:solidFill>
                  <a:srgbClr val="FFFFFF"/>
                </a:solidFill>
                <a:latin typeface="Century Gothic"/>
                <a:cs typeface="Century Gothic"/>
              </a:rPr>
              <a:t> </a:t>
            </a:r>
            <a:r>
              <a:rPr sz="1050" b="1" i="1" dirty="0">
                <a:solidFill>
                  <a:srgbClr val="FFFFFF"/>
                </a:solidFill>
                <a:latin typeface="Century Gothic"/>
                <a:cs typeface="Century Gothic"/>
              </a:rPr>
              <a:t>is</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intended</a:t>
            </a:r>
            <a:r>
              <a:rPr sz="1050" b="1" i="1" spc="-30" dirty="0">
                <a:solidFill>
                  <a:srgbClr val="FFFFFF"/>
                </a:solidFill>
                <a:latin typeface="Century Gothic"/>
                <a:cs typeface="Century Gothic"/>
              </a:rPr>
              <a:t> </a:t>
            </a:r>
            <a:r>
              <a:rPr sz="1050" b="1" i="1" dirty="0">
                <a:solidFill>
                  <a:srgbClr val="FFFFFF"/>
                </a:solidFill>
                <a:latin typeface="Century Gothic"/>
                <a:cs typeface="Century Gothic"/>
              </a:rPr>
              <a:t>as</a:t>
            </a:r>
            <a:r>
              <a:rPr sz="1050" b="1" i="1" spc="-20" dirty="0">
                <a:solidFill>
                  <a:srgbClr val="FFFFFF"/>
                </a:solidFill>
                <a:latin typeface="Century Gothic"/>
                <a:cs typeface="Century Gothic"/>
              </a:rPr>
              <a:t> </a:t>
            </a:r>
            <a:r>
              <a:rPr sz="1050" b="1" i="1" spc="-10" dirty="0">
                <a:solidFill>
                  <a:srgbClr val="FFFFFF"/>
                </a:solidFill>
                <a:latin typeface="Century Gothic"/>
                <a:cs typeface="Century Gothic"/>
              </a:rPr>
              <a:t>general </a:t>
            </a:r>
            <a:r>
              <a:rPr sz="1050" b="1" i="1" dirty="0">
                <a:solidFill>
                  <a:srgbClr val="FFFFFF"/>
                </a:solidFill>
                <a:latin typeface="Century Gothic"/>
                <a:cs typeface="Century Gothic"/>
              </a:rPr>
              <a:t>summary</a:t>
            </a:r>
            <a:r>
              <a:rPr sz="1050" b="1" i="1" spc="-40" dirty="0">
                <a:solidFill>
                  <a:srgbClr val="FFFFFF"/>
                </a:solidFill>
                <a:latin typeface="Century Gothic"/>
                <a:cs typeface="Century Gothic"/>
              </a:rPr>
              <a:t> </a:t>
            </a:r>
            <a:r>
              <a:rPr sz="1050" b="1" i="1" dirty="0">
                <a:solidFill>
                  <a:srgbClr val="FFFFFF"/>
                </a:solidFill>
                <a:latin typeface="Century Gothic"/>
                <a:cs typeface="Century Gothic"/>
              </a:rPr>
              <a:t>and</a:t>
            </a:r>
            <a:r>
              <a:rPr sz="1050" b="1" i="1" spc="-40" dirty="0">
                <a:solidFill>
                  <a:srgbClr val="FFFFFF"/>
                </a:solidFill>
                <a:latin typeface="Century Gothic"/>
                <a:cs typeface="Century Gothic"/>
              </a:rPr>
              <a:t> </a:t>
            </a:r>
            <a:r>
              <a:rPr sz="1050" b="1" i="1" dirty="0">
                <a:solidFill>
                  <a:srgbClr val="FFFFFF"/>
                </a:solidFill>
                <a:latin typeface="Century Gothic"/>
                <a:cs typeface="Century Gothic"/>
              </a:rPr>
              <a:t>you</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should</a:t>
            </a:r>
            <a:r>
              <a:rPr sz="1050" b="1" i="1" spc="-45" dirty="0">
                <a:solidFill>
                  <a:srgbClr val="FFFFFF"/>
                </a:solidFill>
                <a:latin typeface="Century Gothic"/>
                <a:cs typeface="Century Gothic"/>
              </a:rPr>
              <a:t> </a:t>
            </a:r>
            <a:r>
              <a:rPr sz="1050" b="1" i="1" dirty="0">
                <a:solidFill>
                  <a:srgbClr val="FFFFFF"/>
                </a:solidFill>
                <a:latin typeface="Century Gothic"/>
                <a:cs typeface="Century Gothic"/>
              </a:rPr>
              <a:t>refer to</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the</a:t>
            </a:r>
            <a:r>
              <a:rPr sz="1050" b="1" i="1" spc="-25" dirty="0">
                <a:solidFill>
                  <a:srgbClr val="FFFFFF"/>
                </a:solidFill>
                <a:latin typeface="Century Gothic"/>
                <a:cs typeface="Century Gothic"/>
              </a:rPr>
              <a:t> </a:t>
            </a:r>
            <a:r>
              <a:rPr sz="1050" b="1" i="1" dirty="0">
                <a:solidFill>
                  <a:srgbClr val="FFFFFF"/>
                </a:solidFill>
                <a:latin typeface="Century Gothic"/>
                <a:cs typeface="Century Gothic"/>
              </a:rPr>
              <a:t>Employee</a:t>
            </a:r>
            <a:r>
              <a:rPr sz="1050" b="1" i="1" spc="-20" dirty="0">
                <a:solidFill>
                  <a:srgbClr val="FFFFFF"/>
                </a:solidFill>
                <a:latin typeface="Century Gothic"/>
                <a:cs typeface="Century Gothic"/>
              </a:rPr>
              <a:t> </a:t>
            </a:r>
            <a:r>
              <a:rPr sz="1050" b="1" i="1" dirty="0">
                <a:solidFill>
                  <a:srgbClr val="FFFFFF"/>
                </a:solidFill>
                <a:latin typeface="Century Gothic"/>
                <a:cs typeface="Century Gothic"/>
              </a:rPr>
              <a:t>Handbook,</a:t>
            </a:r>
            <a:r>
              <a:rPr sz="1050" b="1" i="1" spc="-40" dirty="0">
                <a:solidFill>
                  <a:srgbClr val="FFFFFF"/>
                </a:solidFill>
                <a:latin typeface="Century Gothic"/>
                <a:cs typeface="Century Gothic"/>
              </a:rPr>
              <a:t> </a:t>
            </a:r>
            <a:r>
              <a:rPr sz="1050" b="1" i="1" dirty="0">
                <a:solidFill>
                  <a:srgbClr val="FFFFFF"/>
                </a:solidFill>
                <a:latin typeface="Century Gothic"/>
                <a:cs typeface="Century Gothic"/>
              </a:rPr>
              <a:t>the</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contracts</a:t>
            </a:r>
            <a:r>
              <a:rPr sz="1050" b="1" i="1" spc="-30" dirty="0">
                <a:solidFill>
                  <a:srgbClr val="FFFFFF"/>
                </a:solidFill>
                <a:latin typeface="Century Gothic"/>
                <a:cs typeface="Century Gothic"/>
              </a:rPr>
              <a:t> </a:t>
            </a:r>
            <a:r>
              <a:rPr sz="1050" b="1" i="1" dirty="0">
                <a:solidFill>
                  <a:srgbClr val="FFFFFF"/>
                </a:solidFill>
                <a:latin typeface="Century Gothic"/>
                <a:cs typeface="Century Gothic"/>
              </a:rPr>
              <a:t>or official</a:t>
            </a:r>
            <a:r>
              <a:rPr sz="1050" b="1" i="1" spc="-20" dirty="0">
                <a:solidFill>
                  <a:srgbClr val="FFFFFF"/>
                </a:solidFill>
                <a:latin typeface="Century Gothic"/>
                <a:cs typeface="Century Gothic"/>
              </a:rPr>
              <a:t> </a:t>
            </a:r>
            <a:r>
              <a:rPr sz="1050" b="1" i="1" dirty="0">
                <a:solidFill>
                  <a:srgbClr val="FFFFFF"/>
                </a:solidFill>
                <a:latin typeface="Century Gothic"/>
                <a:cs typeface="Century Gothic"/>
              </a:rPr>
              <a:t>Plan</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Documents</a:t>
            </a:r>
            <a:r>
              <a:rPr sz="1050" b="1" i="1" spc="-40" dirty="0">
                <a:solidFill>
                  <a:srgbClr val="FFFFFF"/>
                </a:solidFill>
                <a:latin typeface="Century Gothic"/>
                <a:cs typeface="Century Gothic"/>
              </a:rPr>
              <a:t> </a:t>
            </a:r>
            <a:r>
              <a:rPr sz="1050" b="1" i="1" dirty="0">
                <a:solidFill>
                  <a:srgbClr val="FFFFFF"/>
                </a:solidFill>
                <a:latin typeface="Century Gothic"/>
                <a:cs typeface="Century Gothic"/>
              </a:rPr>
              <a:t>(also</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referred</a:t>
            </a:r>
            <a:r>
              <a:rPr sz="1050" b="1" i="1" spc="-15" dirty="0">
                <a:solidFill>
                  <a:srgbClr val="FFFFFF"/>
                </a:solidFill>
                <a:latin typeface="Century Gothic"/>
                <a:cs typeface="Century Gothic"/>
              </a:rPr>
              <a:t> </a:t>
            </a:r>
            <a:r>
              <a:rPr sz="1050" b="1" i="1" spc="-25" dirty="0">
                <a:solidFill>
                  <a:srgbClr val="FFFFFF"/>
                </a:solidFill>
                <a:latin typeface="Century Gothic"/>
                <a:cs typeface="Century Gothic"/>
              </a:rPr>
              <a:t>to </a:t>
            </a:r>
            <a:r>
              <a:rPr sz="1050" b="1" i="1" dirty="0">
                <a:solidFill>
                  <a:srgbClr val="FFFFFF"/>
                </a:solidFill>
                <a:latin typeface="Century Gothic"/>
                <a:cs typeface="Century Gothic"/>
              </a:rPr>
              <a:t>as</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Subscriber</a:t>
            </a:r>
            <a:r>
              <a:rPr sz="1050" b="1" i="1" spc="-40" dirty="0">
                <a:solidFill>
                  <a:srgbClr val="FFFFFF"/>
                </a:solidFill>
                <a:latin typeface="Century Gothic"/>
                <a:cs typeface="Century Gothic"/>
              </a:rPr>
              <a:t> </a:t>
            </a:r>
            <a:r>
              <a:rPr sz="1050" b="1" i="1" dirty="0">
                <a:solidFill>
                  <a:srgbClr val="FFFFFF"/>
                </a:solidFill>
                <a:latin typeface="Century Gothic"/>
                <a:cs typeface="Century Gothic"/>
              </a:rPr>
              <a:t>Certificates</a:t>
            </a:r>
            <a:r>
              <a:rPr sz="1050" b="1" i="1" spc="-5" dirty="0">
                <a:solidFill>
                  <a:srgbClr val="FFFFFF"/>
                </a:solidFill>
                <a:latin typeface="Century Gothic"/>
                <a:cs typeface="Century Gothic"/>
              </a:rPr>
              <a:t> </a:t>
            </a:r>
            <a:r>
              <a:rPr sz="1050" b="1" i="1" dirty="0">
                <a:solidFill>
                  <a:srgbClr val="FFFFFF"/>
                </a:solidFill>
                <a:latin typeface="Century Gothic"/>
                <a:cs typeface="Century Gothic"/>
              </a:rPr>
              <a:t>or</a:t>
            </a:r>
            <a:r>
              <a:rPr sz="1050" b="1" i="1" spc="-5" dirty="0">
                <a:solidFill>
                  <a:srgbClr val="FFFFFF"/>
                </a:solidFill>
                <a:latin typeface="Century Gothic"/>
                <a:cs typeface="Century Gothic"/>
              </a:rPr>
              <a:t> </a:t>
            </a:r>
            <a:r>
              <a:rPr sz="1050" b="1" i="1" dirty="0">
                <a:solidFill>
                  <a:srgbClr val="FFFFFF"/>
                </a:solidFill>
                <a:latin typeface="Century Gothic"/>
                <a:cs typeface="Century Gothic"/>
              </a:rPr>
              <a:t>Summary</a:t>
            </a:r>
            <a:r>
              <a:rPr sz="1050" b="1" i="1" spc="-40" dirty="0">
                <a:solidFill>
                  <a:srgbClr val="FFFFFF"/>
                </a:solidFill>
                <a:latin typeface="Century Gothic"/>
                <a:cs typeface="Century Gothic"/>
              </a:rPr>
              <a:t> </a:t>
            </a:r>
            <a:r>
              <a:rPr sz="1050" b="1" i="1" dirty="0">
                <a:solidFill>
                  <a:srgbClr val="FFFFFF"/>
                </a:solidFill>
                <a:latin typeface="Century Gothic"/>
                <a:cs typeface="Century Gothic"/>
              </a:rPr>
              <a:t>Plan</a:t>
            </a:r>
            <a:r>
              <a:rPr sz="1050" b="1" i="1" spc="-25" dirty="0">
                <a:solidFill>
                  <a:srgbClr val="FFFFFF"/>
                </a:solidFill>
                <a:latin typeface="Century Gothic"/>
                <a:cs typeface="Century Gothic"/>
              </a:rPr>
              <a:t> </a:t>
            </a:r>
            <a:r>
              <a:rPr sz="1050" b="1" i="1" dirty="0">
                <a:solidFill>
                  <a:srgbClr val="FFFFFF"/>
                </a:solidFill>
                <a:latin typeface="Century Gothic"/>
                <a:cs typeface="Century Gothic"/>
              </a:rPr>
              <a:t>Descriptions</a:t>
            </a:r>
            <a:r>
              <a:rPr sz="1050" b="1" i="1" spc="-25" dirty="0">
                <a:solidFill>
                  <a:srgbClr val="FFFFFF"/>
                </a:solidFill>
                <a:latin typeface="Century Gothic"/>
                <a:cs typeface="Century Gothic"/>
              </a:rPr>
              <a:t> </a:t>
            </a:r>
            <a:r>
              <a:rPr sz="1050" b="1" i="1" dirty="0">
                <a:solidFill>
                  <a:srgbClr val="FFFFFF"/>
                </a:solidFill>
                <a:latin typeface="Century Gothic"/>
                <a:cs typeface="Century Gothic"/>
              </a:rPr>
              <a:t>[SPDs])</a:t>
            </a:r>
            <a:r>
              <a:rPr sz="1050" b="1" i="1" spc="-20" dirty="0">
                <a:solidFill>
                  <a:srgbClr val="FFFFFF"/>
                </a:solidFill>
                <a:latin typeface="Century Gothic"/>
                <a:cs typeface="Century Gothic"/>
              </a:rPr>
              <a:t> </a:t>
            </a:r>
            <a:r>
              <a:rPr sz="1050" b="1" i="1" dirty="0">
                <a:solidFill>
                  <a:srgbClr val="FFFFFF"/>
                </a:solidFill>
                <a:latin typeface="Century Gothic"/>
                <a:cs typeface="Century Gothic"/>
              </a:rPr>
              <a:t>or</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contact</a:t>
            </a:r>
            <a:r>
              <a:rPr sz="1050" b="1" i="1" spc="-5" dirty="0">
                <a:solidFill>
                  <a:srgbClr val="FFFFFF"/>
                </a:solidFill>
                <a:latin typeface="Century Gothic"/>
                <a:cs typeface="Century Gothic"/>
              </a:rPr>
              <a:t> </a:t>
            </a:r>
            <a:r>
              <a:rPr sz="1050" b="1" i="1" dirty="0">
                <a:solidFill>
                  <a:srgbClr val="FFFFFF"/>
                </a:solidFill>
                <a:latin typeface="Century Gothic"/>
                <a:cs typeface="Century Gothic"/>
              </a:rPr>
              <a:t>your</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Human</a:t>
            </a:r>
            <a:r>
              <a:rPr sz="1050" b="1" i="1" spc="-50" dirty="0">
                <a:solidFill>
                  <a:srgbClr val="FFFFFF"/>
                </a:solidFill>
                <a:latin typeface="Century Gothic"/>
                <a:cs typeface="Century Gothic"/>
              </a:rPr>
              <a:t> </a:t>
            </a:r>
            <a:r>
              <a:rPr sz="1050" b="1" i="1" dirty="0">
                <a:solidFill>
                  <a:srgbClr val="FFFFFF"/>
                </a:solidFill>
                <a:latin typeface="Century Gothic"/>
                <a:cs typeface="Century Gothic"/>
              </a:rPr>
              <a:t>Resources</a:t>
            </a:r>
            <a:r>
              <a:rPr sz="1050" b="1" i="1" spc="-5" dirty="0">
                <a:solidFill>
                  <a:srgbClr val="FFFFFF"/>
                </a:solidFill>
                <a:latin typeface="Century Gothic"/>
                <a:cs typeface="Century Gothic"/>
              </a:rPr>
              <a:t> </a:t>
            </a:r>
            <a:r>
              <a:rPr sz="1050" b="1" i="1" spc="-10" dirty="0">
                <a:solidFill>
                  <a:srgbClr val="FFFFFF"/>
                </a:solidFill>
                <a:latin typeface="Century Gothic"/>
                <a:cs typeface="Century Gothic"/>
              </a:rPr>
              <a:t>Representative</a:t>
            </a:r>
            <a:r>
              <a:rPr sz="1050" b="1" i="1" spc="-30" dirty="0">
                <a:solidFill>
                  <a:srgbClr val="FFFFFF"/>
                </a:solidFill>
                <a:latin typeface="Century Gothic"/>
                <a:cs typeface="Century Gothic"/>
              </a:rPr>
              <a:t> </a:t>
            </a:r>
            <a:r>
              <a:rPr sz="1050" b="1" i="1" spc="-25" dirty="0">
                <a:solidFill>
                  <a:srgbClr val="FFFFFF"/>
                </a:solidFill>
                <a:latin typeface="Century Gothic"/>
                <a:cs typeface="Century Gothic"/>
              </a:rPr>
              <a:t>for </a:t>
            </a:r>
            <a:r>
              <a:rPr sz="1050" b="1" i="1" dirty="0">
                <a:solidFill>
                  <a:srgbClr val="FFFFFF"/>
                </a:solidFill>
                <a:latin typeface="Century Gothic"/>
                <a:cs typeface="Century Gothic"/>
              </a:rPr>
              <a:t>more</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detailed</a:t>
            </a:r>
            <a:r>
              <a:rPr sz="1050" b="1" i="1" spc="-25" dirty="0">
                <a:solidFill>
                  <a:srgbClr val="FFFFFF"/>
                </a:solidFill>
                <a:latin typeface="Century Gothic"/>
                <a:cs typeface="Century Gothic"/>
              </a:rPr>
              <a:t> </a:t>
            </a:r>
            <a:r>
              <a:rPr sz="1050" b="1" i="1" dirty="0">
                <a:solidFill>
                  <a:srgbClr val="FFFFFF"/>
                </a:solidFill>
                <a:latin typeface="Century Gothic"/>
                <a:cs typeface="Century Gothic"/>
              </a:rPr>
              <a:t>information</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about</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the</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benefits.</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In</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the</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event</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of any</a:t>
            </a:r>
            <a:r>
              <a:rPr sz="1050" b="1" i="1" spc="-25" dirty="0">
                <a:solidFill>
                  <a:srgbClr val="FFFFFF"/>
                </a:solidFill>
                <a:latin typeface="Century Gothic"/>
                <a:cs typeface="Century Gothic"/>
              </a:rPr>
              <a:t> </a:t>
            </a:r>
            <a:r>
              <a:rPr sz="1050" b="1" i="1" dirty="0">
                <a:solidFill>
                  <a:srgbClr val="FFFFFF"/>
                </a:solidFill>
                <a:latin typeface="Century Gothic"/>
                <a:cs typeface="Century Gothic"/>
              </a:rPr>
              <a:t>conflict</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or</a:t>
            </a:r>
            <a:r>
              <a:rPr sz="1050" b="1" i="1" spc="-5" dirty="0">
                <a:solidFill>
                  <a:srgbClr val="FFFFFF"/>
                </a:solidFill>
                <a:latin typeface="Century Gothic"/>
                <a:cs typeface="Century Gothic"/>
              </a:rPr>
              <a:t> </a:t>
            </a:r>
            <a:r>
              <a:rPr sz="1050" b="1" i="1" spc="-10" dirty="0">
                <a:solidFill>
                  <a:srgbClr val="FFFFFF"/>
                </a:solidFill>
                <a:latin typeface="Century Gothic"/>
                <a:cs typeface="Century Gothic"/>
              </a:rPr>
              <a:t>inconsistencies</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between</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the</a:t>
            </a:r>
            <a:r>
              <a:rPr sz="1050" b="1" i="1" spc="-15" dirty="0">
                <a:solidFill>
                  <a:srgbClr val="FFFFFF"/>
                </a:solidFill>
                <a:latin typeface="Century Gothic"/>
                <a:cs typeface="Century Gothic"/>
              </a:rPr>
              <a:t> </a:t>
            </a:r>
            <a:r>
              <a:rPr sz="1050" b="1" i="1" spc="-10" dirty="0">
                <a:solidFill>
                  <a:srgbClr val="FFFFFF"/>
                </a:solidFill>
                <a:latin typeface="Century Gothic"/>
                <a:cs typeface="Century Gothic"/>
              </a:rPr>
              <a:t>information</a:t>
            </a:r>
            <a:r>
              <a:rPr sz="1050" b="1" i="1" spc="500" dirty="0">
                <a:solidFill>
                  <a:srgbClr val="FFFFFF"/>
                </a:solidFill>
                <a:latin typeface="Century Gothic"/>
                <a:cs typeface="Century Gothic"/>
              </a:rPr>
              <a:t> </a:t>
            </a:r>
            <a:r>
              <a:rPr sz="1050" b="1" i="1" dirty="0">
                <a:solidFill>
                  <a:srgbClr val="FFFFFF"/>
                </a:solidFill>
                <a:latin typeface="Century Gothic"/>
                <a:cs typeface="Century Gothic"/>
              </a:rPr>
              <a:t>in</a:t>
            </a:r>
            <a:r>
              <a:rPr sz="1050" b="1" i="1" spc="-30" dirty="0">
                <a:solidFill>
                  <a:srgbClr val="FFFFFF"/>
                </a:solidFill>
                <a:latin typeface="Century Gothic"/>
                <a:cs typeface="Century Gothic"/>
              </a:rPr>
              <a:t> </a:t>
            </a:r>
            <a:r>
              <a:rPr sz="1050" b="1" i="1" dirty="0">
                <a:solidFill>
                  <a:srgbClr val="FFFFFF"/>
                </a:solidFill>
                <a:latin typeface="Century Gothic"/>
                <a:cs typeface="Century Gothic"/>
              </a:rPr>
              <a:t>this</a:t>
            </a:r>
            <a:r>
              <a:rPr sz="1050" b="1" i="1" spc="-30" dirty="0">
                <a:solidFill>
                  <a:srgbClr val="FFFFFF"/>
                </a:solidFill>
                <a:latin typeface="Century Gothic"/>
                <a:cs typeface="Century Gothic"/>
              </a:rPr>
              <a:t> </a:t>
            </a:r>
            <a:r>
              <a:rPr sz="1050" b="1" i="1" dirty="0">
                <a:solidFill>
                  <a:srgbClr val="FFFFFF"/>
                </a:solidFill>
                <a:latin typeface="Century Gothic"/>
                <a:cs typeface="Century Gothic"/>
              </a:rPr>
              <a:t>document</a:t>
            </a:r>
            <a:r>
              <a:rPr sz="1050" b="1" i="1" spc="-40" dirty="0">
                <a:solidFill>
                  <a:srgbClr val="FFFFFF"/>
                </a:solidFill>
                <a:latin typeface="Century Gothic"/>
                <a:cs typeface="Century Gothic"/>
              </a:rPr>
              <a:t> </a:t>
            </a:r>
            <a:r>
              <a:rPr sz="1050" b="1" i="1" dirty="0">
                <a:solidFill>
                  <a:srgbClr val="FFFFFF"/>
                </a:solidFill>
                <a:latin typeface="Century Gothic"/>
                <a:cs typeface="Century Gothic"/>
              </a:rPr>
              <a:t>and</a:t>
            </a:r>
            <a:r>
              <a:rPr sz="1050" b="1" i="1" spc="-40" dirty="0">
                <a:solidFill>
                  <a:srgbClr val="FFFFFF"/>
                </a:solidFill>
                <a:latin typeface="Century Gothic"/>
                <a:cs typeface="Century Gothic"/>
              </a:rPr>
              <a:t> </a:t>
            </a:r>
            <a:r>
              <a:rPr sz="1050" b="1" i="1" dirty="0">
                <a:solidFill>
                  <a:srgbClr val="FFFFFF"/>
                </a:solidFill>
                <a:latin typeface="Century Gothic"/>
                <a:cs typeface="Century Gothic"/>
              </a:rPr>
              <a:t>the</a:t>
            </a:r>
            <a:r>
              <a:rPr sz="1050" b="1" i="1" spc="-30" dirty="0">
                <a:solidFill>
                  <a:srgbClr val="FFFFFF"/>
                </a:solidFill>
                <a:latin typeface="Century Gothic"/>
                <a:cs typeface="Century Gothic"/>
              </a:rPr>
              <a:t> </a:t>
            </a:r>
            <a:r>
              <a:rPr sz="1050" b="1" i="1" dirty="0">
                <a:solidFill>
                  <a:srgbClr val="FFFFFF"/>
                </a:solidFill>
                <a:latin typeface="Century Gothic"/>
                <a:cs typeface="Century Gothic"/>
              </a:rPr>
              <a:t>handbook,</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the</a:t>
            </a:r>
            <a:r>
              <a:rPr sz="1050" b="1" i="1" spc="-30" dirty="0">
                <a:solidFill>
                  <a:srgbClr val="FFFFFF"/>
                </a:solidFill>
                <a:latin typeface="Century Gothic"/>
                <a:cs typeface="Century Gothic"/>
              </a:rPr>
              <a:t> </a:t>
            </a:r>
            <a:r>
              <a:rPr sz="1050" b="1" i="1" dirty="0">
                <a:solidFill>
                  <a:srgbClr val="FFFFFF"/>
                </a:solidFill>
                <a:latin typeface="Century Gothic"/>
                <a:cs typeface="Century Gothic"/>
              </a:rPr>
              <a:t>contracts</a:t>
            </a:r>
            <a:r>
              <a:rPr sz="1050" b="1" i="1" spc="-20" dirty="0">
                <a:solidFill>
                  <a:srgbClr val="FFFFFF"/>
                </a:solidFill>
                <a:latin typeface="Century Gothic"/>
                <a:cs typeface="Century Gothic"/>
              </a:rPr>
              <a:t> </a:t>
            </a:r>
            <a:r>
              <a:rPr sz="1050" b="1" i="1" dirty="0">
                <a:solidFill>
                  <a:srgbClr val="FFFFFF"/>
                </a:solidFill>
                <a:latin typeface="Century Gothic"/>
                <a:cs typeface="Century Gothic"/>
              </a:rPr>
              <a:t>or</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official</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SPDs,</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the</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handbook,</a:t>
            </a:r>
            <a:r>
              <a:rPr sz="1050" b="1" i="1" spc="-45" dirty="0">
                <a:solidFill>
                  <a:srgbClr val="FFFFFF"/>
                </a:solidFill>
                <a:latin typeface="Century Gothic"/>
                <a:cs typeface="Century Gothic"/>
              </a:rPr>
              <a:t> </a:t>
            </a:r>
            <a:r>
              <a:rPr sz="1050" b="1" i="1" dirty="0">
                <a:solidFill>
                  <a:srgbClr val="FFFFFF"/>
                </a:solidFill>
                <a:latin typeface="Century Gothic"/>
                <a:cs typeface="Century Gothic"/>
              </a:rPr>
              <a:t>the</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contracts</a:t>
            </a:r>
            <a:r>
              <a:rPr sz="1050" b="1" i="1" spc="-20" dirty="0">
                <a:solidFill>
                  <a:srgbClr val="FFFFFF"/>
                </a:solidFill>
                <a:latin typeface="Century Gothic"/>
                <a:cs typeface="Century Gothic"/>
              </a:rPr>
              <a:t> </a:t>
            </a:r>
            <a:r>
              <a:rPr sz="1050" b="1" i="1" dirty="0">
                <a:solidFill>
                  <a:srgbClr val="FFFFFF"/>
                </a:solidFill>
                <a:latin typeface="Century Gothic"/>
                <a:cs typeface="Century Gothic"/>
              </a:rPr>
              <a:t>or</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official</a:t>
            </a:r>
            <a:r>
              <a:rPr sz="1050" b="1" i="1" spc="-25" dirty="0">
                <a:solidFill>
                  <a:srgbClr val="FFFFFF"/>
                </a:solidFill>
                <a:latin typeface="Century Gothic"/>
                <a:cs typeface="Century Gothic"/>
              </a:rPr>
              <a:t> </a:t>
            </a:r>
            <a:r>
              <a:rPr sz="1050" b="1" i="1" dirty="0">
                <a:solidFill>
                  <a:srgbClr val="FFFFFF"/>
                </a:solidFill>
                <a:latin typeface="Century Gothic"/>
                <a:cs typeface="Century Gothic"/>
              </a:rPr>
              <a:t>SPDs</a:t>
            </a:r>
            <a:r>
              <a:rPr sz="1050" b="1" i="1" spc="-25" dirty="0">
                <a:solidFill>
                  <a:srgbClr val="FFFFFF"/>
                </a:solidFill>
                <a:latin typeface="Century Gothic"/>
                <a:cs typeface="Century Gothic"/>
              </a:rPr>
              <a:t> </a:t>
            </a:r>
            <a:r>
              <a:rPr sz="1050" b="1" i="1" spc="-20" dirty="0">
                <a:solidFill>
                  <a:srgbClr val="FFFFFF"/>
                </a:solidFill>
                <a:latin typeface="Century Gothic"/>
                <a:cs typeface="Century Gothic"/>
              </a:rPr>
              <a:t>will </a:t>
            </a:r>
            <a:r>
              <a:rPr sz="1050" b="1" i="1" dirty="0">
                <a:solidFill>
                  <a:srgbClr val="FFFFFF"/>
                </a:solidFill>
                <a:latin typeface="Century Gothic"/>
                <a:cs typeface="Century Gothic"/>
              </a:rPr>
              <a:t>govern.</a:t>
            </a:r>
            <a:r>
              <a:rPr sz="1050" b="1" i="1" spc="-15" dirty="0">
                <a:solidFill>
                  <a:srgbClr val="FFFFFF"/>
                </a:solidFill>
                <a:latin typeface="Century Gothic"/>
                <a:cs typeface="Century Gothic"/>
              </a:rPr>
              <a:t> </a:t>
            </a:r>
            <a:r>
              <a:rPr sz="1050" b="1" i="1" spc="-10" dirty="0">
                <a:solidFill>
                  <a:srgbClr val="FFFFFF"/>
                </a:solidFill>
                <a:latin typeface="Century Gothic"/>
                <a:cs typeface="Century Gothic"/>
              </a:rPr>
              <a:t>Coca-</a:t>
            </a:r>
            <a:r>
              <a:rPr sz="1050" b="1" i="1" dirty="0">
                <a:solidFill>
                  <a:srgbClr val="FFFFFF"/>
                </a:solidFill>
                <a:latin typeface="Century Gothic"/>
                <a:cs typeface="Century Gothic"/>
              </a:rPr>
              <a:t>Cola</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Beverages</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Northeast</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reserves</a:t>
            </a:r>
            <a:r>
              <a:rPr sz="1050" b="1" i="1" spc="-5" dirty="0">
                <a:solidFill>
                  <a:srgbClr val="FFFFFF"/>
                </a:solidFill>
                <a:latin typeface="Century Gothic"/>
                <a:cs typeface="Century Gothic"/>
              </a:rPr>
              <a:t> </a:t>
            </a:r>
            <a:r>
              <a:rPr sz="1050" b="1" i="1" dirty="0">
                <a:solidFill>
                  <a:srgbClr val="FFFFFF"/>
                </a:solidFill>
                <a:latin typeface="Century Gothic"/>
                <a:cs typeface="Century Gothic"/>
              </a:rPr>
              <a:t>the</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right</a:t>
            </a:r>
            <a:r>
              <a:rPr sz="1050" b="1" i="1" spc="-30" dirty="0">
                <a:solidFill>
                  <a:srgbClr val="FFFFFF"/>
                </a:solidFill>
                <a:latin typeface="Century Gothic"/>
                <a:cs typeface="Century Gothic"/>
              </a:rPr>
              <a:t> </a:t>
            </a:r>
            <a:r>
              <a:rPr sz="1050" b="1" i="1" dirty="0">
                <a:solidFill>
                  <a:srgbClr val="FFFFFF"/>
                </a:solidFill>
                <a:latin typeface="Century Gothic"/>
                <a:cs typeface="Century Gothic"/>
              </a:rPr>
              <a:t>to</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change</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or</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discontinue</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these</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benefits,</a:t>
            </a:r>
            <a:r>
              <a:rPr sz="1050" b="1" i="1" spc="-25" dirty="0">
                <a:solidFill>
                  <a:srgbClr val="FFFFFF"/>
                </a:solidFill>
                <a:latin typeface="Century Gothic"/>
                <a:cs typeface="Century Gothic"/>
              </a:rPr>
              <a:t> </a:t>
            </a:r>
            <a:r>
              <a:rPr sz="1050" b="1" i="1" dirty="0">
                <a:solidFill>
                  <a:srgbClr val="FFFFFF"/>
                </a:solidFill>
                <a:latin typeface="Century Gothic"/>
                <a:cs typeface="Century Gothic"/>
              </a:rPr>
              <a:t>in</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whole</a:t>
            </a:r>
            <a:r>
              <a:rPr sz="1050" b="1" i="1" spc="-25" dirty="0">
                <a:solidFill>
                  <a:srgbClr val="FFFFFF"/>
                </a:solidFill>
                <a:latin typeface="Century Gothic"/>
                <a:cs typeface="Century Gothic"/>
              </a:rPr>
              <a:t> </a:t>
            </a:r>
            <a:r>
              <a:rPr sz="1050" b="1" i="1" dirty="0">
                <a:solidFill>
                  <a:srgbClr val="FFFFFF"/>
                </a:solidFill>
                <a:latin typeface="Century Gothic"/>
                <a:cs typeface="Century Gothic"/>
              </a:rPr>
              <a:t>or</a:t>
            </a:r>
            <a:r>
              <a:rPr sz="1050" b="1" i="1" spc="5" dirty="0">
                <a:solidFill>
                  <a:srgbClr val="FFFFFF"/>
                </a:solidFill>
                <a:latin typeface="Century Gothic"/>
                <a:cs typeface="Century Gothic"/>
              </a:rPr>
              <a:t> </a:t>
            </a:r>
            <a:r>
              <a:rPr sz="1050" b="1" i="1" spc="-25" dirty="0">
                <a:solidFill>
                  <a:srgbClr val="FFFFFF"/>
                </a:solidFill>
                <a:latin typeface="Century Gothic"/>
                <a:cs typeface="Century Gothic"/>
              </a:rPr>
              <a:t>in</a:t>
            </a:r>
            <a:r>
              <a:rPr sz="1050" b="1" i="1" spc="500" dirty="0">
                <a:solidFill>
                  <a:srgbClr val="FFFFFF"/>
                </a:solidFill>
                <a:latin typeface="Century Gothic"/>
                <a:cs typeface="Century Gothic"/>
              </a:rPr>
              <a:t> </a:t>
            </a:r>
            <a:r>
              <a:rPr sz="1050" b="1" i="1" dirty="0">
                <a:solidFill>
                  <a:srgbClr val="FFFFFF"/>
                </a:solidFill>
                <a:latin typeface="Century Gothic"/>
                <a:cs typeface="Century Gothic"/>
              </a:rPr>
              <a:t>part,</a:t>
            </a:r>
            <a:r>
              <a:rPr sz="1050" b="1" i="1" spc="-15" dirty="0">
                <a:solidFill>
                  <a:srgbClr val="FFFFFF"/>
                </a:solidFill>
                <a:latin typeface="Century Gothic"/>
                <a:cs typeface="Century Gothic"/>
              </a:rPr>
              <a:t> </a:t>
            </a:r>
            <a:r>
              <a:rPr sz="1050" b="1" i="1" dirty="0">
                <a:solidFill>
                  <a:srgbClr val="FFFFFF"/>
                </a:solidFill>
                <a:latin typeface="Century Gothic"/>
                <a:cs typeface="Century Gothic"/>
              </a:rPr>
              <a:t>at</a:t>
            </a:r>
            <a:r>
              <a:rPr sz="1050" b="1" i="1" spc="-20" dirty="0">
                <a:solidFill>
                  <a:srgbClr val="FFFFFF"/>
                </a:solidFill>
                <a:latin typeface="Century Gothic"/>
                <a:cs typeface="Century Gothic"/>
              </a:rPr>
              <a:t> </a:t>
            </a:r>
            <a:r>
              <a:rPr sz="1050" b="1" i="1" dirty="0">
                <a:solidFill>
                  <a:srgbClr val="FFFFFF"/>
                </a:solidFill>
                <a:latin typeface="Century Gothic"/>
                <a:cs typeface="Century Gothic"/>
              </a:rPr>
              <a:t>any</a:t>
            </a:r>
            <a:r>
              <a:rPr sz="1050" b="1" i="1" spc="-25" dirty="0">
                <a:solidFill>
                  <a:srgbClr val="FFFFFF"/>
                </a:solidFill>
                <a:latin typeface="Century Gothic"/>
                <a:cs typeface="Century Gothic"/>
              </a:rPr>
              <a:t> </a:t>
            </a:r>
            <a:r>
              <a:rPr sz="1050" b="1" i="1" dirty="0">
                <a:solidFill>
                  <a:srgbClr val="FFFFFF"/>
                </a:solidFill>
                <a:latin typeface="Century Gothic"/>
                <a:cs typeface="Century Gothic"/>
              </a:rPr>
              <a:t>time. This</a:t>
            </a:r>
            <a:r>
              <a:rPr sz="1050" b="1" i="1" spc="-20" dirty="0">
                <a:solidFill>
                  <a:srgbClr val="FFFFFF"/>
                </a:solidFill>
                <a:latin typeface="Century Gothic"/>
                <a:cs typeface="Century Gothic"/>
              </a:rPr>
              <a:t> </a:t>
            </a:r>
            <a:r>
              <a:rPr sz="1050" b="1" i="1" dirty="0">
                <a:solidFill>
                  <a:srgbClr val="FFFFFF"/>
                </a:solidFill>
                <a:latin typeface="Century Gothic"/>
                <a:cs typeface="Century Gothic"/>
              </a:rPr>
              <a:t>document</a:t>
            </a:r>
            <a:r>
              <a:rPr sz="1050" b="1" i="1" spc="-40" dirty="0">
                <a:solidFill>
                  <a:srgbClr val="FFFFFF"/>
                </a:solidFill>
                <a:latin typeface="Century Gothic"/>
                <a:cs typeface="Century Gothic"/>
              </a:rPr>
              <a:t> </a:t>
            </a:r>
            <a:r>
              <a:rPr sz="1050" b="1" i="1" dirty="0">
                <a:solidFill>
                  <a:srgbClr val="FFFFFF"/>
                </a:solidFill>
                <a:latin typeface="Century Gothic"/>
                <a:cs typeface="Century Gothic"/>
              </a:rPr>
              <a:t>does not</a:t>
            </a:r>
            <a:r>
              <a:rPr sz="1050" b="1" i="1" spc="-20" dirty="0">
                <a:solidFill>
                  <a:srgbClr val="FFFFFF"/>
                </a:solidFill>
                <a:latin typeface="Century Gothic"/>
                <a:cs typeface="Century Gothic"/>
              </a:rPr>
              <a:t> </a:t>
            </a:r>
            <a:r>
              <a:rPr sz="1050" b="1" i="1" dirty="0">
                <a:solidFill>
                  <a:srgbClr val="FFFFFF"/>
                </a:solidFill>
                <a:latin typeface="Century Gothic"/>
                <a:cs typeface="Century Gothic"/>
              </a:rPr>
              <a:t>constitute</a:t>
            </a:r>
            <a:r>
              <a:rPr sz="1050" b="1" i="1" spc="-20" dirty="0">
                <a:solidFill>
                  <a:srgbClr val="FFFFFF"/>
                </a:solidFill>
                <a:latin typeface="Century Gothic"/>
                <a:cs typeface="Century Gothic"/>
              </a:rPr>
              <a:t> </a:t>
            </a:r>
            <a:r>
              <a:rPr sz="1050" b="1" i="1" dirty="0">
                <a:solidFill>
                  <a:srgbClr val="FFFFFF"/>
                </a:solidFill>
                <a:latin typeface="Century Gothic"/>
                <a:cs typeface="Century Gothic"/>
              </a:rPr>
              <a:t>an</a:t>
            </a:r>
            <a:r>
              <a:rPr sz="1050" b="1" i="1" spc="-25" dirty="0">
                <a:solidFill>
                  <a:srgbClr val="FFFFFF"/>
                </a:solidFill>
                <a:latin typeface="Century Gothic"/>
                <a:cs typeface="Century Gothic"/>
              </a:rPr>
              <a:t> </a:t>
            </a:r>
            <a:r>
              <a:rPr sz="1050" b="1" i="1" dirty="0">
                <a:solidFill>
                  <a:srgbClr val="FFFFFF"/>
                </a:solidFill>
                <a:latin typeface="Century Gothic"/>
                <a:cs typeface="Century Gothic"/>
              </a:rPr>
              <a:t>employment</a:t>
            </a:r>
            <a:r>
              <a:rPr sz="1050" b="1" i="1" spc="-30" dirty="0">
                <a:solidFill>
                  <a:srgbClr val="FFFFFF"/>
                </a:solidFill>
                <a:latin typeface="Century Gothic"/>
                <a:cs typeface="Century Gothic"/>
              </a:rPr>
              <a:t> </a:t>
            </a:r>
            <a:r>
              <a:rPr sz="1050" b="1" i="1" dirty="0">
                <a:solidFill>
                  <a:srgbClr val="FFFFFF"/>
                </a:solidFill>
                <a:latin typeface="Century Gothic"/>
                <a:cs typeface="Century Gothic"/>
              </a:rPr>
              <a:t>agreement</a:t>
            </a:r>
            <a:r>
              <a:rPr sz="1050" b="1" i="1" spc="-40" dirty="0">
                <a:solidFill>
                  <a:srgbClr val="FFFFFF"/>
                </a:solidFill>
                <a:latin typeface="Century Gothic"/>
                <a:cs typeface="Century Gothic"/>
              </a:rPr>
              <a:t> </a:t>
            </a:r>
            <a:r>
              <a:rPr sz="1050" b="1" i="1" dirty="0">
                <a:solidFill>
                  <a:srgbClr val="FFFFFF"/>
                </a:solidFill>
                <a:latin typeface="Century Gothic"/>
                <a:cs typeface="Century Gothic"/>
              </a:rPr>
              <a:t>between</a:t>
            </a:r>
            <a:r>
              <a:rPr sz="1050" b="1" i="1" spc="-10" dirty="0">
                <a:solidFill>
                  <a:srgbClr val="FFFFFF"/>
                </a:solidFill>
                <a:latin typeface="Century Gothic"/>
                <a:cs typeface="Century Gothic"/>
              </a:rPr>
              <a:t> </a:t>
            </a:r>
            <a:r>
              <a:rPr sz="1050" b="1" i="1" dirty="0">
                <a:solidFill>
                  <a:srgbClr val="FFFFFF"/>
                </a:solidFill>
                <a:latin typeface="Century Gothic"/>
                <a:cs typeface="Century Gothic"/>
              </a:rPr>
              <a:t>you and</a:t>
            </a:r>
            <a:r>
              <a:rPr sz="1050" b="1" i="1" spc="-35" dirty="0">
                <a:solidFill>
                  <a:srgbClr val="FFFFFF"/>
                </a:solidFill>
                <a:latin typeface="Century Gothic"/>
                <a:cs typeface="Century Gothic"/>
              </a:rPr>
              <a:t> </a:t>
            </a:r>
            <a:r>
              <a:rPr sz="1050" b="1" i="1" dirty="0">
                <a:solidFill>
                  <a:srgbClr val="FFFFFF"/>
                </a:solidFill>
                <a:latin typeface="Century Gothic"/>
                <a:cs typeface="Century Gothic"/>
              </a:rPr>
              <a:t>Coca-</a:t>
            </a:r>
            <a:r>
              <a:rPr sz="1050" b="1" i="1" spc="-20" dirty="0">
                <a:solidFill>
                  <a:srgbClr val="FFFFFF"/>
                </a:solidFill>
                <a:latin typeface="Century Gothic"/>
                <a:cs typeface="Century Gothic"/>
              </a:rPr>
              <a:t>Cola </a:t>
            </a:r>
            <a:r>
              <a:rPr sz="1050" b="1" i="1" dirty="0">
                <a:solidFill>
                  <a:srgbClr val="FFFFFF"/>
                </a:solidFill>
                <a:latin typeface="Century Gothic"/>
                <a:cs typeface="Century Gothic"/>
              </a:rPr>
              <a:t>Beverages</a:t>
            </a:r>
            <a:r>
              <a:rPr sz="1050" b="1" i="1" spc="-30" dirty="0">
                <a:solidFill>
                  <a:srgbClr val="FFFFFF"/>
                </a:solidFill>
                <a:latin typeface="Century Gothic"/>
                <a:cs typeface="Century Gothic"/>
              </a:rPr>
              <a:t> </a:t>
            </a:r>
            <a:r>
              <a:rPr sz="1050" b="1" i="1" spc="-10" dirty="0">
                <a:solidFill>
                  <a:srgbClr val="FFFFFF"/>
                </a:solidFill>
                <a:latin typeface="Century Gothic"/>
                <a:cs typeface="Century Gothic"/>
              </a:rPr>
              <a:t>Northeast.</a:t>
            </a:r>
            <a:endParaRPr sz="1050">
              <a:latin typeface="Century Gothic"/>
              <a:cs typeface="Century Gothic"/>
            </a:endParaRPr>
          </a:p>
        </p:txBody>
      </p:sp>
      <p:grpSp>
        <p:nvGrpSpPr>
          <p:cNvPr id="6" name="object 6"/>
          <p:cNvGrpSpPr/>
          <p:nvPr/>
        </p:nvGrpSpPr>
        <p:grpSpPr>
          <a:xfrm>
            <a:off x="461893" y="176784"/>
            <a:ext cx="7124700" cy="1106805"/>
            <a:chOff x="461893" y="176784"/>
            <a:chExt cx="7124700" cy="1106805"/>
          </a:xfrm>
        </p:grpSpPr>
        <p:pic>
          <p:nvPicPr>
            <p:cNvPr id="7" name="object 7"/>
            <p:cNvPicPr/>
            <p:nvPr/>
          </p:nvPicPr>
          <p:blipFill>
            <a:blip r:embed="rId3" cstate="print"/>
            <a:stretch>
              <a:fillRect/>
            </a:stretch>
          </p:blipFill>
          <p:spPr>
            <a:xfrm>
              <a:off x="461893" y="228456"/>
              <a:ext cx="952111" cy="207551"/>
            </a:xfrm>
            <a:prstGeom prst="rect">
              <a:avLst/>
            </a:prstGeom>
          </p:spPr>
        </p:pic>
        <p:pic>
          <p:nvPicPr>
            <p:cNvPr id="8" name="object 8"/>
            <p:cNvPicPr/>
            <p:nvPr/>
          </p:nvPicPr>
          <p:blipFill>
            <a:blip r:embed="rId4" cstate="print"/>
            <a:stretch>
              <a:fillRect/>
            </a:stretch>
          </p:blipFill>
          <p:spPr>
            <a:xfrm>
              <a:off x="6400800" y="176784"/>
              <a:ext cx="1185672" cy="1106424"/>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1378</TotalTime>
  <Words>13554</Words>
  <Application>Microsoft Office PowerPoint</Application>
  <PresentationFormat>Custom</PresentationFormat>
  <Paragraphs>1535</Paragraphs>
  <Slides>44</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44</vt:i4>
      </vt:variant>
    </vt:vector>
  </HeadingPairs>
  <TitlesOfParts>
    <vt:vector size="58" baseType="lpstr">
      <vt:lpstr>Aptos</vt:lpstr>
      <vt:lpstr>Aptos ExtraBold</vt:lpstr>
      <vt:lpstr>Aptos SemiBold</vt:lpstr>
      <vt:lpstr>Arial</vt:lpstr>
      <vt:lpstr>Calibri</vt:lpstr>
      <vt:lpstr>Calibri Light</vt:lpstr>
      <vt:lpstr>Century Gothic</vt:lpstr>
      <vt:lpstr>Garamond</vt:lpstr>
      <vt:lpstr>Gill Sans MT</vt:lpstr>
      <vt:lpstr>Symbol</vt:lpstr>
      <vt:lpstr>Times New Roman</vt:lpstr>
      <vt:lpstr>Trebuchet MS</vt:lpstr>
      <vt:lpstr>Wingdings</vt:lpstr>
      <vt:lpstr>Office Theme</vt:lpstr>
      <vt:lpstr>Employee Benefits Guide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special program for Coca-Cola Beverages Northeast associates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Marianna Gil</dc:creator>
  <cp:lastModifiedBy>Jean Nichols  Wood</cp:lastModifiedBy>
  <cp:revision>18</cp:revision>
  <dcterms:created xsi:type="dcterms:W3CDTF">2026-09-16T16:29:02Z</dcterms:created>
  <dcterms:modified xsi:type="dcterms:W3CDTF">2026-10-20T19:26:16Z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2024-03-22T00:00:00Z</vt:filetime>
  </property>
  <property fmtid="{D5CDD505-2E9C-101B-9397-08002B2CF9AE}" pid="3" name="Creator">
    <vt:lpwstr>Microsoft® PowerPoint® for Microsoft 365</vt:lpwstr>
  </property>
  <property fmtid="{D5CDD505-2E9C-101B-9397-08002B2CF9AE}" pid="4" name="LastSaved">
    <vt:filetime>2026-09-16T00:00:00Z</vt:filetime>
  </property>
  <property fmtid="{D5CDD505-2E9C-101B-9397-08002B2CF9AE}" pid="5" name="Producer">
    <vt:lpwstr>Microsoft® PowerPoint® for Microsoft 365</vt:lpwstr>
  </property>
</Properties>
</file>